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19" r:id="rId4"/>
    <p:sldId id="261" r:id="rId5"/>
    <p:sldId id="262" r:id="rId6"/>
    <p:sldId id="282" r:id="rId7"/>
    <p:sldId id="320" r:id="rId8"/>
    <p:sldId id="263" r:id="rId9"/>
    <p:sldId id="264" r:id="rId10"/>
    <p:sldId id="258" r:id="rId11"/>
    <p:sldId id="259" r:id="rId12"/>
    <p:sldId id="274" r:id="rId13"/>
    <p:sldId id="275" r:id="rId14"/>
    <p:sldId id="276" r:id="rId15"/>
    <p:sldId id="260" r:id="rId16"/>
    <p:sldId id="277" r:id="rId17"/>
    <p:sldId id="321" r:id="rId18"/>
    <p:sldId id="322" r:id="rId19"/>
    <p:sldId id="323" r:id="rId20"/>
    <p:sldId id="324" r:id="rId21"/>
    <p:sldId id="325" r:id="rId22"/>
    <p:sldId id="326" r:id="rId23"/>
    <p:sldId id="327" r:id="rId24"/>
    <p:sldId id="328" r:id="rId25"/>
    <p:sldId id="329" r:id="rId26"/>
    <p:sldId id="330" r:id="rId27"/>
    <p:sldId id="331" r:id="rId28"/>
    <p:sldId id="332" r:id="rId29"/>
    <p:sldId id="333" r:id="rId30"/>
    <p:sldId id="334" r:id="rId31"/>
    <p:sldId id="336" r:id="rId32"/>
    <p:sldId id="337" r:id="rId33"/>
    <p:sldId id="338" r:id="rId34"/>
    <p:sldId id="339" r:id="rId35"/>
    <p:sldId id="340" r:id="rId36"/>
    <p:sldId id="341" r:id="rId37"/>
    <p:sldId id="273" r:id="rId3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snapToGrid="0">
      <p:cViewPr varScale="1">
        <p:scale>
          <a:sx n="89" d="100"/>
          <a:sy n="89" d="100"/>
        </p:scale>
        <p:origin x="293"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image" Target="../media/image11.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2.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9215E23F-6F4E-4A12-AB58-5B0501E225C4}" type="datetimeFigureOut">
              <a:rPr lang="zh-CN" altLang="en-US" smtClean="0"/>
              <a:t>2019/12/15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6DDA5F6-3999-4BB9-BDA4-643D7EE811BB}" type="slidenum">
              <a:rPr lang="zh-CN" altLang="en-US" smtClean="0"/>
              <a:t>‹#›</a:t>
            </a:fld>
            <a:endParaRPr lang="zh-CN" altLang="en-US"/>
          </a:p>
        </p:txBody>
      </p:sp>
    </p:spTree>
    <p:extLst>
      <p:ext uri="{BB962C8B-B14F-4D97-AF65-F5344CB8AC3E}">
        <p14:creationId xmlns:p14="http://schemas.microsoft.com/office/powerpoint/2010/main" val="906752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215E23F-6F4E-4A12-AB58-5B0501E225C4}" type="datetimeFigureOut">
              <a:rPr lang="zh-CN" altLang="en-US" smtClean="0"/>
              <a:t>2019/12/15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6DDA5F6-3999-4BB9-BDA4-643D7EE811BB}" type="slidenum">
              <a:rPr lang="zh-CN" altLang="en-US" smtClean="0"/>
              <a:t>‹#›</a:t>
            </a:fld>
            <a:endParaRPr lang="zh-CN" altLang="en-US"/>
          </a:p>
        </p:txBody>
      </p:sp>
    </p:spTree>
    <p:extLst>
      <p:ext uri="{BB962C8B-B14F-4D97-AF65-F5344CB8AC3E}">
        <p14:creationId xmlns:p14="http://schemas.microsoft.com/office/powerpoint/2010/main" val="2745948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9215E23F-6F4E-4A12-AB58-5B0501E225C4}" type="datetimeFigureOut">
              <a:rPr lang="zh-CN" altLang="en-US" smtClean="0"/>
              <a:t>2019/12/15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6DDA5F6-3999-4BB9-BDA4-643D7EE811BB}" type="slidenum">
              <a:rPr lang="zh-CN" altLang="en-US" smtClean="0"/>
              <a:t>‹#›</a:t>
            </a:fld>
            <a:endParaRPr lang="zh-CN" altLang="en-US"/>
          </a:p>
        </p:txBody>
      </p:sp>
    </p:spTree>
    <p:extLst>
      <p:ext uri="{BB962C8B-B14F-4D97-AF65-F5344CB8AC3E}">
        <p14:creationId xmlns:p14="http://schemas.microsoft.com/office/powerpoint/2010/main" val="2021142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9215E23F-6F4E-4A12-AB58-5B0501E225C4}" type="datetimeFigureOut">
              <a:rPr lang="zh-CN" altLang="en-US" smtClean="0"/>
              <a:t>2019/12/15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6DDA5F6-3999-4BB9-BDA4-643D7EE811BB}" type="slidenum">
              <a:rPr lang="zh-CN" altLang="en-US" smtClean="0"/>
              <a:t>‹#›</a:t>
            </a:fld>
            <a:endParaRPr lang="zh-CN" altLang="en-US"/>
          </a:p>
        </p:txBody>
      </p:sp>
    </p:spTree>
    <p:extLst>
      <p:ext uri="{BB962C8B-B14F-4D97-AF65-F5344CB8AC3E}">
        <p14:creationId xmlns:p14="http://schemas.microsoft.com/office/powerpoint/2010/main" val="891400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215E23F-6F4E-4A12-AB58-5B0501E225C4}" type="datetimeFigureOut">
              <a:rPr lang="zh-CN" altLang="en-US" smtClean="0"/>
              <a:t>2019/12/15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6DDA5F6-3999-4BB9-BDA4-643D7EE811BB}" type="slidenum">
              <a:rPr lang="zh-CN" altLang="en-US" smtClean="0"/>
              <a:t>‹#›</a:t>
            </a:fld>
            <a:endParaRPr lang="zh-CN" altLang="en-US"/>
          </a:p>
        </p:txBody>
      </p:sp>
    </p:spTree>
    <p:extLst>
      <p:ext uri="{BB962C8B-B14F-4D97-AF65-F5344CB8AC3E}">
        <p14:creationId xmlns:p14="http://schemas.microsoft.com/office/powerpoint/2010/main" val="2842017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215E23F-6F4E-4A12-AB58-5B0501E225C4}" type="datetimeFigureOut">
              <a:rPr lang="zh-CN" altLang="en-US" smtClean="0"/>
              <a:t>2019/12/15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6DDA5F6-3999-4BB9-BDA4-643D7EE811BB}" type="slidenum">
              <a:rPr lang="zh-CN" altLang="en-US" smtClean="0"/>
              <a:t>‹#›</a:t>
            </a:fld>
            <a:endParaRPr lang="zh-CN" altLang="en-US"/>
          </a:p>
        </p:txBody>
      </p:sp>
    </p:spTree>
    <p:extLst>
      <p:ext uri="{BB962C8B-B14F-4D97-AF65-F5344CB8AC3E}">
        <p14:creationId xmlns:p14="http://schemas.microsoft.com/office/powerpoint/2010/main" val="3487941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215E23F-6F4E-4A12-AB58-5B0501E225C4}" type="datetimeFigureOut">
              <a:rPr lang="zh-CN" altLang="en-US" smtClean="0"/>
              <a:t>2019/12/15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6DDA5F6-3999-4BB9-BDA4-643D7EE811BB}" type="slidenum">
              <a:rPr lang="zh-CN" altLang="en-US" smtClean="0"/>
              <a:t>‹#›</a:t>
            </a:fld>
            <a:endParaRPr lang="zh-CN" altLang="en-US"/>
          </a:p>
        </p:txBody>
      </p:sp>
    </p:spTree>
    <p:extLst>
      <p:ext uri="{BB962C8B-B14F-4D97-AF65-F5344CB8AC3E}">
        <p14:creationId xmlns:p14="http://schemas.microsoft.com/office/powerpoint/2010/main" val="3181994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215E23F-6F4E-4A12-AB58-5B0501E225C4}" type="datetimeFigureOut">
              <a:rPr lang="zh-CN" altLang="en-US" smtClean="0"/>
              <a:t>2019/12/15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6DDA5F6-3999-4BB9-BDA4-643D7EE811BB}" type="slidenum">
              <a:rPr lang="zh-CN" altLang="en-US" smtClean="0"/>
              <a:t>‹#›</a:t>
            </a:fld>
            <a:endParaRPr lang="zh-CN" altLang="en-US"/>
          </a:p>
        </p:txBody>
      </p:sp>
    </p:spTree>
    <p:extLst>
      <p:ext uri="{BB962C8B-B14F-4D97-AF65-F5344CB8AC3E}">
        <p14:creationId xmlns:p14="http://schemas.microsoft.com/office/powerpoint/2010/main" val="3090231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215E23F-6F4E-4A12-AB58-5B0501E225C4}" type="datetimeFigureOut">
              <a:rPr lang="zh-CN" altLang="en-US" smtClean="0"/>
              <a:t>2019/12/15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6DDA5F6-3999-4BB9-BDA4-643D7EE811BB}" type="slidenum">
              <a:rPr lang="zh-CN" altLang="en-US" smtClean="0"/>
              <a:t>‹#›</a:t>
            </a:fld>
            <a:endParaRPr lang="zh-CN" altLang="en-US"/>
          </a:p>
        </p:txBody>
      </p:sp>
    </p:spTree>
    <p:extLst>
      <p:ext uri="{BB962C8B-B14F-4D97-AF65-F5344CB8AC3E}">
        <p14:creationId xmlns:p14="http://schemas.microsoft.com/office/powerpoint/2010/main" val="4205289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215E23F-6F4E-4A12-AB58-5B0501E225C4}" type="datetimeFigureOut">
              <a:rPr lang="zh-CN" altLang="en-US" smtClean="0"/>
              <a:t>2019/12/15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6DDA5F6-3999-4BB9-BDA4-643D7EE811BB}" type="slidenum">
              <a:rPr lang="zh-CN" altLang="en-US" smtClean="0"/>
              <a:t>‹#›</a:t>
            </a:fld>
            <a:endParaRPr lang="zh-CN" altLang="en-US"/>
          </a:p>
        </p:txBody>
      </p:sp>
    </p:spTree>
    <p:extLst>
      <p:ext uri="{BB962C8B-B14F-4D97-AF65-F5344CB8AC3E}">
        <p14:creationId xmlns:p14="http://schemas.microsoft.com/office/powerpoint/2010/main" val="2572845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215E23F-6F4E-4A12-AB58-5B0501E225C4}" type="datetimeFigureOut">
              <a:rPr lang="zh-CN" altLang="en-US" smtClean="0"/>
              <a:t>2019/12/15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6DDA5F6-3999-4BB9-BDA4-643D7EE811BB}" type="slidenum">
              <a:rPr lang="zh-CN" altLang="en-US" smtClean="0"/>
              <a:t>‹#›</a:t>
            </a:fld>
            <a:endParaRPr lang="zh-CN" altLang="en-US"/>
          </a:p>
        </p:txBody>
      </p:sp>
    </p:spTree>
    <p:extLst>
      <p:ext uri="{BB962C8B-B14F-4D97-AF65-F5344CB8AC3E}">
        <p14:creationId xmlns:p14="http://schemas.microsoft.com/office/powerpoint/2010/main" val="1045980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15E23F-6F4E-4A12-AB58-5B0501E225C4}" type="datetimeFigureOut">
              <a:rPr lang="zh-CN" altLang="en-US" smtClean="0"/>
              <a:t>2019/12/15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DDA5F6-3999-4BB9-BDA4-643D7EE811BB}" type="slidenum">
              <a:rPr lang="zh-CN" altLang="en-US" smtClean="0"/>
              <a:t>‹#›</a:t>
            </a:fld>
            <a:endParaRPr lang="zh-CN" altLang="en-US"/>
          </a:p>
        </p:txBody>
      </p:sp>
    </p:spTree>
    <p:extLst>
      <p:ext uri="{BB962C8B-B14F-4D97-AF65-F5344CB8AC3E}">
        <p14:creationId xmlns:p14="http://schemas.microsoft.com/office/powerpoint/2010/main" val="24336752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image" Target="../media/image3.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image" Target="../media/image2.png"/><Relationship Id="rId2" Type="http://schemas.openxmlformats.org/officeDocument/2006/relationships/tags" Target="../tags/tag2.xml"/><Relationship Id="rId16" Type="http://schemas.openxmlformats.org/officeDocument/2006/relationships/image" Target="../media/image1.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slideLayout" Target="../slideLayouts/slideLayout2.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1.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1.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2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2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oleObject" Target="../embeddings/Microsoft_Excel_97-2003____2.xls"/><Relationship Id="rId3" Type="http://schemas.openxmlformats.org/officeDocument/2006/relationships/image" Target="../media/image1.png"/><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1.png"/><Relationship Id="rId5" Type="http://schemas.openxmlformats.org/officeDocument/2006/relationships/oleObject" Target="../embeddings/Microsoft_Excel_97-2003____1.xls"/><Relationship Id="rId4" Type="http://schemas.openxmlformats.org/officeDocument/2006/relationships/oleObject" Target="../embeddings/oleObject1.bin"/><Relationship Id="rId9" Type="http://schemas.openxmlformats.org/officeDocument/2006/relationships/image" Target="../media/image12.png"/></Relationships>
</file>

<file path=ppt/slides/_rels/slide30.xml.rels><?xml version="1.0" encoding="UTF-8" standalone="yes"?>
<Relationships xmlns="http://schemas.openxmlformats.org/package/2006/relationships"><Relationship Id="rId8" Type="http://schemas.openxmlformats.org/officeDocument/2006/relationships/oleObject" Target="../embeddings/Microsoft_Excel_97-2003____4.xls"/><Relationship Id="rId3" Type="http://schemas.openxmlformats.org/officeDocument/2006/relationships/image" Target="../media/image1.png"/><Relationship Id="rId7"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2.png"/><Relationship Id="rId5" Type="http://schemas.openxmlformats.org/officeDocument/2006/relationships/oleObject" Target="../embeddings/Microsoft_Excel_97-2003____3.xls"/><Relationship Id="rId4" Type="http://schemas.openxmlformats.org/officeDocument/2006/relationships/oleObject" Target="../embeddings/oleObject3.bin"/><Relationship Id="rId9" Type="http://schemas.openxmlformats.org/officeDocument/2006/relationships/image" Target="../media/image1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1" descr="b3119313b07eca8032bb094b9a2397dda04483d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57000" y="2315550"/>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3529719" y="2177357"/>
            <a:ext cx="5724644" cy="923330"/>
          </a:xfrm>
          <a:prstGeom prst="rect">
            <a:avLst/>
          </a:prstGeom>
          <a:noFill/>
        </p:spPr>
        <p:txBody>
          <a:bodyPr wrap="none" lIns="91440" tIns="45720" rIns="91440" bIns="45720">
            <a:spAutoFit/>
          </a:bodyPr>
          <a:lstStyle/>
          <a:p>
            <a:pPr algn="ctr"/>
            <a:r>
              <a:rPr lang="zh-CN" altLang="en-US" sz="5400" b="0" cap="none" spc="0" dirty="0">
                <a:ln w="0"/>
                <a:gradFill>
                  <a:gsLst>
                    <a:gs pos="21000">
                      <a:srgbClr val="53575C"/>
                    </a:gs>
                    <a:gs pos="88000">
                      <a:srgbClr val="C5C7CA"/>
                    </a:gs>
                  </a:gsLst>
                  <a:lin ang="5400000"/>
                </a:gradFill>
                <a:effectLst/>
              </a:rPr>
              <a:t>交通调查</a:t>
            </a:r>
            <a:r>
              <a:rPr lang="zh-CN" altLang="en-US" sz="5400" dirty="0">
                <a:ln w="0"/>
                <a:gradFill>
                  <a:gsLst>
                    <a:gs pos="21000">
                      <a:srgbClr val="53575C"/>
                    </a:gs>
                    <a:gs pos="88000">
                      <a:srgbClr val="C5C7CA"/>
                    </a:gs>
                  </a:gsLst>
                  <a:lin ang="5400000"/>
                </a:gradFill>
              </a:rPr>
              <a:t>结果展示</a:t>
            </a:r>
            <a:endParaRPr lang="zh-CN" altLang="en-US" sz="5400" b="0" cap="none" spc="0" dirty="0">
              <a:ln w="0"/>
              <a:gradFill>
                <a:gsLst>
                  <a:gs pos="21000">
                    <a:srgbClr val="53575C"/>
                  </a:gs>
                  <a:gs pos="88000">
                    <a:srgbClr val="C5C7CA"/>
                  </a:gs>
                </a:gsLst>
                <a:lin ang="5400000"/>
              </a:gradFill>
              <a:effectLst/>
            </a:endParaRPr>
          </a:p>
        </p:txBody>
      </p:sp>
      <p:sp>
        <p:nvSpPr>
          <p:cNvPr id="10" name="文本框 9"/>
          <p:cNvSpPr txBox="1"/>
          <p:nvPr/>
        </p:nvSpPr>
        <p:spPr>
          <a:xfrm>
            <a:off x="4784757" y="3362577"/>
            <a:ext cx="7170344" cy="461665"/>
          </a:xfrm>
          <a:prstGeom prst="rect">
            <a:avLst/>
          </a:prstGeom>
          <a:noFill/>
        </p:spPr>
        <p:txBody>
          <a:bodyPr wrap="square" rtlCol="0">
            <a:spAutoFit/>
          </a:bodyPr>
          <a:lstStyle/>
          <a:p>
            <a:r>
              <a:rPr lang="en-US" altLang="zh-CN" sz="2400" dirty="0"/>
              <a:t>——</a:t>
            </a:r>
            <a:r>
              <a:rPr lang="zh-CN" altLang="en-US" sz="2400" dirty="0"/>
              <a:t>车陂路与中山大道交叉口道路延误调查</a:t>
            </a:r>
          </a:p>
        </p:txBody>
      </p:sp>
      <p:grpSp>
        <p:nvGrpSpPr>
          <p:cNvPr id="11" name="Group 21"/>
          <p:cNvGrpSpPr>
            <a:grpSpLocks noChangeAspect="1"/>
          </p:cNvGrpSpPr>
          <p:nvPr/>
        </p:nvGrpSpPr>
        <p:grpSpPr bwMode="auto">
          <a:xfrm>
            <a:off x="433799" y="4152338"/>
            <a:ext cx="3311712" cy="2143998"/>
            <a:chOff x="2892" y="1545"/>
            <a:chExt cx="1903" cy="1232"/>
          </a:xfrm>
          <a:solidFill>
            <a:srgbClr val="4A67AA"/>
          </a:solidFill>
        </p:grpSpPr>
        <p:sp>
          <p:nvSpPr>
            <p:cNvPr id="12" name="Freeform 22"/>
            <p:cNvSpPr>
              <a:spLocks/>
            </p:cNvSpPr>
            <p:nvPr/>
          </p:nvSpPr>
          <p:spPr bwMode="auto">
            <a:xfrm>
              <a:off x="3123" y="1545"/>
              <a:ext cx="374" cy="1097"/>
            </a:xfrm>
            <a:custGeom>
              <a:avLst/>
              <a:gdLst>
                <a:gd name="T0" fmla="*/ 153 w 158"/>
                <a:gd name="T1" fmla="*/ 0 h 461"/>
                <a:gd name="T2" fmla="*/ 20 w 158"/>
                <a:gd name="T3" fmla="*/ 123 h 461"/>
                <a:gd name="T4" fmla="*/ 72 w 158"/>
                <a:gd name="T5" fmla="*/ 88 h 461"/>
                <a:gd name="T6" fmla="*/ 24 w 158"/>
                <a:gd name="T7" fmla="*/ 135 h 461"/>
                <a:gd name="T8" fmla="*/ 53 w 158"/>
                <a:gd name="T9" fmla="*/ 126 h 461"/>
                <a:gd name="T10" fmla="*/ 26 w 158"/>
                <a:gd name="T11" fmla="*/ 148 h 461"/>
                <a:gd name="T12" fmla="*/ 18 w 158"/>
                <a:gd name="T13" fmla="*/ 158 h 461"/>
                <a:gd name="T14" fmla="*/ 121 w 158"/>
                <a:gd name="T15" fmla="*/ 125 h 461"/>
                <a:gd name="T16" fmla="*/ 89 w 158"/>
                <a:gd name="T17" fmla="*/ 142 h 461"/>
                <a:gd name="T18" fmla="*/ 24 w 158"/>
                <a:gd name="T19" fmla="*/ 188 h 461"/>
                <a:gd name="T20" fmla="*/ 88 w 158"/>
                <a:gd name="T21" fmla="*/ 163 h 461"/>
                <a:gd name="T22" fmla="*/ 53 w 158"/>
                <a:gd name="T23" fmla="*/ 184 h 461"/>
                <a:gd name="T24" fmla="*/ 16 w 158"/>
                <a:gd name="T25" fmla="*/ 203 h 461"/>
                <a:gd name="T26" fmla="*/ 38 w 158"/>
                <a:gd name="T27" fmla="*/ 202 h 461"/>
                <a:gd name="T28" fmla="*/ 16 w 158"/>
                <a:gd name="T29" fmla="*/ 218 h 461"/>
                <a:gd name="T30" fmla="*/ 128 w 158"/>
                <a:gd name="T31" fmla="*/ 197 h 461"/>
                <a:gd name="T32" fmla="*/ 61 w 158"/>
                <a:gd name="T33" fmla="*/ 234 h 461"/>
                <a:gd name="T34" fmla="*/ 75 w 158"/>
                <a:gd name="T35" fmla="*/ 240 h 461"/>
                <a:gd name="T36" fmla="*/ 28 w 158"/>
                <a:gd name="T37" fmla="*/ 258 h 461"/>
                <a:gd name="T38" fmla="*/ 61 w 158"/>
                <a:gd name="T39" fmla="*/ 257 h 461"/>
                <a:gd name="T40" fmla="*/ 19 w 158"/>
                <a:gd name="T41" fmla="*/ 294 h 461"/>
                <a:gd name="T42" fmla="*/ 60 w 158"/>
                <a:gd name="T43" fmla="*/ 290 h 461"/>
                <a:gd name="T44" fmla="*/ 20 w 158"/>
                <a:gd name="T45" fmla="*/ 315 h 461"/>
                <a:gd name="T46" fmla="*/ 75 w 158"/>
                <a:gd name="T47" fmla="*/ 314 h 461"/>
                <a:gd name="T48" fmla="*/ 126 w 158"/>
                <a:gd name="T49" fmla="*/ 326 h 461"/>
                <a:gd name="T50" fmla="*/ 20 w 158"/>
                <a:gd name="T51" fmla="*/ 371 h 461"/>
                <a:gd name="T52" fmla="*/ 88 w 158"/>
                <a:gd name="T53" fmla="*/ 366 h 461"/>
                <a:gd name="T54" fmla="*/ 71 w 158"/>
                <a:gd name="T55" fmla="*/ 401 h 461"/>
                <a:gd name="T56" fmla="*/ 21 w 158"/>
                <a:gd name="T57" fmla="*/ 427 h 461"/>
                <a:gd name="T58" fmla="*/ 60 w 158"/>
                <a:gd name="T59" fmla="*/ 438 h 461"/>
                <a:gd name="T60" fmla="*/ 69 w 158"/>
                <a:gd name="T61" fmla="*/ 454 h 461"/>
                <a:gd name="T62" fmla="*/ 138 w 158"/>
                <a:gd name="T63" fmla="*/ 451 h 461"/>
                <a:gd name="T64" fmla="*/ 61 w 158"/>
                <a:gd name="T65" fmla="*/ 444 h 461"/>
                <a:gd name="T66" fmla="*/ 55 w 158"/>
                <a:gd name="T67" fmla="*/ 424 h 461"/>
                <a:gd name="T68" fmla="*/ 139 w 158"/>
                <a:gd name="T69" fmla="*/ 393 h 461"/>
                <a:gd name="T70" fmla="*/ 137 w 158"/>
                <a:gd name="T71" fmla="*/ 389 h 461"/>
                <a:gd name="T72" fmla="*/ 74 w 158"/>
                <a:gd name="T73" fmla="*/ 385 h 461"/>
                <a:gd name="T74" fmla="*/ 38 w 158"/>
                <a:gd name="T75" fmla="*/ 369 h 461"/>
                <a:gd name="T76" fmla="*/ 53 w 158"/>
                <a:gd name="T77" fmla="*/ 331 h 461"/>
                <a:gd name="T78" fmla="*/ 128 w 158"/>
                <a:gd name="T79" fmla="*/ 295 h 461"/>
                <a:gd name="T80" fmla="*/ 94 w 158"/>
                <a:gd name="T81" fmla="*/ 295 h 461"/>
                <a:gd name="T82" fmla="*/ 59 w 158"/>
                <a:gd name="T83" fmla="*/ 284 h 461"/>
                <a:gd name="T84" fmla="*/ 138 w 158"/>
                <a:gd name="T85" fmla="*/ 244 h 461"/>
                <a:gd name="T86" fmla="*/ 73 w 158"/>
                <a:gd name="T87" fmla="*/ 248 h 461"/>
                <a:gd name="T88" fmla="*/ 142 w 158"/>
                <a:gd name="T89" fmla="*/ 219 h 461"/>
                <a:gd name="T90" fmla="*/ 89 w 158"/>
                <a:gd name="T91" fmla="*/ 219 h 461"/>
                <a:gd name="T92" fmla="*/ 135 w 158"/>
                <a:gd name="T93" fmla="*/ 193 h 461"/>
                <a:gd name="T94" fmla="*/ 51 w 158"/>
                <a:gd name="T95" fmla="*/ 210 h 461"/>
                <a:gd name="T96" fmla="*/ 135 w 158"/>
                <a:gd name="T97" fmla="*/ 176 h 461"/>
                <a:gd name="T98" fmla="*/ 137 w 158"/>
                <a:gd name="T99" fmla="*/ 172 h 461"/>
                <a:gd name="T100" fmla="*/ 132 w 158"/>
                <a:gd name="T101" fmla="*/ 170 h 461"/>
                <a:gd name="T102" fmla="*/ 60 w 158"/>
                <a:gd name="T103" fmla="*/ 188 h 461"/>
                <a:gd name="T104" fmla="*/ 137 w 158"/>
                <a:gd name="T105" fmla="*/ 149 h 461"/>
                <a:gd name="T106" fmla="*/ 79 w 158"/>
                <a:gd name="T107" fmla="*/ 159 h 461"/>
                <a:gd name="T108" fmla="*/ 92 w 158"/>
                <a:gd name="T109" fmla="*/ 148 h 461"/>
                <a:gd name="T110" fmla="*/ 140 w 158"/>
                <a:gd name="T111" fmla="*/ 122 h 461"/>
                <a:gd name="T112" fmla="*/ 91 w 158"/>
                <a:gd name="T113" fmla="*/ 128 h 461"/>
                <a:gd name="T114" fmla="*/ 137 w 158"/>
                <a:gd name="T115" fmla="*/ 89 h 461"/>
                <a:gd name="T116" fmla="*/ 118 w 158"/>
                <a:gd name="T117" fmla="*/ 91 h 461"/>
                <a:gd name="T118" fmla="*/ 47 w 158"/>
                <a:gd name="T119" fmla="*/ 122 h 461"/>
                <a:gd name="T120" fmla="*/ 116 w 158"/>
                <a:gd name="T121" fmla="*/ 51 h 461"/>
                <a:gd name="T122" fmla="*/ 116 w 158"/>
                <a:gd name="T123" fmla="*/ 37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8" h="461">
                  <a:moveTo>
                    <a:pt x="155" y="6"/>
                  </a:moveTo>
                  <a:cubicBezTo>
                    <a:pt x="157" y="6"/>
                    <a:pt x="158" y="4"/>
                    <a:pt x="157" y="2"/>
                  </a:cubicBezTo>
                  <a:cubicBezTo>
                    <a:pt x="156" y="0"/>
                    <a:pt x="154" y="0"/>
                    <a:pt x="153" y="0"/>
                  </a:cubicBezTo>
                  <a:cubicBezTo>
                    <a:pt x="147" y="3"/>
                    <a:pt x="131" y="16"/>
                    <a:pt x="112" y="32"/>
                  </a:cubicBezTo>
                  <a:cubicBezTo>
                    <a:pt x="83" y="57"/>
                    <a:pt x="47" y="90"/>
                    <a:pt x="37" y="100"/>
                  </a:cubicBezTo>
                  <a:cubicBezTo>
                    <a:pt x="36" y="101"/>
                    <a:pt x="15" y="119"/>
                    <a:pt x="20" y="123"/>
                  </a:cubicBezTo>
                  <a:cubicBezTo>
                    <a:pt x="21" y="124"/>
                    <a:pt x="23" y="124"/>
                    <a:pt x="24" y="124"/>
                  </a:cubicBezTo>
                  <a:cubicBezTo>
                    <a:pt x="29" y="121"/>
                    <a:pt x="38" y="114"/>
                    <a:pt x="48" y="106"/>
                  </a:cubicBezTo>
                  <a:cubicBezTo>
                    <a:pt x="58" y="98"/>
                    <a:pt x="68" y="90"/>
                    <a:pt x="72" y="88"/>
                  </a:cubicBezTo>
                  <a:cubicBezTo>
                    <a:pt x="73" y="88"/>
                    <a:pt x="84" y="80"/>
                    <a:pt x="98" y="71"/>
                  </a:cubicBezTo>
                  <a:cubicBezTo>
                    <a:pt x="92" y="76"/>
                    <a:pt x="86" y="81"/>
                    <a:pt x="80" y="86"/>
                  </a:cubicBezTo>
                  <a:cubicBezTo>
                    <a:pt x="53" y="109"/>
                    <a:pt x="26" y="131"/>
                    <a:pt x="24" y="135"/>
                  </a:cubicBezTo>
                  <a:cubicBezTo>
                    <a:pt x="24" y="135"/>
                    <a:pt x="22" y="139"/>
                    <a:pt x="23" y="140"/>
                  </a:cubicBezTo>
                  <a:cubicBezTo>
                    <a:pt x="25" y="141"/>
                    <a:pt x="29" y="140"/>
                    <a:pt x="29" y="138"/>
                  </a:cubicBezTo>
                  <a:cubicBezTo>
                    <a:pt x="31" y="137"/>
                    <a:pt x="40" y="132"/>
                    <a:pt x="53" y="126"/>
                  </a:cubicBezTo>
                  <a:cubicBezTo>
                    <a:pt x="65" y="120"/>
                    <a:pt x="80" y="114"/>
                    <a:pt x="93" y="108"/>
                  </a:cubicBezTo>
                  <a:cubicBezTo>
                    <a:pt x="70" y="122"/>
                    <a:pt x="45" y="137"/>
                    <a:pt x="37" y="141"/>
                  </a:cubicBezTo>
                  <a:cubicBezTo>
                    <a:pt x="36" y="141"/>
                    <a:pt x="31" y="144"/>
                    <a:pt x="26" y="148"/>
                  </a:cubicBezTo>
                  <a:cubicBezTo>
                    <a:pt x="24" y="150"/>
                    <a:pt x="21" y="152"/>
                    <a:pt x="18" y="154"/>
                  </a:cubicBezTo>
                  <a:cubicBezTo>
                    <a:pt x="18" y="154"/>
                    <a:pt x="18" y="154"/>
                    <a:pt x="18" y="154"/>
                  </a:cubicBezTo>
                  <a:cubicBezTo>
                    <a:pt x="17" y="155"/>
                    <a:pt x="17" y="157"/>
                    <a:pt x="18" y="158"/>
                  </a:cubicBezTo>
                  <a:cubicBezTo>
                    <a:pt x="19" y="159"/>
                    <a:pt x="21" y="159"/>
                    <a:pt x="22" y="158"/>
                  </a:cubicBezTo>
                  <a:cubicBezTo>
                    <a:pt x="27" y="156"/>
                    <a:pt x="62" y="143"/>
                    <a:pt x="93" y="134"/>
                  </a:cubicBezTo>
                  <a:cubicBezTo>
                    <a:pt x="103" y="130"/>
                    <a:pt x="113" y="128"/>
                    <a:pt x="121" y="125"/>
                  </a:cubicBezTo>
                  <a:cubicBezTo>
                    <a:pt x="120" y="126"/>
                    <a:pt x="119" y="126"/>
                    <a:pt x="118" y="127"/>
                  </a:cubicBezTo>
                  <a:cubicBezTo>
                    <a:pt x="112" y="130"/>
                    <a:pt x="105" y="133"/>
                    <a:pt x="94" y="139"/>
                  </a:cubicBezTo>
                  <a:cubicBezTo>
                    <a:pt x="89" y="142"/>
                    <a:pt x="89" y="142"/>
                    <a:pt x="89" y="142"/>
                  </a:cubicBezTo>
                  <a:cubicBezTo>
                    <a:pt x="84" y="145"/>
                    <a:pt x="78" y="148"/>
                    <a:pt x="70" y="152"/>
                  </a:cubicBezTo>
                  <a:cubicBezTo>
                    <a:pt x="68" y="153"/>
                    <a:pt x="15" y="179"/>
                    <a:pt x="20" y="187"/>
                  </a:cubicBezTo>
                  <a:cubicBezTo>
                    <a:pt x="21" y="188"/>
                    <a:pt x="23" y="188"/>
                    <a:pt x="24" y="188"/>
                  </a:cubicBezTo>
                  <a:cubicBezTo>
                    <a:pt x="26" y="187"/>
                    <a:pt x="29" y="186"/>
                    <a:pt x="32" y="184"/>
                  </a:cubicBezTo>
                  <a:cubicBezTo>
                    <a:pt x="46" y="179"/>
                    <a:pt x="73" y="167"/>
                    <a:pt x="80" y="165"/>
                  </a:cubicBezTo>
                  <a:cubicBezTo>
                    <a:pt x="82" y="164"/>
                    <a:pt x="85" y="163"/>
                    <a:pt x="88" y="163"/>
                  </a:cubicBezTo>
                  <a:cubicBezTo>
                    <a:pt x="96" y="160"/>
                    <a:pt x="105" y="158"/>
                    <a:pt x="113" y="156"/>
                  </a:cubicBezTo>
                  <a:cubicBezTo>
                    <a:pt x="111" y="157"/>
                    <a:pt x="109" y="158"/>
                    <a:pt x="107" y="159"/>
                  </a:cubicBezTo>
                  <a:cubicBezTo>
                    <a:pt x="87" y="168"/>
                    <a:pt x="62" y="180"/>
                    <a:pt x="53" y="184"/>
                  </a:cubicBezTo>
                  <a:cubicBezTo>
                    <a:pt x="52" y="185"/>
                    <a:pt x="51" y="185"/>
                    <a:pt x="51" y="185"/>
                  </a:cubicBezTo>
                  <a:cubicBezTo>
                    <a:pt x="42" y="189"/>
                    <a:pt x="17" y="199"/>
                    <a:pt x="16" y="203"/>
                  </a:cubicBezTo>
                  <a:cubicBezTo>
                    <a:pt x="16" y="203"/>
                    <a:pt x="16" y="203"/>
                    <a:pt x="16" y="203"/>
                  </a:cubicBezTo>
                  <a:cubicBezTo>
                    <a:pt x="16" y="205"/>
                    <a:pt x="17" y="207"/>
                    <a:pt x="19" y="207"/>
                  </a:cubicBezTo>
                  <a:cubicBezTo>
                    <a:pt x="19" y="207"/>
                    <a:pt x="20" y="207"/>
                    <a:pt x="21" y="207"/>
                  </a:cubicBezTo>
                  <a:cubicBezTo>
                    <a:pt x="24" y="206"/>
                    <a:pt x="30" y="204"/>
                    <a:pt x="38" y="202"/>
                  </a:cubicBezTo>
                  <a:cubicBezTo>
                    <a:pt x="54" y="197"/>
                    <a:pt x="77" y="189"/>
                    <a:pt x="91" y="185"/>
                  </a:cubicBezTo>
                  <a:cubicBezTo>
                    <a:pt x="81" y="190"/>
                    <a:pt x="69" y="195"/>
                    <a:pt x="59" y="200"/>
                  </a:cubicBezTo>
                  <a:cubicBezTo>
                    <a:pt x="53" y="202"/>
                    <a:pt x="21" y="218"/>
                    <a:pt x="16" y="218"/>
                  </a:cubicBezTo>
                  <a:cubicBezTo>
                    <a:pt x="15" y="218"/>
                    <a:pt x="13" y="219"/>
                    <a:pt x="13" y="220"/>
                  </a:cubicBezTo>
                  <a:cubicBezTo>
                    <a:pt x="11" y="233"/>
                    <a:pt x="66" y="212"/>
                    <a:pt x="70" y="211"/>
                  </a:cubicBezTo>
                  <a:cubicBezTo>
                    <a:pt x="92" y="204"/>
                    <a:pt x="116" y="196"/>
                    <a:pt x="128" y="197"/>
                  </a:cubicBezTo>
                  <a:cubicBezTo>
                    <a:pt x="114" y="204"/>
                    <a:pt x="52" y="226"/>
                    <a:pt x="28" y="234"/>
                  </a:cubicBezTo>
                  <a:cubicBezTo>
                    <a:pt x="27" y="235"/>
                    <a:pt x="18" y="238"/>
                    <a:pt x="17" y="240"/>
                  </a:cubicBezTo>
                  <a:cubicBezTo>
                    <a:pt x="14" y="251"/>
                    <a:pt x="44" y="239"/>
                    <a:pt x="61" y="234"/>
                  </a:cubicBezTo>
                  <a:cubicBezTo>
                    <a:pt x="79" y="228"/>
                    <a:pt x="100" y="221"/>
                    <a:pt x="127" y="220"/>
                  </a:cubicBezTo>
                  <a:cubicBezTo>
                    <a:pt x="123" y="221"/>
                    <a:pt x="118" y="223"/>
                    <a:pt x="113" y="225"/>
                  </a:cubicBezTo>
                  <a:cubicBezTo>
                    <a:pt x="99" y="230"/>
                    <a:pt x="83" y="236"/>
                    <a:pt x="75" y="240"/>
                  </a:cubicBezTo>
                  <a:cubicBezTo>
                    <a:pt x="72" y="241"/>
                    <a:pt x="55" y="249"/>
                    <a:pt x="42" y="254"/>
                  </a:cubicBezTo>
                  <a:cubicBezTo>
                    <a:pt x="38" y="255"/>
                    <a:pt x="34" y="257"/>
                    <a:pt x="31" y="257"/>
                  </a:cubicBezTo>
                  <a:cubicBezTo>
                    <a:pt x="30" y="258"/>
                    <a:pt x="28" y="258"/>
                    <a:pt x="28" y="258"/>
                  </a:cubicBezTo>
                  <a:cubicBezTo>
                    <a:pt x="26" y="258"/>
                    <a:pt x="25" y="259"/>
                    <a:pt x="25" y="260"/>
                  </a:cubicBezTo>
                  <a:cubicBezTo>
                    <a:pt x="24" y="264"/>
                    <a:pt x="27" y="264"/>
                    <a:pt x="30" y="264"/>
                  </a:cubicBezTo>
                  <a:cubicBezTo>
                    <a:pt x="35" y="263"/>
                    <a:pt x="47" y="260"/>
                    <a:pt x="61" y="257"/>
                  </a:cubicBezTo>
                  <a:cubicBezTo>
                    <a:pt x="85" y="251"/>
                    <a:pt x="116" y="244"/>
                    <a:pt x="129" y="243"/>
                  </a:cubicBezTo>
                  <a:cubicBezTo>
                    <a:pt x="121" y="247"/>
                    <a:pt x="105" y="253"/>
                    <a:pt x="87" y="260"/>
                  </a:cubicBezTo>
                  <a:cubicBezTo>
                    <a:pt x="56" y="273"/>
                    <a:pt x="20" y="288"/>
                    <a:pt x="19" y="294"/>
                  </a:cubicBezTo>
                  <a:cubicBezTo>
                    <a:pt x="19" y="294"/>
                    <a:pt x="19" y="294"/>
                    <a:pt x="19" y="294"/>
                  </a:cubicBezTo>
                  <a:cubicBezTo>
                    <a:pt x="18" y="295"/>
                    <a:pt x="20" y="297"/>
                    <a:pt x="21" y="297"/>
                  </a:cubicBezTo>
                  <a:cubicBezTo>
                    <a:pt x="25" y="298"/>
                    <a:pt x="55" y="291"/>
                    <a:pt x="60" y="290"/>
                  </a:cubicBezTo>
                  <a:cubicBezTo>
                    <a:pt x="79" y="286"/>
                    <a:pt x="102" y="281"/>
                    <a:pt x="119" y="278"/>
                  </a:cubicBezTo>
                  <a:cubicBezTo>
                    <a:pt x="105" y="284"/>
                    <a:pt x="85" y="292"/>
                    <a:pt x="67" y="298"/>
                  </a:cubicBezTo>
                  <a:cubicBezTo>
                    <a:pt x="61" y="300"/>
                    <a:pt x="20" y="312"/>
                    <a:pt x="20" y="315"/>
                  </a:cubicBezTo>
                  <a:cubicBezTo>
                    <a:pt x="20" y="322"/>
                    <a:pt x="71" y="306"/>
                    <a:pt x="79" y="304"/>
                  </a:cubicBezTo>
                  <a:cubicBezTo>
                    <a:pt x="88" y="302"/>
                    <a:pt x="98" y="300"/>
                    <a:pt x="105" y="299"/>
                  </a:cubicBezTo>
                  <a:cubicBezTo>
                    <a:pt x="96" y="303"/>
                    <a:pt x="86" y="308"/>
                    <a:pt x="75" y="314"/>
                  </a:cubicBezTo>
                  <a:cubicBezTo>
                    <a:pt x="64" y="319"/>
                    <a:pt x="16" y="338"/>
                    <a:pt x="17" y="341"/>
                  </a:cubicBezTo>
                  <a:cubicBezTo>
                    <a:pt x="18" y="347"/>
                    <a:pt x="45" y="339"/>
                    <a:pt x="50" y="338"/>
                  </a:cubicBezTo>
                  <a:cubicBezTo>
                    <a:pt x="75" y="333"/>
                    <a:pt x="110" y="326"/>
                    <a:pt x="126" y="326"/>
                  </a:cubicBezTo>
                  <a:cubicBezTo>
                    <a:pt x="112" y="334"/>
                    <a:pt x="80" y="347"/>
                    <a:pt x="55" y="356"/>
                  </a:cubicBezTo>
                  <a:cubicBezTo>
                    <a:pt x="37" y="363"/>
                    <a:pt x="22" y="369"/>
                    <a:pt x="20" y="371"/>
                  </a:cubicBezTo>
                  <a:cubicBezTo>
                    <a:pt x="20" y="371"/>
                    <a:pt x="20" y="371"/>
                    <a:pt x="20" y="371"/>
                  </a:cubicBezTo>
                  <a:cubicBezTo>
                    <a:pt x="19" y="372"/>
                    <a:pt x="19" y="374"/>
                    <a:pt x="20" y="375"/>
                  </a:cubicBezTo>
                  <a:cubicBezTo>
                    <a:pt x="20" y="376"/>
                    <a:pt x="21" y="376"/>
                    <a:pt x="22" y="376"/>
                  </a:cubicBezTo>
                  <a:cubicBezTo>
                    <a:pt x="30" y="378"/>
                    <a:pt x="60" y="372"/>
                    <a:pt x="88" y="366"/>
                  </a:cubicBezTo>
                  <a:cubicBezTo>
                    <a:pt x="100" y="363"/>
                    <a:pt x="112" y="361"/>
                    <a:pt x="121" y="359"/>
                  </a:cubicBezTo>
                  <a:cubicBezTo>
                    <a:pt x="108" y="365"/>
                    <a:pt x="89" y="372"/>
                    <a:pt x="72" y="379"/>
                  </a:cubicBezTo>
                  <a:cubicBezTo>
                    <a:pt x="12" y="403"/>
                    <a:pt x="0" y="409"/>
                    <a:pt x="71" y="401"/>
                  </a:cubicBezTo>
                  <a:cubicBezTo>
                    <a:pt x="124" y="396"/>
                    <a:pt x="124" y="396"/>
                    <a:pt x="124" y="396"/>
                  </a:cubicBezTo>
                  <a:cubicBezTo>
                    <a:pt x="115" y="400"/>
                    <a:pt x="102" y="404"/>
                    <a:pt x="88" y="408"/>
                  </a:cubicBezTo>
                  <a:cubicBezTo>
                    <a:pt x="80" y="411"/>
                    <a:pt x="21" y="422"/>
                    <a:pt x="21" y="427"/>
                  </a:cubicBezTo>
                  <a:cubicBezTo>
                    <a:pt x="20" y="432"/>
                    <a:pt x="53" y="431"/>
                    <a:pt x="64" y="431"/>
                  </a:cubicBezTo>
                  <a:cubicBezTo>
                    <a:pt x="73" y="431"/>
                    <a:pt x="83" y="432"/>
                    <a:pt x="92" y="432"/>
                  </a:cubicBezTo>
                  <a:cubicBezTo>
                    <a:pt x="81" y="434"/>
                    <a:pt x="70" y="436"/>
                    <a:pt x="60" y="438"/>
                  </a:cubicBezTo>
                  <a:cubicBezTo>
                    <a:pt x="40" y="442"/>
                    <a:pt x="24" y="445"/>
                    <a:pt x="23" y="447"/>
                  </a:cubicBezTo>
                  <a:cubicBezTo>
                    <a:pt x="22" y="447"/>
                    <a:pt x="22" y="450"/>
                    <a:pt x="23" y="451"/>
                  </a:cubicBezTo>
                  <a:cubicBezTo>
                    <a:pt x="29" y="461"/>
                    <a:pt x="47" y="458"/>
                    <a:pt x="69" y="454"/>
                  </a:cubicBezTo>
                  <a:cubicBezTo>
                    <a:pt x="91" y="451"/>
                    <a:pt x="118" y="447"/>
                    <a:pt x="135" y="457"/>
                  </a:cubicBezTo>
                  <a:cubicBezTo>
                    <a:pt x="137" y="458"/>
                    <a:pt x="138" y="457"/>
                    <a:pt x="139" y="456"/>
                  </a:cubicBezTo>
                  <a:cubicBezTo>
                    <a:pt x="140" y="454"/>
                    <a:pt x="140" y="452"/>
                    <a:pt x="138" y="451"/>
                  </a:cubicBezTo>
                  <a:cubicBezTo>
                    <a:pt x="119" y="440"/>
                    <a:pt x="91" y="444"/>
                    <a:pt x="68" y="448"/>
                  </a:cubicBezTo>
                  <a:cubicBezTo>
                    <a:pt x="52" y="451"/>
                    <a:pt x="38" y="453"/>
                    <a:pt x="31" y="450"/>
                  </a:cubicBezTo>
                  <a:cubicBezTo>
                    <a:pt x="36" y="449"/>
                    <a:pt x="48" y="447"/>
                    <a:pt x="61" y="444"/>
                  </a:cubicBezTo>
                  <a:cubicBezTo>
                    <a:pt x="69" y="443"/>
                    <a:pt x="142" y="436"/>
                    <a:pt x="141" y="427"/>
                  </a:cubicBezTo>
                  <a:cubicBezTo>
                    <a:pt x="140" y="421"/>
                    <a:pt x="75" y="425"/>
                    <a:pt x="64" y="425"/>
                  </a:cubicBezTo>
                  <a:cubicBezTo>
                    <a:pt x="61" y="425"/>
                    <a:pt x="58" y="425"/>
                    <a:pt x="55" y="424"/>
                  </a:cubicBezTo>
                  <a:cubicBezTo>
                    <a:pt x="66" y="422"/>
                    <a:pt x="78" y="418"/>
                    <a:pt x="90" y="415"/>
                  </a:cubicBezTo>
                  <a:cubicBezTo>
                    <a:pt x="113" y="407"/>
                    <a:pt x="135" y="399"/>
                    <a:pt x="139" y="394"/>
                  </a:cubicBezTo>
                  <a:cubicBezTo>
                    <a:pt x="139" y="394"/>
                    <a:pt x="139" y="393"/>
                    <a:pt x="139" y="393"/>
                  </a:cubicBezTo>
                  <a:cubicBezTo>
                    <a:pt x="140" y="391"/>
                    <a:pt x="139" y="390"/>
                    <a:pt x="137" y="389"/>
                  </a:cubicBezTo>
                  <a:cubicBezTo>
                    <a:pt x="136" y="392"/>
                    <a:pt x="136" y="392"/>
                    <a:pt x="136" y="392"/>
                  </a:cubicBezTo>
                  <a:cubicBezTo>
                    <a:pt x="137" y="389"/>
                    <a:pt x="137" y="389"/>
                    <a:pt x="137" y="389"/>
                  </a:cubicBezTo>
                  <a:cubicBezTo>
                    <a:pt x="136" y="388"/>
                    <a:pt x="101" y="392"/>
                    <a:pt x="70" y="395"/>
                  </a:cubicBezTo>
                  <a:cubicBezTo>
                    <a:pt x="60" y="396"/>
                    <a:pt x="50" y="397"/>
                    <a:pt x="42" y="398"/>
                  </a:cubicBezTo>
                  <a:cubicBezTo>
                    <a:pt x="51" y="394"/>
                    <a:pt x="62" y="390"/>
                    <a:pt x="74" y="385"/>
                  </a:cubicBezTo>
                  <a:cubicBezTo>
                    <a:pt x="82" y="382"/>
                    <a:pt x="138" y="361"/>
                    <a:pt x="140" y="355"/>
                  </a:cubicBezTo>
                  <a:cubicBezTo>
                    <a:pt x="142" y="347"/>
                    <a:pt x="96" y="358"/>
                    <a:pt x="87" y="360"/>
                  </a:cubicBezTo>
                  <a:cubicBezTo>
                    <a:pt x="69" y="363"/>
                    <a:pt x="51" y="367"/>
                    <a:pt x="38" y="369"/>
                  </a:cubicBezTo>
                  <a:cubicBezTo>
                    <a:pt x="44" y="367"/>
                    <a:pt x="50" y="365"/>
                    <a:pt x="57" y="362"/>
                  </a:cubicBezTo>
                  <a:cubicBezTo>
                    <a:pt x="68" y="358"/>
                    <a:pt x="133" y="334"/>
                    <a:pt x="137" y="325"/>
                  </a:cubicBezTo>
                  <a:cubicBezTo>
                    <a:pt x="143" y="311"/>
                    <a:pt x="57" y="330"/>
                    <a:pt x="53" y="331"/>
                  </a:cubicBezTo>
                  <a:cubicBezTo>
                    <a:pt x="61" y="327"/>
                    <a:pt x="69" y="323"/>
                    <a:pt x="78" y="319"/>
                  </a:cubicBezTo>
                  <a:cubicBezTo>
                    <a:pt x="83" y="316"/>
                    <a:pt x="118" y="306"/>
                    <a:pt x="126" y="300"/>
                  </a:cubicBezTo>
                  <a:cubicBezTo>
                    <a:pt x="127" y="299"/>
                    <a:pt x="128" y="296"/>
                    <a:pt x="128" y="295"/>
                  </a:cubicBezTo>
                  <a:cubicBezTo>
                    <a:pt x="128" y="295"/>
                    <a:pt x="128" y="294"/>
                    <a:pt x="128" y="293"/>
                  </a:cubicBezTo>
                  <a:cubicBezTo>
                    <a:pt x="126" y="291"/>
                    <a:pt x="119" y="291"/>
                    <a:pt x="109" y="292"/>
                  </a:cubicBezTo>
                  <a:cubicBezTo>
                    <a:pt x="104" y="293"/>
                    <a:pt x="99" y="294"/>
                    <a:pt x="94" y="295"/>
                  </a:cubicBezTo>
                  <a:cubicBezTo>
                    <a:pt x="114" y="287"/>
                    <a:pt x="134" y="279"/>
                    <a:pt x="141" y="275"/>
                  </a:cubicBezTo>
                  <a:cubicBezTo>
                    <a:pt x="142" y="275"/>
                    <a:pt x="143" y="274"/>
                    <a:pt x="143" y="272"/>
                  </a:cubicBezTo>
                  <a:cubicBezTo>
                    <a:pt x="143" y="264"/>
                    <a:pt x="71" y="281"/>
                    <a:pt x="59" y="284"/>
                  </a:cubicBezTo>
                  <a:cubicBezTo>
                    <a:pt x="50" y="286"/>
                    <a:pt x="42" y="288"/>
                    <a:pt x="35" y="289"/>
                  </a:cubicBezTo>
                  <a:cubicBezTo>
                    <a:pt x="48" y="283"/>
                    <a:pt x="70" y="274"/>
                    <a:pt x="90" y="266"/>
                  </a:cubicBezTo>
                  <a:cubicBezTo>
                    <a:pt x="112" y="257"/>
                    <a:pt x="132" y="249"/>
                    <a:pt x="138" y="244"/>
                  </a:cubicBezTo>
                  <a:cubicBezTo>
                    <a:pt x="139" y="244"/>
                    <a:pt x="139" y="244"/>
                    <a:pt x="139" y="243"/>
                  </a:cubicBezTo>
                  <a:cubicBezTo>
                    <a:pt x="140" y="242"/>
                    <a:pt x="140" y="240"/>
                    <a:pt x="139" y="239"/>
                  </a:cubicBezTo>
                  <a:cubicBezTo>
                    <a:pt x="130" y="235"/>
                    <a:pt x="94" y="243"/>
                    <a:pt x="73" y="248"/>
                  </a:cubicBezTo>
                  <a:cubicBezTo>
                    <a:pt x="75" y="247"/>
                    <a:pt x="77" y="246"/>
                    <a:pt x="77" y="246"/>
                  </a:cubicBezTo>
                  <a:cubicBezTo>
                    <a:pt x="85" y="242"/>
                    <a:pt x="101" y="236"/>
                    <a:pt x="115" y="231"/>
                  </a:cubicBezTo>
                  <a:cubicBezTo>
                    <a:pt x="122" y="228"/>
                    <a:pt x="137" y="224"/>
                    <a:pt x="142" y="219"/>
                  </a:cubicBezTo>
                  <a:cubicBezTo>
                    <a:pt x="143" y="219"/>
                    <a:pt x="143" y="218"/>
                    <a:pt x="143" y="218"/>
                  </a:cubicBezTo>
                  <a:cubicBezTo>
                    <a:pt x="144" y="216"/>
                    <a:pt x="143" y="214"/>
                    <a:pt x="141" y="214"/>
                  </a:cubicBezTo>
                  <a:cubicBezTo>
                    <a:pt x="135" y="213"/>
                    <a:pt x="92" y="218"/>
                    <a:pt x="89" y="219"/>
                  </a:cubicBezTo>
                  <a:cubicBezTo>
                    <a:pt x="109" y="211"/>
                    <a:pt x="127" y="203"/>
                    <a:pt x="134" y="199"/>
                  </a:cubicBezTo>
                  <a:cubicBezTo>
                    <a:pt x="136" y="198"/>
                    <a:pt x="137" y="198"/>
                    <a:pt x="137" y="197"/>
                  </a:cubicBezTo>
                  <a:cubicBezTo>
                    <a:pt x="138" y="195"/>
                    <a:pt x="137" y="193"/>
                    <a:pt x="135" y="193"/>
                  </a:cubicBezTo>
                  <a:cubicBezTo>
                    <a:pt x="135" y="193"/>
                    <a:pt x="135" y="193"/>
                    <a:pt x="135" y="193"/>
                  </a:cubicBezTo>
                  <a:cubicBezTo>
                    <a:pt x="124" y="187"/>
                    <a:pt x="95" y="196"/>
                    <a:pt x="68" y="205"/>
                  </a:cubicBezTo>
                  <a:cubicBezTo>
                    <a:pt x="62" y="207"/>
                    <a:pt x="56" y="209"/>
                    <a:pt x="51" y="210"/>
                  </a:cubicBezTo>
                  <a:cubicBezTo>
                    <a:pt x="54" y="209"/>
                    <a:pt x="58" y="207"/>
                    <a:pt x="61" y="206"/>
                  </a:cubicBezTo>
                  <a:cubicBezTo>
                    <a:pt x="89" y="193"/>
                    <a:pt x="121" y="178"/>
                    <a:pt x="132" y="176"/>
                  </a:cubicBezTo>
                  <a:cubicBezTo>
                    <a:pt x="133" y="176"/>
                    <a:pt x="134" y="176"/>
                    <a:pt x="135" y="176"/>
                  </a:cubicBezTo>
                  <a:cubicBezTo>
                    <a:pt x="134" y="173"/>
                    <a:pt x="134" y="173"/>
                    <a:pt x="134" y="173"/>
                  </a:cubicBezTo>
                  <a:cubicBezTo>
                    <a:pt x="135" y="176"/>
                    <a:pt x="135" y="176"/>
                    <a:pt x="135" y="176"/>
                  </a:cubicBezTo>
                  <a:cubicBezTo>
                    <a:pt x="136" y="176"/>
                    <a:pt x="138" y="174"/>
                    <a:pt x="137" y="172"/>
                  </a:cubicBezTo>
                  <a:cubicBezTo>
                    <a:pt x="137" y="171"/>
                    <a:pt x="136" y="169"/>
                    <a:pt x="134" y="170"/>
                  </a:cubicBezTo>
                  <a:cubicBezTo>
                    <a:pt x="134" y="170"/>
                    <a:pt x="134" y="170"/>
                    <a:pt x="134" y="170"/>
                  </a:cubicBezTo>
                  <a:cubicBezTo>
                    <a:pt x="133" y="170"/>
                    <a:pt x="133" y="170"/>
                    <a:pt x="132" y="170"/>
                  </a:cubicBezTo>
                  <a:cubicBezTo>
                    <a:pt x="127" y="170"/>
                    <a:pt x="123" y="171"/>
                    <a:pt x="119" y="172"/>
                  </a:cubicBezTo>
                  <a:cubicBezTo>
                    <a:pt x="114" y="173"/>
                    <a:pt x="109" y="174"/>
                    <a:pt x="102" y="175"/>
                  </a:cubicBezTo>
                  <a:cubicBezTo>
                    <a:pt x="97" y="177"/>
                    <a:pt x="79" y="182"/>
                    <a:pt x="60" y="188"/>
                  </a:cubicBezTo>
                  <a:cubicBezTo>
                    <a:pt x="72" y="183"/>
                    <a:pt x="93" y="173"/>
                    <a:pt x="110" y="164"/>
                  </a:cubicBezTo>
                  <a:cubicBezTo>
                    <a:pt x="123" y="158"/>
                    <a:pt x="133" y="153"/>
                    <a:pt x="135" y="152"/>
                  </a:cubicBezTo>
                  <a:cubicBezTo>
                    <a:pt x="136" y="152"/>
                    <a:pt x="137" y="151"/>
                    <a:pt x="137" y="149"/>
                  </a:cubicBezTo>
                  <a:cubicBezTo>
                    <a:pt x="138" y="148"/>
                    <a:pt x="136" y="146"/>
                    <a:pt x="134" y="146"/>
                  </a:cubicBezTo>
                  <a:cubicBezTo>
                    <a:pt x="125" y="145"/>
                    <a:pt x="91" y="155"/>
                    <a:pt x="87" y="156"/>
                  </a:cubicBezTo>
                  <a:cubicBezTo>
                    <a:pt x="84" y="157"/>
                    <a:pt x="81" y="158"/>
                    <a:pt x="79" y="159"/>
                  </a:cubicBezTo>
                  <a:cubicBezTo>
                    <a:pt x="73" y="160"/>
                    <a:pt x="59" y="166"/>
                    <a:pt x="46" y="172"/>
                  </a:cubicBezTo>
                  <a:cubicBezTo>
                    <a:pt x="54" y="167"/>
                    <a:pt x="64" y="162"/>
                    <a:pt x="73" y="158"/>
                  </a:cubicBezTo>
                  <a:cubicBezTo>
                    <a:pt x="80" y="154"/>
                    <a:pt x="87" y="151"/>
                    <a:pt x="92" y="148"/>
                  </a:cubicBezTo>
                  <a:cubicBezTo>
                    <a:pt x="97" y="145"/>
                    <a:pt x="97" y="145"/>
                    <a:pt x="97" y="145"/>
                  </a:cubicBezTo>
                  <a:cubicBezTo>
                    <a:pt x="108" y="139"/>
                    <a:pt x="114" y="136"/>
                    <a:pt x="120" y="133"/>
                  </a:cubicBezTo>
                  <a:cubicBezTo>
                    <a:pt x="126" y="129"/>
                    <a:pt x="132" y="127"/>
                    <a:pt x="140" y="122"/>
                  </a:cubicBezTo>
                  <a:cubicBezTo>
                    <a:pt x="141" y="121"/>
                    <a:pt x="142" y="121"/>
                    <a:pt x="142" y="120"/>
                  </a:cubicBezTo>
                  <a:cubicBezTo>
                    <a:pt x="143" y="119"/>
                    <a:pt x="142" y="117"/>
                    <a:pt x="140" y="116"/>
                  </a:cubicBezTo>
                  <a:cubicBezTo>
                    <a:pt x="132" y="115"/>
                    <a:pt x="97" y="126"/>
                    <a:pt x="91" y="128"/>
                  </a:cubicBezTo>
                  <a:cubicBezTo>
                    <a:pt x="76" y="132"/>
                    <a:pt x="61" y="137"/>
                    <a:pt x="48" y="142"/>
                  </a:cubicBezTo>
                  <a:cubicBezTo>
                    <a:pt x="60" y="135"/>
                    <a:pt x="81" y="122"/>
                    <a:pt x="100" y="111"/>
                  </a:cubicBezTo>
                  <a:cubicBezTo>
                    <a:pt x="104" y="109"/>
                    <a:pt x="136" y="92"/>
                    <a:pt x="137" y="89"/>
                  </a:cubicBezTo>
                  <a:cubicBezTo>
                    <a:pt x="137" y="89"/>
                    <a:pt x="137" y="89"/>
                    <a:pt x="137" y="89"/>
                  </a:cubicBezTo>
                  <a:cubicBezTo>
                    <a:pt x="138" y="87"/>
                    <a:pt x="137" y="85"/>
                    <a:pt x="136" y="85"/>
                  </a:cubicBezTo>
                  <a:cubicBezTo>
                    <a:pt x="135" y="85"/>
                    <a:pt x="121" y="91"/>
                    <a:pt x="118" y="91"/>
                  </a:cubicBezTo>
                  <a:cubicBezTo>
                    <a:pt x="115" y="93"/>
                    <a:pt x="111" y="94"/>
                    <a:pt x="107" y="96"/>
                  </a:cubicBezTo>
                  <a:cubicBezTo>
                    <a:pt x="91" y="102"/>
                    <a:pt x="68" y="112"/>
                    <a:pt x="50" y="120"/>
                  </a:cubicBezTo>
                  <a:cubicBezTo>
                    <a:pt x="49" y="121"/>
                    <a:pt x="48" y="121"/>
                    <a:pt x="47" y="122"/>
                  </a:cubicBezTo>
                  <a:cubicBezTo>
                    <a:pt x="57" y="113"/>
                    <a:pt x="70" y="102"/>
                    <a:pt x="84" y="91"/>
                  </a:cubicBezTo>
                  <a:cubicBezTo>
                    <a:pt x="89" y="86"/>
                    <a:pt x="145" y="46"/>
                    <a:pt x="139" y="39"/>
                  </a:cubicBezTo>
                  <a:cubicBezTo>
                    <a:pt x="137" y="37"/>
                    <a:pt x="123" y="47"/>
                    <a:pt x="116" y="51"/>
                  </a:cubicBezTo>
                  <a:cubicBezTo>
                    <a:pt x="97" y="64"/>
                    <a:pt x="70" y="82"/>
                    <a:pt x="70" y="82"/>
                  </a:cubicBezTo>
                  <a:cubicBezTo>
                    <a:pt x="66" y="84"/>
                    <a:pt x="59" y="90"/>
                    <a:pt x="51" y="96"/>
                  </a:cubicBezTo>
                  <a:cubicBezTo>
                    <a:pt x="66" y="82"/>
                    <a:pt x="93" y="57"/>
                    <a:pt x="116" y="37"/>
                  </a:cubicBezTo>
                  <a:cubicBezTo>
                    <a:pt x="134" y="21"/>
                    <a:pt x="150" y="8"/>
                    <a:pt x="15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23"/>
            <p:cNvSpPr>
              <a:spLocks/>
            </p:cNvSpPr>
            <p:nvPr/>
          </p:nvSpPr>
          <p:spPr bwMode="auto">
            <a:xfrm>
              <a:off x="3410" y="1557"/>
              <a:ext cx="445" cy="267"/>
            </a:xfrm>
            <a:custGeom>
              <a:avLst/>
              <a:gdLst>
                <a:gd name="T0" fmla="*/ 4 w 188"/>
                <a:gd name="T1" fmla="*/ 0 h 112"/>
                <a:gd name="T2" fmla="*/ 1 w 188"/>
                <a:gd name="T3" fmla="*/ 3 h 112"/>
                <a:gd name="T4" fmla="*/ 3 w 188"/>
                <a:gd name="T5" fmla="*/ 6 h 112"/>
                <a:gd name="T6" fmla="*/ 43 w 188"/>
                <a:gd name="T7" fmla="*/ 24 h 112"/>
                <a:gd name="T8" fmla="*/ 110 w 188"/>
                <a:gd name="T9" fmla="*/ 57 h 112"/>
                <a:gd name="T10" fmla="*/ 163 w 188"/>
                <a:gd name="T11" fmla="*/ 97 h 112"/>
                <a:gd name="T12" fmla="*/ 184 w 188"/>
                <a:gd name="T13" fmla="*/ 112 h 112"/>
                <a:gd name="T14" fmla="*/ 187 w 188"/>
                <a:gd name="T15" fmla="*/ 108 h 112"/>
                <a:gd name="T16" fmla="*/ 184 w 188"/>
                <a:gd name="T17" fmla="*/ 106 h 112"/>
                <a:gd name="T18" fmla="*/ 167 w 188"/>
                <a:gd name="T19" fmla="*/ 92 h 112"/>
                <a:gd name="T20" fmla="*/ 113 w 188"/>
                <a:gd name="T21" fmla="*/ 51 h 112"/>
                <a:gd name="T22" fmla="*/ 46 w 188"/>
                <a:gd name="T23" fmla="*/ 18 h 112"/>
                <a:gd name="T24" fmla="*/ 4 w 188"/>
                <a:gd name="T2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12">
                  <a:moveTo>
                    <a:pt x="4" y="0"/>
                  </a:moveTo>
                  <a:cubicBezTo>
                    <a:pt x="2" y="0"/>
                    <a:pt x="1" y="1"/>
                    <a:pt x="1" y="3"/>
                  </a:cubicBezTo>
                  <a:cubicBezTo>
                    <a:pt x="0" y="4"/>
                    <a:pt x="2" y="6"/>
                    <a:pt x="3" y="6"/>
                  </a:cubicBezTo>
                  <a:cubicBezTo>
                    <a:pt x="6" y="6"/>
                    <a:pt x="24" y="14"/>
                    <a:pt x="43" y="24"/>
                  </a:cubicBezTo>
                  <a:cubicBezTo>
                    <a:pt x="72" y="37"/>
                    <a:pt x="105" y="53"/>
                    <a:pt x="110" y="57"/>
                  </a:cubicBezTo>
                  <a:cubicBezTo>
                    <a:pt x="116" y="61"/>
                    <a:pt x="144" y="82"/>
                    <a:pt x="163" y="97"/>
                  </a:cubicBezTo>
                  <a:cubicBezTo>
                    <a:pt x="175" y="105"/>
                    <a:pt x="183" y="112"/>
                    <a:pt x="184" y="112"/>
                  </a:cubicBezTo>
                  <a:cubicBezTo>
                    <a:pt x="186" y="112"/>
                    <a:pt x="188" y="110"/>
                    <a:pt x="187" y="108"/>
                  </a:cubicBezTo>
                  <a:cubicBezTo>
                    <a:pt x="187" y="107"/>
                    <a:pt x="186" y="105"/>
                    <a:pt x="184" y="106"/>
                  </a:cubicBezTo>
                  <a:cubicBezTo>
                    <a:pt x="183" y="106"/>
                    <a:pt x="177" y="100"/>
                    <a:pt x="167" y="92"/>
                  </a:cubicBezTo>
                  <a:cubicBezTo>
                    <a:pt x="148" y="77"/>
                    <a:pt x="120" y="55"/>
                    <a:pt x="113" y="51"/>
                  </a:cubicBezTo>
                  <a:cubicBezTo>
                    <a:pt x="108" y="48"/>
                    <a:pt x="74" y="31"/>
                    <a:pt x="46" y="18"/>
                  </a:cubicBezTo>
                  <a:cubicBezTo>
                    <a:pt x="26" y="8"/>
                    <a:pt x="8"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24"/>
            <p:cNvSpPr>
              <a:spLocks/>
            </p:cNvSpPr>
            <p:nvPr/>
          </p:nvSpPr>
          <p:spPr bwMode="auto">
            <a:xfrm>
              <a:off x="3374" y="1572"/>
              <a:ext cx="512" cy="268"/>
            </a:xfrm>
            <a:custGeom>
              <a:avLst/>
              <a:gdLst>
                <a:gd name="T0" fmla="*/ 5 w 216"/>
                <a:gd name="T1" fmla="*/ 0 h 113"/>
                <a:gd name="T2" fmla="*/ 1 w 216"/>
                <a:gd name="T3" fmla="*/ 2 h 113"/>
                <a:gd name="T4" fmla="*/ 3 w 216"/>
                <a:gd name="T5" fmla="*/ 6 h 113"/>
                <a:gd name="T6" fmla="*/ 194 w 216"/>
                <a:gd name="T7" fmla="*/ 101 h 113"/>
                <a:gd name="T8" fmla="*/ 210 w 216"/>
                <a:gd name="T9" fmla="*/ 111 h 113"/>
                <a:gd name="T10" fmla="*/ 214 w 216"/>
                <a:gd name="T11" fmla="*/ 112 h 113"/>
                <a:gd name="T12" fmla="*/ 215 w 216"/>
                <a:gd name="T13" fmla="*/ 107 h 113"/>
                <a:gd name="T14" fmla="*/ 197 w 216"/>
                <a:gd name="T15" fmla="*/ 96 h 113"/>
                <a:gd name="T16" fmla="*/ 5 w 216"/>
                <a:gd name="T17"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6" h="113">
                  <a:moveTo>
                    <a:pt x="5" y="0"/>
                  </a:moveTo>
                  <a:cubicBezTo>
                    <a:pt x="3" y="0"/>
                    <a:pt x="1" y="0"/>
                    <a:pt x="1" y="2"/>
                  </a:cubicBezTo>
                  <a:cubicBezTo>
                    <a:pt x="0" y="4"/>
                    <a:pt x="1" y="5"/>
                    <a:pt x="3" y="6"/>
                  </a:cubicBezTo>
                  <a:cubicBezTo>
                    <a:pt x="75" y="33"/>
                    <a:pt x="131" y="64"/>
                    <a:pt x="194" y="101"/>
                  </a:cubicBezTo>
                  <a:cubicBezTo>
                    <a:pt x="203" y="106"/>
                    <a:pt x="210" y="110"/>
                    <a:pt x="210" y="111"/>
                  </a:cubicBezTo>
                  <a:cubicBezTo>
                    <a:pt x="211" y="112"/>
                    <a:pt x="213" y="113"/>
                    <a:pt x="214" y="112"/>
                  </a:cubicBezTo>
                  <a:cubicBezTo>
                    <a:pt x="216" y="111"/>
                    <a:pt x="216" y="109"/>
                    <a:pt x="215" y="107"/>
                  </a:cubicBezTo>
                  <a:cubicBezTo>
                    <a:pt x="215" y="106"/>
                    <a:pt x="207" y="101"/>
                    <a:pt x="197" y="96"/>
                  </a:cubicBezTo>
                  <a:cubicBezTo>
                    <a:pt x="141" y="63"/>
                    <a:pt x="61" y="2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25"/>
            <p:cNvSpPr>
              <a:spLocks noEditPoints="1"/>
            </p:cNvSpPr>
            <p:nvPr/>
          </p:nvSpPr>
          <p:spPr bwMode="auto">
            <a:xfrm>
              <a:off x="3810" y="1757"/>
              <a:ext cx="43" cy="292"/>
            </a:xfrm>
            <a:custGeom>
              <a:avLst/>
              <a:gdLst>
                <a:gd name="T0" fmla="*/ 17 w 18"/>
                <a:gd name="T1" fmla="*/ 5 h 123"/>
                <a:gd name="T2" fmla="*/ 15 w 18"/>
                <a:gd name="T3" fmla="*/ 1 h 123"/>
                <a:gd name="T4" fmla="*/ 11 w 18"/>
                <a:gd name="T5" fmla="*/ 3 h 123"/>
                <a:gd name="T6" fmla="*/ 2 w 18"/>
                <a:gd name="T7" fmla="*/ 102 h 123"/>
                <a:gd name="T8" fmla="*/ 1 w 18"/>
                <a:gd name="T9" fmla="*/ 117 h 123"/>
                <a:gd name="T10" fmla="*/ 1 w 18"/>
                <a:gd name="T11" fmla="*/ 118 h 123"/>
                <a:gd name="T12" fmla="*/ 2 w 18"/>
                <a:gd name="T13" fmla="*/ 122 h 123"/>
                <a:gd name="T14" fmla="*/ 6 w 18"/>
                <a:gd name="T15" fmla="*/ 121 h 123"/>
                <a:gd name="T16" fmla="*/ 6 w 18"/>
                <a:gd name="T17" fmla="*/ 121 h 123"/>
                <a:gd name="T18" fmla="*/ 6 w 18"/>
                <a:gd name="T19" fmla="*/ 121 h 123"/>
                <a:gd name="T20" fmla="*/ 8 w 18"/>
                <a:gd name="T21" fmla="*/ 103 h 123"/>
                <a:gd name="T22" fmla="*/ 17 w 18"/>
                <a:gd name="T23" fmla="*/ 5 h 123"/>
                <a:gd name="T24" fmla="*/ 2 w 18"/>
                <a:gd name="T25" fmla="*/ 118 h 123"/>
                <a:gd name="T26" fmla="*/ 1 w 18"/>
                <a:gd name="T27" fmla="*/ 118 h 123"/>
                <a:gd name="T28" fmla="*/ 1 w 18"/>
                <a:gd name="T29" fmla="*/ 117 h 123"/>
                <a:gd name="T30" fmla="*/ 6 w 18"/>
                <a:gd name="T31" fmla="*/ 117 h 123"/>
                <a:gd name="T32" fmla="*/ 5 w 18"/>
                <a:gd name="T33" fmla="*/ 118 h 123"/>
                <a:gd name="T34" fmla="*/ 2 w 18"/>
                <a:gd name="T35" fmla="*/ 118 h 123"/>
                <a:gd name="T36" fmla="*/ 2 w 18"/>
                <a:gd name="T37" fmla="*/ 122 h 123"/>
                <a:gd name="T38" fmla="*/ 1 w 18"/>
                <a:gd name="T39" fmla="*/ 118 h 123"/>
                <a:gd name="T40" fmla="*/ 2 w 18"/>
                <a:gd name="T41" fmla="*/ 118 h 123"/>
                <a:gd name="T42" fmla="*/ 2 w 18"/>
                <a:gd name="T43" fmla="*/ 118 h 123"/>
                <a:gd name="T44" fmla="*/ 4 w 18"/>
                <a:gd name="T45" fmla="*/ 119 h 123"/>
                <a:gd name="T46" fmla="*/ 2 w 18"/>
                <a:gd name="T47" fmla="*/ 122 h 123"/>
                <a:gd name="T48" fmla="*/ 2 w 18"/>
                <a:gd name="T49" fmla="*/ 118 h 123"/>
                <a:gd name="T50" fmla="*/ 1 w 18"/>
                <a:gd name="T51" fmla="*/ 118 h 123"/>
                <a:gd name="T52" fmla="*/ 2 w 18"/>
                <a:gd name="T53" fmla="*/ 118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 h="123">
                  <a:moveTo>
                    <a:pt x="17" y="5"/>
                  </a:moveTo>
                  <a:cubicBezTo>
                    <a:pt x="18" y="3"/>
                    <a:pt x="17" y="1"/>
                    <a:pt x="15" y="1"/>
                  </a:cubicBezTo>
                  <a:cubicBezTo>
                    <a:pt x="14" y="0"/>
                    <a:pt x="12" y="1"/>
                    <a:pt x="11" y="3"/>
                  </a:cubicBezTo>
                  <a:cubicBezTo>
                    <a:pt x="6" y="20"/>
                    <a:pt x="3" y="74"/>
                    <a:pt x="2" y="102"/>
                  </a:cubicBezTo>
                  <a:cubicBezTo>
                    <a:pt x="1" y="112"/>
                    <a:pt x="1" y="117"/>
                    <a:pt x="1" y="117"/>
                  </a:cubicBezTo>
                  <a:cubicBezTo>
                    <a:pt x="1" y="118"/>
                    <a:pt x="1" y="118"/>
                    <a:pt x="1" y="118"/>
                  </a:cubicBezTo>
                  <a:cubicBezTo>
                    <a:pt x="0" y="119"/>
                    <a:pt x="0" y="121"/>
                    <a:pt x="2" y="122"/>
                  </a:cubicBezTo>
                  <a:cubicBezTo>
                    <a:pt x="3" y="123"/>
                    <a:pt x="5" y="123"/>
                    <a:pt x="6" y="121"/>
                  </a:cubicBezTo>
                  <a:cubicBezTo>
                    <a:pt x="6" y="121"/>
                    <a:pt x="6" y="121"/>
                    <a:pt x="6" y="121"/>
                  </a:cubicBezTo>
                  <a:cubicBezTo>
                    <a:pt x="6" y="121"/>
                    <a:pt x="6" y="121"/>
                    <a:pt x="6" y="121"/>
                  </a:cubicBezTo>
                  <a:cubicBezTo>
                    <a:pt x="7" y="120"/>
                    <a:pt x="7" y="113"/>
                    <a:pt x="8" y="103"/>
                  </a:cubicBezTo>
                  <a:cubicBezTo>
                    <a:pt x="9" y="75"/>
                    <a:pt x="12" y="21"/>
                    <a:pt x="17" y="5"/>
                  </a:cubicBezTo>
                  <a:close/>
                  <a:moveTo>
                    <a:pt x="2" y="118"/>
                  </a:moveTo>
                  <a:cubicBezTo>
                    <a:pt x="1" y="118"/>
                    <a:pt x="1" y="118"/>
                    <a:pt x="1" y="118"/>
                  </a:cubicBezTo>
                  <a:cubicBezTo>
                    <a:pt x="1" y="118"/>
                    <a:pt x="1" y="117"/>
                    <a:pt x="1" y="117"/>
                  </a:cubicBezTo>
                  <a:cubicBezTo>
                    <a:pt x="2" y="116"/>
                    <a:pt x="4" y="116"/>
                    <a:pt x="6" y="117"/>
                  </a:cubicBezTo>
                  <a:cubicBezTo>
                    <a:pt x="5" y="118"/>
                    <a:pt x="5" y="118"/>
                    <a:pt x="5" y="118"/>
                  </a:cubicBezTo>
                  <a:cubicBezTo>
                    <a:pt x="4" y="118"/>
                    <a:pt x="3" y="118"/>
                    <a:pt x="2" y="118"/>
                  </a:cubicBezTo>
                  <a:close/>
                  <a:moveTo>
                    <a:pt x="2" y="122"/>
                  </a:moveTo>
                  <a:cubicBezTo>
                    <a:pt x="0" y="121"/>
                    <a:pt x="0" y="119"/>
                    <a:pt x="1" y="118"/>
                  </a:cubicBezTo>
                  <a:cubicBezTo>
                    <a:pt x="2" y="118"/>
                    <a:pt x="2" y="118"/>
                    <a:pt x="2" y="118"/>
                  </a:cubicBezTo>
                  <a:cubicBezTo>
                    <a:pt x="2" y="118"/>
                    <a:pt x="2" y="118"/>
                    <a:pt x="2" y="118"/>
                  </a:cubicBezTo>
                  <a:cubicBezTo>
                    <a:pt x="4" y="119"/>
                    <a:pt x="4" y="119"/>
                    <a:pt x="4" y="119"/>
                  </a:cubicBezTo>
                  <a:cubicBezTo>
                    <a:pt x="2" y="122"/>
                    <a:pt x="2" y="122"/>
                    <a:pt x="2" y="122"/>
                  </a:cubicBezTo>
                  <a:close/>
                  <a:moveTo>
                    <a:pt x="2" y="118"/>
                  </a:moveTo>
                  <a:cubicBezTo>
                    <a:pt x="1" y="118"/>
                    <a:pt x="1" y="118"/>
                    <a:pt x="1" y="118"/>
                  </a:cubicBezTo>
                  <a:lnTo>
                    <a:pt x="2" y="1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26"/>
            <p:cNvSpPr>
              <a:spLocks/>
            </p:cNvSpPr>
            <p:nvPr/>
          </p:nvSpPr>
          <p:spPr bwMode="auto">
            <a:xfrm>
              <a:off x="3827" y="1795"/>
              <a:ext cx="45" cy="252"/>
            </a:xfrm>
            <a:custGeom>
              <a:avLst/>
              <a:gdLst>
                <a:gd name="T0" fmla="*/ 18 w 19"/>
                <a:gd name="T1" fmla="*/ 5 h 106"/>
                <a:gd name="T2" fmla="*/ 16 w 19"/>
                <a:gd name="T3" fmla="*/ 1 h 106"/>
                <a:gd name="T4" fmla="*/ 12 w 19"/>
                <a:gd name="T5" fmla="*/ 3 h 106"/>
                <a:gd name="T6" fmla="*/ 5 w 19"/>
                <a:gd name="T7" fmla="*/ 61 h 106"/>
                <a:gd name="T8" fmla="*/ 0 w 19"/>
                <a:gd name="T9" fmla="*/ 102 h 106"/>
                <a:gd name="T10" fmla="*/ 2 w 19"/>
                <a:gd name="T11" fmla="*/ 106 h 106"/>
                <a:gd name="T12" fmla="*/ 6 w 19"/>
                <a:gd name="T13" fmla="*/ 104 h 106"/>
                <a:gd name="T14" fmla="*/ 11 w 19"/>
                <a:gd name="T15" fmla="*/ 61 h 106"/>
                <a:gd name="T16" fmla="*/ 18 w 19"/>
                <a:gd name="T17" fmla="*/ 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6">
                  <a:moveTo>
                    <a:pt x="18" y="5"/>
                  </a:moveTo>
                  <a:cubicBezTo>
                    <a:pt x="19" y="3"/>
                    <a:pt x="18" y="1"/>
                    <a:pt x="16" y="1"/>
                  </a:cubicBezTo>
                  <a:cubicBezTo>
                    <a:pt x="15" y="0"/>
                    <a:pt x="13" y="1"/>
                    <a:pt x="12" y="3"/>
                  </a:cubicBezTo>
                  <a:cubicBezTo>
                    <a:pt x="7" y="18"/>
                    <a:pt x="6" y="40"/>
                    <a:pt x="5" y="61"/>
                  </a:cubicBezTo>
                  <a:cubicBezTo>
                    <a:pt x="4" y="79"/>
                    <a:pt x="3" y="95"/>
                    <a:pt x="0" y="102"/>
                  </a:cubicBezTo>
                  <a:cubicBezTo>
                    <a:pt x="0" y="103"/>
                    <a:pt x="1" y="105"/>
                    <a:pt x="2" y="106"/>
                  </a:cubicBezTo>
                  <a:cubicBezTo>
                    <a:pt x="4" y="106"/>
                    <a:pt x="6" y="106"/>
                    <a:pt x="6" y="104"/>
                  </a:cubicBezTo>
                  <a:cubicBezTo>
                    <a:pt x="9" y="96"/>
                    <a:pt x="10" y="80"/>
                    <a:pt x="11" y="61"/>
                  </a:cubicBezTo>
                  <a:cubicBezTo>
                    <a:pt x="12" y="41"/>
                    <a:pt x="14" y="19"/>
                    <a:pt x="1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27"/>
            <p:cNvSpPr>
              <a:spLocks/>
            </p:cNvSpPr>
            <p:nvPr/>
          </p:nvSpPr>
          <p:spPr bwMode="auto">
            <a:xfrm>
              <a:off x="3519" y="2047"/>
              <a:ext cx="301" cy="590"/>
            </a:xfrm>
            <a:custGeom>
              <a:avLst/>
              <a:gdLst>
                <a:gd name="T0" fmla="*/ 11 w 127"/>
                <a:gd name="T1" fmla="*/ 82 h 248"/>
                <a:gd name="T2" fmla="*/ 32 w 127"/>
                <a:gd name="T3" fmla="*/ 79 h 248"/>
                <a:gd name="T4" fmla="*/ 9 w 127"/>
                <a:gd name="T5" fmla="*/ 104 h 248"/>
                <a:gd name="T6" fmla="*/ 17 w 127"/>
                <a:gd name="T7" fmla="*/ 99 h 248"/>
                <a:gd name="T8" fmla="*/ 7 w 127"/>
                <a:gd name="T9" fmla="*/ 113 h 248"/>
                <a:gd name="T10" fmla="*/ 82 w 127"/>
                <a:gd name="T11" fmla="*/ 88 h 248"/>
                <a:gd name="T12" fmla="*/ 5 w 127"/>
                <a:gd name="T13" fmla="*/ 127 h 248"/>
                <a:gd name="T14" fmla="*/ 9 w 127"/>
                <a:gd name="T15" fmla="*/ 131 h 248"/>
                <a:gd name="T16" fmla="*/ 7 w 127"/>
                <a:gd name="T17" fmla="*/ 137 h 248"/>
                <a:gd name="T18" fmla="*/ 6 w 127"/>
                <a:gd name="T19" fmla="*/ 141 h 248"/>
                <a:gd name="T20" fmla="*/ 100 w 127"/>
                <a:gd name="T21" fmla="*/ 123 h 248"/>
                <a:gd name="T22" fmla="*/ 31 w 127"/>
                <a:gd name="T23" fmla="*/ 144 h 248"/>
                <a:gd name="T24" fmla="*/ 10 w 127"/>
                <a:gd name="T25" fmla="*/ 155 h 248"/>
                <a:gd name="T26" fmla="*/ 76 w 127"/>
                <a:gd name="T27" fmla="*/ 149 h 248"/>
                <a:gd name="T28" fmla="*/ 6 w 127"/>
                <a:gd name="T29" fmla="*/ 161 h 248"/>
                <a:gd name="T30" fmla="*/ 80 w 127"/>
                <a:gd name="T31" fmla="*/ 161 h 248"/>
                <a:gd name="T32" fmla="*/ 11 w 127"/>
                <a:gd name="T33" fmla="*/ 174 h 248"/>
                <a:gd name="T34" fmla="*/ 4 w 127"/>
                <a:gd name="T35" fmla="*/ 179 h 248"/>
                <a:gd name="T36" fmla="*/ 112 w 127"/>
                <a:gd name="T37" fmla="*/ 185 h 248"/>
                <a:gd name="T38" fmla="*/ 9 w 127"/>
                <a:gd name="T39" fmla="*/ 203 h 248"/>
                <a:gd name="T40" fmla="*/ 75 w 127"/>
                <a:gd name="T41" fmla="*/ 212 h 248"/>
                <a:gd name="T42" fmla="*/ 36 w 127"/>
                <a:gd name="T43" fmla="*/ 228 h 248"/>
                <a:gd name="T44" fmla="*/ 41 w 127"/>
                <a:gd name="T45" fmla="*/ 234 h 248"/>
                <a:gd name="T46" fmla="*/ 8 w 127"/>
                <a:gd name="T47" fmla="*/ 245 h 248"/>
                <a:gd name="T48" fmla="*/ 124 w 127"/>
                <a:gd name="T49" fmla="*/ 245 h 248"/>
                <a:gd name="T50" fmla="*/ 69 w 127"/>
                <a:gd name="T51" fmla="*/ 237 h 248"/>
                <a:gd name="T52" fmla="*/ 124 w 127"/>
                <a:gd name="T53" fmla="*/ 230 h 248"/>
                <a:gd name="T54" fmla="*/ 76 w 127"/>
                <a:gd name="T55" fmla="*/ 219 h 248"/>
                <a:gd name="T56" fmla="*/ 126 w 127"/>
                <a:gd name="T57" fmla="*/ 204 h 248"/>
                <a:gd name="T58" fmla="*/ 123 w 127"/>
                <a:gd name="T59" fmla="*/ 188 h 248"/>
                <a:gd name="T60" fmla="*/ 58 w 127"/>
                <a:gd name="T61" fmla="*/ 176 h 248"/>
                <a:gd name="T62" fmla="*/ 120 w 127"/>
                <a:gd name="T63" fmla="*/ 156 h 248"/>
                <a:gd name="T64" fmla="*/ 120 w 127"/>
                <a:gd name="T65" fmla="*/ 146 h 248"/>
                <a:gd name="T66" fmla="*/ 87 w 127"/>
                <a:gd name="T67" fmla="*/ 140 h 248"/>
                <a:gd name="T68" fmla="*/ 120 w 127"/>
                <a:gd name="T69" fmla="*/ 122 h 248"/>
                <a:gd name="T70" fmla="*/ 64 w 127"/>
                <a:gd name="T71" fmla="*/ 121 h 248"/>
                <a:gd name="T72" fmla="*/ 121 w 127"/>
                <a:gd name="T73" fmla="*/ 95 h 248"/>
                <a:gd name="T74" fmla="*/ 121 w 127"/>
                <a:gd name="T75" fmla="*/ 78 h 248"/>
                <a:gd name="T76" fmla="*/ 60 w 127"/>
                <a:gd name="T77" fmla="*/ 87 h 248"/>
                <a:gd name="T78" fmla="*/ 123 w 127"/>
                <a:gd name="T79" fmla="*/ 45 h 248"/>
                <a:gd name="T80" fmla="*/ 120 w 127"/>
                <a:gd name="T81" fmla="*/ 41 h 248"/>
                <a:gd name="T82" fmla="*/ 124 w 127"/>
                <a:gd name="T83" fmla="*/ 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7" h="248">
                  <a:moveTo>
                    <a:pt x="9" y="77"/>
                  </a:moveTo>
                  <a:cubicBezTo>
                    <a:pt x="7" y="77"/>
                    <a:pt x="7" y="79"/>
                    <a:pt x="7" y="81"/>
                  </a:cubicBezTo>
                  <a:cubicBezTo>
                    <a:pt x="8" y="82"/>
                    <a:pt x="10" y="83"/>
                    <a:pt x="11" y="82"/>
                  </a:cubicBezTo>
                  <a:cubicBezTo>
                    <a:pt x="35" y="73"/>
                    <a:pt x="76" y="43"/>
                    <a:pt x="98" y="26"/>
                  </a:cubicBezTo>
                  <a:cubicBezTo>
                    <a:pt x="92" y="32"/>
                    <a:pt x="85" y="39"/>
                    <a:pt x="77" y="45"/>
                  </a:cubicBezTo>
                  <a:cubicBezTo>
                    <a:pt x="61" y="60"/>
                    <a:pt x="45" y="73"/>
                    <a:pt x="32" y="79"/>
                  </a:cubicBezTo>
                  <a:cubicBezTo>
                    <a:pt x="30" y="79"/>
                    <a:pt x="21" y="86"/>
                    <a:pt x="14" y="91"/>
                  </a:cubicBezTo>
                  <a:cubicBezTo>
                    <a:pt x="9" y="95"/>
                    <a:pt x="5" y="99"/>
                    <a:pt x="5" y="101"/>
                  </a:cubicBezTo>
                  <a:cubicBezTo>
                    <a:pt x="5" y="103"/>
                    <a:pt x="7" y="104"/>
                    <a:pt x="9" y="104"/>
                  </a:cubicBezTo>
                  <a:cubicBezTo>
                    <a:pt x="9" y="104"/>
                    <a:pt x="10" y="104"/>
                    <a:pt x="10" y="103"/>
                  </a:cubicBezTo>
                  <a:cubicBezTo>
                    <a:pt x="14" y="101"/>
                    <a:pt x="14" y="101"/>
                    <a:pt x="14" y="101"/>
                  </a:cubicBezTo>
                  <a:cubicBezTo>
                    <a:pt x="17" y="99"/>
                    <a:pt x="17" y="99"/>
                    <a:pt x="17" y="99"/>
                  </a:cubicBezTo>
                  <a:cubicBezTo>
                    <a:pt x="35" y="88"/>
                    <a:pt x="74" y="65"/>
                    <a:pt x="102" y="54"/>
                  </a:cubicBezTo>
                  <a:cubicBezTo>
                    <a:pt x="92" y="60"/>
                    <a:pt x="78" y="69"/>
                    <a:pt x="63" y="77"/>
                  </a:cubicBezTo>
                  <a:cubicBezTo>
                    <a:pt x="60" y="79"/>
                    <a:pt x="7" y="109"/>
                    <a:pt x="7" y="113"/>
                  </a:cubicBezTo>
                  <a:cubicBezTo>
                    <a:pt x="7" y="121"/>
                    <a:pt x="23" y="111"/>
                    <a:pt x="24" y="110"/>
                  </a:cubicBezTo>
                  <a:cubicBezTo>
                    <a:pt x="41" y="102"/>
                    <a:pt x="75" y="85"/>
                    <a:pt x="100" y="79"/>
                  </a:cubicBezTo>
                  <a:cubicBezTo>
                    <a:pt x="94" y="82"/>
                    <a:pt x="88" y="85"/>
                    <a:pt x="82" y="88"/>
                  </a:cubicBezTo>
                  <a:cubicBezTo>
                    <a:pt x="50" y="102"/>
                    <a:pt x="10" y="122"/>
                    <a:pt x="9" y="123"/>
                  </a:cubicBezTo>
                  <a:cubicBezTo>
                    <a:pt x="9" y="123"/>
                    <a:pt x="8" y="123"/>
                    <a:pt x="8" y="124"/>
                  </a:cubicBezTo>
                  <a:cubicBezTo>
                    <a:pt x="6" y="124"/>
                    <a:pt x="5" y="125"/>
                    <a:pt x="5" y="127"/>
                  </a:cubicBezTo>
                  <a:cubicBezTo>
                    <a:pt x="5" y="127"/>
                    <a:pt x="5" y="127"/>
                    <a:pt x="5" y="127"/>
                  </a:cubicBezTo>
                  <a:cubicBezTo>
                    <a:pt x="4" y="129"/>
                    <a:pt x="6" y="130"/>
                    <a:pt x="7" y="131"/>
                  </a:cubicBezTo>
                  <a:cubicBezTo>
                    <a:pt x="8" y="131"/>
                    <a:pt x="8" y="131"/>
                    <a:pt x="9" y="131"/>
                  </a:cubicBezTo>
                  <a:cubicBezTo>
                    <a:pt x="9" y="131"/>
                    <a:pt x="9" y="131"/>
                    <a:pt x="9" y="131"/>
                  </a:cubicBezTo>
                  <a:cubicBezTo>
                    <a:pt x="13" y="130"/>
                    <a:pt x="31" y="124"/>
                    <a:pt x="52" y="119"/>
                  </a:cubicBezTo>
                  <a:cubicBezTo>
                    <a:pt x="33" y="125"/>
                    <a:pt x="16" y="132"/>
                    <a:pt x="7" y="137"/>
                  </a:cubicBezTo>
                  <a:cubicBezTo>
                    <a:pt x="8" y="139"/>
                    <a:pt x="8" y="139"/>
                    <a:pt x="8" y="139"/>
                  </a:cubicBezTo>
                  <a:cubicBezTo>
                    <a:pt x="7" y="137"/>
                    <a:pt x="7" y="137"/>
                    <a:pt x="7" y="137"/>
                  </a:cubicBezTo>
                  <a:cubicBezTo>
                    <a:pt x="5" y="137"/>
                    <a:pt x="5" y="139"/>
                    <a:pt x="6" y="141"/>
                  </a:cubicBezTo>
                  <a:cubicBezTo>
                    <a:pt x="6" y="142"/>
                    <a:pt x="8" y="143"/>
                    <a:pt x="9" y="142"/>
                  </a:cubicBezTo>
                  <a:cubicBezTo>
                    <a:pt x="21" y="140"/>
                    <a:pt x="31" y="137"/>
                    <a:pt x="41" y="135"/>
                  </a:cubicBezTo>
                  <a:cubicBezTo>
                    <a:pt x="61" y="130"/>
                    <a:pt x="79" y="125"/>
                    <a:pt x="100" y="123"/>
                  </a:cubicBezTo>
                  <a:cubicBezTo>
                    <a:pt x="83" y="130"/>
                    <a:pt x="59" y="138"/>
                    <a:pt x="53" y="140"/>
                  </a:cubicBezTo>
                  <a:cubicBezTo>
                    <a:pt x="49" y="141"/>
                    <a:pt x="49" y="141"/>
                    <a:pt x="49" y="141"/>
                  </a:cubicBezTo>
                  <a:cubicBezTo>
                    <a:pt x="42" y="142"/>
                    <a:pt x="36" y="143"/>
                    <a:pt x="31" y="144"/>
                  </a:cubicBezTo>
                  <a:cubicBezTo>
                    <a:pt x="22" y="145"/>
                    <a:pt x="14" y="146"/>
                    <a:pt x="7" y="150"/>
                  </a:cubicBezTo>
                  <a:cubicBezTo>
                    <a:pt x="7" y="149"/>
                    <a:pt x="5" y="152"/>
                    <a:pt x="6" y="154"/>
                  </a:cubicBezTo>
                  <a:cubicBezTo>
                    <a:pt x="6" y="155"/>
                    <a:pt x="8" y="156"/>
                    <a:pt x="10" y="155"/>
                  </a:cubicBezTo>
                  <a:cubicBezTo>
                    <a:pt x="13" y="155"/>
                    <a:pt x="20" y="154"/>
                    <a:pt x="28" y="153"/>
                  </a:cubicBezTo>
                  <a:cubicBezTo>
                    <a:pt x="47" y="151"/>
                    <a:pt x="75" y="147"/>
                    <a:pt x="85" y="147"/>
                  </a:cubicBezTo>
                  <a:cubicBezTo>
                    <a:pt x="82" y="147"/>
                    <a:pt x="79" y="148"/>
                    <a:pt x="76" y="149"/>
                  </a:cubicBezTo>
                  <a:cubicBezTo>
                    <a:pt x="65" y="152"/>
                    <a:pt x="54" y="154"/>
                    <a:pt x="44" y="157"/>
                  </a:cubicBezTo>
                  <a:cubicBezTo>
                    <a:pt x="26" y="158"/>
                    <a:pt x="12" y="159"/>
                    <a:pt x="8" y="160"/>
                  </a:cubicBezTo>
                  <a:cubicBezTo>
                    <a:pt x="7" y="160"/>
                    <a:pt x="6" y="160"/>
                    <a:pt x="6" y="161"/>
                  </a:cubicBezTo>
                  <a:cubicBezTo>
                    <a:pt x="5" y="163"/>
                    <a:pt x="6" y="165"/>
                    <a:pt x="7" y="166"/>
                  </a:cubicBezTo>
                  <a:cubicBezTo>
                    <a:pt x="8" y="165"/>
                    <a:pt x="40" y="164"/>
                    <a:pt x="45" y="163"/>
                  </a:cubicBezTo>
                  <a:cubicBezTo>
                    <a:pt x="56" y="162"/>
                    <a:pt x="68" y="162"/>
                    <a:pt x="80" y="161"/>
                  </a:cubicBezTo>
                  <a:cubicBezTo>
                    <a:pt x="84" y="161"/>
                    <a:pt x="87" y="161"/>
                    <a:pt x="90" y="161"/>
                  </a:cubicBezTo>
                  <a:cubicBezTo>
                    <a:pt x="88" y="161"/>
                    <a:pt x="85" y="162"/>
                    <a:pt x="82" y="163"/>
                  </a:cubicBezTo>
                  <a:cubicBezTo>
                    <a:pt x="62" y="169"/>
                    <a:pt x="38" y="175"/>
                    <a:pt x="11" y="174"/>
                  </a:cubicBezTo>
                  <a:cubicBezTo>
                    <a:pt x="10" y="174"/>
                    <a:pt x="8" y="175"/>
                    <a:pt x="7" y="175"/>
                  </a:cubicBezTo>
                  <a:cubicBezTo>
                    <a:pt x="5" y="176"/>
                    <a:pt x="4" y="177"/>
                    <a:pt x="4" y="179"/>
                  </a:cubicBezTo>
                  <a:cubicBezTo>
                    <a:pt x="4" y="179"/>
                    <a:pt x="4" y="179"/>
                    <a:pt x="4" y="179"/>
                  </a:cubicBezTo>
                  <a:cubicBezTo>
                    <a:pt x="3" y="181"/>
                    <a:pt x="4" y="182"/>
                    <a:pt x="6" y="183"/>
                  </a:cubicBezTo>
                  <a:cubicBezTo>
                    <a:pt x="19" y="186"/>
                    <a:pt x="78" y="182"/>
                    <a:pt x="87" y="183"/>
                  </a:cubicBezTo>
                  <a:cubicBezTo>
                    <a:pt x="97" y="183"/>
                    <a:pt x="106" y="184"/>
                    <a:pt x="112" y="185"/>
                  </a:cubicBezTo>
                  <a:cubicBezTo>
                    <a:pt x="100" y="187"/>
                    <a:pt x="83" y="190"/>
                    <a:pt x="66" y="192"/>
                  </a:cubicBezTo>
                  <a:cubicBezTo>
                    <a:pt x="43" y="195"/>
                    <a:pt x="20" y="197"/>
                    <a:pt x="9" y="197"/>
                  </a:cubicBezTo>
                  <a:cubicBezTo>
                    <a:pt x="5" y="199"/>
                    <a:pt x="5" y="203"/>
                    <a:pt x="9" y="203"/>
                  </a:cubicBezTo>
                  <a:cubicBezTo>
                    <a:pt x="10" y="203"/>
                    <a:pt x="14" y="203"/>
                    <a:pt x="20" y="203"/>
                  </a:cubicBezTo>
                  <a:cubicBezTo>
                    <a:pt x="44" y="203"/>
                    <a:pt x="93" y="203"/>
                    <a:pt x="113" y="206"/>
                  </a:cubicBezTo>
                  <a:cubicBezTo>
                    <a:pt x="105" y="207"/>
                    <a:pt x="91" y="210"/>
                    <a:pt x="75" y="212"/>
                  </a:cubicBezTo>
                  <a:cubicBezTo>
                    <a:pt x="45" y="217"/>
                    <a:pt x="11" y="222"/>
                    <a:pt x="6" y="222"/>
                  </a:cubicBezTo>
                  <a:cubicBezTo>
                    <a:pt x="0" y="223"/>
                    <a:pt x="0" y="229"/>
                    <a:pt x="6" y="229"/>
                  </a:cubicBezTo>
                  <a:cubicBezTo>
                    <a:pt x="15" y="229"/>
                    <a:pt x="25" y="228"/>
                    <a:pt x="36" y="228"/>
                  </a:cubicBezTo>
                  <a:cubicBezTo>
                    <a:pt x="56" y="227"/>
                    <a:pt x="78" y="227"/>
                    <a:pt x="97" y="228"/>
                  </a:cubicBezTo>
                  <a:cubicBezTo>
                    <a:pt x="77" y="230"/>
                    <a:pt x="51" y="233"/>
                    <a:pt x="46" y="234"/>
                  </a:cubicBezTo>
                  <a:cubicBezTo>
                    <a:pt x="45" y="234"/>
                    <a:pt x="43" y="234"/>
                    <a:pt x="41" y="234"/>
                  </a:cubicBezTo>
                  <a:cubicBezTo>
                    <a:pt x="37" y="234"/>
                    <a:pt x="8" y="236"/>
                    <a:pt x="6" y="241"/>
                  </a:cubicBezTo>
                  <a:cubicBezTo>
                    <a:pt x="6" y="241"/>
                    <a:pt x="6" y="241"/>
                    <a:pt x="6" y="241"/>
                  </a:cubicBezTo>
                  <a:cubicBezTo>
                    <a:pt x="6" y="243"/>
                    <a:pt x="7" y="244"/>
                    <a:pt x="8" y="245"/>
                  </a:cubicBezTo>
                  <a:cubicBezTo>
                    <a:pt x="8" y="245"/>
                    <a:pt x="81" y="244"/>
                    <a:pt x="92" y="246"/>
                  </a:cubicBezTo>
                  <a:cubicBezTo>
                    <a:pt x="101" y="246"/>
                    <a:pt x="111" y="247"/>
                    <a:pt x="121" y="248"/>
                  </a:cubicBezTo>
                  <a:cubicBezTo>
                    <a:pt x="123" y="248"/>
                    <a:pt x="124" y="247"/>
                    <a:pt x="124" y="245"/>
                  </a:cubicBezTo>
                  <a:cubicBezTo>
                    <a:pt x="125" y="243"/>
                    <a:pt x="123" y="242"/>
                    <a:pt x="122" y="242"/>
                  </a:cubicBezTo>
                  <a:cubicBezTo>
                    <a:pt x="111" y="241"/>
                    <a:pt x="101" y="240"/>
                    <a:pt x="93" y="239"/>
                  </a:cubicBezTo>
                  <a:cubicBezTo>
                    <a:pt x="85" y="239"/>
                    <a:pt x="77" y="238"/>
                    <a:pt x="69" y="237"/>
                  </a:cubicBezTo>
                  <a:cubicBezTo>
                    <a:pt x="80" y="236"/>
                    <a:pt x="93" y="235"/>
                    <a:pt x="104" y="234"/>
                  </a:cubicBezTo>
                  <a:cubicBezTo>
                    <a:pt x="112" y="233"/>
                    <a:pt x="118" y="232"/>
                    <a:pt x="121" y="232"/>
                  </a:cubicBezTo>
                  <a:cubicBezTo>
                    <a:pt x="122" y="232"/>
                    <a:pt x="124" y="231"/>
                    <a:pt x="124" y="230"/>
                  </a:cubicBezTo>
                  <a:cubicBezTo>
                    <a:pt x="124" y="228"/>
                    <a:pt x="123" y="226"/>
                    <a:pt x="122" y="226"/>
                  </a:cubicBezTo>
                  <a:cubicBezTo>
                    <a:pt x="117" y="225"/>
                    <a:pt x="66" y="221"/>
                    <a:pt x="60" y="221"/>
                  </a:cubicBezTo>
                  <a:cubicBezTo>
                    <a:pt x="66" y="220"/>
                    <a:pt x="71" y="219"/>
                    <a:pt x="76" y="219"/>
                  </a:cubicBezTo>
                  <a:cubicBezTo>
                    <a:pt x="98" y="215"/>
                    <a:pt x="117" y="211"/>
                    <a:pt x="123" y="209"/>
                  </a:cubicBezTo>
                  <a:cubicBezTo>
                    <a:pt x="124" y="209"/>
                    <a:pt x="125" y="209"/>
                    <a:pt x="126" y="208"/>
                  </a:cubicBezTo>
                  <a:cubicBezTo>
                    <a:pt x="127" y="207"/>
                    <a:pt x="127" y="205"/>
                    <a:pt x="126" y="204"/>
                  </a:cubicBezTo>
                  <a:cubicBezTo>
                    <a:pt x="119" y="201"/>
                    <a:pt x="81" y="197"/>
                    <a:pt x="73" y="197"/>
                  </a:cubicBezTo>
                  <a:cubicBezTo>
                    <a:pt x="93" y="194"/>
                    <a:pt x="112" y="191"/>
                    <a:pt x="122" y="189"/>
                  </a:cubicBezTo>
                  <a:cubicBezTo>
                    <a:pt x="123" y="189"/>
                    <a:pt x="123" y="189"/>
                    <a:pt x="123" y="188"/>
                  </a:cubicBezTo>
                  <a:cubicBezTo>
                    <a:pt x="127" y="186"/>
                    <a:pt x="123" y="182"/>
                    <a:pt x="120" y="181"/>
                  </a:cubicBezTo>
                  <a:cubicBezTo>
                    <a:pt x="111" y="178"/>
                    <a:pt x="91" y="176"/>
                    <a:pt x="87" y="176"/>
                  </a:cubicBezTo>
                  <a:cubicBezTo>
                    <a:pt x="78" y="176"/>
                    <a:pt x="68" y="176"/>
                    <a:pt x="58" y="176"/>
                  </a:cubicBezTo>
                  <a:cubicBezTo>
                    <a:pt x="67" y="174"/>
                    <a:pt x="76" y="171"/>
                    <a:pt x="84" y="169"/>
                  </a:cubicBezTo>
                  <a:cubicBezTo>
                    <a:pt x="98" y="165"/>
                    <a:pt x="110" y="162"/>
                    <a:pt x="120" y="162"/>
                  </a:cubicBezTo>
                  <a:cubicBezTo>
                    <a:pt x="126" y="162"/>
                    <a:pt x="124" y="157"/>
                    <a:pt x="120" y="156"/>
                  </a:cubicBezTo>
                  <a:cubicBezTo>
                    <a:pt x="110" y="153"/>
                    <a:pt x="90" y="154"/>
                    <a:pt x="80" y="155"/>
                  </a:cubicBezTo>
                  <a:cubicBezTo>
                    <a:pt x="79" y="155"/>
                    <a:pt x="79" y="155"/>
                    <a:pt x="79" y="155"/>
                  </a:cubicBezTo>
                  <a:cubicBezTo>
                    <a:pt x="96" y="151"/>
                    <a:pt x="112" y="147"/>
                    <a:pt x="120" y="146"/>
                  </a:cubicBezTo>
                  <a:cubicBezTo>
                    <a:pt x="121" y="146"/>
                    <a:pt x="122" y="146"/>
                    <a:pt x="123" y="145"/>
                  </a:cubicBezTo>
                  <a:cubicBezTo>
                    <a:pt x="126" y="137"/>
                    <a:pt x="97" y="140"/>
                    <a:pt x="94" y="140"/>
                  </a:cubicBezTo>
                  <a:cubicBezTo>
                    <a:pt x="90" y="140"/>
                    <a:pt x="88" y="140"/>
                    <a:pt x="87" y="140"/>
                  </a:cubicBezTo>
                  <a:cubicBezTo>
                    <a:pt x="83" y="140"/>
                    <a:pt x="75" y="141"/>
                    <a:pt x="65" y="142"/>
                  </a:cubicBezTo>
                  <a:cubicBezTo>
                    <a:pt x="77" y="138"/>
                    <a:pt x="95" y="132"/>
                    <a:pt x="108" y="127"/>
                  </a:cubicBezTo>
                  <a:cubicBezTo>
                    <a:pt x="115" y="124"/>
                    <a:pt x="120" y="122"/>
                    <a:pt x="120" y="122"/>
                  </a:cubicBezTo>
                  <a:cubicBezTo>
                    <a:pt x="124" y="121"/>
                    <a:pt x="125" y="117"/>
                    <a:pt x="120" y="116"/>
                  </a:cubicBezTo>
                  <a:cubicBezTo>
                    <a:pt x="93" y="116"/>
                    <a:pt x="72" y="120"/>
                    <a:pt x="51" y="126"/>
                  </a:cubicBezTo>
                  <a:cubicBezTo>
                    <a:pt x="55" y="124"/>
                    <a:pt x="60" y="122"/>
                    <a:pt x="64" y="121"/>
                  </a:cubicBezTo>
                  <a:cubicBezTo>
                    <a:pt x="87" y="113"/>
                    <a:pt x="110" y="105"/>
                    <a:pt x="122" y="101"/>
                  </a:cubicBezTo>
                  <a:cubicBezTo>
                    <a:pt x="124" y="101"/>
                    <a:pt x="125" y="99"/>
                    <a:pt x="125" y="98"/>
                  </a:cubicBezTo>
                  <a:cubicBezTo>
                    <a:pt x="124" y="95"/>
                    <a:pt x="121" y="95"/>
                    <a:pt x="121" y="95"/>
                  </a:cubicBezTo>
                  <a:cubicBezTo>
                    <a:pt x="106" y="97"/>
                    <a:pt x="63" y="109"/>
                    <a:pt x="34" y="117"/>
                  </a:cubicBezTo>
                  <a:cubicBezTo>
                    <a:pt x="48" y="110"/>
                    <a:pt x="67" y="101"/>
                    <a:pt x="84" y="94"/>
                  </a:cubicBezTo>
                  <a:cubicBezTo>
                    <a:pt x="103" y="85"/>
                    <a:pt x="119" y="78"/>
                    <a:pt x="121" y="78"/>
                  </a:cubicBezTo>
                  <a:cubicBezTo>
                    <a:pt x="122" y="78"/>
                    <a:pt x="124" y="76"/>
                    <a:pt x="124" y="75"/>
                  </a:cubicBezTo>
                  <a:cubicBezTo>
                    <a:pt x="124" y="72"/>
                    <a:pt x="121" y="71"/>
                    <a:pt x="121" y="71"/>
                  </a:cubicBezTo>
                  <a:cubicBezTo>
                    <a:pt x="106" y="69"/>
                    <a:pt x="82" y="77"/>
                    <a:pt x="60" y="87"/>
                  </a:cubicBezTo>
                  <a:cubicBezTo>
                    <a:pt x="62" y="85"/>
                    <a:pt x="64" y="84"/>
                    <a:pt x="67" y="82"/>
                  </a:cubicBezTo>
                  <a:cubicBezTo>
                    <a:pt x="90" y="68"/>
                    <a:pt x="113" y="54"/>
                    <a:pt x="121" y="48"/>
                  </a:cubicBezTo>
                  <a:cubicBezTo>
                    <a:pt x="122" y="47"/>
                    <a:pt x="123" y="46"/>
                    <a:pt x="123" y="45"/>
                  </a:cubicBezTo>
                  <a:cubicBezTo>
                    <a:pt x="123" y="45"/>
                    <a:pt x="123" y="44"/>
                    <a:pt x="123" y="44"/>
                  </a:cubicBezTo>
                  <a:cubicBezTo>
                    <a:pt x="123" y="42"/>
                    <a:pt x="121" y="41"/>
                    <a:pt x="120" y="41"/>
                  </a:cubicBezTo>
                  <a:cubicBezTo>
                    <a:pt x="120" y="41"/>
                    <a:pt x="120" y="41"/>
                    <a:pt x="120" y="41"/>
                  </a:cubicBezTo>
                  <a:cubicBezTo>
                    <a:pt x="107" y="44"/>
                    <a:pt x="85" y="54"/>
                    <a:pt x="64" y="65"/>
                  </a:cubicBezTo>
                  <a:cubicBezTo>
                    <a:pt x="70" y="61"/>
                    <a:pt x="76" y="55"/>
                    <a:pt x="82" y="50"/>
                  </a:cubicBezTo>
                  <a:cubicBezTo>
                    <a:pt x="98" y="36"/>
                    <a:pt x="113" y="20"/>
                    <a:pt x="124" y="9"/>
                  </a:cubicBezTo>
                  <a:cubicBezTo>
                    <a:pt x="126" y="7"/>
                    <a:pt x="126" y="5"/>
                    <a:pt x="125" y="4"/>
                  </a:cubicBezTo>
                  <a:cubicBezTo>
                    <a:pt x="121" y="0"/>
                    <a:pt x="24" y="70"/>
                    <a:pt x="9"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28"/>
            <p:cNvSpPr>
              <a:spLocks/>
            </p:cNvSpPr>
            <p:nvPr/>
          </p:nvSpPr>
          <p:spPr bwMode="auto">
            <a:xfrm>
              <a:off x="4010" y="1864"/>
              <a:ext cx="291" cy="778"/>
            </a:xfrm>
            <a:custGeom>
              <a:avLst/>
              <a:gdLst>
                <a:gd name="T0" fmla="*/ 4 w 123"/>
                <a:gd name="T1" fmla="*/ 76 h 327"/>
                <a:gd name="T2" fmla="*/ 43 w 123"/>
                <a:gd name="T3" fmla="*/ 56 h 327"/>
                <a:gd name="T4" fmla="*/ 8 w 123"/>
                <a:gd name="T5" fmla="*/ 88 h 327"/>
                <a:gd name="T6" fmla="*/ 74 w 123"/>
                <a:gd name="T7" fmla="*/ 59 h 327"/>
                <a:gd name="T8" fmla="*/ 5 w 123"/>
                <a:gd name="T9" fmla="*/ 102 h 327"/>
                <a:gd name="T10" fmla="*/ 22 w 123"/>
                <a:gd name="T11" fmla="*/ 103 h 327"/>
                <a:gd name="T12" fmla="*/ 5 w 123"/>
                <a:gd name="T13" fmla="*/ 110 h 327"/>
                <a:gd name="T14" fmla="*/ 82 w 123"/>
                <a:gd name="T15" fmla="*/ 102 h 327"/>
                <a:gd name="T16" fmla="*/ 41 w 123"/>
                <a:gd name="T17" fmla="*/ 117 h 327"/>
                <a:gd name="T18" fmla="*/ 28 w 123"/>
                <a:gd name="T19" fmla="*/ 130 h 327"/>
                <a:gd name="T20" fmla="*/ 80 w 123"/>
                <a:gd name="T21" fmla="*/ 124 h 327"/>
                <a:gd name="T22" fmla="*/ 52 w 123"/>
                <a:gd name="T23" fmla="*/ 134 h 327"/>
                <a:gd name="T24" fmla="*/ 108 w 123"/>
                <a:gd name="T25" fmla="*/ 135 h 327"/>
                <a:gd name="T26" fmla="*/ 66 w 123"/>
                <a:gd name="T27" fmla="*/ 153 h 327"/>
                <a:gd name="T28" fmla="*/ 94 w 123"/>
                <a:gd name="T29" fmla="*/ 154 h 327"/>
                <a:gd name="T30" fmla="*/ 109 w 123"/>
                <a:gd name="T31" fmla="*/ 171 h 327"/>
                <a:gd name="T32" fmla="*/ 73 w 123"/>
                <a:gd name="T33" fmla="*/ 194 h 327"/>
                <a:gd name="T34" fmla="*/ 91 w 123"/>
                <a:gd name="T35" fmla="*/ 204 h 327"/>
                <a:gd name="T36" fmla="*/ 74 w 123"/>
                <a:gd name="T37" fmla="*/ 221 h 327"/>
                <a:gd name="T38" fmla="*/ 101 w 123"/>
                <a:gd name="T39" fmla="*/ 220 h 327"/>
                <a:gd name="T40" fmla="*/ 70 w 123"/>
                <a:gd name="T41" fmla="*/ 242 h 327"/>
                <a:gd name="T42" fmla="*/ 106 w 123"/>
                <a:gd name="T43" fmla="*/ 244 h 327"/>
                <a:gd name="T44" fmla="*/ 71 w 123"/>
                <a:gd name="T45" fmla="*/ 264 h 327"/>
                <a:gd name="T46" fmla="*/ 82 w 123"/>
                <a:gd name="T47" fmla="*/ 270 h 327"/>
                <a:gd name="T48" fmla="*/ 95 w 123"/>
                <a:gd name="T49" fmla="*/ 275 h 327"/>
                <a:gd name="T50" fmla="*/ 71 w 123"/>
                <a:gd name="T51" fmla="*/ 284 h 327"/>
                <a:gd name="T52" fmla="*/ 105 w 123"/>
                <a:gd name="T53" fmla="*/ 289 h 327"/>
                <a:gd name="T54" fmla="*/ 73 w 123"/>
                <a:gd name="T55" fmla="*/ 305 h 327"/>
                <a:gd name="T56" fmla="*/ 95 w 123"/>
                <a:gd name="T57" fmla="*/ 312 h 327"/>
                <a:gd name="T58" fmla="*/ 72 w 123"/>
                <a:gd name="T59" fmla="*/ 322 h 327"/>
                <a:gd name="T60" fmla="*/ 85 w 123"/>
                <a:gd name="T61" fmla="*/ 325 h 327"/>
                <a:gd name="T62" fmla="*/ 113 w 123"/>
                <a:gd name="T63" fmla="*/ 320 h 327"/>
                <a:gd name="T64" fmla="*/ 113 w 123"/>
                <a:gd name="T65" fmla="*/ 312 h 327"/>
                <a:gd name="T66" fmla="*/ 89 w 123"/>
                <a:gd name="T67" fmla="*/ 301 h 327"/>
                <a:gd name="T68" fmla="*/ 113 w 123"/>
                <a:gd name="T69" fmla="*/ 291 h 327"/>
                <a:gd name="T70" fmla="*/ 97 w 123"/>
                <a:gd name="T71" fmla="*/ 281 h 327"/>
                <a:gd name="T72" fmla="*/ 84 w 123"/>
                <a:gd name="T73" fmla="*/ 264 h 327"/>
                <a:gd name="T74" fmla="*/ 112 w 123"/>
                <a:gd name="T75" fmla="*/ 241 h 327"/>
                <a:gd name="T76" fmla="*/ 89 w 123"/>
                <a:gd name="T77" fmla="*/ 233 h 327"/>
                <a:gd name="T78" fmla="*/ 87 w 123"/>
                <a:gd name="T79" fmla="*/ 214 h 327"/>
                <a:gd name="T80" fmla="*/ 115 w 123"/>
                <a:gd name="T81" fmla="*/ 194 h 327"/>
                <a:gd name="T82" fmla="*/ 90 w 123"/>
                <a:gd name="T83" fmla="*/ 186 h 327"/>
                <a:gd name="T84" fmla="*/ 82 w 123"/>
                <a:gd name="T85" fmla="*/ 165 h 327"/>
                <a:gd name="T86" fmla="*/ 114 w 123"/>
                <a:gd name="T87" fmla="*/ 152 h 327"/>
                <a:gd name="T88" fmla="*/ 103 w 123"/>
                <a:gd name="T89" fmla="*/ 144 h 327"/>
                <a:gd name="T90" fmla="*/ 118 w 123"/>
                <a:gd name="T91" fmla="*/ 131 h 327"/>
                <a:gd name="T92" fmla="*/ 117 w 123"/>
                <a:gd name="T93" fmla="*/ 114 h 327"/>
                <a:gd name="T94" fmla="*/ 62 w 123"/>
                <a:gd name="T95" fmla="*/ 116 h 327"/>
                <a:gd name="T96" fmla="*/ 118 w 123"/>
                <a:gd name="T97" fmla="*/ 92 h 327"/>
                <a:gd name="T98" fmla="*/ 106 w 123"/>
                <a:gd name="T99" fmla="*/ 91 h 327"/>
                <a:gd name="T100" fmla="*/ 112 w 123"/>
                <a:gd name="T101" fmla="*/ 75 h 327"/>
                <a:gd name="T102" fmla="*/ 112 w 123"/>
                <a:gd name="T103" fmla="*/ 69 h 327"/>
                <a:gd name="T104" fmla="*/ 33 w 123"/>
                <a:gd name="T105" fmla="*/ 89 h 327"/>
                <a:gd name="T106" fmla="*/ 116 w 123"/>
                <a:gd name="T107" fmla="*/ 41 h 327"/>
                <a:gd name="T108" fmla="*/ 25 w 123"/>
                <a:gd name="T109" fmla="*/ 76 h 327"/>
                <a:gd name="T110" fmla="*/ 123 w 123"/>
                <a:gd name="T111" fmla="*/ 3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3" h="327">
                  <a:moveTo>
                    <a:pt x="78" y="25"/>
                  </a:moveTo>
                  <a:cubicBezTo>
                    <a:pt x="5" y="71"/>
                    <a:pt x="5" y="71"/>
                    <a:pt x="5" y="71"/>
                  </a:cubicBezTo>
                  <a:cubicBezTo>
                    <a:pt x="4" y="72"/>
                    <a:pt x="3" y="74"/>
                    <a:pt x="4" y="76"/>
                  </a:cubicBezTo>
                  <a:cubicBezTo>
                    <a:pt x="5" y="77"/>
                    <a:pt x="7" y="78"/>
                    <a:pt x="9" y="77"/>
                  </a:cubicBezTo>
                  <a:cubicBezTo>
                    <a:pt x="11" y="75"/>
                    <a:pt x="37" y="58"/>
                    <a:pt x="63" y="42"/>
                  </a:cubicBezTo>
                  <a:cubicBezTo>
                    <a:pt x="56" y="47"/>
                    <a:pt x="49" y="52"/>
                    <a:pt x="43" y="56"/>
                  </a:cubicBezTo>
                  <a:cubicBezTo>
                    <a:pt x="22" y="70"/>
                    <a:pt x="6" y="82"/>
                    <a:pt x="5" y="83"/>
                  </a:cubicBezTo>
                  <a:cubicBezTo>
                    <a:pt x="5" y="85"/>
                    <a:pt x="5" y="87"/>
                    <a:pt x="7" y="88"/>
                  </a:cubicBezTo>
                  <a:cubicBezTo>
                    <a:pt x="7" y="88"/>
                    <a:pt x="8" y="88"/>
                    <a:pt x="8" y="88"/>
                  </a:cubicBezTo>
                  <a:cubicBezTo>
                    <a:pt x="17" y="88"/>
                    <a:pt x="36" y="78"/>
                    <a:pt x="57" y="67"/>
                  </a:cubicBezTo>
                  <a:cubicBezTo>
                    <a:pt x="63" y="64"/>
                    <a:pt x="69" y="61"/>
                    <a:pt x="75" y="58"/>
                  </a:cubicBezTo>
                  <a:cubicBezTo>
                    <a:pt x="74" y="59"/>
                    <a:pt x="74" y="59"/>
                    <a:pt x="74" y="59"/>
                  </a:cubicBezTo>
                  <a:cubicBezTo>
                    <a:pt x="48" y="73"/>
                    <a:pt x="18" y="91"/>
                    <a:pt x="3" y="96"/>
                  </a:cubicBezTo>
                  <a:cubicBezTo>
                    <a:pt x="1" y="97"/>
                    <a:pt x="0" y="99"/>
                    <a:pt x="1" y="100"/>
                  </a:cubicBezTo>
                  <a:cubicBezTo>
                    <a:pt x="1" y="102"/>
                    <a:pt x="3" y="103"/>
                    <a:pt x="5" y="102"/>
                  </a:cubicBezTo>
                  <a:cubicBezTo>
                    <a:pt x="21" y="99"/>
                    <a:pt x="37" y="94"/>
                    <a:pt x="52" y="90"/>
                  </a:cubicBezTo>
                  <a:cubicBezTo>
                    <a:pt x="59" y="88"/>
                    <a:pt x="65" y="86"/>
                    <a:pt x="72" y="84"/>
                  </a:cubicBezTo>
                  <a:cubicBezTo>
                    <a:pt x="51" y="92"/>
                    <a:pt x="29" y="101"/>
                    <a:pt x="22" y="103"/>
                  </a:cubicBezTo>
                  <a:cubicBezTo>
                    <a:pt x="21" y="103"/>
                    <a:pt x="18" y="104"/>
                    <a:pt x="15" y="105"/>
                  </a:cubicBezTo>
                  <a:cubicBezTo>
                    <a:pt x="14" y="105"/>
                    <a:pt x="8" y="107"/>
                    <a:pt x="8" y="107"/>
                  </a:cubicBezTo>
                  <a:cubicBezTo>
                    <a:pt x="6" y="107"/>
                    <a:pt x="5" y="108"/>
                    <a:pt x="5" y="110"/>
                  </a:cubicBezTo>
                  <a:cubicBezTo>
                    <a:pt x="5" y="112"/>
                    <a:pt x="6" y="113"/>
                    <a:pt x="8" y="114"/>
                  </a:cubicBezTo>
                  <a:cubicBezTo>
                    <a:pt x="8" y="113"/>
                    <a:pt x="8" y="114"/>
                    <a:pt x="8" y="114"/>
                  </a:cubicBezTo>
                  <a:cubicBezTo>
                    <a:pt x="10" y="114"/>
                    <a:pt x="77" y="103"/>
                    <a:pt x="82" y="102"/>
                  </a:cubicBezTo>
                  <a:cubicBezTo>
                    <a:pt x="81" y="103"/>
                    <a:pt x="80" y="103"/>
                    <a:pt x="79" y="103"/>
                  </a:cubicBezTo>
                  <a:cubicBezTo>
                    <a:pt x="70" y="107"/>
                    <a:pt x="63" y="109"/>
                    <a:pt x="61" y="110"/>
                  </a:cubicBezTo>
                  <a:cubicBezTo>
                    <a:pt x="57" y="111"/>
                    <a:pt x="48" y="113"/>
                    <a:pt x="41" y="117"/>
                  </a:cubicBezTo>
                  <a:cubicBezTo>
                    <a:pt x="35" y="119"/>
                    <a:pt x="29" y="122"/>
                    <a:pt x="26" y="124"/>
                  </a:cubicBezTo>
                  <a:cubicBezTo>
                    <a:pt x="24" y="125"/>
                    <a:pt x="24" y="127"/>
                    <a:pt x="25" y="128"/>
                  </a:cubicBezTo>
                  <a:cubicBezTo>
                    <a:pt x="26" y="129"/>
                    <a:pt x="27" y="130"/>
                    <a:pt x="28" y="130"/>
                  </a:cubicBezTo>
                  <a:cubicBezTo>
                    <a:pt x="37" y="128"/>
                    <a:pt x="45" y="127"/>
                    <a:pt x="52" y="126"/>
                  </a:cubicBezTo>
                  <a:cubicBezTo>
                    <a:pt x="64" y="124"/>
                    <a:pt x="75" y="123"/>
                    <a:pt x="88" y="122"/>
                  </a:cubicBezTo>
                  <a:cubicBezTo>
                    <a:pt x="86" y="122"/>
                    <a:pt x="83" y="123"/>
                    <a:pt x="80" y="124"/>
                  </a:cubicBezTo>
                  <a:cubicBezTo>
                    <a:pt x="68" y="128"/>
                    <a:pt x="57" y="131"/>
                    <a:pt x="55" y="131"/>
                  </a:cubicBezTo>
                  <a:cubicBezTo>
                    <a:pt x="55" y="131"/>
                    <a:pt x="55" y="131"/>
                    <a:pt x="55" y="131"/>
                  </a:cubicBezTo>
                  <a:cubicBezTo>
                    <a:pt x="53" y="131"/>
                    <a:pt x="52" y="132"/>
                    <a:pt x="52" y="134"/>
                  </a:cubicBezTo>
                  <a:cubicBezTo>
                    <a:pt x="51" y="136"/>
                    <a:pt x="53" y="138"/>
                    <a:pt x="55" y="138"/>
                  </a:cubicBezTo>
                  <a:cubicBezTo>
                    <a:pt x="55" y="138"/>
                    <a:pt x="75" y="136"/>
                    <a:pt x="77" y="136"/>
                  </a:cubicBezTo>
                  <a:cubicBezTo>
                    <a:pt x="86" y="134"/>
                    <a:pt x="96" y="133"/>
                    <a:pt x="108" y="135"/>
                  </a:cubicBezTo>
                  <a:cubicBezTo>
                    <a:pt x="106" y="136"/>
                    <a:pt x="103" y="137"/>
                    <a:pt x="100" y="138"/>
                  </a:cubicBezTo>
                  <a:cubicBezTo>
                    <a:pt x="87" y="144"/>
                    <a:pt x="70" y="150"/>
                    <a:pt x="69" y="150"/>
                  </a:cubicBezTo>
                  <a:cubicBezTo>
                    <a:pt x="68" y="150"/>
                    <a:pt x="66" y="151"/>
                    <a:pt x="66" y="153"/>
                  </a:cubicBezTo>
                  <a:cubicBezTo>
                    <a:pt x="66" y="155"/>
                    <a:pt x="68" y="156"/>
                    <a:pt x="69" y="156"/>
                  </a:cubicBezTo>
                  <a:cubicBezTo>
                    <a:pt x="71" y="156"/>
                    <a:pt x="75" y="156"/>
                    <a:pt x="80" y="155"/>
                  </a:cubicBezTo>
                  <a:cubicBezTo>
                    <a:pt x="84" y="155"/>
                    <a:pt x="89" y="154"/>
                    <a:pt x="94" y="154"/>
                  </a:cubicBezTo>
                  <a:cubicBezTo>
                    <a:pt x="83" y="158"/>
                    <a:pt x="71" y="163"/>
                    <a:pt x="71" y="167"/>
                  </a:cubicBezTo>
                  <a:cubicBezTo>
                    <a:pt x="71" y="170"/>
                    <a:pt x="74" y="171"/>
                    <a:pt x="79" y="171"/>
                  </a:cubicBezTo>
                  <a:cubicBezTo>
                    <a:pt x="89" y="171"/>
                    <a:pt x="99" y="171"/>
                    <a:pt x="109" y="171"/>
                  </a:cubicBezTo>
                  <a:cubicBezTo>
                    <a:pt x="105" y="174"/>
                    <a:pt x="96" y="177"/>
                    <a:pt x="88" y="180"/>
                  </a:cubicBezTo>
                  <a:cubicBezTo>
                    <a:pt x="79" y="184"/>
                    <a:pt x="71" y="187"/>
                    <a:pt x="70" y="190"/>
                  </a:cubicBezTo>
                  <a:cubicBezTo>
                    <a:pt x="69" y="193"/>
                    <a:pt x="71" y="194"/>
                    <a:pt x="73" y="194"/>
                  </a:cubicBezTo>
                  <a:cubicBezTo>
                    <a:pt x="79" y="194"/>
                    <a:pt x="84" y="194"/>
                    <a:pt x="88" y="193"/>
                  </a:cubicBezTo>
                  <a:cubicBezTo>
                    <a:pt x="94" y="192"/>
                    <a:pt x="99" y="192"/>
                    <a:pt x="108" y="195"/>
                  </a:cubicBezTo>
                  <a:cubicBezTo>
                    <a:pt x="105" y="198"/>
                    <a:pt x="98" y="201"/>
                    <a:pt x="91" y="204"/>
                  </a:cubicBezTo>
                  <a:cubicBezTo>
                    <a:pt x="82" y="208"/>
                    <a:pt x="74" y="212"/>
                    <a:pt x="71" y="216"/>
                  </a:cubicBezTo>
                  <a:cubicBezTo>
                    <a:pt x="71" y="216"/>
                    <a:pt x="70" y="219"/>
                    <a:pt x="72" y="220"/>
                  </a:cubicBezTo>
                  <a:cubicBezTo>
                    <a:pt x="72" y="221"/>
                    <a:pt x="73" y="221"/>
                    <a:pt x="74" y="221"/>
                  </a:cubicBezTo>
                  <a:cubicBezTo>
                    <a:pt x="77" y="221"/>
                    <a:pt x="77" y="221"/>
                    <a:pt x="77" y="221"/>
                  </a:cubicBezTo>
                  <a:cubicBezTo>
                    <a:pt x="82" y="221"/>
                    <a:pt x="85" y="221"/>
                    <a:pt x="88" y="220"/>
                  </a:cubicBezTo>
                  <a:cubicBezTo>
                    <a:pt x="92" y="220"/>
                    <a:pt x="95" y="219"/>
                    <a:pt x="101" y="220"/>
                  </a:cubicBezTo>
                  <a:cubicBezTo>
                    <a:pt x="98" y="222"/>
                    <a:pt x="92" y="225"/>
                    <a:pt x="86" y="228"/>
                  </a:cubicBezTo>
                  <a:cubicBezTo>
                    <a:pt x="79" y="231"/>
                    <a:pt x="73" y="234"/>
                    <a:pt x="70" y="237"/>
                  </a:cubicBezTo>
                  <a:cubicBezTo>
                    <a:pt x="69" y="239"/>
                    <a:pt x="69" y="240"/>
                    <a:pt x="70" y="242"/>
                  </a:cubicBezTo>
                  <a:cubicBezTo>
                    <a:pt x="71" y="242"/>
                    <a:pt x="71" y="242"/>
                    <a:pt x="72" y="242"/>
                  </a:cubicBezTo>
                  <a:cubicBezTo>
                    <a:pt x="74" y="243"/>
                    <a:pt x="80" y="243"/>
                    <a:pt x="86" y="243"/>
                  </a:cubicBezTo>
                  <a:cubicBezTo>
                    <a:pt x="95" y="243"/>
                    <a:pt x="106" y="242"/>
                    <a:pt x="106" y="244"/>
                  </a:cubicBezTo>
                  <a:cubicBezTo>
                    <a:pt x="106" y="244"/>
                    <a:pt x="104" y="246"/>
                    <a:pt x="96" y="250"/>
                  </a:cubicBezTo>
                  <a:cubicBezTo>
                    <a:pt x="94" y="251"/>
                    <a:pt x="92" y="252"/>
                    <a:pt x="90" y="253"/>
                  </a:cubicBezTo>
                  <a:cubicBezTo>
                    <a:pt x="83" y="256"/>
                    <a:pt x="77" y="260"/>
                    <a:pt x="71" y="264"/>
                  </a:cubicBezTo>
                  <a:cubicBezTo>
                    <a:pt x="71" y="264"/>
                    <a:pt x="69" y="266"/>
                    <a:pt x="71" y="268"/>
                  </a:cubicBezTo>
                  <a:cubicBezTo>
                    <a:pt x="71" y="269"/>
                    <a:pt x="72" y="270"/>
                    <a:pt x="73" y="270"/>
                  </a:cubicBezTo>
                  <a:cubicBezTo>
                    <a:pt x="75" y="270"/>
                    <a:pt x="78" y="270"/>
                    <a:pt x="82" y="270"/>
                  </a:cubicBezTo>
                  <a:cubicBezTo>
                    <a:pt x="93" y="270"/>
                    <a:pt x="111" y="270"/>
                    <a:pt x="111" y="271"/>
                  </a:cubicBezTo>
                  <a:cubicBezTo>
                    <a:pt x="111" y="271"/>
                    <a:pt x="107" y="271"/>
                    <a:pt x="98" y="274"/>
                  </a:cubicBezTo>
                  <a:cubicBezTo>
                    <a:pt x="95" y="275"/>
                    <a:pt x="95" y="275"/>
                    <a:pt x="95" y="275"/>
                  </a:cubicBezTo>
                  <a:cubicBezTo>
                    <a:pt x="93" y="275"/>
                    <a:pt x="92" y="276"/>
                    <a:pt x="89" y="277"/>
                  </a:cubicBezTo>
                  <a:cubicBezTo>
                    <a:pt x="84" y="278"/>
                    <a:pt x="78" y="281"/>
                    <a:pt x="74" y="281"/>
                  </a:cubicBezTo>
                  <a:cubicBezTo>
                    <a:pt x="72" y="281"/>
                    <a:pt x="71" y="282"/>
                    <a:pt x="71" y="284"/>
                  </a:cubicBezTo>
                  <a:cubicBezTo>
                    <a:pt x="71" y="285"/>
                    <a:pt x="72" y="287"/>
                    <a:pt x="74" y="287"/>
                  </a:cubicBezTo>
                  <a:cubicBezTo>
                    <a:pt x="74" y="287"/>
                    <a:pt x="74" y="287"/>
                    <a:pt x="75" y="287"/>
                  </a:cubicBezTo>
                  <a:cubicBezTo>
                    <a:pt x="79" y="287"/>
                    <a:pt x="96" y="287"/>
                    <a:pt x="105" y="289"/>
                  </a:cubicBezTo>
                  <a:cubicBezTo>
                    <a:pt x="103" y="289"/>
                    <a:pt x="101" y="289"/>
                    <a:pt x="99" y="290"/>
                  </a:cubicBezTo>
                  <a:cubicBezTo>
                    <a:pt x="87" y="292"/>
                    <a:pt x="70" y="296"/>
                    <a:pt x="70" y="302"/>
                  </a:cubicBezTo>
                  <a:cubicBezTo>
                    <a:pt x="70" y="304"/>
                    <a:pt x="72" y="305"/>
                    <a:pt x="73" y="305"/>
                  </a:cubicBezTo>
                  <a:cubicBezTo>
                    <a:pt x="78" y="306"/>
                    <a:pt x="83" y="307"/>
                    <a:pt x="88" y="307"/>
                  </a:cubicBezTo>
                  <a:cubicBezTo>
                    <a:pt x="94" y="308"/>
                    <a:pt x="99" y="309"/>
                    <a:pt x="103" y="310"/>
                  </a:cubicBezTo>
                  <a:cubicBezTo>
                    <a:pt x="101" y="310"/>
                    <a:pt x="98" y="311"/>
                    <a:pt x="95" y="312"/>
                  </a:cubicBezTo>
                  <a:cubicBezTo>
                    <a:pt x="86" y="314"/>
                    <a:pt x="76" y="316"/>
                    <a:pt x="73" y="316"/>
                  </a:cubicBezTo>
                  <a:cubicBezTo>
                    <a:pt x="71" y="316"/>
                    <a:pt x="70" y="317"/>
                    <a:pt x="70" y="319"/>
                  </a:cubicBezTo>
                  <a:cubicBezTo>
                    <a:pt x="70" y="321"/>
                    <a:pt x="71" y="322"/>
                    <a:pt x="72" y="322"/>
                  </a:cubicBezTo>
                  <a:cubicBezTo>
                    <a:pt x="74" y="323"/>
                    <a:pt x="76" y="323"/>
                    <a:pt x="76" y="324"/>
                  </a:cubicBezTo>
                  <a:cubicBezTo>
                    <a:pt x="78" y="324"/>
                    <a:pt x="79" y="325"/>
                    <a:pt x="80" y="325"/>
                  </a:cubicBezTo>
                  <a:cubicBezTo>
                    <a:pt x="81" y="325"/>
                    <a:pt x="83" y="325"/>
                    <a:pt x="85" y="325"/>
                  </a:cubicBezTo>
                  <a:cubicBezTo>
                    <a:pt x="90" y="325"/>
                    <a:pt x="97" y="326"/>
                    <a:pt x="112" y="327"/>
                  </a:cubicBezTo>
                  <a:cubicBezTo>
                    <a:pt x="114" y="327"/>
                    <a:pt x="116" y="325"/>
                    <a:pt x="116" y="324"/>
                  </a:cubicBezTo>
                  <a:cubicBezTo>
                    <a:pt x="116" y="322"/>
                    <a:pt x="115" y="320"/>
                    <a:pt x="113" y="320"/>
                  </a:cubicBezTo>
                  <a:cubicBezTo>
                    <a:pt x="103" y="320"/>
                    <a:pt x="97" y="319"/>
                    <a:pt x="92" y="319"/>
                  </a:cubicBezTo>
                  <a:cubicBezTo>
                    <a:pt x="94" y="319"/>
                    <a:pt x="95" y="318"/>
                    <a:pt x="97" y="318"/>
                  </a:cubicBezTo>
                  <a:cubicBezTo>
                    <a:pt x="104" y="316"/>
                    <a:pt x="110" y="314"/>
                    <a:pt x="113" y="312"/>
                  </a:cubicBezTo>
                  <a:cubicBezTo>
                    <a:pt x="114" y="312"/>
                    <a:pt x="114" y="311"/>
                    <a:pt x="114" y="311"/>
                  </a:cubicBezTo>
                  <a:cubicBezTo>
                    <a:pt x="115" y="309"/>
                    <a:pt x="115" y="307"/>
                    <a:pt x="113" y="307"/>
                  </a:cubicBezTo>
                  <a:cubicBezTo>
                    <a:pt x="110" y="305"/>
                    <a:pt x="92" y="302"/>
                    <a:pt x="89" y="301"/>
                  </a:cubicBezTo>
                  <a:cubicBezTo>
                    <a:pt x="86" y="301"/>
                    <a:pt x="84" y="301"/>
                    <a:pt x="81" y="300"/>
                  </a:cubicBezTo>
                  <a:cubicBezTo>
                    <a:pt x="86" y="299"/>
                    <a:pt x="94" y="297"/>
                    <a:pt x="100" y="296"/>
                  </a:cubicBezTo>
                  <a:cubicBezTo>
                    <a:pt x="107" y="294"/>
                    <a:pt x="112" y="293"/>
                    <a:pt x="113" y="291"/>
                  </a:cubicBezTo>
                  <a:cubicBezTo>
                    <a:pt x="115" y="288"/>
                    <a:pt x="114" y="286"/>
                    <a:pt x="111" y="284"/>
                  </a:cubicBezTo>
                  <a:cubicBezTo>
                    <a:pt x="108" y="283"/>
                    <a:pt x="102" y="282"/>
                    <a:pt x="96" y="281"/>
                  </a:cubicBezTo>
                  <a:cubicBezTo>
                    <a:pt x="96" y="281"/>
                    <a:pt x="96" y="281"/>
                    <a:pt x="97" y="281"/>
                  </a:cubicBezTo>
                  <a:cubicBezTo>
                    <a:pt x="99" y="280"/>
                    <a:pt x="99" y="280"/>
                    <a:pt x="99" y="280"/>
                  </a:cubicBezTo>
                  <a:cubicBezTo>
                    <a:pt x="113" y="276"/>
                    <a:pt x="118" y="272"/>
                    <a:pt x="117" y="269"/>
                  </a:cubicBezTo>
                  <a:cubicBezTo>
                    <a:pt x="115" y="264"/>
                    <a:pt x="96" y="264"/>
                    <a:pt x="84" y="264"/>
                  </a:cubicBezTo>
                  <a:cubicBezTo>
                    <a:pt x="86" y="262"/>
                    <a:pt x="90" y="260"/>
                    <a:pt x="93" y="259"/>
                  </a:cubicBezTo>
                  <a:cubicBezTo>
                    <a:pt x="95" y="258"/>
                    <a:pt x="97" y="256"/>
                    <a:pt x="99" y="255"/>
                  </a:cubicBezTo>
                  <a:cubicBezTo>
                    <a:pt x="111" y="249"/>
                    <a:pt x="114" y="244"/>
                    <a:pt x="112" y="241"/>
                  </a:cubicBezTo>
                  <a:cubicBezTo>
                    <a:pt x="109" y="236"/>
                    <a:pt x="96" y="236"/>
                    <a:pt x="86" y="237"/>
                  </a:cubicBezTo>
                  <a:cubicBezTo>
                    <a:pt x="85" y="237"/>
                    <a:pt x="83" y="237"/>
                    <a:pt x="82" y="237"/>
                  </a:cubicBezTo>
                  <a:cubicBezTo>
                    <a:pt x="84" y="236"/>
                    <a:pt x="86" y="234"/>
                    <a:pt x="89" y="233"/>
                  </a:cubicBezTo>
                  <a:cubicBezTo>
                    <a:pt x="99" y="228"/>
                    <a:pt x="109" y="223"/>
                    <a:pt x="109" y="217"/>
                  </a:cubicBezTo>
                  <a:cubicBezTo>
                    <a:pt x="109" y="216"/>
                    <a:pt x="108" y="214"/>
                    <a:pt x="106" y="214"/>
                  </a:cubicBezTo>
                  <a:cubicBezTo>
                    <a:pt x="103" y="213"/>
                    <a:pt x="91" y="213"/>
                    <a:pt x="87" y="214"/>
                  </a:cubicBezTo>
                  <a:cubicBezTo>
                    <a:pt x="86" y="214"/>
                    <a:pt x="85" y="214"/>
                    <a:pt x="84" y="214"/>
                  </a:cubicBezTo>
                  <a:cubicBezTo>
                    <a:pt x="87" y="213"/>
                    <a:pt x="90" y="212"/>
                    <a:pt x="93" y="210"/>
                  </a:cubicBezTo>
                  <a:cubicBezTo>
                    <a:pt x="104" y="205"/>
                    <a:pt x="115" y="200"/>
                    <a:pt x="115" y="194"/>
                  </a:cubicBezTo>
                  <a:cubicBezTo>
                    <a:pt x="115" y="193"/>
                    <a:pt x="115" y="192"/>
                    <a:pt x="113" y="191"/>
                  </a:cubicBezTo>
                  <a:cubicBezTo>
                    <a:pt x="112" y="191"/>
                    <a:pt x="96" y="186"/>
                    <a:pt x="89" y="187"/>
                  </a:cubicBezTo>
                  <a:cubicBezTo>
                    <a:pt x="90" y="186"/>
                    <a:pt x="90" y="186"/>
                    <a:pt x="90" y="186"/>
                  </a:cubicBezTo>
                  <a:cubicBezTo>
                    <a:pt x="103" y="181"/>
                    <a:pt x="117" y="176"/>
                    <a:pt x="117" y="169"/>
                  </a:cubicBezTo>
                  <a:cubicBezTo>
                    <a:pt x="117" y="168"/>
                    <a:pt x="116" y="166"/>
                    <a:pt x="114" y="166"/>
                  </a:cubicBezTo>
                  <a:cubicBezTo>
                    <a:pt x="111" y="165"/>
                    <a:pt x="86" y="165"/>
                    <a:pt x="82" y="165"/>
                  </a:cubicBezTo>
                  <a:cubicBezTo>
                    <a:pt x="88" y="163"/>
                    <a:pt x="97" y="159"/>
                    <a:pt x="104" y="157"/>
                  </a:cubicBezTo>
                  <a:cubicBezTo>
                    <a:pt x="108" y="155"/>
                    <a:pt x="111" y="154"/>
                    <a:pt x="113" y="153"/>
                  </a:cubicBezTo>
                  <a:cubicBezTo>
                    <a:pt x="113" y="153"/>
                    <a:pt x="114" y="153"/>
                    <a:pt x="114" y="152"/>
                  </a:cubicBezTo>
                  <a:cubicBezTo>
                    <a:pt x="115" y="150"/>
                    <a:pt x="115" y="148"/>
                    <a:pt x="113" y="148"/>
                  </a:cubicBezTo>
                  <a:cubicBezTo>
                    <a:pt x="109" y="147"/>
                    <a:pt x="96" y="147"/>
                    <a:pt x="94" y="148"/>
                  </a:cubicBezTo>
                  <a:cubicBezTo>
                    <a:pt x="97" y="146"/>
                    <a:pt x="100" y="145"/>
                    <a:pt x="103" y="144"/>
                  </a:cubicBezTo>
                  <a:cubicBezTo>
                    <a:pt x="110" y="141"/>
                    <a:pt x="116" y="138"/>
                    <a:pt x="119" y="137"/>
                  </a:cubicBezTo>
                  <a:cubicBezTo>
                    <a:pt x="120" y="136"/>
                    <a:pt x="120" y="135"/>
                    <a:pt x="121" y="134"/>
                  </a:cubicBezTo>
                  <a:cubicBezTo>
                    <a:pt x="121" y="133"/>
                    <a:pt x="120" y="131"/>
                    <a:pt x="118" y="131"/>
                  </a:cubicBezTo>
                  <a:cubicBezTo>
                    <a:pt x="116" y="130"/>
                    <a:pt x="94" y="127"/>
                    <a:pt x="90" y="128"/>
                  </a:cubicBezTo>
                  <a:cubicBezTo>
                    <a:pt x="103" y="124"/>
                    <a:pt x="114" y="121"/>
                    <a:pt x="117" y="121"/>
                  </a:cubicBezTo>
                  <a:cubicBezTo>
                    <a:pt x="117" y="114"/>
                    <a:pt x="117" y="114"/>
                    <a:pt x="117" y="114"/>
                  </a:cubicBezTo>
                  <a:cubicBezTo>
                    <a:pt x="89" y="114"/>
                    <a:pt x="72" y="117"/>
                    <a:pt x="51" y="120"/>
                  </a:cubicBezTo>
                  <a:cubicBezTo>
                    <a:pt x="48" y="120"/>
                    <a:pt x="48" y="120"/>
                    <a:pt x="48" y="120"/>
                  </a:cubicBezTo>
                  <a:cubicBezTo>
                    <a:pt x="54" y="118"/>
                    <a:pt x="59" y="117"/>
                    <a:pt x="62" y="116"/>
                  </a:cubicBezTo>
                  <a:cubicBezTo>
                    <a:pt x="65" y="115"/>
                    <a:pt x="72" y="113"/>
                    <a:pt x="81" y="109"/>
                  </a:cubicBezTo>
                  <a:cubicBezTo>
                    <a:pt x="95" y="104"/>
                    <a:pt x="113" y="97"/>
                    <a:pt x="116" y="96"/>
                  </a:cubicBezTo>
                  <a:cubicBezTo>
                    <a:pt x="117" y="95"/>
                    <a:pt x="118" y="94"/>
                    <a:pt x="118" y="92"/>
                  </a:cubicBezTo>
                  <a:cubicBezTo>
                    <a:pt x="118" y="90"/>
                    <a:pt x="116" y="89"/>
                    <a:pt x="114" y="89"/>
                  </a:cubicBezTo>
                  <a:cubicBezTo>
                    <a:pt x="114" y="89"/>
                    <a:pt x="114" y="89"/>
                    <a:pt x="114" y="89"/>
                  </a:cubicBezTo>
                  <a:cubicBezTo>
                    <a:pt x="111" y="90"/>
                    <a:pt x="109" y="91"/>
                    <a:pt x="106" y="91"/>
                  </a:cubicBezTo>
                  <a:cubicBezTo>
                    <a:pt x="89" y="95"/>
                    <a:pt x="60" y="100"/>
                    <a:pt x="38" y="104"/>
                  </a:cubicBezTo>
                  <a:cubicBezTo>
                    <a:pt x="51" y="99"/>
                    <a:pt x="70" y="92"/>
                    <a:pt x="86" y="86"/>
                  </a:cubicBezTo>
                  <a:cubicBezTo>
                    <a:pt x="97" y="81"/>
                    <a:pt x="107" y="78"/>
                    <a:pt x="112" y="75"/>
                  </a:cubicBezTo>
                  <a:cubicBezTo>
                    <a:pt x="112" y="75"/>
                    <a:pt x="112" y="75"/>
                    <a:pt x="113" y="75"/>
                  </a:cubicBezTo>
                  <a:cubicBezTo>
                    <a:pt x="114" y="75"/>
                    <a:pt x="116" y="73"/>
                    <a:pt x="116" y="72"/>
                  </a:cubicBezTo>
                  <a:cubicBezTo>
                    <a:pt x="115" y="70"/>
                    <a:pt x="114" y="69"/>
                    <a:pt x="112" y="69"/>
                  </a:cubicBezTo>
                  <a:cubicBezTo>
                    <a:pt x="112" y="69"/>
                    <a:pt x="112" y="69"/>
                    <a:pt x="112" y="69"/>
                  </a:cubicBezTo>
                  <a:cubicBezTo>
                    <a:pt x="90" y="72"/>
                    <a:pt x="70" y="78"/>
                    <a:pt x="50" y="84"/>
                  </a:cubicBezTo>
                  <a:cubicBezTo>
                    <a:pt x="44" y="86"/>
                    <a:pt x="39" y="87"/>
                    <a:pt x="33" y="89"/>
                  </a:cubicBezTo>
                  <a:cubicBezTo>
                    <a:pt x="47" y="81"/>
                    <a:pt x="63" y="72"/>
                    <a:pt x="77" y="64"/>
                  </a:cubicBezTo>
                  <a:cubicBezTo>
                    <a:pt x="93" y="55"/>
                    <a:pt x="107" y="47"/>
                    <a:pt x="114" y="44"/>
                  </a:cubicBezTo>
                  <a:cubicBezTo>
                    <a:pt x="115" y="43"/>
                    <a:pt x="116" y="42"/>
                    <a:pt x="116" y="41"/>
                  </a:cubicBezTo>
                  <a:cubicBezTo>
                    <a:pt x="116" y="38"/>
                    <a:pt x="113" y="37"/>
                    <a:pt x="113" y="38"/>
                  </a:cubicBezTo>
                  <a:cubicBezTo>
                    <a:pt x="102" y="37"/>
                    <a:pt x="78" y="50"/>
                    <a:pt x="54" y="62"/>
                  </a:cubicBezTo>
                  <a:cubicBezTo>
                    <a:pt x="44" y="67"/>
                    <a:pt x="34" y="72"/>
                    <a:pt x="25" y="76"/>
                  </a:cubicBezTo>
                  <a:cubicBezTo>
                    <a:pt x="31" y="72"/>
                    <a:pt x="38" y="67"/>
                    <a:pt x="46" y="61"/>
                  </a:cubicBezTo>
                  <a:cubicBezTo>
                    <a:pt x="77" y="40"/>
                    <a:pt x="116" y="13"/>
                    <a:pt x="122" y="6"/>
                  </a:cubicBezTo>
                  <a:cubicBezTo>
                    <a:pt x="123" y="5"/>
                    <a:pt x="123" y="4"/>
                    <a:pt x="123" y="3"/>
                  </a:cubicBezTo>
                  <a:cubicBezTo>
                    <a:pt x="123" y="1"/>
                    <a:pt x="122" y="0"/>
                    <a:pt x="120" y="0"/>
                  </a:cubicBezTo>
                  <a:cubicBezTo>
                    <a:pt x="119" y="0"/>
                    <a:pt x="100" y="11"/>
                    <a:pt x="7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29"/>
            <p:cNvSpPr>
              <a:spLocks/>
            </p:cNvSpPr>
            <p:nvPr/>
          </p:nvSpPr>
          <p:spPr bwMode="auto">
            <a:xfrm>
              <a:off x="3777" y="2030"/>
              <a:ext cx="420" cy="205"/>
            </a:xfrm>
            <a:custGeom>
              <a:avLst/>
              <a:gdLst>
                <a:gd name="T0" fmla="*/ 5 w 177"/>
                <a:gd name="T1" fmla="*/ 1 h 86"/>
                <a:gd name="T2" fmla="*/ 1 w 177"/>
                <a:gd name="T3" fmla="*/ 2 h 86"/>
                <a:gd name="T4" fmla="*/ 2 w 177"/>
                <a:gd name="T5" fmla="*/ 6 h 86"/>
                <a:gd name="T6" fmla="*/ 44 w 177"/>
                <a:gd name="T7" fmla="*/ 25 h 86"/>
                <a:gd name="T8" fmla="*/ 63 w 177"/>
                <a:gd name="T9" fmla="*/ 33 h 86"/>
                <a:gd name="T10" fmla="*/ 65 w 177"/>
                <a:gd name="T11" fmla="*/ 33 h 86"/>
                <a:gd name="T12" fmla="*/ 116 w 177"/>
                <a:gd name="T13" fmla="*/ 58 h 86"/>
                <a:gd name="T14" fmla="*/ 156 w 177"/>
                <a:gd name="T15" fmla="*/ 78 h 86"/>
                <a:gd name="T16" fmla="*/ 164 w 177"/>
                <a:gd name="T17" fmla="*/ 82 h 86"/>
                <a:gd name="T18" fmla="*/ 172 w 177"/>
                <a:gd name="T19" fmla="*/ 85 h 86"/>
                <a:gd name="T20" fmla="*/ 176 w 177"/>
                <a:gd name="T21" fmla="*/ 84 h 86"/>
                <a:gd name="T22" fmla="*/ 175 w 177"/>
                <a:gd name="T23" fmla="*/ 80 h 86"/>
                <a:gd name="T24" fmla="*/ 167 w 177"/>
                <a:gd name="T25" fmla="*/ 76 h 86"/>
                <a:gd name="T26" fmla="*/ 158 w 177"/>
                <a:gd name="T27" fmla="*/ 72 h 86"/>
                <a:gd name="T28" fmla="*/ 119 w 177"/>
                <a:gd name="T29" fmla="*/ 52 h 86"/>
                <a:gd name="T30" fmla="*/ 67 w 177"/>
                <a:gd name="T31" fmla="*/ 27 h 86"/>
                <a:gd name="T32" fmla="*/ 66 w 177"/>
                <a:gd name="T33" fmla="*/ 27 h 86"/>
                <a:gd name="T34" fmla="*/ 46 w 177"/>
                <a:gd name="T35" fmla="*/ 19 h 86"/>
                <a:gd name="T36" fmla="*/ 5 w 177"/>
                <a:gd name="T37" fmla="*/ 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7" h="86">
                  <a:moveTo>
                    <a:pt x="5" y="1"/>
                  </a:moveTo>
                  <a:cubicBezTo>
                    <a:pt x="3" y="0"/>
                    <a:pt x="2" y="0"/>
                    <a:pt x="1" y="2"/>
                  </a:cubicBezTo>
                  <a:cubicBezTo>
                    <a:pt x="0" y="3"/>
                    <a:pt x="0" y="5"/>
                    <a:pt x="2" y="6"/>
                  </a:cubicBezTo>
                  <a:cubicBezTo>
                    <a:pt x="18" y="16"/>
                    <a:pt x="30" y="20"/>
                    <a:pt x="44" y="25"/>
                  </a:cubicBezTo>
                  <a:cubicBezTo>
                    <a:pt x="50" y="27"/>
                    <a:pt x="56" y="30"/>
                    <a:pt x="63" y="33"/>
                  </a:cubicBezTo>
                  <a:cubicBezTo>
                    <a:pt x="65" y="33"/>
                    <a:pt x="65" y="33"/>
                    <a:pt x="65" y="33"/>
                  </a:cubicBezTo>
                  <a:cubicBezTo>
                    <a:pt x="82" y="40"/>
                    <a:pt x="99" y="49"/>
                    <a:pt x="116" y="58"/>
                  </a:cubicBezTo>
                  <a:cubicBezTo>
                    <a:pt x="129" y="65"/>
                    <a:pt x="143" y="72"/>
                    <a:pt x="156" y="78"/>
                  </a:cubicBezTo>
                  <a:cubicBezTo>
                    <a:pt x="158" y="79"/>
                    <a:pt x="161" y="80"/>
                    <a:pt x="164" y="82"/>
                  </a:cubicBezTo>
                  <a:cubicBezTo>
                    <a:pt x="167" y="83"/>
                    <a:pt x="169" y="84"/>
                    <a:pt x="172" y="85"/>
                  </a:cubicBezTo>
                  <a:cubicBezTo>
                    <a:pt x="174" y="86"/>
                    <a:pt x="176" y="85"/>
                    <a:pt x="176" y="84"/>
                  </a:cubicBezTo>
                  <a:cubicBezTo>
                    <a:pt x="177" y="82"/>
                    <a:pt x="176" y="80"/>
                    <a:pt x="175" y="80"/>
                  </a:cubicBezTo>
                  <a:cubicBezTo>
                    <a:pt x="172" y="79"/>
                    <a:pt x="169" y="77"/>
                    <a:pt x="167" y="76"/>
                  </a:cubicBezTo>
                  <a:cubicBezTo>
                    <a:pt x="164" y="75"/>
                    <a:pt x="161" y="73"/>
                    <a:pt x="158" y="72"/>
                  </a:cubicBezTo>
                  <a:cubicBezTo>
                    <a:pt x="145" y="66"/>
                    <a:pt x="132" y="59"/>
                    <a:pt x="119" y="52"/>
                  </a:cubicBezTo>
                  <a:cubicBezTo>
                    <a:pt x="102" y="43"/>
                    <a:pt x="85" y="35"/>
                    <a:pt x="67" y="27"/>
                  </a:cubicBezTo>
                  <a:cubicBezTo>
                    <a:pt x="66" y="27"/>
                    <a:pt x="66" y="27"/>
                    <a:pt x="66" y="27"/>
                  </a:cubicBezTo>
                  <a:cubicBezTo>
                    <a:pt x="59" y="24"/>
                    <a:pt x="52" y="22"/>
                    <a:pt x="46" y="19"/>
                  </a:cubicBezTo>
                  <a:cubicBezTo>
                    <a:pt x="33" y="14"/>
                    <a:pt x="21" y="1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30"/>
            <p:cNvSpPr>
              <a:spLocks/>
            </p:cNvSpPr>
            <p:nvPr/>
          </p:nvSpPr>
          <p:spPr bwMode="auto">
            <a:xfrm>
              <a:off x="3761" y="2049"/>
              <a:ext cx="408" cy="153"/>
            </a:xfrm>
            <a:custGeom>
              <a:avLst/>
              <a:gdLst>
                <a:gd name="T0" fmla="*/ 5 w 172"/>
                <a:gd name="T1" fmla="*/ 1 h 64"/>
                <a:gd name="T2" fmla="*/ 1 w 172"/>
                <a:gd name="T3" fmla="*/ 2 h 64"/>
                <a:gd name="T4" fmla="*/ 2 w 172"/>
                <a:gd name="T5" fmla="*/ 7 h 64"/>
                <a:gd name="T6" fmla="*/ 123 w 172"/>
                <a:gd name="T7" fmla="*/ 47 h 64"/>
                <a:gd name="T8" fmla="*/ 130 w 172"/>
                <a:gd name="T9" fmla="*/ 49 h 64"/>
                <a:gd name="T10" fmla="*/ 148 w 172"/>
                <a:gd name="T11" fmla="*/ 56 h 64"/>
                <a:gd name="T12" fmla="*/ 167 w 172"/>
                <a:gd name="T13" fmla="*/ 64 h 64"/>
                <a:gd name="T14" fmla="*/ 171 w 172"/>
                <a:gd name="T15" fmla="*/ 62 h 64"/>
                <a:gd name="T16" fmla="*/ 169 w 172"/>
                <a:gd name="T17" fmla="*/ 58 h 64"/>
                <a:gd name="T18" fmla="*/ 151 w 172"/>
                <a:gd name="T19" fmla="*/ 50 h 64"/>
                <a:gd name="T20" fmla="*/ 131 w 172"/>
                <a:gd name="T21" fmla="*/ 43 h 64"/>
                <a:gd name="T22" fmla="*/ 125 w 172"/>
                <a:gd name="T23" fmla="*/ 41 h 64"/>
                <a:gd name="T24" fmla="*/ 5 w 172"/>
                <a:gd name="T25" fmla="*/ 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 h="64">
                  <a:moveTo>
                    <a:pt x="5" y="1"/>
                  </a:moveTo>
                  <a:cubicBezTo>
                    <a:pt x="4" y="0"/>
                    <a:pt x="2" y="1"/>
                    <a:pt x="1" y="2"/>
                  </a:cubicBezTo>
                  <a:cubicBezTo>
                    <a:pt x="0" y="4"/>
                    <a:pt x="1" y="6"/>
                    <a:pt x="2" y="7"/>
                  </a:cubicBezTo>
                  <a:cubicBezTo>
                    <a:pt x="6" y="9"/>
                    <a:pt x="96" y="38"/>
                    <a:pt x="123" y="47"/>
                  </a:cubicBezTo>
                  <a:cubicBezTo>
                    <a:pt x="126" y="48"/>
                    <a:pt x="128" y="49"/>
                    <a:pt x="130" y="49"/>
                  </a:cubicBezTo>
                  <a:cubicBezTo>
                    <a:pt x="136" y="51"/>
                    <a:pt x="142" y="54"/>
                    <a:pt x="148" y="56"/>
                  </a:cubicBezTo>
                  <a:cubicBezTo>
                    <a:pt x="155" y="58"/>
                    <a:pt x="161" y="61"/>
                    <a:pt x="167" y="64"/>
                  </a:cubicBezTo>
                  <a:cubicBezTo>
                    <a:pt x="168" y="64"/>
                    <a:pt x="170" y="64"/>
                    <a:pt x="171" y="62"/>
                  </a:cubicBezTo>
                  <a:cubicBezTo>
                    <a:pt x="172" y="60"/>
                    <a:pt x="171" y="59"/>
                    <a:pt x="169" y="58"/>
                  </a:cubicBezTo>
                  <a:cubicBezTo>
                    <a:pt x="163" y="55"/>
                    <a:pt x="157" y="53"/>
                    <a:pt x="151" y="50"/>
                  </a:cubicBezTo>
                  <a:cubicBezTo>
                    <a:pt x="144" y="48"/>
                    <a:pt x="138" y="45"/>
                    <a:pt x="131" y="43"/>
                  </a:cubicBezTo>
                  <a:cubicBezTo>
                    <a:pt x="130" y="43"/>
                    <a:pt x="128" y="42"/>
                    <a:pt x="125" y="41"/>
                  </a:cubicBezTo>
                  <a:cubicBezTo>
                    <a:pt x="98" y="32"/>
                    <a:pt x="9" y="3"/>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31"/>
            <p:cNvSpPr>
              <a:spLocks/>
            </p:cNvSpPr>
            <p:nvPr/>
          </p:nvSpPr>
          <p:spPr bwMode="auto">
            <a:xfrm>
              <a:off x="4154" y="2185"/>
              <a:ext cx="29" cy="454"/>
            </a:xfrm>
            <a:custGeom>
              <a:avLst/>
              <a:gdLst>
                <a:gd name="T0" fmla="*/ 12 w 12"/>
                <a:gd name="T1" fmla="*/ 3 h 191"/>
                <a:gd name="T2" fmla="*/ 9 w 12"/>
                <a:gd name="T3" fmla="*/ 0 h 191"/>
                <a:gd name="T4" fmla="*/ 6 w 12"/>
                <a:gd name="T5" fmla="*/ 3 h 191"/>
                <a:gd name="T6" fmla="*/ 4 w 12"/>
                <a:gd name="T7" fmla="*/ 50 h 191"/>
                <a:gd name="T8" fmla="*/ 4 w 12"/>
                <a:gd name="T9" fmla="*/ 61 h 191"/>
                <a:gd name="T10" fmla="*/ 3 w 12"/>
                <a:gd name="T11" fmla="*/ 92 h 191"/>
                <a:gd name="T12" fmla="*/ 2 w 12"/>
                <a:gd name="T13" fmla="*/ 123 h 191"/>
                <a:gd name="T14" fmla="*/ 2 w 12"/>
                <a:gd name="T15" fmla="*/ 127 h 191"/>
                <a:gd name="T16" fmla="*/ 0 w 12"/>
                <a:gd name="T17" fmla="*/ 171 h 191"/>
                <a:gd name="T18" fmla="*/ 2 w 12"/>
                <a:gd name="T19" fmla="*/ 190 h 191"/>
                <a:gd name="T20" fmla="*/ 7 w 12"/>
                <a:gd name="T21" fmla="*/ 189 h 191"/>
                <a:gd name="T22" fmla="*/ 6 w 12"/>
                <a:gd name="T23" fmla="*/ 185 h 191"/>
                <a:gd name="T24" fmla="*/ 7 w 12"/>
                <a:gd name="T25" fmla="*/ 171 h 191"/>
                <a:gd name="T26" fmla="*/ 8 w 12"/>
                <a:gd name="T27" fmla="*/ 127 h 191"/>
                <a:gd name="T28" fmla="*/ 8 w 12"/>
                <a:gd name="T29" fmla="*/ 123 h 191"/>
                <a:gd name="T30" fmla="*/ 9 w 12"/>
                <a:gd name="T31" fmla="*/ 92 h 191"/>
                <a:gd name="T32" fmla="*/ 10 w 12"/>
                <a:gd name="T33" fmla="*/ 61 h 191"/>
                <a:gd name="T34" fmla="*/ 10 w 12"/>
                <a:gd name="T35" fmla="*/ 50 h 191"/>
                <a:gd name="T36" fmla="*/ 12 w 12"/>
                <a:gd name="T37" fmla="*/ 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91">
                  <a:moveTo>
                    <a:pt x="12" y="3"/>
                  </a:moveTo>
                  <a:cubicBezTo>
                    <a:pt x="12" y="1"/>
                    <a:pt x="11" y="0"/>
                    <a:pt x="9" y="0"/>
                  </a:cubicBezTo>
                  <a:cubicBezTo>
                    <a:pt x="7" y="0"/>
                    <a:pt x="6" y="1"/>
                    <a:pt x="6" y="3"/>
                  </a:cubicBezTo>
                  <a:cubicBezTo>
                    <a:pt x="5" y="14"/>
                    <a:pt x="4" y="34"/>
                    <a:pt x="4" y="50"/>
                  </a:cubicBezTo>
                  <a:cubicBezTo>
                    <a:pt x="4" y="54"/>
                    <a:pt x="4" y="58"/>
                    <a:pt x="4" y="61"/>
                  </a:cubicBezTo>
                  <a:cubicBezTo>
                    <a:pt x="4" y="72"/>
                    <a:pt x="3" y="82"/>
                    <a:pt x="3" y="92"/>
                  </a:cubicBezTo>
                  <a:cubicBezTo>
                    <a:pt x="3" y="102"/>
                    <a:pt x="2" y="112"/>
                    <a:pt x="2" y="123"/>
                  </a:cubicBezTo>
                  <a:cubicBezTo>
                    <a:pt x="2" y="127"/>
                    <a:pt x="2" y="127"/>
                    <a:pt x="2" y="127"/>
                  </a:cubicBezTo>
                  <a:cubicBezTo>
                    <a:pt x="2" y="129"/>
                    <a:pt x="1" y="154"/>
                    <a:pt x="0" y="171"/>
                  </a:cubicBezTo>
                  <a:cubicBezTo>
                    <a:pt x="0" y="181"/>
                    <a:pt x="1" y="189"/>
                    <a:pt x="2" y="190"/>
                  </a:cubicBezTo>
                  <a:cubicBezTo>
                    <a:pt x="4" y="191"/>
                    <a:pt x="6" y="190"/>
                    <a:pt x="7" y="189"/>
                  </a:cubicBezTo>
                  <a:cubicBezTo>
                    <a:pt x="7" y="187"/>
                    <a:pt x="7" y="186"/>
                    <a:pt x="6" y="185"/>
                  </a:cubicBezTo>
                  <a:cubicBezTo>
                    <a:pt x="5" y="184"/>
                    <a:pt x="7" y="179"/>
                    <a:pt x="7" y="171"/>
                  </a:cubicBezTo>
                  <a:cubicBezTo>
                    <a:pt x="7" y="154"/>
                    <a:pt x="8" y="129"/>
                    <a:pt x="8" y="127"/>
                  </a:cubicBezTo>
                  <a:cubicBezTo>
                    <a:pt x="8" y="123"/>
                    <a:pt x="8" y="123"/>
                    <a:pt x="8" y="123"/>
                  </a:cubicBezTo>
                  <a:cubicBezTo>
                    <a:pt x="9" y="112"/>
                    <a:pt x="9" y="102"/>
                    <a:pt x="9" y="92"/>
                  </a:cubicBezTo>
                  <a:cubicBezTo>
                    <a:pt x="10" y="82"/>
                    <a:pt x="10" y="72"/>
                    <a:pt x="10" y="61"/>
                  </a:cubicBezTo>
                  <a:cubicBezTo>
                    <a:pt x="10" y="58"/>
                    <a:pt x="10" y="54"/>
                    <a:pt x="10" y="50"/>
                  </a:cubicBezTo>
                  <a:cubicBezTo>
                    <a:pt x="11" y="34"/>
                    <a:pt x="11" y="14"/>
                    <a:pt x="1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32"/>
            <p:cNvSpPr>
              <a:spLocks/>
            </p:cNvSpPr>
            <p:nvPr/>
          </p:nvSpPr>
          <p:spPr bwMode="auto">
            <a:xfrm>
              <a:off x="4254" y="1859"/>
              <a:ext cx="427" cy="262"/>
            </a:xfrm>
            <a:custGeom>
              <a:avLst/>
              <a:gdLst>
                <a:gd name="T0" fmla="*/ 1 w 180"/>
                <a:gd name="T1" fmla="*/ 6 h 110"/>
                <a:gd name="T2" fmla="*/ 3 w 180"/>
                <a:gd name="T3" fmla="*/ 10 h 110"/>
                <a:gd name="T4" fmla="*/ 6 w 180"/>
                <a:gd name="T5" fmla="*/ 8 h 110"/>
                <a:gd name="T6" fmla="*/ 7 w 180"/>
                <a:gd name="T7" fmla="*/ 8 h 110"/>
                <a:gd name="T8" fmla="*/ 16 w 180"/>
                <a:gd name="T9" fmla="*/ 13 h 110"/>
                <a:gd name="T10" fmla="*/ 53 w 180"/>
                <a:gd name="T11" fmla="*/ 29 h 110"/>
                <a:gd name="T12" fmla="*/ 57 w 180"/>
                <a:gd name="T13" fmla="*/ 31 h 110"/>
                <a:gd name="T14" fmla="*/ 124 w 180"/>
                <a:gd name="T15" fmla="*/ 74 h 110"/>
                <a:gd name="T16" fmla="*/ 166 w 180"/>
                <a:gd name="T17" fmla="*/ 103 h 110"/>
                <a:gd name="T18" fmla="*/ 170 w 180"/>
                <a:gd name="T19" fmla="*/ 106 h 110"/>
                <a:gd name="T20" fmla="*/ 175 w 180"/>
                <a:gd name="T21" fmla="*/ 110 h 110"/>
                <a:gd name="T22" fmla="*/ 179 w 180"/>
                <a:gd name="T23" fmla="*/ 108 h 110"/>
                <a:gd name="T24" fmla="*/ 177 w 180"/>
                <a:gd name="T25" fmla="*/ 104 h 110"/>
                <a:gd name="T26" fmla="*/ 174 w 180"/>
                <a:gd name="T27" fmla="*/ 101 h 110"/>
                <a:gd name="T28" fmla="*/ 169 w 180"/>
                <a:gd name="T29" fmla="*/ 98 h 110"/>
                <a:gd name="T30" fmla="*/ 128 w 180"/>
                <a:gd name="T31" fmla="*/ 69 h 110"/>
                <a:gd name="T32" fmla="*/ 59 w 180"/>
                <a:gd name="T33" fmla="*/ 25 h 110"/>
                <a:gd name="T34" fmla="*/ 55 w 180"/>
                <a:gd name="T35" fmla="*/ 23 h 110"/>
                <a:gd name="T36" fmla="*/ 19 w 180"/>
                <a:gd name="T37" fmla="*/ 7 h 110"/>
                <a:gd name="T38" fmla="*/ 6 w 180"/>
                <a:gd name="T39" fmla="*/ 1 h 110"/>
                <a:gd name="T40" fmla="*/ 2 w 180"/>
                <a:gd name="T41" fmla="*/ 1 h 110"/>
                <a:gd name="T42" fmla="*/ 2 w 180"/>
                <a:gd name="T43" fmla="*/ 2 h 110"/>
                <a:gd name="T44" fmla="*/ 1 w 180"/>
                <a:gd name="T45" fmla="*/ 4 h 110"/>
                <a:gd name="T46" fmla="*/ 1 w 180"/>
                <a:gd name="T47" fmla="*/ 5 h 110"/>
                <a:gd name="T48" fmla="*/ 1 w 180"/>
                <a:gd name="T49" fmla="*/ 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0" h="110">
                  <a:moveTo>
                    <a:pt x="1" y="6"/>
                  </a:moveTo>
                  <a:cubicBezTo>
                    <a:pt x="0" y="8"/>
                    <a:pt x="2" y="10"/>
                    <a:pt x="3" y="10"/>
                  </a:cubicBezTo>
                  <a:cubicBezTo>
                    <a:pt x="5" y="10"/>
                    <a:pt x="6" y="9"/>
                    <a:pt x="6" y="8"/>
                  </a:cubicBezTo>
                  <a:cubicBezTo>
                    <a:pt x="7" y="8"/>
                    <a:pt x="7" y="8"/>
                    <a:pt x="7" y="8"/>
                  </a:cubicBezTo>
                  <a:cubicBezTo>
                    <a:pt x="10" y="9"/>
                    <a:pt x="13" y="11"/>
                    <a:pt x="16" y="13"/>
                  </a:cubicBezTo>
                  <a:cubicBezTo>
                    <a:pt x="27" y="18"/>
                    <a:pt x="42" y="26"/>
                    <a:pt x="53" y="29"/>
                  </a:cubicBezTo>
                  <a:cubicBezTo>
                    <a:pt x="57" y="31"/>
                    <a:pt x="57" y="31"/>
                    <a:pt x="57" y="31"/>
                  </a:cubicBezTo>
                  <a:cubicBezTo>
                    <a:pt x="74" y="37"/>
                    <a:pt x="100" y="56"/>
                    <a:pt x="124" y="74"/>
                  </a:cubicBezTo>
                  <a:cubicBezTo>
                    <a:pt x="139" y="85"/>
                    <a:pt x="154" y="96"/>
                    <a:pt x="166" y="103"/>
                  </a:cubicBezTo>
                  <a:cubicBezTo>
                    <a:pt x="167" y="104"/>
                    <a:pt x="168" y="105"/>
                    <a:pt x="170" y="106"/>
                  </a:cubicBezTo>
                  <a:cubicBezTo>
                    <a:pt x="172" y="108"/>
                    <a:pt x="174" y="110"/>
                    <a:pt x="175" y="110"/>
                  </a:cubicBezTo>
                  <a:cubicBezTo>
                    <a:pt x="177" y="110"/>
                    <a:pt x="179" y="109"/>
                    <a:pt x="179" y="108"/>
                  </a:cubicBezTo>
                  <a:cubicBezTo>
                    <a:pt x="180" y="106"/>
                    <a:pt x="179" y="104"/>
                    <a:pt x="177" y="104"/>
                  </a:cubicBezTo>
                  <a:cubicBezTo>
                    <a:pt x="177" y="104"/>
                    <a:pt x="176" y="103"/>
                    <a:pt x="174" y="101"/>
                  </a:cubicBezTo>
                  <a:cubicBezTo>
                    <a:pt x="172" y="100"/>
                    <a:pt x="170" y="98"/>
                    <a:pt x="169" y="98"/>
                  </a:cubicBezTo>
                  <a:cubicBezTo>
                    <a:pt x="157" y="90"/>
                    <a:pt x="143" y="80"/>
                    <a:pt x="128" y="69"/>
                  </a:cubicBezTo>
                  <a:cubicBezTo>
                    <a:pt x="103" y="50"/>
                    <a:pt x="77" y="31"/>
                    <a:pt x="59" y="25"/>
                  </a:cubicBezTo>
                  <a:cubicBezTo>
                    <a:pt x="55" y="23"/>
                    <a:pt x="55" y="23"/>
                    <a:pt x="55" y="23"/>
                  </a:cubicBezTo>
                  <a:cubicBezTo>
                    <a:pt x="45" y="20"/>
                    <a:pt x="30" y="12"/>
                    <a:pt x="19" y="7"/>
                  </a:cubicBezTo>
                  <a:cubicBezTo>
                    <a:pt x="13" y="4"/>
                    <a:pt x="8" y="1"/>
                    <a:pt x="6" y="1"/>
                  </a:cubicBezTo>
                  <a:cubicBezTo>
                    <a:pt x="4" y="0"/>
                    <a:pt x="3" y="1"/>
                    <a:pt x="2" y="1"/>
                  </a:cubicBezTo>
                  <a:cubicBezTo>
                    <a:pt x="2" y="1"/>
                    <a:pt x="2" y="2"/>
                    <a:pt x="2" y="2"/>
                  </a:cubicBezTo>
                  <a:cubicBezTo>
                    <a:pt x="1" y="2"/>
                    <a:pt x="1" y="3"/>
                    <a:pt x="1" y="4"/>
                  </a:cubicBezTo>
                  <a:cubicBezTo>
                    <a:pt x="1" y="4"/>
                    <a:pt x="1" y="5"/>
                    <a:pt x="1" y="5"/>
                  </a:cubicBezTo>
                  <a:cubicBezTo>
                    <a:pt x="1" y="5"/>
                    <a:pt x="1" y="6"/>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33"/>
            <p:cNvSpPr>
              <a:spLocks/>
            </p:cNvSpPr>
            <p:nvPr/>
          </p:nvSpPr>
          <p:spPr bwMode="auto">
            <a:xfrm>
              <a:off x="4228" y="1881"/>
              <a:ext cx="443" cy="226"/>
            </a:xfrm>
            <a:custGeom>
              <a:avLst/>
              <a:gdLst>
                <a:gd name="T0" fmla="*/ 6 w 187"/>
                <a:gd name="T1" fmla="*/ 1 h 95"/>
                <a:gd name="T2" fmla="*/ 1 w 187"/>
                <a:gd name="T3" fmla="*/ 2 h 95"/>
                <a:gd name="T4" fmla="*/ 2 w 187"/>
                <a:gd name="T5" fmla="*/ 6 h 95"/>
                <a:gd name="T6" fmla="*/ 43 w 187"/>
                <a:gd name="T7" fmla="*/ 26 h 95"/>
                <a:gd name="T8" fmla="*/ 80 w 187"/>
                <a:gd name="T9" fmla="*/ 43 h 95"/>
                <a:gd name="T10" fmla="*/ 142 w 187"/>
                <a:gd name="T11" fmla="*/ 74 h 95"/>
                <a:gd name="T12" fmla="*/ 175 w 187"/>
                <a:gd name="T13" fmla="*/ 85 h 95"/>
                <a:gd name="T14" fmla="*/ 178 w 187"/>
                <a:gd name="T15" fmla="*/ 86 h 95"/>
                <a:gd name="T16" fmla="*/ 179 w 187"/>
                <a:gd name="T17" fmla="*/ 87 h 95"/>
                <a:gd name="T18" fmla="*/ 176 w 187"/>
                <a:gd name="T19" fmla="*/ 89 h 95"/>
                <a:gd name="T20" fmla="*/ 176 w 187"/>
                <a:gd name="T21" fmla="*/ 94 h 95"/>
                <a:gd name="T22" fmla="*/ 181 w 187"/>
                <a:gd name="T23" fmla="*/ 94 h 95"/>
                <a:gd name="T24" fmla="*/ 184 w 187"/>
                <a:gd name="T25" fmla="*/ 90 h 95"/>
                <a:gd name="T26" fmla="*/ 185 w 187"/>
                <a:gd name="T27" fmla="*/ 89 h 95"/>
                <a:gd name="T28" fmla="*/ 187 w 187"/>
                <a:gd name="T29" fmla="*/ 87 h 95"/>
                <a:gd name="T30" fmla="*/ 187 w 187"/>
                <a:gd name="T31" fmla="*/ 86 h 95"/>
                <a:gd name="T32" fmla="*/ 187 w 187"/>
                <a:gd name="T33" fmla="*/ 84 h 95"/>
                <a:gd name="T34" fmla="*/ 184 w 187"/>
                <a:gd name="T35" fmla="*/ 82 h 95"/>
                <a:gd name="T36" fmla="*/ 184 w 187"/>
                <a:gd name="T37" fmla="*/ 82 h 95"/>
                <a:gd name="T38" fmla="*/ 181 w 187"/>
                <a:gd name="T39" fmla="*/ 81 h 95"/>
                <a:gd name="T40" fmla="*/ 174 w 187"/>
                <a:gd name="T41" fmla="*/ 79 h 95"/>
                <a:gd name="T42" fmla="*/ 145 w 187"/>
                <a:gd name="T43" fmla="*/ 68 h 95"/>
                <a:gd name="T44" fmla="*/ 83 w 187"/>
                <a:gd name="T45" fmla="*/ 38 h 95"/>
                <a:gd name="T46" fmla="*/ 45 w 187"/>
                <a:gd name="T47" fmla="*/ 20 h 95"/>
                <a:gd name="T48" fmla="*/ 6 w 187"/>
                <a:gd name="T49" fmla="*/ 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7" h="95">
                  <a:moveTo>
                    <a:pt x="6" y="1"/>
                  </a:moveTo>
                  <a:cubicBezTo>
                    <a:pt x="4" y="0"/>
                    <a:pt x="2" y="1"/>
                    <a:pt x="1" y="2"/>
                  </a:cubicBezTo>
                  <a:cubicBezTo>
                    <a:pt x="0" y="4"/>
                    <a:pt x="1" y="6"/>
                    <a:pt x="2" y="6"/>
                  </a:cubicBezTo>
                  <a:cubicBezTo>
                    <a:pt x="18" y="15"/>
                    <a:pt x="30" y="21"/>
                    <a:pt x="43" y="26"/>
                  </a:cubicBezTo>
                  <a:cubicBezTo>
                    <a:pt x="54" y="30"/>
                    <a:pt x="66" y="35"/>
                    <a:pt x="80" y="43"/>
                  </a:cubicBezTo>
                  <a:cubicBezTo>
                    <a:pt x="88" y="48"/>
                    <a:pt x="118" y="63"/>
                    <a:pt x="142" y="74"/>
                  </a:cubicBezTo>
                  <a:cubicBezTo>
                    <a:pt x="157" y="81"/>
                    <a:pt x="170" y="85"/>
                    <a:pt x="175" y="85"/>
                  </a:cubicBezTo>
                  <a:cubicBezTo>
                    <a:pt x="176" y="85"/>
                    <a:pt x="177" y="86"/>
                    <a:pt x="178" y="86"/>
                  </a:cubicBezTo>
                  <a:cubicBezTo>
                    <a:pt x="178" y="86"/>
                    <a:pt x="179" y="87"/>
                    <a:pt x="179" y="87"/>
                  </a:cubicBezTo>
                  <a:cubicBezTo>
                    <a:pt x="178" y="87"/>
                    <a:pt x="178" y="88"/>
                    <a:pt x="176" y="89"/>
                  </a:cubicBezTo>
                  <a:cubicBezTo>
                    <a:pt x="175" y="91"/>
                    <a:pt x="175" y="93"/>
                    <a:pt x="176" y="94"/>
                  </a:cubicBezTo>
                  <a:cubicBezTo>
                    <a:pt x="178" y="95"/>
                    <a:pt x="180" y="95"/>
                    <a:pt x="181" y="94"/>
                  </a:cubicBezTo>
                  <a:cubicBezTo>
                    <a:pt x="183" y="92"/>
                    <a:pt x="184" y="91"/>
                    <a:pt x="184" y="90"/>
                  </a:cubicBezTo>
                  <a:cubicBezTo>
                    <a:pt x="185" y="90"/>
                    <a:pt x="185" y="90"/>
                    <a:pt x="185" y="89"/>
                  </a:cubicBezTo>
                  <a:cubicBezTo>
                    <a:pt x="186" y="89"/>
                    <a:pt x="186" y="88"/>
                    <a:pt x="187" y="87"/>
                  </a:cubicBezTo>
                  <a:cubicBezTo>
                    <a:pt x="187" y="86"/>
                    <a:pt x="187" y="86"/>
                    <a:pt x="187" y="86"/>
                  </a:cubicBezTo>
                  <a:cubicBezTo>
                    <a:pt x="187" y="86"/>
                    <a:pt x="187" y="85"/>
                    <a:pt x="187" y="84"/>
                  </a:cubicBezTo>
                  <a:cubicBezTo>
                    <a:pt x="187" y="83"/>
                    <a:pt x="186" y="81"/>
                    <a:pt x="184" y="82"/>
                  </a:cubicBezTo>
                  <a:cubicBezTo>
                    <a:pt x="184" y="82"/>
                    <a:pt x="184" y="82"/>
                    <a:pt x="184" y="82"/>
                  </a:cubicBezTo>
                  <a:cubicBezTo>
                    <a:pt x="183" y="82"/>
                    <a:pt x="182" y="81"/>
                    <a:pt x="181" y="81"/>
                  </a:cubicBezTo>
                  <a:cubicBezTo>
                    <a:pt x="179" y="80"/>
                    <a:pt x="177" y="79"/>
                    <a:pt x="174" y="79"/>
                  </a:cubicBezTo>
                  <a:cubicBezTo>
                    <a:pt x="170" y="79"/>
                    <a:pt x="159" y="75"/>
                    <a:pt x="145" y="68"/>
                  </a:cubicBezTo>
                  <a:cubicBezTo>
                    <a:pt x="121" y="58"/>
                    <a:pt x="91" y="42"/>
                    <a:pt x="83" y="38"/>
                  </a:cubicBezTo>
                  <a:cubicBezTo>
                    <a:pt x="68" y="29"/>
                    <a:pt x="57" y="25"/>
                    <a:pt x="45" y="20"/>
                  </a:cubicBezTo>
                  <a:cubicBezTo>
                    <a:pt x="33" y="15"/>
                    <a:pt x="21" y="10"/>
                    <a:pt x="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34"/>
            <p:cNvSpPr>
              <a:spLocks/>
            </p:cNvSpPr>
            <p:nvPr/>
          </p:nvSpPr>
          <p:spPr bwMode="auto">
            <a:xfrm>
              <a:off x="4610" y="2021"/>
              <a:ext cx="38" cy="592"/>
            </a:xfrm>
            <a:custGeom>
              <a:avLst/>
              <a:gdLst>
                <a:gd name="T0" fmla="*/ 16 w 16"/>
                <a:gd name="T1" fmla="*/ 4 h 249"/>
                <a:gd name="T2" fmla="*/ 13 w 16"/>
                <a:gd name="T3" fmla="*/ 0 h 249"/>
                <a:gd name="T4" fmla="*/ 10 w 16"/>
                <a:gd name="T5" fmla="*/ 3 h 249"/>
                <a:gd name="T6" fmla="*/ 2 w 16"/>
                <a:gd name="T7" fmla="*/ 99 h 249"/>
                <a:gd name="T8" fmla="*/ 1 w 16"/>
                <a:gd name="T9" fmla="*/ 196 h 249"/>
                <a:gd name="T10" fmla="*/ 1 w 16"/>
                <a:gd name="T11" fmla="*/ 209 h 249"/>
                <a:gd name="T12" fmla="*/ 2 w 16"/>
                <a:gd name="T13" fmla="*/ 226 h 249"/>
                <a:gd name="T14" fmla="*/ 2 w 16"/>
                <a:gd name="T15" fmla="*/ 228 h 249"/>
                <a:gd name="T16" fmla="*/ 2 w 16"/>
                <a:gd name="T17" fmla="*/ 229 h 249"/>
                <a:gd name="T18" fmla="*/ 4 w 16"/>
                <a:gd name="T19" fmla="*/ 232 h 249"/>
                <a:gd name="T20" fmla="*/ 5 w 16"/>
                <a:gd name="T21" fmla="*/ 232 h 249"/>
                <a:gd name="T22" fmla="*/ 5 w 16"/>
                <a:gd name="T23" fmla="*/ 233 h 249"/>
                <a:gd name="T24" fmla="*/ 6 w 16"/>
                <a:gd name="T25" fmla="*/ 246 h 249"/>
                <a:gd name="T26" fmla="*/ 9 w 16"/>
                <a:gd name="T27" fmla="*/ 249 h 249"/>
                <a:gd name="T28" fmla="*/ 12 w 16"/>
                <a:gd name="T29" fmla="*/ 246 h 249"/>
                <a:gd name="T30" fmla="*/ 11 w 16"/>
                <a:gd name="T31" fmla="*/ 232 h 249"/>
                <a:gd name="T32" fmla="*/ 8 w 16"/>
                <a:gd name="T33" fmla="*/ 223 h 249"/>
                <a:gd name="T34" fmla="*/ 8 w 16"/>
                <a:gd name="T35" fmla="*/ 222 h 249"/>
                <a:gd name="T36" fmla="*/ 8 w 16"/>
                <a:gd name="T37" fmla="*/ 222 h 249"/>
                <a:gd name="T38" fmla="*/ 7 w 16"/>
                <a:gd name="T39" fmla="*/ 208 h 249"/>
                <a:gd name="T40" fmla="*/ 7 w 16"/>
                <a:gd name="T41" fmla="*/ 196 h 249"/>
                <a:gd name="T42" fmla="*/ 9 w 16"/>
                <a:gd name="T43" fmla="*/ 100 h 249"/>
                <a:gd name="T44" fmla="*/ 16 w 16"/>
                <a:gd name="T45" fmla="*/ 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249">
                  <a:moveTo>
                    <a:pt x="16" y="4"/>
                  </a:moveTo>
                  <a:cubicBezTo>
                    <a:pt x="16" y="2"/>
                    <a:pt x="15" y="0"/>
                    <a:pt x="13" y="0"/>
                  </a:cubicBezTo>
                  <a:cubicBezTo>
                    <a:pt x="11" y="0"/>
                    <a:pt x="10" y="1"/>
                    <a:pt x="10" y="3"/>
                  </a:cubicBezTo>
                  <a:cubicBezTo>
                    <a:pt x="7" y="35"/>
                    <a:pt x="4" y="67"/>
                    <a:pt x="2" y="99"/>
                  </a:cubicBezTo>
                  <a:cubicBezTo>
                    <a:pt x="1" y="131"/>
                    <a:pt x="0" y="163"/>
                    <a:pt x="1" y="196"/>
                  </a:cubicBezTo>
                  <a:cubicBezTo>
                    <a:pt x="1" y="197"/>
                    <a:pt x="1" y="203"/>
                    <a:pt x="1" y="209"/>
                  </a:cubicBezTo>
                  <a:cubicBezTo>
                    <a:pt x="1" y="215"/>
                    <a:pt x="2" y="222"/>
                    <a:pt x="2" y="226"/>
                  </a:cubicBezTo>
                  <a:cubicBezTo>
                    <a:pt x="2" y="227"/>
                    <a:pt x="2" y="227"/>
                    <a:pt x="2" y="228"/>
                  </a:cubicBezTo>
                  <a:cubicBezTo>
                    <a:pt x="2" y="228"/>
                    <a:pt x="2" y="228"/>
                    <a:pt x="2" y="229"/>
                  </a:cubicBezTo>
                  <a:cubicBezTo>
                    <a:pt x="2" y="230"/>
                    <a:pt x="3" y="232"/>
                    <a:pt x="4" y="232"/>
                  </a:cubicBezTo>
                  <a:cubicBezTo>
                    <a:pt x="4" y="232"/>
                    <a:pt x="4" y="232"/>
                    <a:pt x="5" y="232"/>
                  </a:cubicBezTo>
                  <a:cubicBezTo>
                    <a:pt x="5" y="232"/>
                    <a:pt x="5" y="233"/>
                    <a:pt x="5" y="233"/>
                  </a:cubicBezTo>
                  <a:cubicBezTo>
                    <a:pt x="6" y="238"/>
                    <a:pt x="6" y="244"/>
                    <a:pt x="6" y="246"/>
                  </a:cubicBezTo>
                  <a:cubicBezTo>
                    <a:pt x="6" y="248"/>
                    <a:pt x="7" y="249"/>
                    <a:pt x="9" y="249"/>
                  </a:cubicBezTo>
                  <a:cubicBezTo>
                    <a:pt x="11" y="249"/>
                    <a:pt x="12" y="248"/>
                    <a:pt x="12" y="246"/>
                  </a:cubicBezTo>
                  <a:cubicBezTo>
                    <a:pt x="12" y="244"/>
                    <a:pt x="12" y="238"/>
                    <a:pt x="11" y="232"/>
                  </a:cubicBezTo>
                  <a:cubicBezTo>
                    <a:pt x="10" y="228"/>
                    <a:pt x="9" y="225"/>
                    <a:pt x="8" y="223"/>
                  </a:cubicBezTo>
                  <a:cubicBezTo>
                    <a:pt x="8" y="223"/>
                    <a:pt x="8" y="222"/>
                    <a:pt x="8" y="222"/>
                  </a:cubicBezTo>
                  <a:cubicBezTo>
                    <a:pt x="8" y="222"/>
                    <a:pt x="8" y="222"/>
                    <a:pt x="8" y="222"/>
                  </a:cubicBezTo>
                  <a:cubicBezTo>
                    <a:pt x="8" y="218"/>
                    <a:pt x="8" y="213"/>
                    <a:pt x="7" y="208"/>
                  </a:cubicBezTo>
                  <a:cubicBezTo>
                    <a:pt x="7" y="202"/>
                    <a:pt x="7" y="197"/>
                    <a:pt x="7" y="196"/>
                  </a:cubicBezTo>
                  <a:cubicBezTo>
                    <a:pt x="6" y="164"/>
                    <a:pt x="7" y="132"/>
                    <a:pt x="9" y="100"/>
                  </a:cubicBezTo>
                  <a:cubicBezTo>
                    <a:pt x="10" y="67"/>
                    <a:pt x="13" y="36"/>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35"/>
            <p:cNvSpPr>
              <a:spLocks/>
            </p:cNvSpPr>
            <p:nvPr/>
          </p:nvSpPr>
          <p:spPr bwMode="auto">
            <a:xfrm>
              <a:off x="4636" y="2071"/>
              <a:ext cx="43" cy="568"/>
            </a:xfrm>
            <a:custGeom>
              <a:avLst/>
              <a:gdLst>
                <a:gd name="T0" fmla="*/ 11 w 18"/>
                <a:gd name="T1" fmla="*/ 2 h 239"/>
                <a:gd name="T2" fmla="*/ 9 w 18"/>
                <a:gd name="T3" fmla="*/ 6 h 239"/>
                <a:gd name="T4" fmla="*/ 10 w 18"/>
                <a:gd name="T5" fmla="*/ 9 h 239"/>
                <a:gd name="T6" fmla="*/ 3 w 18"/>
                <a:gd name="T7" fmla="*/ 136 h 239"/>
                <a:gd name="T8" fmla="*/ 2 w 18"/>
                <a:gd name="T9" fmla="*/ 208 h 239"/>
                <a:gd name="T10" fmla="*/ 2 w 18"/>
                <a:gd name="T11" fmla="*/ 219 h 239"/>
                <a:gd name="T12" fmla="*/ 0 w 18"/>
                <a:gd name="T13" fmla="*/ 239 h 239"/>
                <a:gd name="T14" fmla="*/ 7 w 18"/>
                <a:gd name="T15" fmla="*/ 239 h 239"/>
                <a:gd name="T16" fmla="*/ 8 w 18"/>
                <a:gd name="T17" fmla="*/ 219 h 239"/>
                <a:gd name="T18" fmla="*/ 9 w 18"/>
                <a:gd name="T19" fmla="*/ 209 h 239"/>
                <a:gd name="T20" fmla="*/ 9 w 18"/>
                <a:gd name="T21" fmla="*/ 136 h 239"/>
                <a:gd name="T22" fmla="*/ 18 w 18"/>
                <a:gd name="T23" fmla="*/ 5 h 239"/>
                <a:gd name="T24" fmla="*/ 17 w 18"/>
                <a:gd name="T25" fmla="*/ 3 h 239"/>
                <a:gd name="T26" fmla="*/ 13 w 18"/>
                <a:gd name="T27" fmla="*/ 1 h 239"/>
                <a:gd name="T28" fmla="*/ 11 w 18"/>
                <a:gd name="T29" fmla="*/ 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239">
                  <a:moveTo>
                    <a:pt x="11" y="2"/>
                  </a:moveTo>
                  <a:cubicBezTo>
                    <a:pt x="9" y="3"/>
                    <a:pt x="9" y="4"/>
                    <a:pt x="9" y="6"/>
                  </a:cubicBezTo>
                  <a:cubicBezTo>
                    <a:pt x="10" y="9"/>
                    <a:pt x="10" y="9"/>
                    <a:pt x="10" y="9"/>
                  </a:cubicBezTo>
                  <a:cubicBezTo>
                    <a:pt x="1" y="50"/>
                    <a:pt x="2" y="93"/>
                    <a:pt x="3" y="136"/>
                  </a:cubicBezTo>
                  <a:cubicBezTo>
                    <a:pt x="3" y="160"/>
                    <a:pt x="4" y="184"/>
                    <a:pt x="2" y="208"/>
                  </a:cubicBezTo>
                  <a:cubicBezTo>
                    <a:pt x="2" y="211"/>
                    <a:pt x="2" y="215"/>
                    <a:pt x="2" y="219"/>
                  </a:cubicBezTo>
                  <a:cubicBezTo>
                    <a:pt x="1" y="225"/>
                    <a:pt x="0" y="232"/>
                    <a:pt x="0" y="239"/>
                  </a:cubicBezTo>
                  <a:cubicBezTo>
                    <a:pt x="7" y="239"/>
                    <a:pt x="7" y="239"/>
                    <a:pt x="7" y="239"/>
                  </a:cubicBezTo>
                  <a:cubicBezTo>
                    <a:pt x="7" y="233"/>
                    <a:pt x="7" y="226"/>
                    <a:pt x="8" y="219"/>
                  </a:cubicBezTo>
                  <a:cubicBezTo>
                    <a:pt x="8" y="216"/>
                    <a:pt x="8" y="212"/>
                    <a:pt x="9" y="209"/>
                  </a:cubicBezTo>
                  <a:cubicBezTo>
                    <a:pt x="10" y="185"/>
                    <a:pt x="10" y="160"/>
                    <a:pt x="9" y="136"/>
                  </a:cubicBezTo>
                  <a:cubicBezTo>
                    <a:pt x="8" y="92"/>
                    <a:pt x="7" y="47"/>
                    <a:pt x="18" y="5"/>
                  </a:cubicBezTo>
                  <a:cubicBezTo>
                    <a:pt x="18" y="4"/>
                    <a:pt x="18" y="3"/>
                    <a:pt x="17" y="3"/>
                  </a:cubicBezTo>
                  <a:cubicBezTo>
                    <a:pt x="17" y="1"/>
                    <a:pt x="15" y="0"/>
                    <a:pt x="13" y="1"/>
                  </a:cubicBezTo>
                  <a:lnTo>
                    <a:pt x="1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6"/>
            <p:cNvSpPr>
              <a:spLocks noEditPoints="1"/>
            </p:cNvSpPr>
            <p:nvPr/>
          </p:nvSpPr>
          <p:spPr bwMode="auto">
            <a:xfrm>
              <a:off x="2892" y="2653"/>
              <a:ext cx="1903" cy="124"/>
            </a:xfrm>
            <a:custGeom>
              <a:avLst/>
              <a:gdLst>
                <a:gd name="T0" fmla="*/ 0 w 802"/>
                <a:gd name="T1" fmla="*/ 7 h 52"/>
                <a:gd name="T2" fmla="*/ 67 w 802"/>
                <a:gd name="T3" fmla="*/ 9 h 52"/>
                <a:gd name="T4" fmla="*/ 151 w 802"/>
                <a:gd name="T5" fmla="*/ 7 h 52"/>
                <a:gd name="T6" fmla="*/ 8 w 802"/>
                <a:gd name="T7" fmla="*/ 14 h 52"/>
                <a:gd name="T8" fmla="*/ 8 w 802"/>
                <a:gd name="T9" fmla="*/ 20 h 52"/>
                <a:gd name="T10" fmla="*/ 316 w 802"/>
                <a:gd name="T11" fmla="*/ 26 h 52"/>
                <a:gd name="T12" fmla="*/ 584 w 802"/>
                <a:gd name="T13" fmla="*/ 31 h 52"/>
                <a:gd name="T14" fmla="*/ 733 w 802"/>
                <a:gd name="T15" fmla="*/ 38 h 52"/>
                <a:gd name="T16" fmla="*/ 462 w 802"/>
                <a:gd name="T17" fmla="*/ 32 h 52"/>
                <a:gd name="T18" fmla="*/ 232 w 802"/>
                <a:gd name="T19" fmla="*/ 43 h 52"/>
                <a:gd name="T20" fmla="*/ 233 w 802"/>
                <a:gd name="T21" fmla="*/ 49 h 52"/>
                <a:gd name="T22" fmla="*/ 447 w 802"/>
                <a:gd name="T23" fmla="*/ 50 h 52"/>
                <a:gd name="T24" fmla="*/ 447 w 802"/>
                <a:gd name="T25" fmla="*/ 44 h 52"/>
                <a:gd name="T26" fmla="*/ 269 w 802"/>
                <a:gd name="T27" fmla="*/ 45 h 52"/>
                <a:gd name="T28" fmla="*/ 462 w 802"/>
                <a:gd name="T29" fmla="*/ 39 h 52"/>
                <a:gd name="T30" fmla="*/ 754 w 802"/>
                <a:gd name="T31" fmla="*/ 43 h 52"/>
                <a:gd name="T32" fmla="*/ 585 w 802"/>
                <a:gd name="T33" fmla="*/ 25 h 52"/>
                <a:gd name="T34" fmla="*/ 451 w 802"/>
                <a:gd name="T35" fmla="*/ 20 h 52"/>
                <a:gd name="T36" fmla="*/ 275 w 802"/>
                <a:gd name="T37" fmla="*/ 20 h 52"/>
                <a:gd name="T38" fmla="*/ 61 w 802"/>
                <a:gd name="T39" fmla="*/ 17 h 52"/>
                <a:gd name="T40" fmla="*/ 176 w 802"/>
                <a:gd name="T41" fmla="*/ 13 h 52"/>
                <a:gd name="T42" fmla="*/ 414 w 802"/>
                <a:gd name="T43" fmla="*/ 14 h 52"/>
                <a:gd name="T44" fmla="*/ 651 w 802"/>
                <a:gd name="T45" fmla="*/ 17 h 52"/>
                <a:gd name="T46" fmla="*/ 801 w 802"/>
                <a:gd name="T47" fmla="*/ 4 h 52"/>
                <a:gd name="T48" fmla="*/ 797 w 802"/>
                <a:gd name="T49" fmla="*/ 2 h 52"/>
                <a:gd name="T50" fmla="*/ 585 w 802"/>
                <a:gd name="T51" fmla="*/ 2 h 52"/>
                <a:gd name="T52" fmla="*/ 122 w 802"/>
                <a:gd name="T53" fmla="*/ 1 h 52"/>
                <a:gd name="T54" fmla="*/ 3 w 802"/>
                <a:gd name="T55" fmla="*/ 4 h 52"/>
                <a:gd name="T56" fmla="*/ 585 w 802"/>
                <a:gd name="T57" fmla="*/ 8 h 52"/>
                <a:gd name="T58" fmla="*/ 770 w 802"/>
                <a:gd name="T59" fmla="*/ 8 h 52"/>
                <a:gd name="T60" fmla="*/ 452 w 802"/>
                <a:gd name="T61" fmla="*/ 8 h 52"/>
                <a:gd name="T62" fmla="*/ 224 w 802"/>
                <a:gd name="T63" fmla="*/ 7 h 52"/>
                <a:gd name="T64" fmla="*/ 354 w 802"/>
                <a:gd name="T65" fmla="*/ 6 h 52"/>
                <a:gd name="T66" fmla="*/ 757 w 802"/>
                <a:gd name="T67" fmla="*/ 3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2" h="52">
                  <a:moveTo>
                    <a:pt x="3" y="4"/>
                  </a:moveTo>
                  <a:cubicBezTo>
                    <a:pt x="1" y="4"/>
                    <a:pt x="0" y="6"/>
                    <a:pt x="0" y="7"/>
                  </a:cubicBezTo>
                  <a:cubicBezTo>
                    <a:pt x="0" y="9"/>
                    <a:pt x="1" y="10"/>
                    <a:pt x="3" y="10"/>
                  </a:cubicBezTo>
                  <a:cubicBezTo>
                    <a:pt x="23" y="10"/>
                    <a:pt x="45" y="10"/>
                    <a:pt x="67" y="9"/>
                  </a:cubicBezTo>
                  <a:cubicBezTo>
                    <a:pt x="85" y="8"/>
                    <a:pt x="104" y="7"/>
                    <a:pt x="122" y="7"/>
                  </a:cubicBezTo>
                  <a:cubicBezTo>
                    <a:pt x="132" y="7"/>
                    <a:pt x="141" y="7"/>
                    <a:pt x="151" y="7"/>
                  </a:cubicBezTo>
                  <a:cubicBezTo>
                    <a:pt x="129" y="7"/>
                    <a:pt x="91" y="9"/>
                    <a:pt x="61" y="10"/>
                  </a:cubicBezTo>
                  <a:cubicBezTo>
                    <a:pt x="33" y="12"/>
                    <a:pt x="10" y="13"/>
                    <a:pt x="8" y="14"/>
                  </a:cubicBezTo>
                  <a:cubicBezTo>
                    <a:pt x="8" y="14"/>
                    <a:pt x="5" y="16"/>
                    <a:pt x="6" y="19"/>
                  </a:cubicBezTo>
                  <a:cubicBezTo>
                    <a:pt x="7" y="19"/>
                    <a:pt x="7" y="20"/>
                    <a:pt x="8" y="20"/>
                  </a:cubicBezTo>
                  <a:cubicBezTo>
                    <a:pt x="33" y="32"/>
                    <a:pt x="192" y="29"/>
                    <a:pt x="275" y="27"/>
                  </a:cubicBezTo>
                  <a:cubicBezTo>
                    <a:pt x="293" y="26"/>
                    <a:pt x="307" y="26"/>
                    <a:pt x="316" y="26"/>
                  </a:cubicBezTo>
                  <a:cubicBezTo>
                    <a:pt x="365" y="25"/>
                    <a:pt x="408" y="26"/>
                    <a:pt x="450" y="27"/>
                  </a:cubicBezTo>
                  <a:cubicBezTo>
                    <a:pt x="493" y="28"/>
                    <a:pt x="536" y="29"/>
                    <a:pt x="584" y="31"/>
                  </a:cubicBezTo>
                  <a:cubicBezTo>
                    <a:pt x="585" y="31"/>
                    <a:pt x="585" y="31"/>
                    <a:pt x="585" y="31"/>
                  </a:cubicBezTo>
                  <a:cubicBezTo>
                    <a:pt x="595" y="32"/>
                    <a:pt x="688" y="35"/>
                    <a:pt x="733" y="38"/>
                  </a:cubicBezTo>
                  <a:cubicBezTo>
                    <a:pt x="692" y="38"/>
                    <a:pt x="628" y="37"/>
                    <a:pt x="569" y="35"/>
                  </a:cubicBezTo>
                  <a:cubicBezTo>
                    <a:pt x="527" y="34"/>
                    <a:pt x="489" y="32"/>
                    <a:pt x="462" y="32"/>
                  </a:cubicBezTo>
                  <a:cubicBezTo>
                    <a:pt x="452" y="32"/>
                    <a:pt x="367" y="33"/>
                    <a:pt x="303" y="36"/>
                  </a:cubicBezTo>
                  <a:cubicBezTo>
                    <a:pt x="268" y="38"/>
                    <a:pt x="239" y="40"/>
                    <a:pt x="232" y="43"/>
                  </a:cubicBezTo>
                  <a:cubicBezTo>
                    <a:pt x="229" y="45"/>
                    <a:pt x="230" y="46"/>
                    <a:pt x="230" y="47"/>
                  </a:cubicBezTo>
                  <a:cubicBezTo>
                    <a:pt x="231" y="49"/>
                    <a:pt x="232" y="49"/>
                    <a:pt x="233" y="49"/>
                  </a:cubicBezTo>
                  <a:cubicBezTo>
                    <a:pt x="245" y="52"/>
                    <a:pt x="305" y="51"/>
                    <a:pt x="360" y="50"/>
                  </a:cubicBezTo>
                  <a:cubicBezTo>
                    <a:pt x="397" y="50"/>
                    <a:pt x="432" y="49"/>
                    <a:pt x="447" y="50"/>
                  </a:cubicBezTo>
                  <a:cubicBezTo>
                    <a:pt x="449" y="50"/>
                    <a:pt x="450" y="49"/>
                    <a:pt x="450" y="47"/>
                  </a:cubicBezTo>
                  <a:cubicBezTo>
                    <a:pt x="450" y="45"/>
                    <a:pt x="449" y="44"/>
                    <a:pt x="447" y="44"/>
                  </a:cubicBezTo>
                  <a:cubicBezTo>
                    <a:pt x="432" y="43"/>
                    <a:pt x="397" y="44"/>
                    <a:pt x="360" y="44"/>
                  </a:cubicBezTo>
                  <a:cubicBezTo>
                    <a:pt x="328" y="44"/>
                    <a:pt x="293" y="45"/>
                    <a:pt x="269" y="45"/>
                  </a:cubicBezTo>
                  <a:cubicBezTo>
                    <a:pt x="279" y="44"/>
                    <a:pt x="290" y="43"/>
                    <a:pt x="303" y="43"/>
                  </a:cubicBezTo>
                  <a:cubicBezTo>
                    <a:pt x="367" y="40"/>
                    <a:pt x="452" y="39"/>
                    <a:pt x="462" y="39"/>
                  </a:cubicBezTo>
                  <a:cubicBezTo>
                    <a:pt x="488" y="39"/>
                    <a:pt x="527" y="40"/>
                    <a:pt x="569" y="41"/>
                  </a:cubicBezTo>
                  <a:cubicBezTo>
                    <a:pt x="639" y="43"/>
                    <a:pt x="718" y="45"/>
                    <a:pt x="754" y="43"/>
                  </a:cubicBezTo>
                  <a:cubicBezTo>
                    <a:pt x="761" y="43"/>
                    <a:pt x="764" y="41"/>
                    <a:pt x="764" y="39"/>
                  </a:cubicBezTo>
                  <a:cubicBezTo>
                    <a:pt x="763" y="32"/>
                    <a:pt x="598" y="25"/>
                    <a:pt x="585" y="25"/>
                  </a:cubicBezTo>
                  <a:cubicBezTo>
                    <a:pt x="585" y="25"/>
                    <a:pt x="585" y="25"/>
                    <a:pt x="585" y="25"/>
                  </a:cubicBezTo>
                  <a:cubicBezTo>
                    <a:pt x="536" y="23"/>
                    <a:pt x="493" y="21"/>
                    <a:pt x="451" y="20"/>
                  </a:cubicBezTo>
                  <a:cubicBezTo>
                    <a:pt x="408" y="19"/>
                    <a:pt x="365" y="19"/>
                    <a:pt x="316" y="19"/>
                  </a:cubicBezTo>
                  <a:cubicBezTo>
                    <a:pt x="307" y="20"/>
                    <a:pt x="293" y="20"/>
                    <a:pt x="275" y="20"/>
                  </a:cubicBezTo>
                  <a:cubicBezTo>
                    <a:pt x="203" y="22"/>
                    <a:pt x="75" y="25"/>
                    <a:pt x="27" y="18"/>
                  </a:cubicBezTo>
                  <a:cubicBezTo>
                    <a:pt x="36" y="18"/>
                    <a:pt x="48" y="17"/>
                    <a:pt x="61" y="17"/>
                  </a:cubicBezTo>
                  <a:cubicBezTo>
                    <a:pt x="104" y="14"/>
                    <a:pt x="159" y="13"/>
                    <a:pt x="169" y="13"/>
                  </a:cubicBezTo>
                  <a:cubicBezTo>
                    <a:pt x="176" y="13"/>
                    <a:pt x="176" y="13"/>
                    <a:pt x="176" y="13"/>
                  </a:cubicBezTo>
                  <a:cubicBezTo>
                    <a:pt x="192" y="13"/>
                    <a:pt x="208" y="13"/>
                    <a:pt x="224" y="13"/>
                  </a:cubicBezTo>
                  <a:cubicBezTo>
                    <a:pt x="288" y="13"/>
                    <a:pt x="354" y="14"/>
                    <a:pt x="414" y="14"/>
                  </a:cubicBezTo>
                  <a:cubicBezTo>
                    <a:pt x="420" y="14"/>
                    <a:pt x="433" y="14"/>
                    <a:pt x="452" y="14"/>
                  </a:cubicBezTo>
                  <a:cubicBezTo>
                    <a:pt x="499" y="15"/>
                    <a:pt x="580" y="17"/>
                    <a:pt x="651" y="17"/>
                  </a:cubicBezTo>
                  <a:cubicBezTo>
                    <a:pt x="680" y="17"/>
                    <a:pt x="775" y="18"/>
                    <a:pt x="799" y="8"/>
                  </a:cubicBezTo>
                  <a:cubicBezTo>
                    <a:pt x="800" y="8"/>
                    <a:pt x="802" y="6"/>
                    <a:pt x="801" y="4"/>
                  </a:cubicBezTo>
                  <a:cubicBezTo>
                    <a:pt x="801" y="2"/>
                    <a:pt x="799" y="2"/>
                    <a:pt x="797" y="2"/>
                  </a:cubicBezTo>
                  <a:cubicBezTo>
                    <a:pt x="797" y="2"/>
                    <a:pt x="797" y="2"/>
                    <a:pt x="797" y="2"/>
                  </a:cubicBezTo>
                  <a:cubicBezTo>
                    <a:pt x="797" y="2"/>
                    <a:pt x="766" y="2"/>
                    <a:pt x="728" y="2"/>
                  </a:cubicBezTo>
                  <a:cubicBezTo>
                    <a:pt x="669" y="2"/>
                    <a:pt x="593" y="2"/>
                    <a:pt x="585" y="2"/>
                  </a:cubicBezTo>
                  <a:cubicBezTo>
                    <a:pt x="509" y="1"/>
                    <a:pt x="432" y="0"/>
                    <a:pt x="354" y="0"/>
                  </a:cubicBezTo>
                  <a:cubicBezTo>
                    <a:pt x="276" y="0"/>
                    <a:pt x="198" y="0"/>
                    <a:pt x="122" y="1"/>
                  </a:cubicBezTo>
                  <a:cubicBezTo>
                    <a:pt x="104" y="1"/>
                    <a:pt x="85" y="2"/>
                    <a:pt x="67" y="3"/>
                  </a:cubicBezTo>
                  <a:cubicBezTo>
                    <a:pt x="45" y="3"/>
                    <a:pt x="24" y="4"/>
                    <a:pt x="3" y="4"/>
                  </a:cubicBezTo>
                  <a:close/>
                  <a:moveTo>
                    <a:pt x="354" y="6"/>
                  </a:moveTo>
                  <a:cubicBezTo>
                    <a:pt x="431" y="7"/>
                    <a:pt x="509" y="7"/>
                    <a:pt x="585" y="8"/>
                  </a:cubicBezTo>
                  <a:cubicBezTo>
                    <a:pt x="593" y="8"/>
                    <a:pt x="669" y="9"/>
                    <a:pt x="728" y="9"/>
                  </a:cubicBezTo>
                  <a:cubicBezTo>
                    <a:pt x="744" y="9"/>
                    <a:pt x="759" y="8"/>
                    <a:pt x="770" y="8"/>
                  </a:cubicBezTo>
                  <a:cubicBezTo>
                    <a:pt x="744" y="10"/>
                    <a:pt x="700" y="10"/>
                    <a:pt x="651" y="10"/>
                  </a:cubicBezTo>
                  <a:cubicBezTo>
                    <a:pt x="579" y="10"/>
                    <a:pt x="499" y="9"/>
                    <a:pt x="452" y="8"/>
                  </a:cubicBezTo>
                  <a:cubicBezTo>
                    <a:pt x="433" y="8"/>
                    <a:pt x="419" y="7"/>
                    <a:pt x="414" y="7"/>
                  </a:cubicBezTo>
                  <a:cubicBezTo>
                    <a:pt x="348" y="7"/>
                    <a:pt x="286" y="7"/>
                    <a:pt x="224" y="7"/>
                  </a:cubicBezTo>
                  <a:cubicBezTo>
                    <a:pt x="210" y="7"/>
                    <a:pt x="197" y="7"/>
                    <a:pt x="183" y="7"/>
                  </a:cubicBezTo>
                  <a:cubicBezTo>
                    <a:pt x="240" y="6"/>
                    <a:pt x="297" y="6"/>
                    <a:pt x="354" y="6"/>
                  </a:cubicBezTo>
                  <a:close/>
                  <a:moveTo>
                    <a:pt x="757" y="39"/>
                  </a:moveTo>
                  <a:cubicBezTo>
                    <a:pt x="758" y="40"/>
                    <a:pt x="757" y="39"/>
                    <a:pt x="757" y="39"/>
                  </a:cubicBezTo>
                  <a:cubicBezTo>
                    <a:pt x="757" y="39"/>
                    <a:pt x="757" y="39"/>
                    <a:pt x="757"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 name="文本框 2"/>
          <p:cNvSpPr txBox="1"/>
          <p:nvPr/>
        </p:nvSpPr>
        <p:spPr>
          <a:xfrm>
            <a:off x="10235292" y="6296336"/>
            <a:ext cx="3720974" cy="369332"/>
          </a:xfrm>
          <a:prstGeom prst="rect">
            <a:avLst/>
          </a:prstGeom>
          <a:noFill/>
        </p:spPr>
        <p:txBody>
          <a:bodyPr wrap="square" rtlCol="0">
            <a:spAutoFit/>
          </a:bodyPr>
          <a:lstStyle/>
          <a:p>
            <a:r>
              <a:rPr lang="zh-CN" altLang="en-US" dirty="0"/>
              <a:t>演讲人：邝浩轩</a:t>
            </a:r>
          </a:p>
        </p:txBody>
      </p:sp>
    </p:spTree>
    <p:extLst>
      <p:ext uri="{BB962C8B-B14F-4D97-AF65-F5344CB8AC3E}">
        <p14:creationId xmlns:p14="http://schemas.microsoft.com/office/powerpoint/2010/main" val="2621830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39059" y="310759"/>
            <a:ext cx="3796236" cy="646944"/>
            <a:chOff x="539059" y="310759"/>
            <a:chExt cx="3796236" cy="646944"/>
          </a:xfrm>
        </p:grpSpPr>
        <p:pic>
          <p:nvPicPr>
            <p:cNvPr id="4" name="图片 1" descr="b3119313b07eca8032bb094b9a2397dda04483db"/>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1186003" y="372621"/>
              <a:ext cx="3149292"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a:t>
              </a:r>
            </a:p>
          </p:txBody>
        </p:sp>
      </p:grpSp>
      <p:grpSp>
        <p:nvGrpSpPr>
          <p:cNvPr id="6" name="组合 5"/>
          <p:cNvGrpSpPr/>
          <p:nvPr/>
        </p:nvGrpSpPr>
        <p:grpSpPr>
          <a:xfrm>
            <a:off x="8159592" y="69664"/>
            <a:ext cx="3894462" cy="964344"/>
            <a:chOff x="8159592" y="69664"/>
            <a:chExt cx="3894462" cy="964344"/>
          </a:xfrm>
        </p:grpSpPr>
        <p:sp>
          <p:nvSpPr>
            <p:cNvPr id="8" name="MH_Others_2"/>
            <p:cNvSpPr txBox="1">
              <a:spLocks noChangeArrowheads="1"/>
            </p:cNvSpPr>
            <p:nvPr>
              <p:custDataLst>
                <p:tags r:id="rId12"/>
              </p:custDataLst>
            </p:nvPr>
          </p:nvSpPr>
          <p:spPr bwMode="auto">
            <a:xfrm>
              <a:off x="8159592" y="69664"/>
              <a:ext cx="3894462" cy="584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FontTx/>
                <a:buNone/>
              </a:pPr>
              <a:r>
                <a:rPr lang="en-US" altLang="zh-CN" sz="4798" b="1" dirty="0">
                  <a:solidFill>
                    <a:srgbClr val="2059A8"/>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4798" b="1" dirty="0">
                <a:solidFill>
                  <a:srgbClr val="2059A8"/>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MH_Others_3"/>
            <p:cNvSpPr/>
            <p:nvPr>
              <p:custDataLst>
                <p:tags r:id="rId13"/>
              </p:custDataLst>
            </p:nvPr>
          </p:nvSpPr>
          <p:spPr>
            <a:xfrm>
              <a:off x="8661579" y="693280"/>
              <a:ext cx="3371791" cy="18332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86668" tIns="43333" rIns="86668" bIns="43333" rtlCol="0" anchor="ctr">
              <a:noAutofit/>
            </a:bodyPr>
            <a:lstStyle/>
            <a:p>
              <a:pPr algn="ctr"/>
              <a:endParaRPr lang="zh-CN" altLang="en-US" sz="1866"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MH_Others_4"/>
            <p:cNvSpPr/>
            <p:nvPr>
              <p:custDataLst>
                <p:tags r:id="rId14"/>
              </p:custDataLst>
            </p:nvPr>
          </p:nvSpPr>
          <p:spPr>
            <a:xfrm>
              <a:off x="10415917" y="932371"/>
              <a:ext cx="1617453" cy="101637"/>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86668" tIns="43333" rIns="86668" bIns="43333" rtlCol="0" anchor="ctr">
              <a:noAutofit/>
            </a:bodyPr>
            <a:lstStyle/>
            <a:p>
              <a:pPr algn="ctr"/>
              <a:endParaRPr lang="zh-CN" altLang="en-US" sz="1866"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组合 1"/>
          <p:cNvGrpSpPr/>
          <p:nvPr/>
        </p:nvGrpSpPr>
        <p:grpSpPr>
          <a:xfrm>
            <a:off x="1149992" y="1198798"/>
            <a:ext cx="7686391" cy="5507044"/>
            <a:chOff x="1765426" y="1198798"/>
            <a:chExt cx="7686391" cy="5507044"/>
          </a:xfrm>
        </p:grpSpPr>
        <p:grpSp>
          <p:nvGrpSpPr>
            <p:cNvPr id="21" name="组合 20"/>
            <p:cNvGrpSpPr/>
            <p:nvPr/>
          </p:nvGrpSpPr>
          <p:grpSpPr>
            <a:xfrm>
              <a:off x="1765426" y="1198798"/>
              <a:ext cx="7686391" cy="5507044"/>
              <a:chOff x="2161879" y="1251328"/>
              <a:chExt cx="7686391" cy="5507044"/>
            </a:xfrm>
          </p:grpSpPr>
          <p:sp>
            <p:nvSpPr>
              <p:cNvPr id="22" name="MH_Entry_1"/>
              <p:cNvSpPr/>
              <p:nvPr>
                <p:custDataLst>
                  <p:tags r:id="rId5"/>
                </p:custDataLst>
              </p:nvPr>
            </p:nvSpPr>
            <p:spPr>
              <a:xfrm>
                <a:off x="2161879" y="2681197"/>
                <a:ext cx="3185303" cy="770229"/>
              </a:xfrm>
              <a:prstGeom prst="rect">
                <a:avLst/>
              </a:prstGeom>
              <a:solidFill>
                <a:srgbClr val="2059A8"/>
              </a:solidFill>
              <a:ln w="25400" cap="flat" cmpd="sng" algn="ctr">
                <a:noFill/>
                <a:prstDash val="solid"/>
              </a:ln>
              <a:effectLst/>
            </p:spPr>
            <p:txBody>
              <a:bodyPr wrap="square" lIns="0" tIns="0" rIns="0" bIns="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399" b="1" kern="0" dirty="0">
                    <a:solidFill>
                      <a:prstClr val="white"/>
                    </a:solidFill>
                    <a:latin typeface="微软雅黑" panose="020B0503020204020204" pitchFamily="34" charset="-122"/>
                    <a:ea typeface="微软雅黑" panose="020B0503020204020204" pitchFamily="34" charset="-122"/>
                    <a:sym typeface="Arial" panose="020B0604020202020204" pitchFamily="34" charset="0"/>
                  </a:rPr>
                  <a:t>背景、目的、方法回顾</a:t>
                </a:r>
                <a:endParaRPr kumimoji="0" lang="en-US" altLang="zh-CN" sz="2399"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MH_Number_1"/>
              <p:cNvSpPr txBox="1">
                <a:spLocks noChangeArrowheads="1"/>
              </p:cNvSpPr>
              <p:nvPr>
                <p:custDataLst>
                  <p:tags r:id="rId6"/>
                </p:custDataLst>
              </p:nvPr>
            </p:nvSpPr>
            <p:spPr bwMode="auto">
              <a:xfrm>
                <a:off x="5321467" y="2812455"/>
                <a:ext cx="589193" cy="620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68" tIns="43333" rIns="86668" bIns="43333"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zh-CN" sz="2399" b="1" i="0" u="none" strike="noStrike" kern="0" cap="none" spc="0" normalizeH="0" baseline="0" noProof="0" dirty="0">
                    <a:ln>
                      <a:noFill/>
                    </a:ln>
                    <a:solidFill>
                      <a:srgbClr val="2059A8"/>
                    </a:solidFill>
                    <a:effectLst/>
                    <a:uLnTx/>
                    <a:uFillTx/>
                    <a:latin typeface="Arial" panose="020B0604020202020204" pitchFamily="34" charset="0"/>
                    <a:ea typeface="微软雅黑" panose="020B0503020204020204" pitchFamily="34" charset="-122"/>
                    <a:sym typeface="Arial" panose="020B0604020202020204" pitchFamily="34" charset="0"/>
                  </a:rPr>
                  <a:t>01</a:t>
                </a:r>
                <a:endParaRPr kumimoji="0" lang="zh-CN" altLang="en-US" sz="2399" b="1" i="0" u="none" strike="noStrike" kern="0" cap="none" spc="0" normalizeH="0" baseline="0" noProof="0" dirty="0">
                  <a:ln>
                    <a:noFill/>
                  </a:ln>
                  <a:solidFill>
                    <a:srgbClr val="2059A8"/>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24" name="MH_Others_1"/>
              <p:cNvGrpSpPr/>
              <p:nvPr>
                <p:custDataLst>
                  <p:tags r:id="rId7"/>
                </p:custDataLst>
              </p:nvPr>
            </p:nvGrpSpPr>
            <p:grpSpPr>
              <a:xfrm>
                <a:off x="5917358" y="1251328"/>
                <a:ext cx="393284" cy="5507044"/>
                <a:chOff x="4349750" y="1062266"/>
                <a:chExt cx="393426" cy="5508000"/>
              </a:xfrm>
            </p:grpSpPr>
            <p:pic>
              <p:nvPicPr>
                <p:cNvPr id="29" name="Picture 3"/>
                <p:cNvPicPr>
                  <a:picLocks noChangeAspect="1" noChangeArrowheads="1"/>
                </p:cNvPicPr>
                <p:nvPr/>
              </p:nvPicPr>
              <p:blipFill>
                <a:blip r:embed="rId17" cstate="print">
                  <a:duotone>
                    <a:srgbClr val="EEECE1">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3"/>
                <p:cNvPicPr>
                  <a:picLocks noChangeAspect="1" noChangeArrowheads="1"/>
                </p:cNvPicPr>
                <p:nvPr/>
              </p:nvPicPr>
              <p:blipFill>
                <a:blip r:embed="rId18" cstate="print">
                  <a:duotone>
                    <a:srgbClr val="EEECE1">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5" name="MH_Entry_3"/>
              <p:cNvSpPr/>
              <p:nvPr>
                <p:custDataLst>
                  <p:tags r:id="rId8"/>
                </p:custDataLst>
              </p:nvPr>
            </p:nvSpPr>
            <p:spPr>
              <a:xfrm>
                <a:off x="2161879" y="4035661"/>
                <a:ext cx="3152889" cy="747376"/>
              </a:xfrm>
              <a:prstGeom prst="rect">
                <a:avLst/>
              </a:prstGeom>
              <a:solidFill>
                <a:srgbClr val="6687C3"/>
              </a:solidFill>
              <a:ln w="25400" cap="flat" cmpd="sng" algn="ctr">
                <a:noFill/>
                <a:prstDash val="solid"/>
              </a:ln>
              <a:effectLst/>
            </p:spPr>
            <p:txBody>
              <a:bodyPr wrap="square" lIns="0" tIns="0" rIns="0" bIns="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399" b="1" kern="0" dirty="0">
                    <a:solidFill>
                      <a:prstClr val="white"/>
                    </a:solidFill>
                    <a:latin typeface="微软雅黑" panose="020B0503020204020204" pitchFamily="34" charset="-122"/>
                    <a:ea typeface="微软雅黑" panose="020B0503020204020204" pitchFamily="34" charset="-122"/>
                    <a:sym typeface="Arial" panose="020B0604020202020204" pitchFamily="34" charset="0"/>
                  </a:rPr>
                  <a:t>方法回顾</a:t>
                </a:r>
                <a:endParaRPr kumimoji="0" lang="zh-CN" altLang="en-US" sz="2399"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26" name="MH_Number_3"/>
              <p:cNvSpPr txBox="1">
                <a:spLocks noChangeArrowheads="1"/>
              </p:cNvSpPr>
              <p:nvPr>
                <p:custDataLst>
                  <p:tags r:id="rId9"/>
                </p:custDataLst>
              </p:nvPr>
            </p:nvSpPr>
            <p:spPr bwMode="auto">
              <a:xfrm>
                <a:off x="5265306" y="4162202"/>
                <a:ext cx="589193" cy="620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68" tIns="43333" rIns="86668" bIns="43333"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zh-CN" sz="2399" b="1" i="0" u="none" strike="noStrike" kern="0" cap="none" spc="0" normalizeH="0" baseline="0" noProof="0" dirty="0">
                    <a:ln>
                      <a:noFill/>
                    </a:ln>
                    <a:solidFill>
                      <a:srgbClr val="6687C3"/>
                    </a:solidFill>
                    <a:effectLst/>
                    <a:uLnTx/>
                    <a:uFillTx/>
                    <a:latin typeface="Arial" panose="020B0604020202020204" pitchFamily="34" charset="0"/>
                    <a:ea typeface="微软雅黑" panose="020B0503020204020204" pitchFamily="34" charset="-122"/>
                    <a:sym typeface="Arial" panose="020B0604020202020204" pitchFamily="34" charset="0"/>
                  </a:rPr>
                  <a:t>02</a:t>
                </a:r>
                <a:endParaRPr kumimoji="0" lang="zh-CN" altLang="en-US" sz="2399" b="1" i="0" u="none" strike="noStrike" kern="0" cap="none" spc="0" normalizeH="0" baseline="0" noProof="0" dirty="0">
                  <a:ln>
                    <a:noFill/>
                  </a:ln>
                  <a:solidFill>
                    <a:srgbClr val="6687C3"/>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7" name="MH_Entry_2"/>
              <p:cNvSpPr/>
              <p:nvPr>
                <p:custDataLst>
                  <p:tags r:id="rId10"/>
                </p:custDataLst>
              </p:nvPr>
            </p:nvSpPr>
            <p:spPr>
              <a:xfrm flipH="1">
                <a:off x="7013868" y="2004073"/>
                <a:ext cx="2834402" cy="677124"/>
              </a:xfrm>
              <a:prstGeom prst="rect">
                <a:avLst/>
              </a:prstGeom>
              <a:solidFill>
                <a:srgbClr val="6687C3"/>
              </a:solidFill>
              <a:ln w="25400" cap="flat" cmpd="sng" algn="ctr">
                <a:noFill/>
                <a:prstDash val="solid"/>
              </a:ln>
              <a:effectLst/>
            </p:spPr>
            <p:txBody>
              <a:bodyPr wrap="square" lIns="0" tIns="0" rIns="0" bIns="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399"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rPr>
                  <a:t>调查内容</a:t>
                </a:r>
                <a:r>
                  <a:rPr kumimoji="0" lang="en-US" altLang="zh-CN" sz="2399"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rPr>
                  <a:t>&amp;</a:t>
                </a:r>
                <a:r>
                  <a:rPr kumimoji="0" lang="zh-CN" altLang="en-US" sz="2399"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rPr>
                  <a:t>数据分析</a:t>
                </a:r>
              </a:p>
            </p:txBody>
          </p:sp>
          <p:sp>
            <p:nvSpPr>
              <p:cNvPr id="28" name="MH_Number_2"/>
              <p:cNvSpPr txBox="1">
                <a:spLocks noChangeArrowheads="1"/>
              </p:cNvSpPr>
              <p:nvPr>
                <p:custDataLst>
                  <p:tags r:id="rId11"/>
                </p:custDataLst>
              </p:nvPr>
            </p:nvSpPr>
            <p:spPr bwMode="auto">
              <a:xfrm flipH="1">
                <a:off x="6370141" y="1934560"/>
                <a:ext cx="589193" cy="620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68" tIns="43333" rIns="86668" bIns="43333"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zh-CN" sz="2399" b="1" i="0" u="none" strike="noStrike" kern="0" cap="none" spc="0" normalizeH="0" baseline="0" noProof="0" dirty="0">
                    <a:ln>
                      <a:noFill/>
                    </a:ln>
                    <a:solidFill>
                      <a:srgbClr val="6687C3"/>
                    </a:solidFill>
                    <a:effectLst/>
                    <a:uLnTx/>
                    <a:uFillTx/>
                    <a:latin typeface="Arial" panose="020B0604020202020204" pitchFamily="34" charset="0"/>
                    <a:ea typeface="微软雅黑" panose="020B0503020204020204" pitchFamily="34" charset="-122"/>
                    <a:sym typeface="Arial" panose="020B0604020202020204" pitchFamily="34" charset="0"/>
                  </a:rPr>
                  <a:t>03</a:t>
                </a:r>
                <a:endParaRPr kumimoji="0" lang="zh-CN" altLang="en-US" sz="2399" b="1" i="0" u="none" strike="noStrike" kern="0" cap="none" spc="0" normalizeH="0" baseline="0" noProof="0" dirty="0">
                  <a:ln>
                    <a:noFill/>
                  </a:ln>
                  <a:solidFill>
                    <a:srgbClr val="6687C3"/>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MH_Number_1"/>
            <p:cNvSpPr txBox="1">
              <a:spLocks noChangeArrowheads="1"/>
            </p:cNvSpPr>
            <p:nvPr>
              <p:custDataLst>
                <p:tags r:id="rId1"/>
              </p:custDataLst>
            </p:nvPr>
          </p:nvSpPr>
          <p:spPr bwMode="auto">
            <a:xfrm>
              <a:off x="5976923" y="3452194"/>
              <a:ext cx="589193" cy="620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68" tIns="43333" rIns="86668" bIns="43333"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zh-CN" sz="2399" b="1" i="0" u="none" strike="noStrike" kern="0" cap="none" spc="0" normalizeH="0" baseline="0" noProof="0" dirty="0">
                  <a:ln>
                    <a:noFill/>
                  </a:ln>
                  <a:solidFill>
                    <a:srgbClr val="2059A8"/>
                  </a:solidFill>
                  <a:effectLst/>
                  <a:uLnTx/>
                  <a:uFillTx/>
                  <a:latin typeface="Arial" panose="020B0604020202020204" pitchFamily="34" charset="0"/>
                  <a:ea typeface="微软雅黑" panose="020B0503020204020204" pitchFamily="34" charset="-122"/>
                  <a:sym typeface="Arial" panose="020B0604020202020204" pitchFamily="34" charset="0"/>
                </a:rPr>
                <a:t>04</a:t>
              </a:r>
              <a:endParaRPr kumimoji="0" lang="zh-CN" altLang="en-US" sz="2399" b="1" i="0" u="none" strike="noStrike" kern="0" cap="none" spc="0" normalizeH="0" baseline="0" noProof="0" dirty="0">
                <a:ln>
                  <a:noFill/>
                </a:ln>
                <a:solidFill>
                  <a:srgbClr val="2059A8"/>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3" name="MH_Number_3"/>
            <p:cNvSpPr txBox="1">
              <a:spLocks noChangeArrowheads="1"/>
            </p:cNvSpPr>
            <p:nvPr>
              <p:custDataLst>
                <p:tags r:id="rId2"/>
              </p:custDataLst>
            </p:nvPr>
          </p:nvSpPr>
          <p:spPr bwMode="auto">
            <a:xfrm>
              <a:off x="6028222" y="4730398"/>
              <a:ext cx="589193" cy="620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68" tIns="43333" rIns="86668" bIns="43333"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zh-CN" sz="2399" b="1" i="0" u="none" strike="noStrike" kern="0" cap="none" spc="0" normalizeH="0" baseline="0" noProof="0" dirty="0">
                  <a:ln>
                    <a:noFill/>
                  </a:ln>
                  <a:solidFill>
                    <a:srgbClr val="6687C3"/>
                  </a:solidFill>
                  <a:effectLst/>
                  <a:uLnTx/>
                  <a:uFillTx/>
                  <a:latin typeface="Arial" panose="020B0604020202020204" pitchFamily="34" charset="0"/>
                  <a:ea typeface="微软雅黑" panose="020B0503020204020204" pitchFamily="34" charset="-122"/>
                  <a:sym typeface="Arial" panose="020B0604020202020204" pitchFamily="34" charset="0"/>
                </a:rPr>
                <a:t>05</a:t>
              </a:r>
              <a:endParaRPr kumimoji="0" lang="zh-CN" altLang="en-US" sz="2399" b="1" i="0" u="none" strike="noStrike" kern="0" cap="none" spc="0" normalizeH="0" baseline="0" noProof="0" dirty="0">
                <a:ln>
                  <a:noFill/>
                </a:ln>
                <a:solidFill>
                  <a:srgbClr val="6687C3"/>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4" name="MH_Entry_1"/>
            <p:cNvSpPr/>
            <p:nvPr>
              <p:custDataLst>
                <p:tags r:id="rId3"/>
              </p:custDataLst>
            </p:nvPr>
          </p:nvSpPr>
          <p:spPr>
            <a:xfrm>
              <a:off x="6617414" y="3398896"/>
              <a:ext cx="2834403" cy="770229"/>
            </a:xfrm>
            <a:prstGeom prst="rect">
              <a:avLst/>
            </a:prstGeom>
            <a:solidFill>
              <a:srgbClr val="2059A8"/>
            </a:solidFill>
            <a:ln w="25400" cap="flat" cmpd="sng" algn="ctr">
              <a:noFill/>
              <a:prstDash val="solid"/>
            </a:ln>
            <a:effectLst/>
          </p:spPr>
          <p:txBody>
            <a:bodyPr wrap="square" lIns="0" tIns="0" rIns="0" bIns="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399"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rPr>
                <a:t>调查结论</a:t>
              </a:r>
              <a:endParaRPr kumimoji="0" lang="en-US" altLang="zh-CN" sz="2399"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MH_Entry_3"/>
            <p:cNvSpPr/>
            <p:nvPr>
              <p:custDataLst>
                <p:tags r:id="rId4"/>
              </p:custDataLst>
            </p:nvPr>
          </p:nvSpPr>
          <p:spPr>
            <a:xfrm>
              <a:off x="6618262" y="4730398"/>
              <a:ext cx="2833555" cy="747376"/>
            </a:xfrm>
            <a:prstGeom prst="rect">
              <a:avLst/>
            </a:prstGeom>
            <a:solidFill>
              <a:srgbClr val="6687C3"/>
            </a:solidFill>
            <a:ln w="25400" cap="flat" cmpd="sng" algn="ctr">
              <a:noFill/>
              <a:prstDash val="solid"/>
            </a:ln>
            <a:effectLst/>
          </p:spPr>
          <p:txBody>
            <a:bodyPr wrap="square" lIns="0" tIns="0" rIns="0" bIns="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399" b="1" kern="0" dirty="0">
                  <a:solidFill>
                    <a:prstClr val="white"/>
                  </a:solidFill>
                  <a:latin typeface="微软雅黑" panose="020B0503020204020204" pitchFamily="34" charset="-122"/>
                  <a:ea typeface="微软雅黑" panose="020B0503020204020204" pitchFamily="34" charset="-122"/>
                  <a:sym typeface="Arial" panose="020B0604020202020204" pitchFamily="34" charset="0"/>
                </a:rPr>
                <a:t>总结思考</a:t>
              </a:r>
              <a:endParaRPr kumimoji="0" lang="zh-CN" altLang="en-US" sz="2399"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37" name="Group 39"/>
          <p:cNvGrpSpPr>
            <a:grpSpLocks noChangeAspect="1"/>
          </p:cNvGrpSpPr>
          <p:nvPr/>
        </p:nvGrpSpPr>
        <p:grpSpPr bwMode="auto">
          <a:xfrm>
            <a:off x="8876156" y="5051833"/>
            <a:ext cx="3302354" cy="1518947"/>
            <a:chOff x="2625" y="1600"/>
            <a:chExt cx="2435" cy="1120"/>
          </a:xfrm>
          <a:solidFill>
            <a:srgbClr val="4A67AA"/>
          </a:solidFill>
        </p:grpSpPr>
        <p:sp>
          <p:nvSpPr>
            <p:cNvPr id="38" name="Freeform 40"/>
            <p:cNvSpPr>
              <a:spLocks noEditPoints="1"/>
            </p:cNvSpPr>
            <p:nvPr/>
          </p:nvSpPr>
          <p:spPr bwMode="auto">
            <a:xfrm>
              <a:off x="2926" y="1976"/>
              <a:ext cx="1009" cy="647"/>
            </a:xfrm>
            <a:custGeom>
              <a:avLst/>
              <a:gdLst>
                <a:gd name="T0" fmla="*/ 92 w 426"/>
                <a:gd name="T1" fmla="*/ 48 h 272"/>
                <a:gd name="T2" fmla="*/ 261 w 426"/>
                <a:gd name="T3" fmla="*/ 17 h 272"/>
                <a:gd name="T4" fmla="*/ 26 w 426"/>
                <a:gd name="T5" fmla="*/ 76 h 272"/>
                <a:gd name="T6" fmla="*/ 198 w 426"/>
                <a:gd name="T7" fmla="*/ 52 h 272"/>
                <a:gd name="T8" fmla="*/ 27 w 426"/>
                <a:gd name="T9" fmla="*/ 113 h 272"/>
                <a:gd name="T10" fmla="*/ 108 w 426"/>
                <a:gd name="T11" fmla="*/ 100 h 272"/>
                <a:gd name="T12" fmla="*/ 133 w 426"/>
                <a:gd name="T13" fmla="*/ 105 h 272"/>
                <a:gd name="T14" fmla="*/ 24 w 426"/>
                <a:gd name="T15" fmla="*/ 137 h 272"/>
                <a:gd name="T16" fmla="*/ 171 w 426"/>
                <a:gd name="T17" fmla="*/ 117 h 272"/>
                <a:gd name="T18" fmla="*/ 162 w 426"/>
                <a:gd name="T19" fmla="*/ 127 h 272"/>
                <a:gd name="T20" fmla="*/ 343 w 426"/>
                <a:gd name="T21" fmla="*/ 124 h 272"/>
                <a:gd name="T22" fmla="*/ 316 w 426"/>
                <a:gd name="T23" fmla="*/ 133 h 272"/>
                <a:gd name="T24" fmla="*/ 149 w 426"/>
                <a:gd name="T25" fmla="*/ 167 h 272"/>
                <a:gd name="T26" fmla="*/ 38 w 426"/>
                <a:gd name="T27" fmla="*/ 198 h 272"/>
                <a:gd name="T28" fmla="*/ 193 w 426"/>
                <a:gd name="T29" fmla="*/ 177 h 272"/>
                <a:gd name="T30" fmla="*/ 240 w 426"/>
                <a:gd name="T31" fmla="*/ 183 h 272"/>
                <a:gd name="T32" fmla="*/ 104 w 426"/>
                <a:gd name="T33" fmla="*/ 202 h 272"/>
                <a:gd name="T34" fmla="*/ 156 w 426"/>
                <a:gd name="T35" fmla="*/ 212 h 272"/>
                <a:gd name="T36" fmla="*/ 257 w 426"/>
                <a:gd name="T37" fmla="*/ 210 h 272"/>
                <a:gd name="T38" fmla="*/ 71 w 426"/>
                <a:gd name="T39" fmla="*/ 248 h 272"/>
                <a:gd name="T40" fmla="*/ 356 w 426"/>
                <a:gd name="T41" fmla="*/ 216 h 272"/>
                <a:gd name="T42" fmla="*/ 228 w 426"/>
                <a:gd name="T43" fmla="*/ 238 h 272"/>
                <a:gd name="T44" fmla="*/ 91 w 426"/>
                <a:gd name="T45" fmla="*/ 255 h 272"/>
                <a:gd name="T46" fmla="*/ 96 w 426"/>
                <a:gd name="T47" fmla="*/ 266 h 272"/>
                <a:gd name="T48" fmla="*/ 351 w 426"/>
                <a:gd name="T49" fmla="*/ 247 h 272"/>
                <a:gd name="T50" fmla="*/ 208 w 426"/>
                <a:gd name="T51" fmla="*/ 267 h 272"/>
                <a:gd name="T52" fmla="*/ 365 w 426"/>
                <a:gd name="T53" fmla="*/ 256 h 272"/>
                <a:gd name="T54" fmla="*/ 310 w 426"/>
                <a:gd name="T55" fmla="*/ 245 h 272"/>
                <a:gd name="T56" fmla="*/ 86 w 426"/>
                <a:gd name="T57" fmla="*/ 261 h 272"/>
                <a:gd name="T58" fmla="*/ 175 w 426"/>
                <a:gd name="T59" fmla="*/ 248 h 272"/>
                <a:gd name="T60" fmla="*/ 422 w 426"/>
                <a:gd name="T61" fmla="*/ 216 h 272"/>
                <a:gd name="T62" fmla="*/ 236 w 426"/>
                <a:gd name="T63" fmla="*/ 224 h 272"/>
                <a:gd name="T64" fmla="*/ 53 w 426"/>
                <a:gd name="T65" fmla="*/ 243 h 272"/>
                <a:gd name="T66" fmla="*/ 414 w 426"/>
                <a:gd name="T67" fmla="*/ 185 h 272"/>
                <a:gd name="T68" fmla="*/ 102 w 426"/>
                <a:gd name="T69" fmla="*/ 214 h 272"/>
                <a:gd name="T70" fmla="*/ 110 w 426"/>
                <a:gd name="T71" fmla="*/ 207 h 272"/>
                <a:gd name="T72" fmla="*/ 422 w 426"/>
                <a:gd name="T73" fmla="*/ 151 h 272"/>
                <a:gd name="T74" fmla="*/ 194 w 426"/>
                <a:gd name="T75" fmla="*/ 171 h 272"/>
                <a:gd name="T76" fmla="*/ 92 w 426"/>
                <a:gd name="T77" fmla="*/ 184 h 272"/>
                <a:gd name="T78" fmla="*/ 204 w 426"/>
                <a:gd name="T79" fmla="*/ 161 h 272"/>
                <a:gd name="T80" fmla="*/ 421 w 426"/>
                <a:gd name="T81" fmla="*/ 113 h 272"/>
                <a:gd name="T82" fmla="*/ 356 w 426"/>
                <a:gd name="T83" fmla="*/ 117 h 272"/>
                <a:gd name="T84" fmla="*/ 163 w 426"/>
                <a:gd name="T85" fmla="*/ 132 h 272"/>
                <a:gd name="T86" fmla="*/ 306 w 426"/>
                <a:gd name="T87" fmla="*/ 90 h 272"/>
                <a:gd name="T88" fmla="*/ 236 w 426"/>
                <a:gd name="T89" fmla="*/ 99 h 272"/>
                <a:gd name="T90" fmla="*/ 52 w 426"/>
                <a:gd name="T91" fmla="*/ 131 h 272"/>
                <a:gd name="T92" fmla="*/ 290 w 426"/>
                <a:gd name="T93" fmla="*/ 70 h 272"/>
                <a:gd name="T94" fmla="*/ 107 w 426"/>
                <a:gd name="T95" fmla="*/ 95 h 272"/>
                <a:gd name="T96" fmla="*/ 98 w 426"/>
                <a:gd name="T97" fmla="*/ 97 h 272"/>
                <a:gd name="T98" fmla="*/ 304 w 426"/>
                <a:gd name="T99" fmla="*/ 31 h 272"/>
                <a:gd name="T100" fmla="*/ 153 w 426"/>
                <a:gd name="T101" fmla="*/ 52 h 272"/>
                <a:gd name="T102" fmla="*/ 310 w 426"/>
                <a:gd name="T103" fmla="*/ 6 h 272"/>
                <a:gd name="T104" fmla="*/ 25 w 426"/>
                <a:gd name="T105" fmla="*/ 5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26" h="272">
                  <a:moveTo>
                    <a:pt x="25" y="56"/>
                  </a:moveTo>
                  <a:cubicBezTo>
                    <a:pt x="23" y="56"/>
                    <a:pt x="23" y="58"/>
                    <a:pt x="23" y="59"/>
                  </a:cubicBezTo>
                  <a:cubicBezTo>
                    <a:pt x="23" y="61"/>
                    <a:pt x="25" y="62"/>
                    <a:pt x="26" y="61"/>
                  </a:cubicBezTo>
                  <a:cubicBezTo>
                    <a:pt x="48" y="55"/>
                    <a:pt x="70" y="52"/>
                    <a:pt x="92" y="48"/>
                  </a:cubicBezTo>
                  <a:cubicBezTo>
                    <a:pt x="109" y="46"/>
                    <a:pt x="125" y="43"/>
                    <a:pt x="142" y="39"/>
                  </a:cubicBezTo>
                  <a:cubicBezTo>
                    <a:pt x="150" y="38"/>
                    <a:pt x="220" y="22"/>
                    <a:pt x="267" y="14"/>
                  </a:cubicBezTo>
                  <a:cubicBezTo>
                    <a:pt x="271" y="13"/>
                    <a:pt x="276" y="12"/>
                    <a:pt x="280" y="11"/>
                  </a:cubicBezTo>
                  <a:cubicBezTo>
                    <a:pt x="274" y="13"/>
                    <a:pt x="267" y="15"/>
                    <a:pt x="261" y="17"/>
                  </a:cubicBezTo>
                  <a:cubicBezTo>
                    <a:pt x="226" y="28"/>
                    <a:pt x="187" y="39"/>
                    <a:pt x="152" y="47"/>
                  </a:cubicBezTo>
                  <a:cubicBezTo>
                    <a:pt x="134" y="51"/>
                    <a:pt x="117" y="53"/>
                    <a:pt x="101" y="56"/>
                  </a:cubicBezTo>
                  <a:cubicBezTo>
                    <a:pt x="74" y="60"/>
                    <a:pt x="48" y="63"/>
                    <a:pt x="25" y="73"/>
                  </a:cubicBezTo>
                  <a:cubicBezTo>
                    <a:pt x="26" y="76"/>
                    <a:pt x="26" y="76"/>
                    <a:pt x="26" y="76"/>
                  </a:cubicBezTo>
                  <a:cubicBezTo>
                    <a:pt x="25" y="73"/>
                    <a:pt x="25" y="73"/>
                    <a:pt x="25" y="73"/>
                  </a:cubicBezTo>
                  <a:cubicBezTo>
                    <a:pt x="24" y="74"/>
                    <a:pt x="23" y="75"/>
                    <a:pt x="24" y="77"/>
                  </a:cubicBezTo>
                  <a:cubicBezTo>
                    <a:pt x="24" y="77"/>
                    <a:pt x="24" y="78"/>
                    <a:pt x="25" y="78"/>
                  </a:cubicBezTo>
                  <a:cubicBezTo>
                    <a:pt x="38" y="84"/>
                    <a:pt x="123" y="67"/>
                    <a:pt x="198" y="52"/>
                  </a:cubicBezTo>
                  <a:cubicBezTo>
                    <a:pt x="228" y="46"/>
                    <a:pt x="257" y="40"/>
                    <a:pt x="278" y="37"/>
                  </a:cubicBezTo>
                  <a:cubicBezTo>
                    <a:pt x="241" y="49"/>
                    <a:pt x="171" y="68"/>
                    <a:pt x="114" y="83"/>
                  </a:cubicBezTo>
                  <a:cubicBezTo>
                    <a:pt x="83" y="91"/>
                    <a:pt x="10" y="106"/>
                    <a:pt x="25" y="113"/>
                  </a:cubicBezTo>
                  <a:cubicBezTo>
                    <a:pt x="26" y="113"/>
                    <a:pt x="27" y="113"/>
                    <a:pt x="27" y="113"/>
                  </a:cubicBezTo>
                  <a:cubicBezTo>
                    <a:pt x="36" y="111"/>
                    <a:pt x="50" y="109"/>
                    <a:pt x="65" y="107"/>
                  </a:cubicBezTo>
                  <a:cubicBezTo>
                    <a:pt x="77" y="105"/>
                    <a:pt x="90" y="104"/>
                    <a:pt x="99" y="102"/>
                  </a:cubicBezTo>
                  <a:cubicBezTo>
                    <a:pt x="108" y="100"/>
                    <a:pt x="108" y="100"/>
                    <a:pt x="108" y="100"/>
                  </a:cubicBezTo>
                  <a:cubicBezTo>
                    <a:pt x="108" y="100"/>
                    <a:pt x="108" y="100"/>
                    <a:pt x="108" y="100"/>
                  </a:cubicBezTo>
                  <a:cubicBezTo>
                    <a:pt x="108" y="100"/>
                    <a:pt x="108" y="100"/>
                    <a:pt x="108" y="100"/>
                  </a:cubicBezTo>
                  <a:cubicBezTo>
                    <a:pt x="110" y="100"/>
                    <a:pt x="110" y="100"/>
                    <a:pt x="110" y="100"/>
                  </a:cubicBezTo>
                  <a:cubicBezTo>
                    <a:pt x="124" y="97"/>
                    <a:pt x="234" y="76"/>
                    <a:pt x="278" y="68"/>
                  </a:cubicBezTo>
                  <a:cubicBezTo>
                    <a:pt x="229" y="81"/>
                    <a:pt x="182" y="93"/>
                    <a:pt x="133" y="105"/>
                  </a:cubicBezTo>
                  <a:cubicBezTo>
                    <a:pt x="112" y="111"/>
                    <a:pt x="91" y="116"/>
                    <a:pt x="67" y="122"/>
                  </a:cubicBezTo>
                  <a:cubicBezTo>
                    <a:pt x="63" y="123"/>
                    <a:pt x="58" y="124"/>
                    <a:pt x="54" y="125"/>
                  </a:cubicBezTo>
                  <a:cubicBezTo>
                    <a:pt x="47" y="127"/>
                    <a:pt x="29" y="131"/>
                    <a:pt x="25" y="135"/>
                  </a:cubicBezTo>
                  <a:cubicBezTo>
                    <a:pt x="24" y="135"/>
                    <a:pt x="24" y="136"/>
                    <a:pt x="24" y="137"/>
                  </a:cubicBezTo>
                  <a:cubicBezTo>
                    <a:pt x="24" y="137"/>
                    <a:pt x="25" y="138"/>
                    <a:pt x="26" y="138"/>
                  </a:cubicBezTo>
                  <a:cubicBezTo>
                    <a:pt x="34" y="140"/>
                    <a:pt x="61" y="135"/>
                    <a:pt x="65" y="135"/>
                  </a:cubicBezTo>
                  <a:cubicBezTo>
                    <a:pt x="88" y="132"/>
                    <a:pt x="114" y="128"/>
                    <a:pt x="126" y="126"/>
                  </a:cubicBezTo>
                  <a:cubicBezTo>
                    <a:pt x="141" y="123"/>
                    <a:pt x="156" y="120"/>
                    <a:pt x="171" y="117"/>
                  </a:cubicBezTo>
                  <a:cubicBezTo>
                    <a:pt x="194" y="112"/>
                    <a:pt x="217" y="107"/>
                    <a:pt x="237" y="104"/>
                  </a:cubicBezTo>
                  <a:cubicBezTo>
                    <a:pt x="241" y="104"/>
                    <a:pt x="245" y="103"/>
                    <a:pt x="251" y="102"/>
                  </a:cubicBezTo>
                  <a:cubicBezTo>
                    <a:pt x="264" y="100"/>
                    <a:pt x="280" y="97"/>
                    <a:pt x="290" y="97"/>
                  </a:cubicBezTo>
                  <a:cubicBezTo>
                    <a:pt x="264" y="106"/>
                    <a:pt x="213" y="117"/>
                    <a:pt x="162" y="127"/>
                  </a:cubicBezTo>
                  <a:cubicBezTo>
                    <a:pt x="155" y="128"/>
                    <a:pt x="6" y="161"/>
                    <a:pt x="27" y="169"/>
                  </a:cubicBezTo>
                  <a:cubicBezTo>
                    <a:pt x="27" y="169"/>
                    <a:pt x="27" y="169"/>
                    <a:pt x="27" y="169"/>
                  </a:cubicBezTo>
                  <a:cubicBezTo>
                    <a:pt x="41" y="172"/>
                    <a:pt x="170" y="151"/>
                    <a:pt x="259" y="137"/>
                  </a:cubicBezTo>
                  <a:cubicBezTo>
                    <a:pt x="300" y="130"/>
                    <a:pt x="332" y="125"/>
                    <a:pt x="343" y="124"/>
                  </a:cubicBezTo>
                  <a:cubicBezTo>
                    <a:pt x="347" y="123"/>
                    <a:pt x="352" y="123"/>
                    <a:pt x="356" y="122"/>
                  </a:cubicBezTo>
                  <a:cubicBezTo>
                    <a:pt x="373" y="121"/>
                    <a:pt x="389" y="119"/>
                    <a:pt x="405" y="116"/>
                  </a:cubicBezTo>
                  <a:cubicBezTo>
                    <a:pt x="391" y="121"/>
                    <a:pt x="368" y="125"/>
                    <a:pt x="343" y="129"/>
                  </a:cubicBezTo>
                  <a:cubicBezTo>
                    <a:pt x="334" y="130"/>
                    <a:pt x="325" y="132"/>
                    <a:pt x="316" y="133"/>
                  </a:cubicBezTo>
                  <a:cubicBezTo>
                    <a:pt x="276" y="140"/>
                    <a:pt x="233" y="149"/>
                    <a:pt x="203" y="155"/>
                  </a:cubicBezTo>
                  <a:cubicBezTo>
                    <a:pt x="194" y="157"/>
                    <a:pt x="186" y="159"/>
                    <a:pt x="181" y="160"/>
                  </a:cubicBezTo>
                  <a:cubicBezTo>
                    <a:pt x="179" y="160"/>
                    <a:pt x="179" y="160"/>
                    <a:pt x="179" y="160"/>
                  </a:cubicBezTo>
                  <a:cubicBezTo>
                    <a:pt x="169" y="162"/>
                    <a:pt x="159" y="164"/>
                    <a:pt x="149" y="167"/>
                  </a:cubicBezTo>
                  <a:cubicBezTo>
                    <a:pt x="129" y="171"/>
                    <a:pt x="109" y="175"/>
                    <a:pt x="91" y="178"/>
                  </a:cubicBezTo>
                  <a:cubicBezTo>
                    <a:pt x="86" y="179"/>
                    <a:pt x="76" y="182"/>
                    <a:pt x="65" y="185"/>
                  </a:cubicBezTo>
                  <a:cubicBezTo>
                    <a:pt x="60" y="186"/>
                    <a:pt x="24" y="192"/>
                    <a:pt x="24" y="196"/>
                  </a:cubicBezTo>
                  <a:cubicBezTo>
                    <a:pt x="23" y="200"/>
                    <a:pt x="31" y="199"/>
                    <a:pt x="38" y="198"/>
                  </a:cubicBezTo>
                  <a:cubicBezTo>
                    <a:pt x="43" y="198"/>
                    <a:pt x="49" y="197"/>
                    <a:pt x="55" y="197"/>
                  </a:cubicBezTo>
                  <a:cubicBezTo>
                    <a:pt x="64" y="195"/>
                    <a:pt x="64" y="195"/>
                    <a:pt x="64" y="195"/>
                  </a:cubicBezTo>
                  <a:cubicBezTo>
                    <a:pt x="76" y="194"/>
                    <a:pt x="89" y="192"/>
                    <a:pt x="103" y="191"/>
                  </a:cubicBezTo>
                  <a:cubicBezTo>
                    <a:pt x="134" y="187"/>
                    <a:pt x="167" y="184"/>
                    <a:pt x="193" y="177"/>
                  </a:cubicBezTo>
                  <a:cubicBezTo>
                    <a:pt x="195" y="176"/>
                    <a:pt x="195" y="176"/>
                    <a:pt x="195" y="176"/>
                  </a:cubicBezTo>
                  <a:cubicBezTo>
                    <a:pt x="199" y="175"/>
                    <a:pt x="284" y="163"/>
                    <a:pt x="349" y="156"/>
                  </a:cubicBezTo>
                  <a:cubicBezTo>
                    <a:pt x="375" y="153"/>
                    <a:pt x="398" y="151"/>
                    <a:pt x="411" y="151"/>
                  </a:cubicBezTo>
                  <a:cubicBezTo>
                    <a:pt x="379" y="161"/>
                    <a:pt x="260" y="180"/>
                    <a:pt x="240" y="183"/>
                  </a:cubicBezTo>
                  <a:cubicBezTo>
                    <a:pt x="238" y="183"/>
                    <a:pt x="237" y="183"/>
                    <a:pt x="237" y="183"/>
                  </a:cubicBezTo>
                  <a:cubicBezTo>
                    <a:pt x="202" y="189"/>
                    <a:pt x="167" y="194"/>
                    <a:pt x="132" y="198"/>
                  </a:cubicBezTo>
                  <a:cubicBezTo>
                    <a:pt x="124" y="199"/>
                    <a:pt x="117" y="200"/>
                    <a:pt x="110" y="201"/>
                  </a:cubicBezTo>
                  <a:cubicBezTo>
                    <a:pt x="104" y="202"/>
                    <a:pt x="104" y="202"/>
                    <a:pt x="104" y="202"/>
                  </a:cubicBezTo>
                  <a:cubicBezTo>
                    <a:pt x="98" y="203"/>
                    <a:pt x="82" y="207"/>
                    <a:pt x="66" y="211"/>
                  </a:cubicBezTo>
                  <a:cubicBezTo>
                    <a:pt x="55" y="213"/>
                    <a:pt x="23" y="220"/>
                    <a:pt x="22" y="224"/>
                  </a:cubicBezTo>
                  <a:cubicBezTo>
                    <a:pt x="21" y="233"/>
                    <a:pt x="91" y="221"/>
                    <a:pt x="102" y="219"/>
                  </a:cubicBezTo>
                  <a:cubicBezTo>
                    <a:pt x="122" y="216"/>
                    <a:pt x="141" y="213"/>
                    <a:pt x="156" y="212"/>
                  </a:cubicBezTo>
                  <a:cubicBezTo>
                    <a:pt x="184" y="210"/>
                    <a:pt x="212" y="206"/>
                    <a:pt x="241" y="203"/>
                  </a:cubicBezTo>
                  <a:cubicBezTo>
                    <a:pt x="271" y="199"/>
                    <a:pt x="300" y="195"/>
                    <a:pt x="329" y="193"/>
                  </a:cubicBezTo>
                  <a:cubicBezTo>
                    <a:pt x="358" y="191"/>
                    <a:pt x="381" y="190"/>
                    <a:pt x="397" y="190"/>
                  </a:cubicBezTo>
                  <a:cubicBezTo>
                    <a:pt x="366" y="195"/>
                    <a:pt x="313" y="202"/>
                    <a:pt x="257" y="210"/>
                  </a:cubicBezTo>
                  <a:cubicBezTo>
                    <a:pt x="245" y="211"/>
                    <a:pt x="0" y="239"/>
                    <a:pt x="26" y="250"/>
                  </a:cubicBezTo>
                  <a:cubicBezTo>
                    <a:pt x="27" y="250"/>
                    <a:pt x="28" y="250"/>
                    <a:pt x="28" y="250"/>
                  </a:cubicBezTo>
                  <a:cubicBezTo>
                    <a:pt x="32" y="249"/>
                    <a:pt x="40" y="249"/>
                    <a:pt x="49" y="249"/>
                  </a:cubicBezTo>
                  <a:cubicBezTo>
                    <a:pt x="57" y="249"/>
                    <a:pt x="66" y="249"/>
                    <a:pt x="71" y="248"/>
                  </a:cubicBezTo>
                  <a:cubicBezTo>
                    <a:pt x="85" y="246"/>
                    <a:pt x="101" y="245"/>
                    <a:pt x="117" y="244"/>
                  </a:cubicBezTo>
                  <a:cubicBezTo>
                    <a:pt x="127" y="243"/>
                    <a:pt x="136" y="243"/>
                    <a:pt x="145" y="242"/>
                  </a:cubicBezTo>
                  <a:cubicBezTo>
                    <a:pt x="177" y="239"/>
                    <a:pt x="207" y="235"/>
                    <a:pt x="237" y="230"/>
                  </a:cubicBezTo>
                  <a:cubicBezTo>
                    <a:pt x="275" y="224"/>
                    <a:pt x="313" y="218"/>
                    <a:pt x="356" y="216"/>
                  </a:cubicBezTo>
                  <a:cubicBezTo>
                    <a:pt x="357" y="216"/>
                    <a:pt x="358" y="216"/>
                    <a:pt x="360" y="216"/>
                  </a:cubicBezTo>
                  <a:cubicBezTo>
                    <a:pt x="371" y="215"/>
                    <a:pt x="403" y="213"/>
                    <a:pt x="415" y="215"/>
                  </a:cubicBezTo>
                  <a:cubicBezTo>
                    <a:pt x="407" y="217"/>
                    <a:pt x="389" y="220"/>
                    <a:pt x="365" y="223"/>
                  </a:cubicBezTo>
                  <a:cubicBezTo>
                    <a:pt x="314" y="230"/>
                    <a:pt x="244" y="237"/>
                    <a:pt x="228" y="238"/>
                  </a:cubicBezTo>
                  <a:cubicBezTo>
                    <a:pt x="211" y="239"/>
                    <a:pt x="192" y="241"/>
                    <a:pt x="174" y="243"/>
                  </a:cubicBezTo>
                  <a:cubicBezTo>
                    <a:pt x="156" y="245"/>
                    <a:pt x="138" y="247"/>
                    <a:pt x="121" y="249"/>
                  </a:cubicBezTo>
                  <a:cubicBezTo>
                    <a:pt x="116" y="250"/>
                    <a:pt x="110" y="251"/>
                    <a:pt x="105" y="252"/>
                  </a:cubicBezTo>
                  <a:cubicBezTo>
                    <a:pt x="100" y="253"/>
                    <a:pt x="96" y="254"/>
                    <a:pt x="91" y="255"/>
                  </a:cubicBezTo>
                  <a:cubicBezTo>
                    <a:pt x="89" y="255"/>
                    <a:pt x="81" y="256"/>
                    <a:pt x="73" y="258"/>
                  </a:cubicBezTo>
                  <a:cubicBezTo>
                    <a:pt x="64" y="260"/>
                    <a:pt x="27" y="266"/>
                    <a:pt x="27" y="268"/>
                  </a:cubicBezTo>
                  <a:cubicBezTo>
                    <a:pt x="26" y="272"/>
                    <a:pt x="32" y="271"/>
                    <a:pt x="34" y="270"/>
                  </a:cubicBezTo>
                  <a:cubicBezTo>
                    <a:pt x="45" y="270"/>
                    <a:pt x="69" y="268"/>
                    <a:pt x="96" y="266"/>
                  </a:cubicBezTo>
                  <a:cubicBezTo>
                    <a:pt x="136" y="263"/>
                    <a:pt x="182" y="259"/>
                    <a:pt x="190" y="259"/>
                  </a:cubicBezTo>
                  <a:cubicBezTo>
                    <a:pt x="210" y="258"/>
                    <a:pt x="229" y="256"/>
                    <a:pt x="248" y="255"/>
                  </a:cubicBezTo>
                  <a:cubicBezTo>
                    <a:pt x="269" y="253"/>
                    <a:pt x="290" y="251"/>
                    <a:pt x="310" y="251"/>
                  </a:cubicBezTo>
                  <a:cubicBezTo>
                    <a:pt x="321" y="250"/>
                    <a:pt x="335" y="249"/>
                    <a:pt x="351" y="247"/>
                  </a:cubicBezTo>
                  <a:cubicBezTo>
                    <a:pt x="372" y="245"/>
                    <a:pt x="396" y="242"/>
                    <a:pt x="409" y="243"/>
                  </a:cubicBezTo>
                  <a:cubicBezTo>
                    <a:pt x="414" y="243"/>
                    <a:pt x="420" y="244"/>
                    <a:pt x="408" y="246"/>
                  </a:cubicBezTo>
                  <a:cubicBezTo>
                    <a:pt x="389" y="248"/>
                    <a:pt x="327" y="254"/>
                    <a:pt x="276" y="259"/>
                  </a:cubicBezTo>
                  <a:cubicBezTo>
                    <a:pt x="243" y="263"/>
                    <a:pt x="216" y="265"/>
                    <a:pt x="208" y="267"/>
                  </a:cubicBezTo>
                  <a:cubicBezTo>
                    <a:pt x="207" y="267"/>
                    <a:pt x="206" y="268"/>
                    <a:pt x="206" y="270"/>
                  </a:cubicBezTo>
                  <a:cubicBezTo>
                    <a:pt x="206" y="271"/>
                    <a:pt x="207" y="272"/>
                    <a:pt x="209" y="272"/>
                  </a:cubicBezTo>
                  <a:cubicBezTo>
                    <a:pt x="217" y="271"/>
                    <a:pt x="244" y="268"/>
                    <a:pt x="277" y="265"/>
                  </a:cubicBezTo>
                  <a:cubicBezTo>
                    <a:pt x="279" y="265"/>
                    <a:pt x="326" y="260"/>
                    <a:pt x="365" y="256"/>
                  </a:cubicBezTo>
                  <a:cubicBezTo>
                    <a:pt x="391" y="253"/>
                    <a:pt x="414" y="251"/>
                    <a:pt x="419" y="247"/>
                  </a:cubicBezTo>
                  <a:cubicBezTo>
                    <a:pt x="422" y="246"/>
                    <a:pt x="422" y="241"/>
                    <a:pt x="418" y="240"/>
                  </a:cubicBezTo>
                  <a:cubicBezTo>
                    <a:pt x="409" y="236"/>
                    <a:pt x="378" y="239"/>
                    <a:pt x="350" y="242"/>
                  </a:cubicBezTo>
                  <a:cubicBezTo>
                    <a:pt x="335" y="243"/>
                    <a:pt x="320" y="245"/>
                    <a:pt x="310" y="245"/>
                  </a:cubicBezTo>
                  <a:cubicBezTo>
                    <a:pt x="289" y="246"/>
                    <a:pt x="268" y="247"/>
                    <a:pt x="248" y="249"/>
                  </a:cubicBezTo>
                  <a:cubicBezTo>
                    <a:pt x="228" y="251"/>
                    <a:pt x="209" y="253"/>
                    <a:pt x="190" y="253"/>
                  </a:cubicBezTo>
                  <a:cubicBezTo>
                    <a:pt x="182" y="254"/>
                    <a:pt x="136" y="257"/>
                    <a:pt x="95" y="260"/>
                  </a:cubicBezTo>
                  <a:cubicBezTo>
                    <a:pt x="92" y="261"/>
                    <a:pt x="89" y="261"/>
                    <a:pt x="86" y="261"/>
                  </a:cubicBezTo>
                  <a:cubicBezTo>
                    <a:pt x="88" y="261"/>
                    <a:pt x="91" y="260"/>
                    <a:pt x="92" y="260"/>
                  </a:cubicBezTo>
                  <a:cubicBezTo>
                    <a:pt x="96" y="259"/>
                    <a:pt x="101" y="259"/>
                    <a:pt x="106" y="258"/>
                  </a:cubicBezTo>
                  <a:cubicBezTo>
                    <a:pt x="111" y="256"/>
                    <a:pt x="116" y="255"/>
                    <a:pt x="122" y="255"/>
                  </a:cubicBezTo>
                  <a:cubicBezTo>
                    <a:pt x="139" y="252"/>
                    <a:pt x="157" y="250"/>
                    <a:pt x="175" y="248"/>
                  </a:cubicBezTo>
                  <a:cubicBezTo>
                    <a:pt x="193" y="246"/>
                    <a:pt x="211" y="245"/>
                    <a:pt x="228" y="243"/>
                  </a:cubicBezTo>
                  <a:cubicBezTo>
                    <a:pt x="244" y="242"/>
                    <a:pt x="315" y="236"/>
                    <a:pt x="366" y="229"/>
                  </a:cubicBezTo>
                  <a:cubicBezTo>
                    <a:pt x="394" y="225"/>
                    <a:pt x="417" y="221"/>
                    <a:pt x="422" y="217"/>
                  </a:cubicBezTo>
                  <a:cubicBezTo>
                    <a:pt x="422" y="217"/>
                    <a:pt x="422" y="216"/>
                    <a:pt x="422" y="216"/>
                  </a:cubicBezTo>
                  <a:cubicBezTo>
                    <a:pt x="424" y="214"/>
                    <a:pt x="423" y="211"/>
                    <a:pt x="419" y="210"/>
                  </a:cubicBezTo>
                  <a:cubicBezTo>
                    <a:pt x="406" y="206"/>
                    <a:pt x="367" y="210"/>
                    <a:pt x="360" y="210"/>
                  </a:cubicBezTo>
                  <a:cubicBezTo>
                    <a:pt x="357" y="210"/>
                    <a:pt x="356" y="211"/>
                    <a:pt x="356" y="211"/>
                  </a:cubicBezTo>
                  <a:cubicBezTo>
                    <a:pt x="313" y="212"/>
                    <a:pt x="275" y="218"/>
                    <a:pt x="236" y="224"/>
                  </a:cubicBezTo>
                  <a:cubicBezTo>
                    <a:pt x="207" y="229"/>
                    <a:pt x="177" y="234"/>
                    <a:pt x="144" y="237"/>
                  </a:cubicBezTo>
                  <a:cubicBezTo>
                    <a:pt x="135" y="238"/>
                    <a:pt x="126" y="238"/>
                    <a:pt x="117" y="239"/>
                  </a:cubicBezTo>
                  <a:cubicBezTo>
                    <a:pt x="101" y="240"/>
                    <a:pt x="85" y="240"/>
                    <a:pt x="71" y="243"/>
                  </a:cubicBezTo>
                  <a:cubicBezTo>
                    <a:pt x="66" y="243"/>
                    <a:pt x="60" y="243"/>
                    <a:pt x="53" y="243"/>
                  </a:cubicBezTo>
                  <a:cubicBezTo>
                    <a:pt x="93" y="237"/>
                    <a:pt x="178" y="226"/>
                    <a:pt x="257" y="215"/>
                  </a:cubicBezTo>
                  <a:cubicBezTo>
                    <a:pt x="271" y="213"/>
                    <a:pt x="419" y="194"/>
                    <a:pt x="423" y="191"/>
                  </a:cubicBezTo>
                  <a:cubicBezTo>
                    <a:pt x="426" y="188"/>
                    <a:pt x="425" y="186"/>
                    <a:pt x="420" y="186"/>
                  </a:cubicBezTo>
                  <a:cubicBezTo>
                    <a:pt x="419" y="185"/>
                    <a:pt x="416" y="185"/>
                    <a:pt x="414" y="185"/>
                  </a:cubicBezTo>
                  <a:cubicBezTo>
                    <a:pt x="401" y="185"/>
                    <a:pt x="371" y="184"/>
                    <a:pt x="328" y="188"/>
                  </a:cubicBezTo>
                  <a:cubicBezTo>
                    <a:pt x="300" y="190"/>
                    <a:pt x="270" y="194"/>
                    <a:pt x="241" y="197"/>
                  </a:cubicBezTo>
                  <a:cubicBezTo>
                    <a:pt x="212" y="201"/>
                    <a:pt x="183" y="205"/>
                    <a:pt x="156" y="207"/>
                  </a:cubicBezTo>
                  <a:cubicBezTo>
                    <a:pt x="140" y="208"/>
                    <a:pt x="121" y="211"/>
                    <a:pt x="102" y="214"/>
                  </a:cubicBezTo>
                  <a:cubicBezTo>
                    <a:pt x="83" y="216"/>
                    <a:pt x="65" y="219"/>
                    <a:pt x="48" y="221"/>
                  </a:cubicBezTo>
                  <a:cubicBezTo>
                    <a:pt x="54" y="219"/>
                    <a:pt x="61" y="217"/>
                    <a:pt x="68" y="216"/>
                  </a:cubicBezTo>
                  <a:cubicBezTo>
                    <a:pt x="83" y="212"/>
                    <a:pt x="99" y="208"/>
                    <a:pt x="105" y="208"/>
                  </a:cubicBezTo>
                  <a:cubicBezTo>
                    <a:pt x="110" y="207"/>
                    <a:pt x="110" y="207"/>
                    <a:pt x="110" y="207"/>
                  </a:cubicBezTo>
                  <a:cubicBezTo>
                    <a:pt x="118" y="206"/>
                    <a:pt x="125" y="205"/>
                    <a:pt x="132" y="204"/>
                  </a:cubicBezTo>
                  <a:cubicBezTo>
                    <a:pt x="168" y="199"/>
                    <a:pt x="203" y="194"/>
                    <a:pt x="238" y="188"/>
                  </a:cubicBezTo>
                  <a:cubicBezTo>
                    <a:pt x="241" y="188"/>
                    <a:pt x="241" y="188"/>
                    <a:pt x="241" y="188"/>
                  </a:cubicBezTo>
                  <a:cubicBezTo>
                    <a:pt x="263" y="185"/>
                    <a:pt x="410" y="162"/>
                    <a:pt x="422" y="151"/>
                  </a:cubicBezTo>
                  <a:cubicBezTo>
                    <a:pt x="423" y="151"/>
                    <a:pt x="423" y="151"/>
                    <a:pt x="423" y="150"/>
                  </a:cubicBezTo>
                  <a:cubicBezTo>
                    <a:pt x="424" y="149"/>
                    <a:pt x="423" y="147"/>
                    <a:pt x="421" y="147"/>
                  </a:cubicBezTo>
                  <a:cubicBezTo>
                    <a:pt x="409" y="143"/>
                    <a:pt x="357" y="150"/>
                    <a:pt x="348" y="151"/>
                  </a:cubicBezTo>
                  <a:cubicBezTo>
                    <a:pt x="283" y="158"/>
                    <a:pt x="198" y="170"/>
                    <a:pt x="194" y="171"/>
                  </a:cubicBezTo>
                  <a:cubicBezTo>
                    <a:pt x="191" y="172"/>
                    <a:pt x="191" y="172"/>
                    <a:pt x="191" y="172"/>
                  </a:cubicBezTo>
                  <a:cubicBezTo>
                    <a:pt x="166" y="178"/>
                    <a:pt x="134" y="182"/>
                    <a:pt x="103" y="185"/>
                  </a:cubicBezTo>
                  <a:cubicBezTo>
                    <a:pt x="91" y="187"/>
                    <a:pt x="80" y="188"/>
                    <a:pt x="69" y="189"/>
                  </a:cubicBezTo>
                  <a:cubicBezTo>
                    <a:pt x="79" y="187"/>
                    <a:pt x="87" y="184"/>
                    <a:pt x="92" y="184"/>
                  </a:cubicBezTo>
                  <a:cubicBezTo>
                    <a:pt x="109" y="180"/>
                    <a:pt x="130" y="176"/>
                    <a:pt x="150" y="172"/>
                  </a:cubicBezTo>
                  <a:cubicBezTo>
                    <a:pt x="161" y="170"/>
                    <a:pt x="171" y="167"/>
                    <a:pt x="180" y="166"/>
                  </a:cubicBezTo>
                  <a:cubicBezTo>
                    <a:pt x="182" y="165"/>
                    <a:pt x="182" y="165"/>
                    <a:pt x="182" y="165"/>
                  </a:cubicBezTo>
                  <a:cubicBezTo>
                    <a:pt x="188" y="164"/>
                    <a:pt x="196" y="162"/>
                    <a:pt x="204" y="161"/>
                  </a:cubicBezTo>
                  <a:cubicBezTo>
                    <a:pt x="234" y="155"/>
                    <a:pt x="277" y="146"/>
                    <a:pt x="317" y="139"/>
                  </a:cubicBezTo>
                  <a:cubicBezTo>
                    <a:pt x="326" y="137"/>
                    <a:pt x="335" y="136"/>
                    <a:pt x="343" y="134"/>
                  </a:cubicBezTo>
                  <a:cubicBezTo>
                    <a:pt x="379" y="128"/>
                    <a:pt x="410" y="124"/>
                    <a:pt x="420" y="113"/>
                  </a:cubicBezTo>
                  <a:cubicBezTo>
                    <a:pt x="420" y="113"/>
                    <a:pt x="421" y="113"/>
                    <a:pt x="421" y="113"/>
                  </a:cubicBezTo>
                  <a:cubicBezTo>
                    <a:pt x="421" y="112"/>
                    <a:pt x="421" y="111"/>
                    <a:pt x="421" y="110"/>
                  </a:cubicBezTo>
                  <a:cubicBezTo>
                    <a:pt x="421" y="110"/>
                    <a:pt x="420" y="108"/>
                    <a:pt x="416" y="108"/>
                  </a:cubicBezTo>
                  <a:cubicBezTo>
                    <a:pt x="414" y="109"/>
                    <a:pt x="412" y="109"/>
                    <a:pt x="412" y="109"/>
                  </a:cubicBezTo>
                  <a:cubicBezTo>
                    <a:pt x="393" y="113"/>
                    <a:pt x="374" y="115"/>
                    <a:pt x="356" y="117"/>
                  </a:cubicBezTo>
                  <a:cubicBezTo>
                    <a:pt x="351" y="117"/>
                    <a:pt x="346" y="118"/>
                    <a:pt x="342" y="118"/>
                  </a:cubicBezTo>
                  <a:cubicBezTo>
                    <a:pt x="332" y="120"/>
                    <a:pt x="299" y="125"/>
                    <a:pt x="258" y="132"/>
                  </a:cubicBezTo>
                  <a:cubicBezTo>
                    <a:pt x="176" y="145"/>
                    <a:pt x="66" y="164"/>
                    <a:pt x="39" y="164"/>
                  </a:cubicBezTo>
                  <a:cubicBezTo>
                    <a:pt x="54" y="159"/>
                    <a:pt x="105" y="144"/>
                    <a:pt x="163" y="132"/>
                  </a:cubicBezTo>
                  <a:cubicBezTo>
                    <a:pt x="227" y="119"/>
                    <a:pt x="291" y="106"/>
                    <a:pt x="308" y="95"/>
                  </a:cubicBezTo>
                  <a:cubicBezTo>
                    <a:pt x="309" y="94"/>
                    <a:pt x="309" y="93"/>
                    <a:pt x="309" y="92"/>
                  </a:cubicBezTo>
                  <a:cubicBezTo>
                    <a:pt x="309" y="90"/>
                    <a:pt x="307" y="89"/>
                    <a:pt x="306" y="90"/>
                  </a:cubicBezTo>
                  <a:cubicBezTo>
                    <a:pt x="306" y="90"/>
                    <a:pt x="306" y="90"/>
                    <a:pt x="306" y="90"/>
                  </a:cubicBezTo>
                  <a:cubicBezTo>
                    <a:pt x="306" y="90"/>
                    <a:pt x="304" y="90"/>
                    <a:pt x="303" y="90"/>
                  </a:cubicBezTo>
                  <a:cubicBezTo>
                    <a:pt x="299" y="91"/>
                    <a:pt x="294" y="91"/>
                    <a:pt x="294" y="92"/>
                  </a:cubicBezTo>
                  <a:cubicBezTo>
                    <a:pt x="283" y="91"/>
                    <a:pt x="265" y="94"/>
                    <a:pt x="250" y="97"/>
                  </a:cubicBezTo>
                  <a:cubicBezTo>
                    <a:pt x="245" y="98"/>
                    <a:pt x="240" y="98"/>
                    <a:pt x="236" y="99"/>
                  </a:cubicBezTo>
                  <a:cubicBezTo>
                    <a:pt x="216" y="102"/>
                    <a:pt x="193" y="107"/>
                    <a:pt x="170" y="111"/>
                  </a:cubicBezTo>
                  <a:cubicBezTo>
                    <a:pt x="155" y="115"/>
                    <a:pt x="140" y="118"/>
                    <a:pt x="126" y="120"/>
                  </a:cubicBezTo>
                  <a:cubicBezTo>
                    <a:pt x="114" y="122"/>
                    <a:pt x="87" y="127"/>
                    <a:pt x="64" y="130"/>
                  </a:cubicBezTo>
                  <a:cubicBezTo>
                    <a:pt x="60" y="130"/>
                    <a:pt x="56" y="131"/>
                    <a:pt x="52" y="131"/>
                  </a:cubicBezTo>
                  <a:cubicBezTo>
                    <a:pt x="53" y="131"/>
                    <a:pt x="54" y="131"/>
                    <a:pt x="55" y="130"/>
                  </a:cubicBezTo>
                  <a:cubicBezTo>
                    <a:pt x="59" y="130"/>
                    <a:pt x="64" y="129"/>
                    <a:pt x="69" y="127"/>
                  </a:cubicBezTo>
                  <a:cubicBezTo>
                    <a:pt x="90" y="122"/>
                    <a:pt x="112" y="116"/>
                    <a:pt x="135" y="111"/>
                  </a:cubicBezTo>
                  <a:cubicBezTo>
                    <a:pt x="187" y="98"/>
                    <a:pt x="238" y="85"/>
                    <a:pt x="290" y="70"/>
                  </a:cubicBezTo>
                  <a:cubicBezTo>
                    <a:pt x="299" y="68"/>
                    <a:pt x="302" y="65"/>
                    <a:pt x="302" y="63"/>
                  </a:cubicBezTo>
                  <a:cubicBezTo>
                    <a:pt x="300" y="57"/>
                    <a:pt x="128" y="91"/>
                    <a:pt x="109" y="95"/>
                  </a:cubicBezTo>
                  <a:cubicBezTo>
                    <a:pt x="107" y="95"/>
                    <a:pt x="107" y="95"/>
                    <a:pt x="107" y="95"/>
                  </a:cubicBezTo>
                  <a:cubicBezTo>
                    <a:pt x="107" y="95"/>
                    <a:pt x="107" y="95"/>
                    <a:pt x="107" y="95"/>
                  </a:cubicBezTo>
                  <a:cubicBezTo>
                    <a:pt x="107" y="95"/>
                    <a:pt x="107" y="95"/>
                    <a:pt x="107" y="95"/>
                  </a:cubicBezTo>
                  <a:cubicBezTo>
                    <a:pt x="107" y="95"/>
                    <a:pt x="107" y="95"/>
                    <a:pt x="107" y="95"/>
                  </a:cubicBezTo>
                  <a:cubicBezTo>
                    <a:pt x="107" y="95"/>
                    <a:pt x="107" y="95"/>
                    <a:pt x="107" y="95"/>
                  </a:cubicBezTo>
                  <a:cubicBezTo>
                    <a:pt x="98" y="97"/>
                    <a:pt x="98" y="97"/>
                    <a:pt x="98" y="97"/>
                  </a:cubicBezTo>
                  <a:cubicBezTo>
                    <a:pt x="89" y="98"/>
                    <a:pt x="76" y="100"/>
                    <a:pt x="64" y="102"/>
                  </a:cubicBezTo>
                  <a:cubicBezTo>
                    <a:pt x="62" y="102"/>
                    <a:pt x="62" y="102"/>
                    <a:pt x="62" y="102"/>
                  </a:cubicBezTo>
                  <a:cubicBezTo>
                    <a:pt x="77" y="98"/>
                    <a:pt x="95" y="93"/>
                    <a:pt x="115" y="88"/>
                  </a:cubicBezTo>
                  <a:cubicBezTo>
                    <a:pt x="131" y="84"/>
                    <a:pt x="304" y="40"/>
                    <a:pt x="304" y="31"/>
                  </a:cubicBezTo>
                  <a:cubicBezTo>
                    <a:pt x="303" y="22"/>
                    <a:pt x="205" y="45"/>
                    <a:pt x="196" y="47"/>
                  </a:cubicBezTo>
                  <a:cubicBezTo>
                    <a:pt x="134" y="59"/>
                    <a:pt x="64" y="73"/>
                    <a:pt x="37" y="74"/>
                  </a:cubicBezTo>
                  <a:cubicBezTo>
                    <a:pt x="57" y="68"/>
                    <a:pt x="79" y="64"/>
                    <a:pt x="101" y="61"/>
                  </a:cubicBezTo>
                  <a:cubicBezTo>
                    <a:pt x="118" y="59"/>
                    <a:pt x="135" y="56"/>
                    <a:pt x="153" y="52"/>
                  </a:cubicBezTo>
                  <a:cubicBezTo>
                    <a:pt x="188" y="44"/>
                    <a:pt x="227" y="33"/>
                    <a:pt x="263" y="22"/>
                  </a:cubicBezTo>
                  <a:cubicBezTo>
                    <a:pt x="278" y="17"/>
                    <a:pt x="294" y="13"/>
                    <a:pt x="308" y="9"/>
                  </a:cubicBezTo>
                  <a:cubicBezTo>
                    <a:pt x="309" y="9"/>
                    <a:pt x="310" y="8"/>
                    <a:pt x="310" y="6"/>
                  </a:cubicBezTo>
                  <a:cubicBezTo>
                    <a:pt x="310" y="6"/>
                    <a:pt x="310" y="6"/>
                    <a:pt x="310" y="6"/>
                  </a:cubicBezTo>
                  <a:cubicBezTo>
                    <a:pt x="309" y="0"/>
                    <a:pt x="277" y="6"/>
                    <a:pt x="266" y="8"/>
                  </a:cubicBezTo>
                  <a:cubicBezTo>
                    <a:pt x="219" y="17"/>
                    <a:pt x="149" y="32"/>
                    <a:pt x="140" y="34"/>
                  </a:cubicBezTo>
                  <a:cubicBezTo>
                    <a:pt x="124" y="38"/>
                    <a:pt x="108" y="40"/>
                    <a:pt x="91" y="43"/>
                  </a:cubicBezTo>
                  <a:cubicBezTo>
                    <a:pt x="69" y="47"/>
                    <a:pt x="46" y="50"/>
                    <a:pt x="25" y="56"/>
                  </a:cubicBezTo>
                  <a:close/>
                  <a:moveTo>
                    <a:pt x="297" y="65"/>
                  </a:moveTo>
                  <a:cubicBezTo>
                    <a:pt x="297" y="65"/>
                    <a:pt x="296" y="65"/>
                    <a:pt x="295" y="65"/>
                  </a:cubicBezTo>
                  <a:cubicBezTo>
                    <a:pt x="296" y="65"/>
                    <a:pt x="297" y="65"/>
                    <a:pt x="297"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41"/>
            <p:cNvSpPr>
              <a:spLocks/>
            </p:cNvSpPr>
            <p:nvPr/>
          </p:nvSpPr>
          <p:spPr bwMode="auto">
            <a:xfrm>
              <a:off x="3911" y="1600"/>
              <a:ext cx="422" cy="1034"/>
            </a:xfrm>
            <a:custGeom>
              <a:avLst/>
              <a:gdLst>
                <a:gd name="T0" fmla="*/ 1 w 178"/>
                <a:gd name="T1" fmla="*/ 44 h 435"/>
                <a:gd name="T2" fmla="*/ 12 w 178"/>
                <a:gd name="T3" fmla="*/ 194 h 435"/>
                <a:gd name="T4" fmla="*/ 14 w 178"/>
                <a:gd name="T5" fmla="*/ 193 h 435"/>
                <a:gd name="T6" fmla="*/ 28 w 178"/>
                <a:gd name="T7" fmla="*/ 126 h 435"/>
                <a:gd name="T8" fmla="*/ 33 w 178"/>
                <a:gd name="T9" fmla="*/ 198 h 435"/>
                <a:gd name="T10" fmla="*/ 38 w 178"/>
                <a:gd name="T11" fmla="*/ 199 h 435"/>
                <a:gd name="T12" fmla="*/ 47 w 178"/>
                <a:gd name="T13" fmla="*/ 62 h 435"/>
                <a:gd name="T14" fmla="*/ 51 w 178"/>
                <a:gd name="T15" fmla="*/ 210 h 435"/>
                <a:gd name="T16" fmla="*/ 68 w 178"/>
                <a:gd name="T17" fmla="*/ 212 h 435"/>
                <a:gd name="T18" fmla="*/ 76 w 178"/>
                <a:gd name="T19" fmla="*/ 35 h 435"/>
                <a:gd name="T20" fmla="*/ 76 w 178"/>
                <a:gd name="T21" fmla="*/ 229 h 435"/>
                <a:gd name="T22" fmla="*/ 93 w 178"/>
                <a:gd name="T23" fmla="*/ 244 h 435"/>
                <a:gd name="T24" fmla="*/ 97 w 178"/>
                <a:gd name="T25" fmla="*/ 150 h 435"/>
                <a:gd name="T26" fmla="*/ 100 w 178"/>
                <a:gd name="T27" fmla="*/ 36 h 435"/>
                <a:gd name="T28" fmla="*/ 105 w 178"/>
                <a:gd name="T29" fmla="*/ 80 h 435"/>
                <a:gd name="T30" fmla="*/ 104 w 178"/>
                <a:gd name="T31" fmla="*/ 292 h 435"/>
                <a:gd name="T32" fmla="*/ 118 w 178"/>
                <a:gd name="T33" fmla="*/ 233 h 435"/>
                <a:gd name="T34" fmla="*/ 125 w 178"/>
                <a:gd name="T35" fmla="*/ 217 h 435"/>
                <a:gd name="T36" fmla="*/ 125 w 178"/>
                <a:gd name="T37" fmla="*/ 424 h 435"/>
                <a:gd name="T38" fmla="*/ 145 w 178"/>
                <a:gd name="T39" fmla="*/ 294 h 435"/>
                <a:gd name="T40" fmla="*/ 149 w 178"/>
                <a:gd name="T41" fmla="*/ 54 h 435"/>
                <a:gd name="T42" fmla="*/ 154 w 178"/>
                <a:gd name="T43" fmla="*/ 87 h 435"/>
                <a:gd name="T44" fmla="*/ 155 w 178"/>
                <a:gd name="T45" fmla="*/ 277 h 435"/>
                <a:gd name="T46" fmla="*/ 166 w 178"/>
                <a:gd name="T47" fmla="*/ 425 h 435"/>
                <a:gd name="T48" fmla="*/ 176 w 178"/>
                <a:gd name="T49" fmla="*/ 103 h 435"/>
                <a:gd name="T50" fmla="*/ 173 w 178"/>
                <a:gd name="T51" fmla="*/ 2 h 435"/>
                <a:gd name="T52" fmla="*/ 168 w 178"/>
                <a:gd name="T53" fmla="*/ 299 h 435"/>
                <a:gd name="T54" fmla="*/ 160 w 178"/>
                <a:gd name="T55" fmla="*/ 277 h 435"/>
                <a:gd name="T56" fmla="*/ 159 w 178"/>
                <a:gd name="T57" fmla="*/ 87 h 435"/>
                <a:gd name="T58" fmla="*/ 150 w 178"/>
                <a:gd name="T59" fmla="*/ 7 h 435"/>
                <a:gd name="T60" fmla="*/ 141 w 178"/>
                <a:gd name="T61" fmla="*/ 176 h 435"/>
                <a:gd name="T62" fmla="*/ 131 w 178"/>
                <a:gd name="T63" fmla="*/ 424 h 435"/>
                <a:gd name="T64" fmla="*/ 131 w 178"/>
                <a:gd name="T65" fmla="*/ 217 h 435"/>
                <a:gd name="T66" fmla="*/ 118 w 178"/>
                <a:gd name="T67" fmla="*/ 100 h 435"/>
                <a:gd name="T68" fmla="*/ 107 w 178"/>
                <a:gd name="T69" fmla="*/ 287 h 435"/>
                <a:gd name="T70" fmla="*/ 111 w 178"/>
                <a:gd name="T71" fmla="*/ 80 h 435"/>
                <a:gd name="T72" fmla="*/ 95 w 178"/>
                <a:gd name="T73" fmla="*/ 33 h 435"/>
                <a:gd name="T74" fmla="*/ 92 w 178"/>
                <a:gd name="T75" fmla="*/ 141 h 435"/>
                <a:gd name="T76" fmla="*/ 88 w 178"/>
                <a:gd name="T77" fmla="*/ 230 h 435"/>
                <a:gd name="T78" fmla="*/ 81 w 178"/>
                <a:gd name="T79" fmla="*/ 229 h 435"/>
                <a:gd name="T80" fmla="*/ 80 w 178"/>
                <a:gd name="T81" fmla="*/ 27 h 435"/>
                <a:gd name="T82" fmla="*/ 66 w 178"/>
                <a:gd name="T83" fmla="*/ 88 h 435"/>
                <a:gd name="T84" fmla="*/ 56 w 178"/>
                <a:gd name="T85" fmla="*/ 225 h 435"/>
                <a:gd name="T86" fmla="*/ 54 w 178"/>
                <a:gd name="T87" fmla="*/ 30 h 435"/>
                <a:gd name="T88" fmla="*/ 50 w 178"/>
                <a:gd name="T89" fmla="*/ 27 h 435"/>
                <a:gd name="T90" fmla="*/ 45 w 178"/>
                <a:gd name="T91" fmla="*/ 29 h 435"/>
                <a:gd name="T92" fmla="*/ 39 w 178"/>
                <a:gd name="T93" fmla="*/ 103 h 435"/>
                <a:gd name="T94" fmla="*/ 25 w 178"/>
                <a:gd name="T95" fmla="*/ 36 h 435"/>
                <a:gd name="T96" fmla="*/ 7 w 178"/>
                <a:gd name="T97" fmla="*/ 146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435">
                  <a:moveTo>
                    <a:pt x="6" y="43"/>
                  </a:moveTo>
                  <a:cubicBezTo>
                    <a:pt x="6" y="42"/>
                    <a:pt x="5" y="41"/>
                    <a:pt x="3" y="41"/>
                  </a:cubicBezTo>
                  <a:cubicBezTo>
                    <a:pt x="2" y="41"/>
                    <a:pt x="0" y="42"/>
                    <a:pt x="1" y="44"/>
                  </a:cubicBezTo>
                  <a:cubicBezTo>
                    <a:pt x="1" y="46"/>
                    <a:pt x="1" y="56"/>
                    <a:pt x="1" y="69"/>
                  </a:cubicBezTo>
                  <a:cubicBezTo>
                    <a:pt x="1" y="91"/>
                    <a:pt x="1" y="121"/>
                    <a:pt x="2" y="147"/>
                  </a:cubicBezTo>
                  <a:cubicBezTo>
                    <a:pt x="3" y="173"/>
                    <a:pt x="5" y="195"/>
                    <a:pt x="12" y="194"/>
                  </a:cubicBezTo>
                  <a:cubicBezTo>
                    <a:pt x="12" y="192"/>
                    <a:pt x="12" y="192"/>
                    <a:pt x="12" y="192"/>
                  </a:cubicBezTo>
                  <a:cubicBezTo>
                    <a:pt x="12" y="194"/>
                    <a:pt x="12" y="194"/>
                    <a:pt x="12" y="194"/>
                  </a:cubicBezTo>
                  <a:cubicBezTo>
                    <a:pt x="13" y="194"/>
                    <a:pt x="14" y="194"/>
                    <a:pt x="14" y="193"/>
                  </a:cubicBezTo>
                  <a:cubicBezTo>
                    <a:pt x="21" y="182"/>
                    <a:pt x="21" y="147"/>
                    <a:pt x="21" y="112"/>
                  </a:cubicBezTo>
                  <a:cubicBezTo>
                    <a:pt x="22" y="88"/>
                    <a:pt x="22" y="65"/>
                    <a:pt x="24" y="50"/>
                  </a:cubicBezTo>
                  <a:cubicBezTo>
                    <a:pt x="25" y="64"/>
                    <a:pt x="26" y="96"/>
                    <a:pt x="28" y="126"/>
                  </a:cubicBezTo>
                  <a:cubicBezTo>
                    <a:pt x="29" y="157"/>
                    <a:pt x="30" y="187"/>
                    <a:pt x="33" y="198"/>
                  </a:cubicBezTo>
                  <a:cubicBezTo>
                    <a:pt x="33" y="198"/>
                    <a:pt x="33" y="198"/>
                    <a:pt x="33" y="198"/>
                  </a:cubicBezTo>
                  <a:cubicBezTo>
                    <a:pt x="33" y="198"/>
                    <a:pt x="33" y="198"/>
                    <a:pt x="33" y="198"/>
                  </a:cubicBezTo>
                  <a:cubicBezTo>
                    <a:pt x="34" y="201"/>
                    <a:pt x="35" y="202"/>
                    <a:pt x="36" y="202"/>
                  </a:cubicBezTo>
                  <a:cubicBezTo>
                    <a:pt x="36" y="202"/>
                    <a:pt x="36" y="202"/>
                    <a:pt x="36" y="202"/>
                  </a:cubicBezTo>
                  <a:cubicBezTo>
                    <a:pt x="37" y="202"/>
                    <a:pt x="38" y="201"/>
                    <a:pt x="38" y="199"/>
                  </a:cubicBezTo>
                  <a:cubicBezTo>
                    <a:pt x="47" y="167"/>
                    <a:pt x="46" y="135"/>
                    <a:pt x="44" y="103"/>
                  </a:cubicBezTo>
                  <a:cubicBezTo>
                    <a:pt x="44" y="99"/>
                    <a:pt x="44" y="95"/>
                    <a:pt x="44" y="91"/>
                  </a:cubicBezTo>
                  <a:cubicBezTo>
                    <a:pt x="44" y="91"/>
                    <a:pt x="45" y="77"/>
                    <a:pt x="47" y="62"/>
                  </a:cubicBezTo>
                  <a:cubicBezTo>
                    <a:pt x="48" y="50"/>
                    <a:pt x="49" y="37"/>
                    <a:pt x="50" y="33"/>
                  </a:cubicBezTo>
                  <a:cubicBezTo>
                    <a:pt x="51" y="33"/>
                    <a:pt x="50" y="104"/>
                    <a:pt x="50" y="109"/>
                  </a:cubicBezTo>
                  <a:cubicBezTo>
                    <a:pt x="51" y="151"/>
                    <a:pt x="51" y="196"/>
                    <a:pt x="51" y="210"/>
                  </a:cubicBezTo>
                  <a:cubicBezTo>
                    <a:pt x="51" y="214"/>
                    <a:pt x="51" y="219"/>
                    <a:pt x="51" y="225"/>
                  </a:cubicBezTo>
                  <a:cubicBezTo>
                    <a:pt x="50" y="245"/>
                    <a:pt x="51" y="293"/>
                    <a:pt x="59" y="280"/>
                  </a:cubicBezTo>
                  <a:cubicBezTo>
                    <a:pt x="63" y="274"/>
                    <a:pt x="66" y="246"/>
                    <a:pt x="68" y="212"/>
                  </a:cubicBezTo>
                  <a:cubicBezTo>
                    <a:pt x="71" y="165"/>
                    <a:pt x="72" y="107"/>
                    <a:pt x="71" y="87"/>
                  </a:cubicBezTo>
                  <a:cubicBezTo>
                    <a:pt x="70" y="78"/>
                    <a:pt x="70" y="63"/>
                    <a:pt x="72" y="49"/>
                  </a:cubicBezTo>
                  <a:cubicBezTo>
                    <a:pt x="73" y="44"/>
                    <a:pt x="74" y="39"/>
                    <a:pt x="76" y="35"/>
                  </a:cubicBezTo>
                  <a:cubicBezTo>
                    <a:pt x="79" y="71"/>
                    <a:pt x="78" y="122"/>
                    <a:pt x="77" y="169"/>
                  </a:cubicBezTo>
                  <a:cubicBezTo>
                    <a:pt x="76" y="190"/>
                    <a:pt x="76" y="211"/>
                    <a:pt x="76" y="228"/>
                  </a:cubicBezTo>
                  <a:cubicBezTo>
                    <a:pt x="76" y="231"/>
                    <a:pt x="76" y="228"/>
                    <a:pt x="76" y="229"/>
                  </a:cubicBezTo>
                  <a:cubicBezTo>
                    <a:pt x="76" y="232"/>
                    <a:pt x="77" y="283"/>
                    <a:pt x="83" y="285"/>
                  </a:cubicBezTo>
                  <a:cubicBezTo>
                    <a:pt x="84" y="285"/>
                    <a:pt x="86" y="285"/>
                    <a:pt x="87" y="283"/>
                  </a:cubicBezTo>
                  <a:cubicBezTo>
                    <a:pt x="92" y="276"/>
                    <a:pt x="93" y="262"/>
                    <a:pt x="93" y="244"/>
                  </a:cubicBezTo>
                  <a:cubicBezTo>
                    <a:pt x="93" y="239"/>
                    <a:pt x="93" y="235"/>
                    <a:pt x="94" y="230"/>
                  </a:cubicBezTo>
                  <a:cubicBezTo>
                    <a:pt x="94" y="218"/>
                    <a:pt x="95" y="204"/>
                    <a:pt x="95" y="191"/>
                  </a:cubicBezTo>
                  <a:cubicBezTo>
                    <a:pt x="96" y="174"/>
                    <a:pt x="97" y="158"/>
                    <a:pt x="97" y="150"/>
                  </a:cubicBezTo>
                  <a:cubicBezTo>
                    <a:pt x="97" y="141"/>
                    <a:pt x="97" y="141"/>
                    <a:pt x="97" y="141"/>
                  </a:cubicBezTo>
                  <a:cubicBezTo>
                    <a:pt x="97" y="133"/>
                    <a:pt x="97" y="125"/>
                    <a:pt x="97" y="118"/>
                  </a:cubicBezTo>
                  <a:cubicBezTo>
                    <a:pt x="97" y="90"/>
                    <a:pt x="97" y="64"/>
                    <a:pt x="100" y="36"/>
                  </a:cubicBezTo>
                  <a:cubicBezTo>
                    <a:pt x="101" y="35"/>
                    <a:pt x="101" y="34"/>
                    <a:pt x="101" y="33"/>
                  </a:cubicBezTo>
                  <a:cubicBezTo>
                    <a:pt x="100" y="29"/>
                    <a:pt x="101" y="27"/>
                    <a:pt x="102" y="24"/>
                  </a:cubicBezTo>
                  <a:cubicBezTo>
                    <a:pt x="103" y="31"/>
                    <a:pt x="104" y="54"/>
                    <a:pt x="105" y="80"/>
                  </a:cubicBezTo>
                  <a:cubicBezTo>
                    <a:pt x="106" y="116"/>
                    <a:pt x="106" y="155"/>
                    <a:pt x="105" y="163"/>
                  </a:cubicBezTo>
                  <a:cubicBezTo>
                    <a:pt x="103" y="170"/>
                    <a:pt x="100" y="212"/>
                    <a:pt x="100" y="246"/>
                  </a:cubicBezTo>
                  <a:cubicBezTo>
                    <a:pt x="100" y="269"/>
                    <a:pt x="101" y="288"/>
                    <a:pt x="104" y="292"/>
                  </a:cubicBezTo>
                  <a:cubicBezTo>
                    <a:pt x="106" y="294"/>
                    <a:pt x="108" y="294"/>
                    <a:pt x="110" y="293"/>
                  </a:cubicBezTo>
                  <a:cubicBezTo>
                    <a:pt x="114" y="289"/>
                    <a:pt x="115" y="270"/>
                    <a:pt x="117" y="250"/>
                  </a:cubicBezTo>
                  <a:cubicBezTo>
                    <a:pt x="117" y="244"/>
                    <a:pt x="117" y="238"/>
                    <a:pt x="118" y="233"/>
                  </a:cubicBezTo>
                  <a:cubicBezTo>
                    <a:pt x="121" y="196"/>
                    <a:pt x="122" y="145"/>
                    <a:pt x="123" y="101"/>
                  </a:cubicBezTo>
                  <a:cubicBezTo>
                    <a:pt x="124" y="63"/>
                    <a:pt x="125" y="32"/>
                    <a:pt x="126" y="20"/>
                  </a:cubicBezTo>
                  <a:cubicBezTo>
                    <a:pt x="133" y="49"/>
                    <a:pt x="129" y="141"/>
                    <a:pt x="125" y="217"/>
                  </a:cubicBezTo>
                  <a:cubicBezTo>
                    <a:pt x="123" y="255"/>
                    <a:pt x="122" y="289"/>
                    <a:pt x="122" y="309"/>
                  </a:cubicBezTo>
                  <a:cubicBezTo>
                    <a:pt x="122" y="311"/>
                    <a:pt x="122" y="316"/>
                    <a:pt x="122" y="323"/>
                  </a:cubicBezTo>
                  <a:cubicBezTo>
                    <a:pt x="121" y="346"/>
                    <a:pt x="120" y="404"/>
                    <a:pt x="125" y="424"/>
                  </a:cubicBezTo>
                  <a:cubicBezTo>
                    <a:pt x="127" y="431"/>
                    <a:pt x="132" y="435"/>
                    <a:pt x="136" y="427"/>
                  </a:cubicBezTo>
                  <a:cubicBezTo>
                    <a:pt x="137" y="424"/>
                    <a:pt x="137" y="419"/>
                    <a:pt x="138" y="410"/>
                  </a:cubicBezTo>
                  <a:cubicBezTo>
                    <a:pt x="142" y="375"/>
                    <a:pt x="144" y="335"/>
                    <a:pt x="145" y="294"/>
                  </a:cubicBezTo>
                  <a:cubicBezTo>
                    <a:pt x="146" y="253"/>
                    <a:pt x="147" y="212"/>
                    <a:pt x="147" y="176"/>
                  </a:cubicBezTo>
                  <a:cubicBezTo>
                    <a:pt x="147" y="171"/>
                    <a:pt x="147" y="176"/>
                    <a:pt x="147" y="172"/>
                  </a:cubicBezTo>
                  <a:cubicBezTo>
                    <a:pt x="147" y="153"/>
                    <a:pt x="147" y="96"/>
                    <a:pt x="149" y="54"/>
                  </a:cubicBezTo>
                  <a:cubicBezTo>
                    <a:pt x="151" y="37"/>
                    <a:pt x="152" y="23"/>
                    <a:pt x="154" y="15"/>
                  </a:cubicBezTo>
                  <a:cubicBezTo>
                    <a:pt x="154" y="22"/>
                    <a:pt x="154" y="30"/>
                    <a:pt x="154" y="39"/>
                  </a:cubicBezTo>
                  <a:cubicBezTo>
                    <a:pt x="154" y="61"/>
                    <a:pt x="153" y="85"/>
                    <a:pt x="154" y="87"/>
                  </a:cubicBezTo>
                  <a:cubicBezTo>
                    <a:pt x="154" y="109"/>
                    <a:pt x="155" y="134"/>
                    <a:pt x="155" y="158"/>
                  </a:cubicBezTo>
                  <a:cubicBezTo>
                    <a:pt x="155" y="186"/>
                    <a:pt x="154" y="214"/>
                    <a:pt x="154" y="238"/>
                  </a:cubicBezTo>
                  <a:cubicBezTo>
                    <a:pt x="153" y="249"/>
                    <a:pt x="154" y="263"/>
                    <a:pt x="155" y="277"/>
                  </a:cubicBezTo>
                  <a:cubicBezTo>
                    <a:pt x="156" y="318"/>
                    <a:pt x="152" y="355"/>
                    <a:pt x="153" y="396"/>
                  </a:cubicBezTo>
                  <a:cubicBezTo>
                    <a:pt x="153" y="412"/>
                    <a:pt x="155" y="426"/>
                    <a:pt x="158" y="428"/>
                  </a:cubicBezTo>
                  <a:cubicBezTo>
                    <a:pt x="162" y="431"/>
                    <a:pt x="164" y="427"/>
                    <a:pt x="166" y="425"/>
                  </a:cubicBezTo>
                  <a:cubicBezTo>
                    <a:pt x="172" y="413"/>
                    <a:pt x="173" y="363"/>
                    <a:pt x="174" y="299"/>
                  </a:cubicBezTo>
                  <a:cubicBezTo>
                    <a:pt x="174" y="278"/>
                    <a:pt x="174" y="256"/>
                    <a:pt x="175" y="232"/>
                  </a:cubicBezTo>
                  <a:cubicBezTo>
                    <a:pt x="176" y="188"/>
                    <a:pt x="176" y="143"/>
                    <a:pt x="176" y="103"/>
                  </a:cubicBezTo>
                  <a:cubicBezTo>
                    <a:pt x="177" y="58"/>
                    <a:pt x="177" y="21"/>
                    <a:pt x="178" y="3"/>
                  </a:cubicBezTo>
                  <a:cubicBezTo>
                    <a:pt x="178" y="1"/>
                    <a:pt x="177" y="0"/>
                    <a:pt x="175" y="0"/>
                  </a:cubicBezTo>
                  <a:cubicBezTo>
                    <a:pt x="174" y="0"/>
                    <a:pt x="173" y="1"/>
                    <a:pt x="173" y="2"/>
                  </a:cubicBezTo>
                  <a:cubicBezTo>
                    <a:pt x="172" y="20"/>
                    <a:pt x="171" y="58"/>
                    <a:pt x="171" y="103"/>
                  </a:cubicBezTo>
                  <a:cubicBezTo>
                    <a:pt x="171" y="143"/>
                    <a:pt x="170" y="188"/>
                    <a:pt x="169" y="232"/>
                  </a:cubicBezTo>
                  <a:cubicBezTo>
                    <a:pt x="169" y="255"/>
                    <a:pt x="168" y="278"/>
                    <a:pt x="168" y="299"/>
                  </a:cubicBezTo>
                  <a:cubicBezTo>
                    <a:pt x="168" y="302"/>
                    <a:pt x="164" y="425"/>
                    <a:pt x="161" y="422"/>
                  </a:cubicBezTo>
                  <a:cubicBezTo>
                    <a:pt x="160" y="422"/>
                    <a:pt x="159" y="416"/>
                    <a:pt x="159" y="396"/>
                  </a:cubicBezTo>
                  <a:cubicBezTo>
                    <a:pt x="158" y="355"/>
                    <a:pt x="162" y="317"/>
                    <a:pt x="160" y="277"/>
                  </a:cubicBezTo>
                  <a:cubicBezTo>
                    <a:pt x="159" y="263"/>
                    <a:pt x="159" y="249"/>
                    <a:pt x="159" y="238"/>
                  </a:cubicBezTo>
                  <a:cubicBezTo>
                    <a:pt x="160" y="214"/>
                    <a:pt x="160" y="186"/>
                    <a:pt x="160" y="158"/>
                  </a:cubicBezTo>
                  <a:cubicBezTo>
                    <a:pt x="160" y="133"/>
                    <a:pt x="160" y="109"/>
                    <a:pt x="159" y="87"/>
                  </a:cubicBezTo>
                  <a:cubicBezTo>
                    <a:pt x="159" y="85"/>
                    <a:pt x="159" y="61"/>
                    <a:pt x="159" y="39"/>
                  </a:cubicBezTo>
                  <a:cubicBezTo>
                    <a:pt x="159" y="29"/>
                    <a:pt x="159" y="18"/>
                    <a:pt x="159" y="8"/>
                  </a:cubicBezTo>
                  <a:cubicBezTo>
                    <a:pt x="160" y="2"/>
                    <a:pt x="152" y="3"/>
                    <a:pt x="150" y="7"/>
                  </a:cubicBezTo>
                  <a:cubicBezTo>
                    <a:pt x="146" y="15"/>
                    <a:pt x="145" y="38"/>
                    <a:pt x="144" y="54"/>
                  </a:cubicBezTo>
                  <a:cubicBezTo>
                    <a:pt x="141" y="95"/>
                    <a:pt x="141" y="153"/>
                    <a:pt x="141" y="172"/>
                  </a:cubicBezTo>
                  <a:cubicBezTo>
                    <a:pt x="141" y="173"/>
                    <a:pt x="141" y="169"/>
                    <a:pt x="141" y="176"/>
                  </a:cubicBezTo>
                  <a:cubicBezTo>
                    <a:pt x="141" y="212"/>
                    <a:pt x="141" y="254"/>
                    <a:pt x="140" y="294"/>
                  </a:cubicBezTo>
                  <a:cubicBezTo>
                    <a:pt x="138" y="335"/>
                    <a:pt x="136" y="375"/>
                    <a:pt x="133" y="409"/>
                  </a:cubicBezTo>
                  <a:cubicBezTo>
                    <a:pt x="132" y="417"/>
                    <a:pt x="132" y="422"/>
                    <a:pt x="131" y="424"/>
                  </a:cubicBezTo>
                  <a:cubicBezTo>
                    <a:pt x="125" y="417"/>
                    <a:pt x="127" y="352"/>
                    <a:pt x="127" y="323"/>
                  </a:cubicBezTo>
                  <a:cubicBezTo>
                    <a:pt x="127" y="316"/>
                    <a:pt x="127" y="311"/>
                    <a:pt x="127" y="309"/>
                  </a:cubicBezTo>
                  <a:cubicBezTo>
                    <a:pt x="127" y="290"/>
                    <a:pt x="129" y="255"/>
                    <a:pt x="131" y="217"/>
                  </a:cubicBezTo>
                  <a:cubicBezTo>
                    <a:pt x="134" y="135"/>
                    <a:pt x="139" y="34"/>
                    <a:pt x="129" y="12"/>
                  </a:cubicBezTo>
                  <a:cubicBezTo>
                    <a:pt x="128" y="10"/>
                    <a:pt x="126" y="9"/>
                    <a:pt x="124" y="10"/>
                  </a:cubicBezTo>
                  <a:cubicBezTo>
                    <a:pt x="120" y="12"/>
                    <a:pt x="119" y="52"/>
                    <a:pt x="118" y="100"/>
                  </a:cubicBezTo>
                  <a:cubicBezTo>
                    <a:pt x="117" y="144"/>
                    <a:pt x="116" y="195"/>
                    <a:pt x="113" y="232"/>
                  </a:cubicBezTo>
                  <a:cubicBezTo>
                    <a:pt x="112" y="238"/>
                    <a:pt x="112" y="244"/>
                    <a:pt x="111" y="249"/>
                  </a:cubicBezTo>
                  <a:cubicBezTo>
                    <a:pt x="110" y="266"/>
                    <a:pt x="109" y="282"/>
                    <a:pt x="107" y="287"/>
                  </a:cubicBezTo>
                  <a:cubicBezTo>
                    <a:pt x="106" y="282"/>
                    <a:pt x="105" y="266"/>
                    <a:pt x="105" y="246"/>
                  </a:cubicBezTo>
                  <a:cubicBezTo>
                    <a:pt x="106" y="213"/>
                    <a:pt x="108" y="171"/>
                    <a:pt x="110" y="165"/>
                  </a:cubicBezTo>
                  <a:cubicBezTo>
                    <a:pt x="112" y="156"/>
                    <a:pt x="112" y="116"/>
                    <a:pt x="111" y="80"/>
                  </a:cubicBezTo>
                  <a:cubicBezTo>
                    <a:pt x="110" y="52"/>
                    <a:pt x="108" y="26"/>
                    <a:pt x="105" y="18"/>
                  </a:cubicBezTo>
                  <a:cubicBezTo>
                    <a:pt x="105" y="18"/>
                    <a:pt x="105" y="18"/>
                    <a:pt x="105" y="18"/>
                  </a:cubicBezTo>
                  <a:cubicBezTo>
                    <a:pt x="102" y="11"/>
                    <a:pt x="95" y="21"/>
                    <a:pt x="95" y="33"/>
                  </a:cubicBezTo>
                  <a:cubicBezTo>
                    <a:pt x="95" y="34"/>
                    <a:pt x="95" y="35"/>
                    <a:pt x="95" y="36"/>
                  </a:cubicBezTo>
                  <a:cubicBezTo>
                    <a:pt x="92" y="64"/>
                    <a:pt x="92" y="90"/>
                    <a:pt x="92" y="118"/>
                  </a:cubicBezTo>
                  <a:cubicBezTo>
                    <a:pt x="92" y="125"/>
                    <a:pt x="92" y="133"/>
                    <a:pt x="92" y="141"/>
                  </a:cubicBezTo>
                  <a:cubicBezTo>
                    <a:pt x="91" y="150"/>
                    <a:pt x="91" y="150"/>
                    <a:pt x="91" y="150"/>
                  </a:cubicBezTo>
                  <a:cubicBezTo>
                    <a:pt x="91" y="158"/>
                    <a:pt x="91" y="174"/>
                    <a:pt x="90" y="191"/>
                  </a:cubicBezTo>
                  <a:cubicBezTo>
                    <a:pt x="89" y="204"/>
                    <a:pt x="89" y="217"/>
                    <a:pt x="88" y="230"/>
                  </a:cubicBezTo>
                  <a:cubicBezTo>
                    <a:pt x="88" y="235"/>
                    <a:pt x="88" y="239"/>
                    <a:pt x="88" y="244"/>
                  </a:cubicBezTo>
                  <a:cubicBezTo>
                    <a:pt x="87" y="259"/>
                    <a:pt x="87" y="271"/>
                    <a:pt x="84" y="278"/>
                  </a:cubicBezTo>
                  <a:cubicBezTo>
                    <a:pt x="81" y="272"/>
                    <a:pt x="81" y="238"/>
                    <a:pt x="81" y="229"/>
                  </a:cubicBezTo>
                  <a:cubicBezTo>
                    <a:pt x="81" y="227"/>
                    <a:pt x="81" y="230"/>
                    <a:pt x="81" y="228"/>
                  </a:cubicBezTo>
                  <a:cubicBezTo>
                    <a:pt x="81" y="210"/>
                    <a:pt x="82" y="190"/>
                    <a:pt x="82" y="169"/>
                  </a:cubicBezTo>
                  <a:cubicBezTo>
                    <a:pt x="84" y="118"/>
                    <a:pt x="85" y="63"/>
                    <a:pt x="80" y="27"/>
                  </a:cubicBezTo>
                  <a:cubicBezTo>
                    <a:pt x="80" y="26"/>
                    <a:pt x="80" y="26"/>
                    <a:pt x="79" y="25"/>
                  </a:cubicBezTo>
                  <a:cubicBezTo>
                    <a:pt x="73" y="19"/>
                    <a:pt x="67" y="46"/>
                    <a:pt x="67" y="49"/>
                  </a:cubicBezTo>
                  <a:cubicBezTo>
                    <a:pt x="65" y="62"/>
                    <a:pt x="65" y="78"/>
                    <a:pt x="66" y="88"/>
                  </a:cubicBezTo>
                  <a:cubicBezTo>
                    <a:pt x="67" y="107"/>
                    <a:pt x="66" y="165"/>
                    <a:pt x="63" y="212"/>
                  </a:cubicBezTo>
                  <a:cubicBezTo>
                    <a:pt x="61" y="239"/>
                    <a:pt x="59" y="262"/>
                    <a:pt x="56" y="272"/>
                  </a:cubicBezTo>
                  <a:cubicBezTo>
                    <a:pt x="55" y="264"/>
                    <a:pt x="55" y="243"/>
                    <a:pt x="56" y="225"/>
                  </a:cubicBezTo>
                  <a:cubicBezTo>
                    <a:pt x="56" y="220"/>
                    <a:pt x="56" y="215"/>
                    <a:pt x="56" y="210"/>
                  </a:cubicBezTo>
                  <a:cubicBezTo>
                    <a:pt x="57" y="196"/>
                    <a:pt x="56" y="151"/>
                    <a:pt x="56" y="109"/>
                  </a:cubicBezTo>
                  <a:cubicBezTo>
                    <a:pt x="56" y="84"/>
                    <a:pt x="56" y="54"/>
                    <a:pt x="54" y="30"/>
                  </a:cubicBezTo>
                  <a:cubicBezTo>
                    <a:pt x="54" y="28"/>
                    <a:pt x="53" y="27"/>
                    <a:pt x="51" y="27"/>
                  </a:cubicBezTo>
                  <a:cubicBezTo>
                    <a:pt x="51" y="27"/>
                    <a:pt x="51" y="27"/>
                    <a:pt x="51" y="27"/>
                  </a:cubicBezTo>
                  <a:cubicBezTo>
                    <a:pt x="50" y="28"/>
                    <a:pt x="50" y="28"/>
                    <a:pt x="50" y="27"/>
                  </a:cubicBezTo>
                  <a:cubicBezTo>
                    <a:pt x="49" y="27"/>
                    <a:pt x="48" y="27"/>
                    <a:pt x="47" y="28"/>
                  </a:cubicBezTo>
                  <a:cubicBezTo>
                    <a:pt x="46" y="28"/>
                    <a:pt x="45" y="28"/>
                    <a:pt x="45" y="29"/>
                  </a:cubicBezTo>
                  <a:cubicBezTo>
                    <a:pt x="45" y="29"/>
                    <a:pt x="45" y="29"/>
                    <a:pt x="45" y="29"/>
                  </a:cubicBezTo>
                  <a:cubicBezTo>
                    <a:pt x="45" y="30"/>
                    <a:pt x="43" y="46"/>
                    <a:pt x="42" y="61"/>
                  </a:cubicBezTo>
                  <a:cubicBezTo>
                    <a:pt x="40" y="76"/>
                    <a:pt x="39" y="91"/>
                    <a:pt x="39" y="91"/>
                  </a:cubicBezTo>
                  <a:cubicBezTo>
                    <a:pt x="39" y="95"/>
                    <a:pt x="39" y="99"/>
                    <a:pt x="39" y="103"/>
                  </a:cubicBezTo>
                  <a:cubicBezTo>
                    <a:pt x="40" y="132"/>
                    <a:pt x="41" y="161"/>
                    <a:pt x="35" y="189"/>
                  </a:cubicBezTo>
                  <a:cubicBezTo>
                    <a:pt x="35" y="177"/>
                    <a:pt x="34" y="152"/>
                    <a:pt x="33" y="126"/>
                  </a:cubicBezTo>
                  <a:cubicBezTo>
                    <a:pt x="33" y="118"/>
                    <a:pt x="30" y="38"/>
                    <a:pt x="25" y="36"/>
                  </a:cubicBezTo>
                  <a:cubicBezTo>
                    <a:pt x="17" y="34"/>
                    <a:pt x="16" y="101"/>
                    <a:pt x="16" y="112"/>
                  </a:cubicBezTo>
                  <a:cubicBezTo>
                    <a:pt x="16" y="143"/>
                    <a:pt x="15" y="175"/>
                    <a:pt x="11" y="188"/>
                  </a:cubicBezTo>
                  <a:cubicBezTo>
                    <a:pt x="9" y="183"/>
                    <a:pt x="8" y="166"/>
                    <a:pt x="7" y="146"/>
                  </a:cubicBezTo>
                  <a:cubicBezTo>
                    <a:pt x="6" y="121"/>
                    <a:pt x="6" y="91"/>
                    <a:pt x="6" y="69"/>
                  </a:cubicBezTo>
                  <a:cubicBezTo>
                    <a:pt x="6" y="56"/>
                    <a:pt x="6" y="46"/>
                    <a:pt x="6"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42"/>
            <p:cNvSpPr>
              <a:spLocks/>
            </p:cNvSpPr>
            <p:nvPr/>
          </p:nvSpPr>
          <p:spPr bwMode="auto">
            <a:xfrm>
              <a:off x="4292" y="1602"/>
              <a:ext cx="301" cy="131"/>
            </a:xfrm>
            <a:custGeom>
              <a:avLst/>
              <a:gdLst>
                <a:gd name="T0" fmla="*/ 4 w 127"/>
                <a:gd name="T1" fmla="*/ 1 h 55"/>
                <a:gd name="T2" fmla="*/ 1 w 127"/>
                <a:gd name="T3" fmla="*/ 1 h 55"/>
                <a:gd name="T4" fmla="*/ 1 w 127"/>
                <a:gd name="T5" fmla="*/ 5 h 55"/>
                <a:gd name="T6" fmla="*/ 100 w 127"/>
                <a:gd name="T7" fmla="*/ 46 h 55"/>
                <a:gd name="T8" fmla="*/ 123 w 127"/>
                <a:gd name="T9" fmla="*/ 54 h 55"/>
                <a:gd name="T10" fmla="*/ 126 w 127"/>
                <a:gd name="T11" fmla="*/ 52 h 55"/>
                <a:gd name="T12" fmla="*/ 125 w 127"/>
                <a:gd name="T13" fmla="*/ 49 h 55"/>
                <a:gd name="T14" fmla="*/ 102 w 127"/>
                <a:gd name="T15" fmla="*/ 40 h 55"/>
                <a:gd name="T16" fmla="*/ 4 w 127"/>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55">
                  <a:moveTo>
                    <a:pt x="4" y="1"/>
                  </a:moveTo>
                  <a:cubicBezTo>
                    <a:pt x="3" y="0"/>
                    <a:pt x="2" y="0"/>
                    <a:pt x="1" y="1"/>
                  </a:cubicBezTo>
                  <a:cubicBezTo>
                    <a:pt x="0" y="2"/>
                    <a:pt x="0" y="4"/>
                    <a:pt x="1" y="5"/>
                  </a:cubicBezTo>
                  <a:cubicBezTo>
                    <a:pt x="12" y="14"/>
                    <a:pt x="67" y="34"/>
                    <a:pt x="100" y="46"/>
                  </a:cubicBezTo>
                  <a:cubicBezTo>
                    <a:pt x="110" y="49"/>
                    <a:pt x="118" y="52"/>
                    <a:pt x="123" y="54"/>
                  </a:cubicBezTo>
                  <a:cubicBezTo>
                    <a:pt x="124" y="55"/>
                    <a:pt x="126" y="54"/>
                    <a:pt x="126" y="52"/>
                  </a:cubicBezTo>
                  <a:cubicBezTo>
                    <a:pt x="127" y="51"/>
                    <a:pt x="126" y="49"/>
                    <a:pt x="125" y="49"/>
                  </a:cubicBezTo>
                  <a:cubicBezTo>
                    <a:pt x="121" y="47"/>
                    <a:pt x="112" y="44"/>
                    <a:pt x="102" y="40"/>
                  </a:cubicBezTo>
                  <a:cubicBezTo>
                    <a:pt x="69" y="29"/>
                    <a:pt x="15" y="1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43"/>
            <p:cNvSpPr>
              <a:spLocks/>
            </p:cNvSpPr>
            <p:nvPr/>
          </p:nvSpPr>
          <p:spPr bwMode="auto">
            <a:xfrm>
              <a:off x="3579" y="1964"/>
              <a:ext cx="446" cy="133"/>
            </a:xfrm>
            <a:custGeom>
              <a:avLst/>
              <a:gdLst>
                <a:gd name="T0" fmla="*/ 2 w 188"/>
                <a:gd name="T1" fmla="*/ 4 h 56"/>
                <a:gd name="T2" fmla="*/ 0 w 188"/>
                <a:gd name="T3" fmla="*/ 7 h 56"/>
                <a:gd name="T4" fmla="*/ 3 w 188"/>
                <a:gd name="T5" fmla="*/ 9 h 56"/>
                <a:gd name="T6" fmla="*/ 185 w 188"/>
                <a:gd name="T7" fmla="*/ 55 h 56"/>
                <a:gd name="T8" fmla="*/ 188 w 188"/>
                <a:gd name="T9" fmla="*/ 53 h 56"/>
                <a:gd name="T10" fmla="*/ 186 w 188"/>
                <a:gd name="T11" fmla="*/ 50 h 56"/>
                <a:gd name="T12" fmla="*/ 2 w 188"/>
                <a:gd name="T13" fmla="*/ 4 h 56"/>
              </a:gdLst>
              <a:ahLst/>
              <a:cxnLst>
                <a:cxn ang="0">
                  <a:pos x="T0" y="T1"/>
                </a:cxn>
                <a:cxn ang="0">
                  <a:pos x="T2" y="T3"/>
                </a:cxn>
                <a:cxn ang="0">
                  <a:pos x="T4" y="T5"/>
                </a:cxn>
                <a:cxn ang="0">
                  <a:pos x="T6" y="T7"/>
                </a:cxn>
                <a:cxn ang="0">
                  <a:pos x="T8" y="T9"/>
                </a:cxn>
                <a:cxn ang="0">
                  <a:pos x="T10" y="T11"/>
                </a:cxn>
                <a:cxn ang="0">
                  <a:pos x="T12" y="T13"/>
                </a:cxn>
              </a:cxnLst>
              <a:rect l="0" t="0" r="r" b="b"/>
              <a:pathLst>
                <a:path w="188" h="56">
                  <a:moveTo>
                    <a:pt x="2" y="4"/>
                  </a:moveTo>
                  <a:cubicBezTo>
                    <a:pt x="0" y="4"/>
                    <a:pt x="0" y="6"/>
                    <a:pt x="0" y="7"/>
                  </a:cubicBezTo>
                  <a:cubicBezTo>
                    <a:pt x="0" y="9"/>
                    <a:pt x="2" y="10"/>
                    <a:pt x="3" y="9"/>
                  </a:cubicBezTo>
                  <a:cubicBezTo>
                    <a:pt x="15" y="6"/>
                    <a:pt x="149" y="50"/>
                    <a:pt x="185" y="55"/>
                  </a:cubicBezTo>
                  <a:cubicBezTo>
                    <a:pt x="187" y="56"/>
                    <a:pt x="188" y="54"/>
                    <a:pt x="188" y="53"/>
                  </a:cubicBezTo>
                  <a:cubicBezTo>
                    <a:pt x="188" y="52"/>
                    <a:pt x="187" y="50"/>
                    <a:pt x="186" y="50"/>
                  </a:cubicBezTo>
                  <a:cubicBezTo>
                    <a:pt x="148" y="45"/>
                    <a:pt x="16" y="0"/>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44"/>
            <p:cNvSpPr>
              <a:spLocks/>
            </p:cNvSpPr>
            <p:nvPr/>
          </p:nvSpPr>
          <p:spPr bwMode="auto">
            <a:xfrm>
              <a:off x="3871" y="2228"/>
              <a:ext cx="350" cy="97"/>
            </a:xfrm>
            <a:custGeom>
              <a:avLst/>
              <a:gdLst>
                <a:gd name="T0" fmla="*/ 3 w 148"/>
                <a:gd name="T1" fmla="*/ 1 h 41"/>
                <a:gd name="T2" fmla="*/ 0 w 148"/>
                <a:gd name="T3" fmla="*/ 3 h 41"/>
                <a:gd name="T4" fmla="*/ 2 w 148"/>
                <a:gd name="T5" fmla="*/ 6 h 41"/>
                <a:gd name="T6" fmla="*/ 90 w 148"/>
                <a:gd name="T7" fmla="*/ 28 h 41"/>
                <a:gd name="T8" fmla="*/ 146 w 148"/>
                <a:gd name="T9" fmla="*/ 41 h 41"/>
                <a:gd name="T10" fmla="*/ 148 w 148"/>
                <a:gd name="T11" fmla="*/ 38 h 41"/>
                <a:gd name="T12" fmla="*/ 145 w 148"/>
                <a:gd name="T13" fmla="*/ 36 h 41"/>
                <a:gd name="T14" fmla="*/ 92 w 148"/>
                <a:gd name="T15" fmla="*/ 22 h 41"/>
                <a:gd name="T16" fmla="*/ 3 w 148"/>
                <a:gd name="T17" fmla="*/ 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41">
                  <a:moveTo>
                    <a:pt x="3" y="1"/>
                  </a:moveTo>
                  <a:cubicBezTo>
                    <a:pt x="2" y="0"/>
                    <a:pt x="0" y="1"/>
                    <a:pt x="0" y="3"/>
                  </a:cubicBezTo>
                  <a:cubicBezTo>
                    <a:pt x="0" y="4"/>
                    <a:pt x="1" y="6"/>
                    <a:pt x="2" y="6"/>
                  </a:cubicBezTo>
                  <a:cubicBezTo>
                    <a:pt x="11" y="8"/>
                    <a:pt x="54" y="18"/>
                    <a:pt x="90" y="28"/>
                  </a:cubicBezTo>
                  <a:cubicBezTo>
                    <a:pt x="119" y="35"/>
                    <a:pt x="144" y="41"/>
                    <a:pt x="146" y="41"/>
                  </a:cubicBezTo>
                  <a:cubicBezTo>
                    <a:pt x="147" y="41"/>
                    <a:pt x="148" y="40"/>
                    <a:pt x="148" y="38"/>
                  </a:cubicBezTo>
                  <a:cubicBezTo>
                    <a:pt x="148" y="37"/>
                    <a:pt x="147" y="36"/>
                    <a:pt x="145" y="36"/>
                  </a:cubicBezTo>
                  <a:cubicBezTo>
                    <a:pt x="145" y="36"/>
                    <a:pt x="120" y="30"/>
                    <a:pt x="92" y="22"/>
                  </a:cubicBezTo>
                  <a:cubicBezTo>
                    <a:pt x="55" y="13"/>
                    <a:pt x="12" y="2"/>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5"/>
            <p:cNvSpPr>
              <a:spLocks/>
            </p:cNvSpPr>
            <p:nvPr/>
          </p:nvSpPr>
          <p:spPr bwMode="auto">
            <a:xfrm>
              <a:off x="4560" y="1702"/>
              <a:ext cx="26" cy="916"/>
            </a:xfrm>
            <a:custGeom>
              <a:avLst/>
              <a:gdLst>
                <a:gd name="T0" fmla="*/ 11 w 11"/>
                <a:gd name="T1" fmla="*/ 3 h 385"/>
                <a:gd name="T2" fmla="*/ 9 w 11"/>
                <a:gd name="T3" fmla="*/ 0 h 385"/>
                <a:gd name="T4" fmla="*/ 6 w 11"/>
                <a:gd name="T5" fmla="*/ 3 h 385"/>
                <a:gd name="T6" fmla="*/ 1 w 11"/>
                <a:gd name="T7" fmla="*/ 245 h 385"/>
                <a:gd name="T8" fmla="*/ 0 w 11"/>
                <a:gd name="T9" fmla="*/ 383 h 385"/>
                <a:gd name="T10" fmla="*/ 2 w 11"/>
                <a:gd name="T11" fmla="*/ 385 h 385"/>
                <a:gd name="T12" fmla="*/ 5 w 11"/>
                <a:gd name="T13" fmla="*/ 383 h 385"/>
                <a:gd name="T14" fmla="*/ 6 w 11"/>
                <a:gd name="T15" fmla="*/ 245 h 385"/>
                <a:gd name="T16" fmla="*/ 11 w 11"/>
                <a:gd name="T17" fmla="*/ 3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85">
                  <a:moveTo>
                    <a:pt x="11" y="3"/>
                  </a:moveTo>
                  <a:cubicBezTo>
                    <a:pt x="11" y="1"/>
                    <a:pt x="10" y="0"/>
                    <a:pt x="9" y="0"/>
                  </a:cubicBezTo>
                  <a:cubicBezTo>
                    <a:pt x="7" y="0"/>
                    <a:pt x="6" y="1"/>
                    <a:pt x="6" y="3"/>
                  </a:cubicBezTo>
                  <a:cubicBezTo>
                    <a:pt x="2" y="81"/>
                    <a:pt x="1" y="164"/>
                    <a:pt x="1" y="245"/>
                  </a:cubicBezTo>
                  <a:cubicBezTo>
                    <a:pt x="1" y="292"/>
                    <a:pt x="0" y="338"/>
                    <a:pt x="0" y="383"/>
                  </a:cubicBezTo>
                  <a:cubicBezTo>
                    <a:pt x="0" y="384"/>
                    <a:pt x="1" y="385"/>
                    <a:pt x="2" y="385"/>
                  </a:cubicBezTo>
                  <a:cubicBezTo>
                    <a:pt x="4" y="385"/>
                    <a:pt x="5" y="384"/>
                    <a:pt x="5" y="383"/>
                  </a:cubicBezTo>
                  <a:cubicBezTo>
                    <a:pt x="6" y="338"/>
                    <a:pt x="6" y="292"/>
                    <a:pt x="6" y="245"/>
                  </a:cubicBezTo>
                  <a:cubicBezTo>
                    <a:pt x="7" y="164"/>
                    <a:pt x="7" y="81"/>
                    <a:pt x="1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46"/>
            <p:cNvSpPr>
              <a:spLocks/>
            </p:cNvSpPr>
            <p:nvPr/>
          </p:nvSpPr>
          <p:spPr bwMode="auto">
            <a:xfrm>
              <a:off x="3416" y="2282"/>
              <a:ext cx="26" cy="357"/>
            </a:xfrm>
            <a:custGeom>
              <a:avLst/>
              <a:gdLst>
                <a:gd name="T0" fmla="*/ 6 w 11"/>
                <a:gd name="T1" fmla="*/ 2 h 150"/>
                <a:gd name="T2" fmla="*/ 3 w 11"/>
                <a:gd name="T3" fmla="*/ 0 h 150"/>
                <a:gd name="T4" fmla="*/ 0 w 11"/>
                <a:gd name="T5" fmla="*/ 2 h 150"/>
                <a:gd name="T6" fmla="*/ 2 w 11"/>
                <a:gd name="T7" fmla="*/ 95 h 150"/>
                <a:gd name="T8" fmla="*/ 5 w 11"/>
                <a:gd name="T9" fmla="*/ 147 h 150"/>
                <a:gd name="T10" fmla="*/ 9 w 11"/>
                <a:gd name="T11" fmla="*/ 149 h 150"/>
                <a:gd name="T12" fmla="*/ 11 w 11"/>
                <a:gd name="T13" fmla="*/ 146 h 150"/>
                <a:gd name="T14" fmla="*/ 7 w 11"/>
                <a:gd name="T15" fmla="*/ 95 h 150"/>
                <a:gd name="T16" fmla="*/ 6 w 11"/>
                <a:gd name="T17" fmla="*/ 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50">
                  <a:moveTo>
                    <a:pt x="6" y="2"/>
                  </a:moveTo>
                  <a:cubicBezTo>
                    <a:pt x="6" y="1"/>
                    <a:pt x="5" y="0"/>
                    <a:pt x="3" y="0"/>
                  </a:cubicBezTo>
                  <a:cubicBezTo>
                    <a:pt x="2" y="0"/>
                    <a:pt x="0" y="1"/>
                    <a:pt x="0" y="2"/>
                  </a:cubicBezTo>
                  <a:cubicBezTo>
                    <a:pt x="0" y="16"/>
                    <a:pt x="1" y="59"/>
                    <a:pt x="2" y="95"/>
                  </a:cubicBezTo>
                  <a:cubicBezTo>
                    <a:pt x="3" y="117"/>
                    <a:pt x="4" y="137"/>
                    <a:pt x="5" y="147"/>
                  </a:cubicBezTo>
                  <a:cubicBezTo>
                    <a:pt x="6" y="149"/>
                    <a:pt x="7" y="150"/>
                    <a:pt x="9" y="149"/>
                  </a:cubicBezTo>
                  <a:cubicBezTo>
                    <a:pt x="10" y="149"/>
                    <a:pt x="11" y="148"/>
                    <a:pt x="11" y="146"/>
                  </a:cubicBezTo>
                  <a:cubicBezTo>
                    <a:pt x="9" y="136"/>
                    <a:pt x="8" y="117"/>
                    <a:pt x="7" y="95"/>
                  </a:cubicBezTo>
                  <a:cubicBezTo>
                    <a:pt x="6" y="59"/>
                    <a:pt x="6" y="16"/>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47"/>
            <p:cNvSpPr>
              <a:spLocks/>
            </p:cNvSpPr>
            <p:nvPr/>
          </p:nvSpPr>
          <p:spPr bwMode="auto">
            <a:xfrm>
              <a:off x="2625" y="2615"/>
              <a:ext cx="2435" cy="105"/>
            </a:xfrm>
            <a:custGeom>
              <a:avLst/>
              <a:gdLst>
                <a:gd name="T0" fmla="*/ 3 w 1028"/>
                <a:gd name="T1" fmla="*/ 18 h 44"/>
                <a:gd name="T2" fmla="*/ 0 w 1028"/>
                <a:gd name="T3" fmla="*/ 21 h 44"/>
                <a:gd name="T4" fmla="*/ 3 w 1028"/>
                <a:gd name="T5" fmla="*/ 24 h 44"/>
                <a:gd name="T6" fmla="*/ 252 w 1028"/>
                <a:gd name="T7" fmla="*/ 20 h 44"/>
                <a:gd name="T8" fmla="*/ 1009 w 1028"/>
                <a:gd name="T9" fmla="*/ 20 h 44"/>
                <a:gd name="T10" fmla="*/ 1018 w 1028"/>
                <a:gd name="T11" fmla="*/ 25 h 44"/>
                <a:gd name="T12" fmla="*/ 667 w 1028"/>
                <a:gd name="T13" fmla="*/ 29 h 44"/>
                <a:gd name="T14" fmla="*/ 508 w 1028"/>
                <a:gd name="T15" fmla="*/ 26 h 44"/>
                <a:gd name="T16" fmla="*/ 191 w 1028"/>
                <a:gd name="T17" fmla="*/ 27 h 44"/>
                <a:gd name="T18" fmla="*/ 71 w 1028"/>
                <a:gd name="T19" fmla="*/ 41 h 44"/>
                <a:gd name="T20" fmla="*/ 74 w 1028"/>
                <a:gd name="T21" fmla="*/ 44 h 44"/>
                <a:gd name="T22" fmla="*/ 77 w 1028"/>
                <a:gd name="T23" fmla="*/ 42 h 44"/>
                <a:gd name="T24" fmla="*/ 191 w 1028"/>
                <a:gd name="T25" fmla="*/ 32 h 44"/>
                <a:gd name="T26" fmla="*/ 508 w 1028"/>
                <a:gd name="T27" fmla="*/ 32 h 44"/>
                <a:gd name="T28" fmla="*/ 667 w 1028"/>
                <a:gd name="T29" fmla="*/ 35 h 44"/>
                <a:gd name="T30" fmla="*/ 1020 w 1028"/>
                <a:gd name="T31" fmla="*/ 30 h 44"/>
                <a:gd name="T32" fmla="*/ 1027 w 1028"/>
                <a:gd name="T33" fmla="*/ 21 h 44"/>
                <a:gd name="T34" fmla="*/ 252 w 1028"/>
                <a:gd name="T35" fmla="*/ 14 h 44"/>
                <a:gd name="T36" fmla="*/ 3 w 1028"/>
                <a:gd name="T37" fmla="*/ 1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8" h="44">
                  <a:moveTo>
                    <a:pt x="3" y="18"/>
                  </a:moveTo>
                  <a:cubicBezTo>
                    <a:pt x="2" y="18"/>
                    <a:pt x="0" y="19"/>
                    <a:pt x="0" y="21"/>
                  </a:cubicBezTo>
                  <a:cubicBezTo>
                    <a:pt x="0" y="22"/>
                    <a:pt x="2" y="24"/>
                    <a:pt x="3" y="24"/>
                  </a:cubicBezTo>
                  <a:cubicBezTo>
                    <a:pt x="59" y="23"/>
                    <a:pt x="148" y="22"/>
                    <a:pt x="252" y="20"/>
                  </a:cubicBezTo>
                  <a:cubicBezTo>
                    <a:pt x="390" y="17"/>
                    <a:pt x="935" y="7"/>
                    <a:pt x="1009" y="20"/>
                  </a:cubicBezTo>
                  <a:cubicBezTo>
                    <a:pt x="1017" y="22"/>
                    <a:pt x="1023" y="22"/>
                    <a:pt x="1018" y="25"/>
                  </a:cubicBezTo>
                  <a:cubicBezTo>
                    <a:pt x="988" y="36"/>
                    <a:pt x="839" y="33"/>
                    <a:pt x="667" y="29"/>
                  </a:cubicBezTo>
                  <a:cubicBezTo>
                    <a:pt x="615" y="28"/>
                    <a:pt x="561" y="27"/>
                    <a:pt x="508" y="26"/>
                  </a:cubicBezTo>
                  <a:cubicBezTo>
                    <a:pt x="388" y="25"/>
                    <a:pt x="273" y="25"/>
                    <a:pt x="191" y="27"/>
                  </a:cubicBezTo>
                  <a:cubicBezTo>
                    <a:pt x="118" y="29"/>
                    <a:pt x="71" y="33"/>
                    <a:pt x="71" y="41"/>
                  </a:cubicBezTo>
                  <a:cubicBezTo>
                    <a:pt x="71" y="43"/>
                    <a:pt x="72" y="44"/>
                    <a:pt x="74" y="44"/>
                  </a:cubicBezTo>
                  <a:cubicBezTo>
                    <a:pt x="75" y="44"/>
                    <a:pt x="77" y="44"/>
                    <a:pt x="77" y="42"/>
                  </a:cubicBezTo>
                  <a:cubicBezTo>
                    <a:pt x="78" y="38"/>
                    <a:pt x="121" y="34"/>
                    <a:pt x="191" y="32"/>
                  </a:cubicBezTo>
                  <a:cubicBezTo>
                    <a:pt x="273" y="30"/>
                    <a:pt x="388" y="30"/>
                    <a:pt x="508" y="32"/>
                  </a:cubicBezTo>
                  <a:cubicBezTo>
                    <a:pt x="561" y="33"/>
                    <a:pt x="615" y="34"/>
                    <a:pt x="667" y="35"/>
                  </a:cubicBezTo>
                  <a:cubicBezTo>
                    <a:pt x="839" y="39"/>
                    <a:pt x="989" y="42"/>
                    <a:pt x="1020" y="30"/>
                  </a:cubicBezTo>
                  <a:cubicBezTo>
                    <a:pt x="1026" y="27"/>
                    <a:pt x="1028" y="25"/>
                    <a:pt x="1027" y="21"/>
                  </a:cubicBezTo>
                  <a:cubicBezTo>
                    <a:pt x="1018" y="0"/>
                    <a:pt x="570" y="9"/>
                    <a:pt x="252" y="14"/>
                  </a:cubicBezTo>
                  <a:cubicBezTo>
                    <a:pt x="148" y="16"/>
                    <a:pt x="59" y="18"/>
                    <a:pt x="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751512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60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a:extLst>
              <a:ext uri="{FF2B5EF4-FFF2-40B4-BE49-F238E27FC236}">
                <a16:creationId xmlns:a16="http://schemas.microsoft.com/office/drawing/2014/main" xmlns="" id="{B58E7931-C55C-4418-8B50-8D5521363D6D}"/>
              </a:ext>
            </a:extLst>
          </p:cNvPr>
          <p:cNvSpPr txBox="1"/>
          <p:nvPr/>
        </p:nvSpPr>
        <p:spPr>
          <a:xfrm>
            <a:off x="5411162" y="2845078"/>
            <a:ext cx="4663440" cy="523220"/>
          </a:xfrm>
          <a:prstGeom prst="rect">
            <a:avLst/>
          </a:prstGeom>
          <a:noFill/>
        </p:spPr>
        <p:txBody>
          <a:bodyPr wrap="square" rtlCol="0">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背景、目的、创新点回顾</a:t>
            </a:r>
            <a:endParaRPr lang="en-US" altLang="zh-CN"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0" name="组合 9">
            <a:extLst>
              <a:ext uri="{FF2B5EF4-FFF2-40B4-BE49-F238E27FC236}">
                <a16:creationId xmlns:a16="http://schemas.microsoft.com/office/drawing/2014/main" xmlns="" id="{B8C37B49-C7CA-4054-98B2-3741ED233E92}"/>
              </a:ext>
            </a:extLst>
          </p:cNvPr>
          <p:cNvGrpSpPr/>
          <p:nvPr/>
        </p:nvGrpSpPr>
        <p:grpSpPr>
          <a:xfrm>
            <a:off x="5411162" y="3340599"/>
            <a:ext cx="4447733" cy="149104"/>
            <a:chOff x="3649980" y="3375660"/>
            <a:chExt cx="4663440" cy="108000"/>
          </a:xfrm>
        </p:grpSpPr>
        <p:cxnSp>
          <p:nvCxnSpPr>
            <p:cNvPr id="11" name="直接连接符 10">
              <a:extLst>
                <a:ext uri="{FF2B5EF4-FFF2-40B4-BE49-F238E27FC236}">
                  <a16:creationId xmlns:a16="http://schemas.microsoft.com/office/drawing/2014/main" xmlns="" id="{D5E30621-71F4-4D27-B282-85EA31332934}"/>
                </a:ext>
              </a:extLst>
            </p:cNvPr>
            <p:cNvCxnSpPr/>
            <p:nvPr/>
          </p:nvCxnSpPr>
          <p:spPr>
            <a:xfrm>
              <a:off x="3733800" y="3429660"/>
              <a:ext cx="449580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2" name="椭圆 11">
              <a:extLst>
                <a:ext uri="{FF2B5EF4-FFF2-40B4-BE49-F238E27FC236}">
                  <a16:creationId xmlns:a16="http://schemas.microsoft.com/office/drawing/2014/main" xmlns="" id="{BD8FF48B-8F11-481E-89C3-FDEC542B1BD6}"/>
                </a:ext>
              </a:extLst>
            </p:cNvPr>
            <p:cNvSpPr/>
            <p:nvPr/>
          </p:nvSpPr>
          <p:spPr>
            <a:xfrm>
              <a:off x="3649980" y="3375660"/>
              <a:ext cx="108000" cy="1080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C24C76B8-A23B-4C03-9CF4-368DCB7D716B}"/>
                </a:ext>
              </a:extLst>
            </p:cNvPr>
            <p:cNvSpPr/>
            <p:nvPr/>
          </p:nvSpPr>
          <p:spPr>
            <a:xfrm>
              <a:off x="8205420" y="3375660"/>
              <a:ext cx="108000" cy="1080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a:extLst>
              <a:ext uri="{FF2B5EF4-FFF2-40B4-BE49-F238E27FC236}">
                <a16:creationId xmlns:a16="http://schemas.microsoft.com/office/drawing/2014/main" xmlns="" id="{FBA92F8D-6E8C-4AFA-82FD-54553F26A8B6}"/>
              </a:ext>
            </a:extLst>
          </p:cNvPr>
          <p:cNvSpPr txBox="1"/>
          <p:nvPr/>
        </p:nvSpPr>
        <p:spPr>
          <a:xfrm>
            <a:off x="1434602" y="1912348"/>
            <a:ext cx="4205521" cy="3154710"/>
          </a:xfrm>
          <a:prstGeom prst="rect">
            <a:avLst/>
          </a:prstGeom>
          <a:noFill/>
        </p:spPr>
        <p:txBody>
          <a:bodyPr wrap="square" rtlCol="0">
            <a:spAutoFit/>
          </a:bodyPr>
          <a:lstStyle/>
          <a:p>
            <a:pPr algn="ctr"/>
            <a:r>
              <a:rPr lang="en-US" altLang="zh-CN" sz="199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01</a:t>
            </a:r>
            <a:endParaRPr lang="zh-CN" altLang="en-US" sz="199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p:txBody>
      </p:sp>
      <p:sp useBgFill="1">
        <p:nvSpPr>
          <p:cNvPr id="15" name="文本框 14">
            <a:extLst>
              <a:ext uri="{FF2B5EF4-FFF2-40B4-BE49-F238E27FC236}">
                <a16:creationId xmlns:a16="http://schemas.microsoft.com/office/drawing/2014/main" xmlns="" id="{8FF94724-4DF8-4ED5-919F-63A9F59EA471}"/>
              </a:ext>
            </a:extLst>
          </p:cNvPr>
          <p:cNvSpPr txBox="1"/>
          <p:nvPr/>
        </p:nvSpPr>
        <p:spPr>
          <a:xfrm>
            <a:off x="2059863" y="3093723"/>
            <a:ext cx="3230339" cy="646331"/>
          </a:xfrm>
          <a:prstGeom prst="rect">
            <a:avLst/>
          </a:prstGeom>
        </p:spPr>
        <p:txBody>
          <a:bodyPr wrap="square" rtlCol="0">
            <a:spAutoFit/>
          </a:bodyPr>
          <a:lstStyle/>
          <a:p>
            <a:pPr algn="ctr"/>
            <a:r>
              <a:rPr lang="en-US" altLang="zh-CN" sz="3600" b="1" dirty="0">
                <a:solidFill>
                  <a:schemeClr val="accent1"/>
                </a:solidFill>
                <a:latin typeface="Times New Roman" panose="02020603050405020304" pitchFamily="18" charset="0"/>
                <a:cs typeface="Times New Roman" panose="02020603050405020304" pitchFamily="18" charset="0"/>
              </a:rPr>
              <a:t>PART ONE</a:t>
            </a:r>
            <a:endParaRPr lang="zh-CN" altLang="en-US" sz="3600" b="1" dirty="0">
              <a:solidFill>
                <a:schemeClr val="accent1"/>
              </a:solidFill>
              <a:latin typeface="Times New Roman" panose="02020603050405020304" pitchFamily="18" charset="0"/>
              <a:cs typeface="Times New Roman" panose="02020603050405020304" pitchFamily="18" charset="0"/>
            </a:endParaRPr>
          </a:p>
        </p:txBody>
      </p:sp>
      <p:grpSp>
        <p:nvGrpSpPr>
          <p:cNvPr id="16" name="Group 39">
            <a:extLst>
              <a:ext uri="{FF2B5EF4-FFF2-40B4-BE49-F238E27FC236}">
                <a16:creationId xmlns:a16="http://schemas.microsoft.com/office/drawing/2014/main" xmlns="" id="{8E68204F-6BA1-43DD-817A-BABE9984AC63}"/>
              </a:ext>
            </a:extLst>
          </p:cNvPr>
          <p:cNvGrpSpPr>
            <a:grpSpLocks noChangeAspect="1"/>
          </p:cNvGrpSpPr>
          <p:nvPr/>
        </p:nvGrpSpPr>
        <p:grpSpPr bwMode="auto">
          <a:xfrm>
            <a:off x="8876156" y="5051833"/>
            <a:ext cx="3302354" cy="1518947"/>
            <a:chOff x="2625" y="1600"/>
            <a:chExt cx="2435" cy="1120"/>
          </a:xfrm>
          <a:solidFill>
            <a:srgbClr val="4A67AA"/>
          </a:solidFill>
        </p:grpSpPr>
        <p:sp>
          <p:nvSpPr>
            <p:cNvPr id="17" name="Freeform 40">
              <a:extLst>
                <a:ext uri="{FF2B5EF4-FFF2-40B4-BE49-F238E27FC236}">
                  <a16:creationId xmlns:a16="http://schemas.microsoft.com/office/drawing/2014/main" xmlns="" id="{3166D55E-3103-4285-B6E6-2B0636B87D79}"/>
                </a:ext>
              </a:extLst>
            </p:cNvPr>
            <p:cNvSpPr>
              <a:spLocks noEditPoints="1"/>
            </p:cNvSpPr>
            <p:nvPr/>
          </p:nvSpPr>
          <p:spPr bwMode="auto">
            <a:xfrm>
              <a:off x="2926" y="1976"/>
              <a:ext cx="1009" cy="647"/>
            </a:xfrm>
            <a:custGeom>
              <a:avLst/>
              <a:gdLst>
                <a:gd name="T0" fmla="*/ 92 w 426"/>
                <a:gd name="T1" fmla="*/ 48 h 272"/>
                <a:gd name="T2" fmla="*/ 261 w 426"/>
                <a:gd name="T3" fmla="*/ 17 h 272"/>
                <a:gd name="T4" fmla="*/ 26 w 426"/>
                <a:gd name="T5" fmla="*/ 76 h 272"/>
                <a:gd name="T6" fmla="*/ 198 w 426"/>
                <a:gd name="T7" fmla="*/ 52 h 272"/>
                <a:gd name="T8" fmla="*/ 27 w 426"/>
                <a:gd name="T9" fmla="*/ 113 h 272"/>
                <a:gd name="T10" fmla="*/ 108 w 426"/>
                <a:gd name="T11" fmla="*/ 100 h 272"/>
                <a:gd name="T12" fmla="*/ 133 w 426"/>
                <a:gd name="T13" fmla="*/ 105 h 272"/>
                <a:gd name="T14" fmla="*/ 24 w 426"/>
                <a:gd name="T15" fmla="*/ 137 h 272"/>
                <a:gd name="T16" fmla="*/ 171 w 426"/>
                <a:gd name="T17" fmla="*/ 117 h 272"/>
                <a:gd name="T18" fmla="*/ 162 w 426"/>
                <a:gd name="T19" fmla="*/ 127 h 272"/>
                <a:gd name="T20" fmla="*/ 343 w 426"/>
                <a:gd name="T21" fmla="*/ 124 h 272"/>
                <a:gd name="T22" fmla="*/ 316 w 426"/>
                <a:gd name="T23" fmla="*/ 133 h 272"/>
                <a:gd name="T24" fmla="*/ 149 w 426"/>
                <a:gd name="T25" fmla="*/ 167 h 272"/>
                <a:gd name="T26" fmla="*/ 38 w 426"/>
                <a:gd name="T27" fmla="*/ 198 h 272"/>
                <a:gd name="T28" fmla="*/ 193 w 426"/>
                <a:gd name="T29" fmla="*/ 177 h 272"/>
                <a:gd name="T30" fmla="*/ 240 w 426"/>
                <a:gd name="T31" fmla="*/ 183 h 272"/>
                <a:gd name="T32" fmla="*/ 104 w 426"/>
                <a:gd name="T33" fmla="*/ 202 h 272"/>
                <a:gd name="T34" fmla="*/ 156 w 426"/>
                <a:gd name="T35" fmla="*/ 212 h 272"/>
                <a:gd name="T36" fmla="*/ 257 w 426"/>
                <a:gd name="T37" fmla="*/ 210 h 272"/>
                <a:gd name="T38" fmla="*/ 71 w 426"/>
                <a:gd name="T39" fmla="*/ 248 h 272"/>
                <a:gd name="T40" fmla="*/ 356 w 426"/>
                <a:gd name="T41" fmla="*/ 216 h 272"/>
                <a:gd name="T42" fmla="*/ 228 w 426"/>
                <a:gd name="T43" fmla="*/ 238 h 272"/>
                <a:gd name="T44" fmla="*/ 91 w 426"/>
                <a:gd name="T45" fmla="*/ 255 h 272"/>
                <a:gd name="T46" fmla="*/ 96 w 426"/>
                <a:gd name="T47" fmla="*/ 266 h 272"/>
                <a:gd name="T48" fmla="*/ 351 w 426"/>
                <a:gd name="T49" fmla="*/ 247 h 272"/>
                <a:gd name="T50" fmla="*/ 208 w 426"/>
                <a:gd name="T51" fmla="*/ 267 h 272"/>
                <a:gd name="T52" fmla="*/ 365 w 426"/>
                <a:gd name="T53" fmla="*/ 256 h 272"/>
                <a:gd name="T54" fmla="*/ 310 w 426"/>
                <a:gd name="T55" fmla="*/ 245 h 272"/>
                <a:gd name="T56" fmla="*/ 86 w 426"/>
                <a:gd name="T57" fmla="*/ 261 h 272"/>
                <a:gd name="T58" fmla="*/ 175 w 426"/>
                <a:gd name="T59" fmla="*/ 248 h 272"/>
                <a:gd name="T60" fmla="*/ 422 w 426"/>
                <a:gd name="T61" fmla="*/ 216 h 272"/>
                <a:gd name="T62" fmla="*/ 236 w 426"/>
                <a:gd name="T63" fmla="*/ 224 h 272"/>
                <a:gd name="T64" fmla="*/ 53 w 426"/>
                <a:gd name="T65" fmla="*/ 243 h 272"/>
                <a:gd name="T66" fmla="*/ 414 w 426"/>
                <a:gd name="T67" fmla="*/ 185 h 272"/>
                <a:gd name="T68" fmla="*/ 102 w 426"/>
                <a:gd name="T69" fmla="*/ 214 h 272"/>
                <a:gd name="T70" fmla="*/ 110 w 426"/>
                <a:gd name="T71" fmla="*/ 207 h 272"/>
                <a:gd name="T72" fmla="*/ 422 w 426"/>
                <a:gd name="T73" fmla="*/ 151 h 272"/>
                <a:gd name="T74" fmla="*/ 194 w 426"/>
                <a:gd name="T75" fmla="*/ 171 h 272"/>
                <a:gd name="T76" fmla="*/ 92 w 426"/>
                <a:gd name="T77" fmla="*/ 184 h 272"/>
                <a:gd name="T78" fmla="*/ 204 w 426"/>
                <a:gd name="T79" fmla="*/ 161 h 272"/>
                <a:gd name="T80" fmla="*/ 421 w 426"/>
                <a:gd name="T81" fmla="*/ 113 h 272"/>
                <a:gd name="T82" fmla="*/ 356 w 426"/>
                <a:gd name="T83" fmla="*/ 117 h 272"/>
                <a:gd name="T84" fmla="*/ 163 w 426"/>
                <a:gd name="T85" fmla="*/ 132 h 272"/>
                <a:gd name="T86" fmla="*/ 306 w 426"/>
                <a:gd name="T87" fmla="*/ 90 h 272"/>
                <a:gd name="T88" fmla="*/ 236 w 426"/>
                <a:gd name="T89" fmla="*/ 99 h 272"/>
                <a:gd name="T90" fmla="*/ 52 w 426"/>
                <a:gd name="T91" fmla="*/ 131 h 272"/>
                <a:gd name="T92" fmla="*/ 290 w 426"/>
                <a:gd name="T93" fmla="*/ 70 h 272"/>
                <a:gd name="T94" fmla="*/ 107 w 426"/>
                <a:gd name="T95" fmla="*/ 95 h 272"/>
                <a:gd name="T96" fmla="*/ 98 w 426"/>
                <a:gd name="T97" fmla="*/ 97 h 272"/>
                <a:gd name="T98" fmla="*/ 304 w 426"/>
                <a:gd name="T99" fmla="*/ 31 h 272"/>
                <a:gd name="T100" fmla="*/ 153 w 426"/>
                <a:gd name="T101" fmla="*/ 52 h 272"/>
                <a:gd name="T102" fmla="*/ 310 w 426"/>
                <a:gd name="T103" fmla="*/ 6 h 272"/>
                <a:gd name="T104" fmla="*/ 25 w 426"/>
                <a:gd name="T105" fmla="*/ 5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26" h="272">
                  <a:moveTo>
                    <a:pt x="25" y="56"/>
                  </a:moveTo>
                  <a:cubicBezTo>
                    <a:pt x="23" y="56"/>
                    <a:pt x="23" y="58"/>
                    <a:pt x="23" y="59"/>
                  </a:cubicBezTo>
                  <a:cubicBezTo>
                    <a:pt x="23" y="61"/>
                    <a:pt x="25" y="62"/>
                    <a:pt x="26" y="61"/>
                  </a:cubicBezTo>
                  <a:cubicBezTo>
                    <a:pt x="48" y="55"/>
                    <a:pt x="70" y="52"/>
                    <a:pt x="92" y="48"/>
                  </a:cubicBezTo>
                  <a:cubicBezTo>
                    <a:pt x="109" y="46"/>
                    <a:pt x="125" y="43"/>
                    <a:pt x="142" y="39"/>
                  </a:cubicBezTo>
                  <a:cubicBezTo>
                    <a:pt x="150" y="38"/>
                    <a:pt x="220" y="22"/>
                    <a:pt x="267" y="14"/>
                  </a:cubicBezTo>
                  <a:cubicBezTo>
                    <a:pt x="271" y="13"/>
                    <a:pt x="276" y="12"/>
                    <a:pt x="280" y="11"/>
                  </a:cubicBezTo>
                  <a:cubicBezTo>
                    <a:pt x="274" y="13"/>
                    <a:pt x="267" y="15"/>
                    <a:pt x="261" y="17"/>
                  </a:cubicBezTo>
                  <a:cubicBezTo>
                    <a:pt x="226" y="28"/>
                    <a:pt x="187" y="39"/>
                    <a:pt x="152" y="47"/>
                  </a:cubicBezTo>
                  <a:cubicBezTo>
                    <a:pt x="134" y="51"/>
                    <a:pt x="117" y="53"/>
                    <a:pt x="101" y="56"/>
                  </a:cubicBezTo>
                  <a:cubicBezTo>
                    <a:pt x="74" y="60"/>
                    <a:pt x="48" y="63"/>
                    <a:pt x="25" y="73"/>
                  </a:cubicBezTo>
                  <a:cubicBezTo>
                    <a:pt x="26" y="76"/>
                    <a:pt x="26" y="76"/>
                    <a:pt x="26" y="76"/>
                  </a:cubicBezTo>
                  <a:cubicBezTo>
                    <a:pt x="25" y="73"/>
                    <a:pt x="25" y="73"/>
                    <a:pt x="25" y="73"/>
                  </a:cubicBezTo>
                  <a:cubicBezTo>
                    <a:pt x="24" y="74"/>
                    <a:pt x="23" y="75"/>
                    <a:pt x="24" y="77"/>
                  </a:cubicBezTo>
                  <a:cubicBezTo>
                    <a:pt x="24" y="77"/>
                    <a:pt x="24" y="78"/>
                    <a:pt x="25" y="78"/>
                  </a:cubicBezTo>
                  <a:cubicBezTo>
                    <a:pt x="38" y="84"/>
                    <a:pt x="123" y="67"/>
                    <a:pt x="198" y="52"/>
                  </a:cubicBezTo>
                  <a:cubicBezTo>
                    <a:pt x="228" y="46"/>
                    <a:pt x="257" y="40"/>
                    <a:pt x="278" y="37"/>
                  </a:cubicBezTo>
                  <a:cubicBezTo>
                    <a:pt x="241" y="49"/>
                    <a:pt x="171" y="68"/>
                    <a:pt x="114" y="83"/>
                  </a:cubicBezTo>
                  <a:cubicBezTo>
                    <a:pt x="83" y="91"/>
                    <a:pt x="10" y="106"/>
                    <a:pt x="25" y="113"/>
                  </a:cubicBezTo>
                  <a:cubicBezTo>
                    <a:pt x="26" y="113"/>
                    <a:pt x="27" y="113"/>
                    <a:pt x="27" y="113"/>
                  </a:cubicBezTo>
                  <a:cubicBezTo>
                    <a:pt x="36" y="111"/>
                    <a:pt x="50" y="109"/>
                    <a:pt x="65" y="107"/>
                  </a:cubicBezTo>
                  <a:cubicBezTo>
                    <a:pt x="77" y="105"/>
                    <a:pt x="90" y="104"/>
                    <a:pt x="99" y="102"/>
                  </a:cubicBezTo>
                  <a:cubicBezTo>
                    <a:pt x="108" y="100"/>
                    <a:pt x="108" y="100"/>
                    <a:pt x="108" y="100"/>
                  </a:cubicBezTo>
                  <a:cubicBezTo>
                    <a:pt x="108" y="100"/>
                    <a:pt x="108" y="100"/>
                    <a:pt x="108" y="100"/>
                  </a:cubicBezTo>
                  <a:cubicBezTo>
                    <a:pt x="108" y="100"/>
                    <a:pt x="108" y="100"/>
                    <a:pt x="108" y="100"/>
                  </a:cubicBezTo>
                  <a:cubicBezTo>
                    <a:pt x="110" y="100"/>
                    <a:pt x="110" y="100"/>
                    <a:pt x="110" y="100"/>
                  </a:cubicBezTo>
                  <a:cubicBezTo>
                    <a:pt x="124" y="97"/>
                    <a:pt x="234" y="76"/>
                    <a:pt x="278" y="68"/>
                  </a:cubicBezTo>
                  <a:cubicBezTo>
                    <a:pt x="229" y="81"/>
                    <a:pt x="182" y="93"/>
                    <a:pt x="133" y="105"/>
                  </a:cubicBezTo>
                  <a:cubicBezTo>
                    <a:pt x="112" y="111"/>
                    <a:pt x="91" y="116"/>
                    <a:pt x="67" y="122"/>
                  </a:cubicBezTo>
                  <a:cubicBezTo>
                    <a:pt x="63" y="123"/>
                    <a:pt x="58" y="124"/>
                    <a:pt x="54" y="125"/>
                  </a:cubicBezTo>
                  <a:cubicBezTo>
                    <a:pt x="47" y="127"/>
                    <a:pt x="29" y="131"/>
                    <a:pt x="25" y="135"/>
                  </a:cubicBezTo>
                  <a:cubicBezTo>
                    <a:pt x="24" y="135"/>
                    <a:pt x="24" y="136"/>
                    <a:pt x="24" y="137"/>
                  </a:cubicBezTo>
                  <a:cubicBezTo>
                    <a:pt x="24" y="137"/>
                    <a:pt x="25" y="138"/>
                    <a:pt x="26" y="138"/>
                  </a:cubicBezTo>
                  <a:cubicBezTo>
                    <a:pt x="34" y="140"/>
                    <a:pt x="61" y="135"/>
                    <a:pt x="65" y="135"/>
                  </a:cubicBezTo>
                  <a:cubicBezTo>
                    <a:pt x="88" y="132"/>
                    <a:pt x="114" y="128"/>
                    <a:pt x="126" y="126"/>
                  </a:cubicBezTo>
                  <a:cubicBezTo>
                    <a:pt x="141" y="123"/>
                    <a:pt x="156" y="120"/>
                    <a:pt x="171" y="117"/>
                  </a:cubicBezTo>
                  <a:cubicBezTo>
                    <a:pt x="194" y="112"/>
                    <a:pt x="217" y="107"/>
                    <a:pt x="237" y="104"/>
                  </a:cubicBezTo>
                  <a:cubicBezTo>
                    <a:pt x="241" y="104"/>
                    <a:pt x="245" y="103"/>
                    <a:pt x="251" y="102"/>
                  </a:cubicBezTo>
                  <a:cubicBezTo>
                    <a:pt x="264" y="100"/>
                    <a:pt x="280" y="97"/>
                    <a:pt x="290" y="97"/>
                  </a:cubicBezTo>
                  <a:cubicBezTo>
                    <a:pt x="264" y="106"/>
                    <a:pt x="213" y="117"/>
                    <a:pt x="162" y="127"/>
                  </a:cubicBezTo>
                  <a:cubicBezTo>
                    <a:pt x="155" y="128"/>
                    <a:pt x="6" y="161"/>
                    <a:pt x="27" y="169"/>
                  </a:cubicBezTo>
                  <a:cubicBezTo>
                    <a:pt x="27" y="169"/>
                    <a:pt x="27" y="169"/>
                    <a:pt x="27" y="169"/>
                  </a:cubicBezTo>
                  <a:cubicBezTo>
                    <a:pt x="41" y="172"/>
                    <a:pt x="170" y="151"/>
                    <a:pt x="259" y="137"/>
                  </a:cubicBezTo>
                  <a:cubicBezTo>
                    <a:pt x="300" y="130"/>
                    <a:pt x="332" y="125"/>
                    <a:pt x="343" y="124"/>
                  </a:cubicBezTo>
                  <a:cubicBezTo>
                    <a:pt x="347" y="123"/>
                    <a:pt x="352" y="123"/>
                    <a:pt x="356" y="122"/>
                  </a:cubicBezTo>
                  <a:cubicBezTo>
                    <a:pt x="373" y="121"/>
                    <a:pt x="389" y="119"/>
                    <a:pt x="405" y="116"/>
                  </a:cubicBezTo>
                  <a:cubicBezTo>
                    <a:pt x="391" y="121"/>
                    <a:pt x="368" y="125"/>
                    <a:pt x="343" y="129"/>
                  </a:cubicBezTo>
                  <a:cubicBezTo>
                    <a:pt x="334" y="130"/>
                    <a:pt x="325" y="132"/>
                    <a:pt x="316" y="133"/>
                  </a:cubicBezTo>
                  <a:cubicBezTo>
                    <a:pt x="276" y="140"/>
                    <a:pt x="233" y="149"/>
                    <a:pt x="203" y="155"/>
                  </a:cubicBezTo>
                  <a:cubicBezTo>
                    <a:pt x="194" y="157"/>
                    <a:pt x="186" y="159"/>
                    <a:pt x="181" y="160"/>
                  </a:cubicBezTo>
                  <a:cubicBezTo>
                    <a:pt x="179" y="160"/>
                    <a:pt x="179" y="160"/>
                    <a:pt x="179" y="160"/>
                  </a:cubicBezTo>
                  <a:cubicBezTo>
                    <a:pt x="169" y="162"/>
                    <a:pt x="159" y="164"/>
                    <a:pt x="149" y="167"/>
                  </a:cubicBezTo>
                  <a:cubicBezTo>
                    <a:pt x="129" y="171"/>
                    <a:pt x="109" y="175"/>
                    <a:pt x="91" y="178"/>
                  </a:cubicBezTo>
                  <a:cubicBezTo>
                    <a:pt x="86" y="179"/>
                    <a:pt x="76" y="182"/>
                    <a:pt x="65" y="185"/>
                  </a:cubicBezTo>
                  <a:cubicBezTo>
                    <a:pt x="60" y="186"/>
                    <a:pt x="24" y="192"/>
                    <a:pt x="24" y="196"/>
                  </a:cubicBezTo>
                  <a:cubicBezTo>
                    <a:pt x="23" y="200"/>
                    <a:pt x="31" y="199"/>
                    <a:pt x="38" y="198"/>
                  </a:cubicBezTo>
                  <a:cubicBezTo>
                    <a:pt x="43" y="198"/>
                    <a:pt x="49" y="197"/>
                    <a:pt x="55" y="197"/>
                  </a:cubicBezTo>
                  <a:cubicBezTo>
                    <a:pt x="64" y="195"/>
                    <a:pt x="64" y="195"/>
                    <a:pt x="64" y="195"/>
                  </a:cubicBezTo>
                  <a:cubicBezTo>
                    <a:pt x="76" y="194"/>
                    <a:pt x="89" y="192"/>
                    <a:pt x="103" y="191"/>
                  </a:cubicBezTo>
                  <a:cubicBezTo>
                    <a:pt x="134" y="187"/>
                    <a:pt x="167" y="184"/>
                    <a:pt x="193" y="177"/>
                  </a:cubicBezTo>
                  <a:cubicBezTo>
                    <a:pt x="195" y="176"/>
                    <a:pt x="195" y="176"/>
                    <a:pt x="195" y="176"/>
                  </a:cubicBezTo>
                  <a:cubicBezTo>
                    <a:pt x="199" y="175"/>
                    <a:pt x="284" y="163"/>
                    <a:pt x="349" y="156"/>
                  </a:cubicBezTo>
                  <a:cubicBezTo>
                    <a:pt x="375" y="153"/>
                    <a:pt x="398" y="151"/>
                    <a:pt x="411" y="151"/>
                  </a:cubicBezTo>
                  <a:cubicBezTo>
                    <a:pt x="379" y="161"/>
                    <a:pt x="260" y="180"/>
                    <a:pt x="240" y="183"/>
                  </a:cubicBezTo>
                  <a:cubicBezTo>
                    <a:pt x="238" y="183"/>
                    <a:pt x="237" y="183"/>
                    <a:pt x="237" y="183"/>
                  </a:cubicBezTo>
                  <a:cubicBezTo>
                    <a:pt x="202" y="189"/>
                    <a:pt x="167" y="194"/>
                    <a:pt x="132" y="198"/>
                  </a:cubicBezTo>
                  <a:cubicBezTo>
                    <a:pt x="124" y="199"/>
                    <a:pt x="117" y="200"/>
                    <a:pt x="110" y="201"/>
                  </a:cubicBezTo>
                  <a:cubicBezTo>
                    <a:pt x="104" y="202"/>
                    <a:pt x="104" y="202"/>
                    <a:pt x="104" y="202"/>
                  </a:cubicBezTo>
                  <a:cubicBezTo>
                    <a:pt x="98" y="203"/>
                    <a:pt x="82" y="207"/>
                    <a:pt x="66" y="211"/>
                  </a:cubicBezTo>
                  <a:cubicBezTo>
                    <a:pt x="55" y="213"/>
                    <a:pt x="23" y="220"/>
                    <a:pt x="22" y="224"/>
                  </a:cubicBezTo>
                  <a:cubicBezTo>
                    <a:pt x="21" y="233"/>
                    <a:pt x="91" y="221"/>
                    <a:pt x="102" y="219"/>
                  </a:cubicBezTo>
                  <a:cubicBezTo>
                    <a:pt x="122" y="216"/>
                    <a:pt x="141" y="213"/>
                    <a:pt x="156" y="212"/>
                  </a:cubicBezTo>
                  <a:cubicBezTo>
                    <a:pt x="184" y="210"/>
                    <a:pt x="212" y="206"/>
                    <a:pt x="241" y="203"/>
                  </a:cubicBezTo>
                  <a:cubicBezTo>
                    <a:pt x="271" y="199"/>
                    <a:pt x="300" y="195"/>
                    <a:pt x="329" y="193"/>
                  </a:cubicBezTo>
                  <a:cubicBezTo>
                    <a:pt x="358" y="191"/>
                    <a:pt x="381" y="190"/>
                    <a:pt x="397" y="190"/>
                  </a:cubicBezTo>
                  <a:cubicBezTo>
                    <a:pt x="366" y="195"/>
                    <a:pt x="313" y="202"/>
                    <a:pt x="257" y="210"/>
                  </a:cubicBezTo>
                  <a:cubicBezTo>
                    <a:pt x="245" y="211"/>
                    <a:pt x="0" y="239"/>
                    <a:pt x="26" y="250"/>
                  </a:cubicBezTo>
                  <a:cubicBezTo>
                    <a:pt x="27" y="250"/>
                    <a:pt x="28" y="250"/>
                    <a:pt x="28" y="250"/>
                  </a:cubicBezTo>
                  <a:cubicBezTo>
                    <a:pt x="32" y="249"/>
                    <a:pt x="40" y="249"/>
                    <a:pt x="49" y="249"/>
                  </a:cubicBezTo>
                  <a:cubicBezTo>
                    <a:pt x="57" y="249"/>
                    <a:pt x="66" y="249"/>
                    <a:pt x="71" y="248"/>
                  </a:cubicBezTo>
                  <a:cubicBezTo>
                    <a:pt x="85" y="246"/>
                    <a:pt x="101" y="245"/>
                    <a:pt x="117" y="244"/>
                  </a:cubicBezTo>
                  <a:cubicBezTo>
                    <a:pt x="127" y="243"/>
                    <a:pt x="136" y="243"/>
                    <a:pt x="145" y="242"/>
                  </a:cubicBezTo>
                  <a:cubicBezTo>
                    <a:pt x="177" y="239"/>
                    <a:pt x="207" y="235"/>
                    <a:pt x="237" y="230"/>
                  </a:cubicBezTo>
                  <a:cubicBezTo>
                    <a:pt x="275" y="224"/>
                    <a:pt x="313" y="218"/>
                    <a:pt x="356" y="216"/>
                  </a:cubicBezTo>
                  <a:cubicBezTo>
                    <a:pt x="357" y="216"/>
                    <a:pt x="358" y="216"/>
                    <a:pt x="360" y="216"/>
                  </a:cubicBezTo>
                  <a:cubicBezTo>
                    <a:pt x="371" y="215"/>
                    <a:pt x="403" y="213"/>
                    <a:pt x="415" y="215"/>
                  </a:cubicBezTo>
                  <a:cubicBezTo>
                    <a:pt x="407" y="217"/>
                    <a:pt x="389" y="220"/>
                    <a:pt x="365" y="223"/>
                  </a:cubicBezTo>
                  <a:cubicBezTo>
                    <a:pt x="314" y="230"/>
                    <a:pt x="244" y="237"/>
                    <a:pt x="228" y="238"/>
                  </a:cubicBezTo>
                  <a:cubicBezTo>
                    <a:pt x="211" y="239"/>
                    <a:pt x="192" y="241"/>
                    <a:pt x="174" y="243"/>
                  </a:cubicBezTo>
                  <a:cubicBezTo>
                    <a:pt x="156" y="245"/>
                    <a:pt x="138" y="247"/>
                    <a:pt x="121" y="249"/>
                  </a:cubicBezTo>
                  <a:cubicBezTo>
                    <a:pt x="116" y="250"/>
                    <a:pt x="110" y="251"/>
                    <a:pt x="105" y="252"/>
                  </a:cubicBezTo>
                  <a:cubicBezTo>
                    <a:pt x="100" y="253"/>
                    <a:pt x="96" y="254"/>
                    <a:pt x="91" y="255"/>
                  </a:cubicBezTo>
                  <a:cubicBezTo>
                    <a:pt x="89" y="255"/>
                    <a:pt x="81" y="256"/>
                    <a:pt x="73" y="258"/>
                  </a:cubicBezTo>
                  <a:cubicBezTo>
                    <a:pt x="64" y="260"/>
                    <a:pt x="27" y="266"/>
                    <a:pt x="27" y="268"/>
                  </a:cubicBezTo>
                  <a:cubicBezTo>
                    <a:pt x="26" y="272"/>
                    <a:pt x="32" y="271"/>
                    <a:pt x="34" y="270"/>
                  </a:cubicBezTo>
                  <a:cubicBezTo>
                    <a:pt x="45" y="270"/>
                    <a:pt x="69" y="268"/>
                    <a:pt x="96" y="266"/>
                  </a:cubicBezTo>
                  <a:cubicBezTo>
                    <a:pt x="136" y="263"/>
                    <a:pt x="182" y="259"/>
                    <a:pt x="190" y="259"/>
                  </a:cubicBezTo>
                  <a:cubicBezTo>
                    <a:pt x="210" y="258"/>
                    <a:pt x="229" y="256"/>
                    <a:pt x="248" y="255"/>
                  </a:cubicBezTo>
                  <a:cubicBezTo>
                    <a:pt x="269" y="253"/>
                    <a:pt x="290" y="251"/>
                    <a:pt x="310" y="251"/>
                  </a:cubicBezTo>
                  <a:cubicBezTo>
                    <a:pt x="321" y="250"/>
                    <a:pt x="335" y="249"/>
                    <a:pt x="351" y="247"/>
                  </a:cubicBezTo>
                  <a:cubicBezTo>
                    <a:pt x="372" y="245"/>
                    <a:pt x="396" y="242"/>
                    <a:pt x="409" y="243"/>
                  </a:cubicBezTo>
                  <a:cubicBezTo>
                    <a:pt x="414" y="243"/>
                    <a:pt x="420" y="244"/>
                    <a:pt x="408" y="246"/>
                  </a:cubicBezTo>
                  <a:cubicBezTo>
                    <a:pt x="389" y="248"/>
                    <a:pt x="327" y="254"/>
                    <a:pt x="276" y="259"/>
                  </a:cubicBezTo>
                  <a:cubicBezTo>
                    <a:pt x="243" y="263"/>
                    <a:pt x="216" y="265"/>
                    <a:pt x="208" y="267"/>
                  </a:cubicBezTo>
                  <a:cubicBezTo>
                    <a:pt x="207" y="267"/>
                    <a:pt x="206" y="268"/>
                    <a:pt x="206" y="270"/>
                  </a:cubicBezTo>
                  <a:cubicBezTo>
                    <a:pt x="206" y="271"/>
                    <a:pt x="207" y="272"/>
                    <a:pt x="209" y="272"/>
                  </a:cubicBezTo>
                  <a:cubicBezTo>
                    <a:pt x="217" y="271"/>
                    <a:pt x="244" y="268"/>
                    <a:pt x="277" y="265"/>
                  </a:cubicBezTo>
                  <a:cubicBezTo>
                    <a:pt x="279" y="265"/>
                    <a:pt x="326" y="260"/>
                    <a:pt x="365" y="256"/>
                  </a:cubicBezTo>
                  <a:cubicBezTo>
                    <a:pt x="391" y="253"/>
                    <a:pt x="414" y="251"/>
                    <a:pt x="419" y="247"/>
                  </a:cubicBezTo>
                  <a:cubicBezTo>
                    <a:pt x="422" y="246"/>
                    <a:pt x="422" y="241"/>
                    <a:pt x="418" y="240"/>
                  </a:cubicBezTo>
                  <a:cubicBezTo>
                    <a:pt x="409" y="236"/>
                    <a:pt x="378" y="239"/>
                    <a:pt x="350" y="242"/>
                  </a:cubicBezTo>
                  <a:cubicBezTo>
                    <a:pt x="335" y="243"/>
                    <a:pt x="320" y="245"/>
                    <a:pt x="310" y="245"/>
                  </a:cubicBezTo>
                  <a:cubicBezTo>
                    <a:pt x="289" y="246"/>
                    <a:pt x="268" y="247"/>
                    <a:pt x="248" y="249"/>
                  </a:cubicBezTo>
                  <a:cubicBezTo>
                    <a:pt x="228" y="251"/>
                    <a:pt x="209" y="253"/>
                    <a:pt x="190" y="253"/>
                  </a:cubicBezTo>
                  <a:cubicBezTo>
                    <a:pt x="182" y="254"/>
                    <a:pt x="136" y="257"/>
                    <a:pt x="95" y="260"/>
                  </a:cubicBezTo>
                  <a:cubicBezTo>
                    <a:pt x="92" y="261"/>
                    <a:pt x="89" y="261"/>
                    <a:pt x="86" y="261"/>
                  </a:cubicBezTo>
                  <a:cubicBezTo>
                    <a:pt x="88" y="261"/>
                    <a:pt x="91" y="260"/>
                    <a:pt x="92" y="260"/>
                  </a:cubicBezTo>
                  <a:cubicBezTo>
                    <a:pt x="96" y="259"/>
                    <a:pt x="101" y="259"/>
                    <a:pt x="106" y="258"/>
                  </a:cubicBezTo>
                  <a:cubicBezTo>
                    <a:pt x="111" y="256"/>
                    <a:pt x="116" y="255"/>
                    <a:pt x="122" y="255"/>
                  </a:cubicBezTo>
                  <a:cubicBezTo>
                    <a:pt x="139" y="252"/>
                    <a:pt x="157" y="250"/>
                    <a:pt x="175" y="248"/>
                  </a:cubicBezTo>
                  <a:cubicBezTo>
                    <a:pt x="193" y="246"/>
                    <a:pt x="211" y="245"/>
                    <a:pt x="228" y="243"/>
                  </a:cubicBezTo>
                  <a:cubicBezTo>
                    <a:pt x="244" y="242"/>
                    <a:pt x="315" y="236"/>
                    <a:pt x="366" y="229"/>
                  </a:cubicBezTo>
                  <a:cubicBezTo>
                    <a:pt x="394" y="225"/>
                    <a:pt x="417" y="221"/>
                    <a:pt x="422" y="217"/>
                  </a:cubicBezTo>
                  <a:cubicBezTo>
                    <a:pt x="422" y="217"/>
                    <a:pt x="422" y="216"/>
                    <a:pt x="422" y="216"/>
                  </a:cubicBezTo>
                  <a:cubicBezTo>
                    <a:pt x="424" y="214"/>
                    <a:pt x="423" y="211"/>
                    <a:pt x="419" y="210"/>
                  </a:cubicBezTo>
                  <a:cubicBezTo>
                    <a:pt x="406" y="206"/>
                    <a:pt x="367" y="210"/>
                    <a:pt x="360" y="210"/>
                  </a:cubicBezTo>
                  <a:cubicBezTo>
                    <a:pt x="357" y="210"/>
                    <a:pt x="356" y="211"/>
                    <a:pt x="356" y="211"/>
                  </a:cubicBezTo>
                  <a:cubicBezTo>
                    <a:pt x="313" y="212"/>
                    <a:pt x="275" y="218"/>
                    <a:pt x="236" y="224"/>
                  </a:cubicBezTo>
                  <a:cubicBezTo>
                    <a:pt x="207" y="229"/>
                    <a:pt x="177" y="234"/>
                    <a:pt x="144" y="237"/>
                  </a:cubicBezTo>
                  <a:cubicBezTo>
                    <a:pt x="135" y="238"/>
                    <a:pt x="126" y="238"/>
                    <a:pt x="117" y="239"/>
                  </a:cubicBezTo>
                  <a:cubicBezTo>
                    <a:pt x="101" y="240"/>
                    <a:pt x="85" y="240"/>
                    <a:pt x="71" y="243"/>
                  </a:cubicBezTo>
                  <a:cubicBezTo>
                    <a:pt x="66" y="243"/>
                    <a:pt x="60" y="243"/>
                    <a:pt x="53" y="243"/>
                  </a:cubicBezTo>
                  <a:cubicBezTo>
                    <a:pt x="93" y="237"/>
                    <a:pt x="178" y="226"/>
                    <a:pt x="257" y="215"/>
                  </a:cubicBezTo>
                  <a:cubicBezTo>
                    <a:pt x="271" y="213"/>
                    <a:pt x="419" y="194"/>
                    <a:pt x="423" y="191"/>
                  </a:cubicBezTo>
                  <a:cubicBezTo>
                    <a:pt x="426" y="188"/>
                    <a:pt x="425" y="186"/>
                    <a:pt x="420" y="186"/>
                  </a:cubicBezTo>
                  <a:cubicBezTo>
                    <a:pt x="419" y="185"/>
                    <a:pt x="416" y="185"/>
                    <a:pt x="414" y="185"/>
                  </a:cubicBezTo>
                  <a:cubicBezTo>
                    <a:pt x="401" y="185"/>
                    <a:pt x="371" y="184"/>
                    <a:pt x="328" y="188"/>
                  </a:cubicBezTo>
                  <a:cubicBezTo>
                    <a:pt x="300" y="190"/>
                    <a:pt x="270" y="194"/>
                    <a:pt x="241" y="197"/>
                  </a:cubicBezTo>
                  <a:cubicBezTo>
                    <a:pt x="212" y="201"/>
                    <a:pt x="183" y="205"/>
                    <a:pt x="156" y="207"/>
                  </a:cubicBezTo>
                  <a:cubicBezTo>
                    <a:pt x="140" y="208"/>
                    <a:pt x="121" y="211"/>
                    <a:pt x="102" y="214"/>
                  </a:cubicBezTo>
                  <a:cubicBezTo>
                    <a:pt x="83" y="216"/>
                    <a:pt x="65" y="219"/>
                    <a:pt x="48" y="221"/>
                  </a:cubicBezTo>
                  <a:cubicBezTo>
                    <a:pt x="54" y="219"/>
                    <a:pt x="61" y="217"/>
                    <a:pt x="68" y="216"/>
                  </a:cubicBezTo>
                  <a:cubicBezTo>
                    <a:pt x="83" y="212"/>
                    <a:pt x="99" y="208"/>
                    <a:pt x="105" y="208"/>
                  </a:cubicBezTo>
                  <a:cubicBezTo>
                    <a:pt x="110" y="207"/>
                    <a:pt x="110" y="207"/>
                    <a:pt x="110" y="207"/>
                  </a:cubicBezTo>
                  <a:cubicBezTo>
                    <a:pt x="118" y="206"/>
                    <a:pt x="125" y="205"/>
                    <a:pt x="132" y="204"/>
                  </a:cubicBezTo>
                  <a:cubicBezTo>
                    <a:pt x="168" y="199"/>
                    <a:pt x="203" y="194"/>
                    <a:pt x="238" y="188"/>
                  </a:cubicBezTo>
                  <a:cubicBezTo>
                    <a:pt x="241" y="188"/>
                    <a:pt x="241" y="188"/>
                    <a:pt x="241" y="188"/>
                  </a:cubicBezTo>
                  <a:cubicBezTo>
                    <a:pt x="263" y="185"/>
                    <a:pt x="410" y="162"/>
                    <a:pt x="422" y="151"/>
                  </a:cubicBezTo>
                  <a:cubicBezTo>
                    <a:pt x="423" y="151"/>
                    <a:pt x="423" y="151"/>
                    <a:pt x="423" y="150"/>
                  </a:cubicBezTo>
                  <a:cubicBezTo>
                    <a:pt x="424" y="149"/>
                    <a:pt x="423" y="147"/>
                    <a:pt x="421" y="147"/>
                  </a:cubicBezTo>
                  <a:cubicBezTo>
                    <a:pt x="409" y="143"/>
                    <a:pt x="357" y="150"/>
                    <a:pt x="348" y="151"/>
                  </a:cubicBezTo>
                  <a:cubicBezTo>
                    <a:pt x="283" y="158"/>
                    <a:pt x="198" y="170"/>
                    <a:pt x="194" y="171"/>
                  </a:cubicBezTo>
                  <a:cubicBezTo>
                    <a:pt x="191" y="172"/>
                    <a:pt x="191" y="172"/>
                    <a:pt x="191" y="172"/>
                  </a:cubicBezTo>
                  <a:cubicBezTo>
                    <a:pt x="166" y="178"/>
                    <a:pt x="134" y="182"/>
                    <a:pt x="103" y="185"/>
                  </a:cubicBezTo>
                  <a:cubicBezTo>
                    <a:pt x="91" y="187"/>
                    <a:pt x="80" y="188"/>
                    <a:pt x="69" y="189"/>
                  </a:cubicBezTo>
                  <a:cubicBezTo>
                    <a:pt x="79" y="187"/>
                    <a:pt x="87" y="184"/>
                    <a:pt x="92" y="184"/>
                  </a:cubicBezTo>
                  <a:cubicBezTo>
                    <a:pt x="109" y="180"/>
                    <a:pt x="130" y="176"/>
                    <a:pt x="150" y="172"/>
                  </a:cubicBezTo>
                  <a:cubicBezTo>
                    <a:pt x="161" y="170"/>
                    <a:pt x="171" y="167"/>
                    <a:pt x="180" y="166"/>
                  </a:cubicBezTo>
                  <a:cubicBezTo>
                    <a:pt x="182" y="165"/>
                    <a:pt x="182" y="165"/>
                    <a:pt x="182" y="165"/>
                  </a:cubicBezTo>
                  <a:cubicBezTo>
                    <a:pt x="188" y="164"/>
                    <a:pt x="196" y="162"/>
                    <a:pt x="204" y="161"/>
                  </a:cubicBezTo>
                  <a:cubicBezTo>
                    <a:pt x="234" y="155"/>
                    <a:pt x="277" y="146"/>
                    <a:pt x="317" y="139"/>
                  </a:cubicBezTo>
                  <a:cubicBezTo>
                    <a:pt x="326" y="137"/>
                    <a:pt x="335" y="136"/>
                    <a:pt x="343" y="134"/>
                  </a:cubicBezTo>
                  <a:cubicBezTo>
                    <a:pt x="379" y="128"/>
                    <a:pt x="410" y="124"/>
                    <a:pt x="420" y="113"/>
                  </a:cubicBezTo>
                  <a:cubicBezTo>
                    <a:pt x="420" y="113"/>
                    <a:pt x="421" y="113"/>
                    <a:pt x="421" y="113"/>
                  </a:cubicBezTo>
                  <a:cubicBezTo>
                    <a:pt x="421" y="112"/>
                    <a:pt x="421" y="111"/>
                    <a:pt x="421" y="110"/>
                  </a:cubicBezTo>
                  <a:cubicBezTo>
                    <a:pt x="421" y="110"/>
                    <a:pt x="420" y="108"/>
                    <a:pt x="416" y="108"/>
                  </a:cubicBezTo>
                  <a:cubicBezTo>
                    <a:pt x="414" y="109"/>
                    <a:pt x="412" y="109"/>
                    <a:pt x="412" y="109"/>
                  </a:cubicBezTo>
                  <a:cubicBezTo>
                    <a:pt x="393" y="113"/>
                    <a:pt x="374" y="115"/>
                    <a:pt x="356" y="117"/>
                  </a:cubicBezTo>
                  <a:cubicBezTo>
                    <a:pt x="351" y="117"/>
                    <a:pt x="346" y="118"/>
                    <a:pt x="342" y="118"/>
                  </a:cubicBezTo>
                  <a:cubicBezTo>
                    <a:pt x="332" y="120"/>
                    <a:pt x="299" y="125"/>
                    <a:pt x="258" y="132"/>
                  </a:cubicBezTo>
                  <a:cubicBezTo>
                    <a:pt x="176" y="145"/>
                    <a:pt x="66" y="164"/>
                    <a:pt x="39" y="164"/>
                  </a:cubicBezTo>
                  <a:cubicBezTo>
                    <a:pt x="54" y="159"/>
                    <a:pt x="105" y="144"/>
                    <a:pt x="163" y="132"/>
                  </a:cubicBezTo>
                  <a:cubicBezTo>
                    <a:pt x="227" y="119"/>
                    <a:pt x="291" y="106"/>
                    <a:pt x="308" y="95"/>
                  </a:cubicBezTo>
                  <a:cubicBezTo>
                    <a:pt x="309" y="94"/>
                    <a:pt x="309" y="93"/>
                    <a:pt x="309" y="92"/>
                  </a:cubicBezTo>
                  <a:cubicBezTo>
                    <a:pt x="309" y="90"/>
                    <a:pt x="307" y="89"/>
                    <a:pt x="306" y="90"/>
                  </a:cubicBezTo>
                  <a:cubicBezTo>
                    <a:pt x="306" y="90"/>
                    <a:pt x="306" y="90"/>
                    <a:pt x="306" y="90"/>
                  </a:cubicBezTo>
                  <a:cubicBezTo>
                    <a:pt x="306" y="90"/>
                    <a:pt x="304" y="90"/>
                    <a:pt x="303" y="90"/>
                  </a:cubicBezTo>
                  <a:cubicBezTo>
                    <a:pt x="299" y="91"/>
                    <a:pt x="294" y="91"/>
                    <a:pt x="294" y="92"/>
                  </a:cubicBezTo>
                  <a:cubicBezTo>
                    <a:pt x="283" y="91"/>
                    <a:pt x="265" y="94"/>
                    <a:pt x="250" y="97"/>
                  </a:cubicBezTo>
                  <a:cubicBezTo>
                    <a:pt x="245" y="98"/>
                    <a:pt x="240" y="98"/>
                    <a:pt x="236" y="99"/>
                  </a:cubicBezTo>
                  <a:cubicBezTo>
                    <a:pt x="216" y="102"/>
                    <a:pt x="193" y="107"/>
                    <a:pt x="170" y="111"/>
                  </a:cubicBezTo>
                  <a:cubicBezTo>
                    <a:pt x="155" y="115"/>
                    <a:pt x="140" y="118"/>
                    <a:pt x="126" y="120"/>
                  </a:cubicBezTo>
                  <a:cubicBezTo>
                    <a:pt x="114" y="122"/>
                    <a:pt x="87" y="127"/>
                    <a:pt x="64" y="130"/>
                  </a:cubicBezTo>
                  <a:cubicBezTo>
                    <a:pt x="60" y="130"/>
                    <a:pt x="56" y="131"/>
                    <a:pt x="52" y="131"/>
                  </a:cubicBezTo>
                  <a:cubicBezTo>
                    <a:pt x="53" y="131"/>
                    <a:pt x="54" y="131"/>
                    <a:pt x="55" y="130"/>
                  </a:cubicBezTo>
                  <a:cubicBezTo>
                    <a:pt x="59" y="130"/>
                    <a:pt x="64" y="129"/>
                    <a:pt x="69" y="127"/>
                  </a:cubicBezTo>
                  <a:cubicBezTo>
                    <a:pt x="90" y="122"/>
                    <a:pt x="112" y="116"/>
                    <a:pt x="135" y="111"/>
                  </a:cubicBezTo>
                  <a:cubicBezTo>
                    <a:pt x="187" y="98"/>
                    <a:pt x="238" y="85"/>
                    <a:pt x="290" y="70"/>
                  </a:cubicBezTo>
                  <a:cubicBezTo>
                    <a:pt x="299" y="68"/>
                    <a:pt x="302" y="65"/>
                    <a:pt x="302" y="63"/>
                  </a:cubicBezTo>
                  <a:cubicBezTo>
                    <a:pt x="300" y="57"/>
                    <a:pt x="128" y="91"/>
                    <a:pt x="109" y="95"/>
                  </a:cubicBezTo>
                  <a:cubicBezTo>
                    <a:pt x="107" y="95"/>
                    <a:pt x="107" y="95"/>
                    <a:pt x="107" y="95"/>
                  </a:cubicBezTo>
                  <a:cubicBezTo>
                    <a:pt x="107" y="95"/>
                    <a:pt x="107" y="95"/>
                    <a:pt x="107" y="95"/>
                  </a:cubicBezTo>
                  <a:cubicBezTo>
                    <a:pt x="107" y="95"/>
                    <a:pt x="107" y="95"/>
                    <a:pt x="107" y="95"/>
                  </a:cubicBezTo>
                  <a:cubicBezTo>
                    <a:pt x="107" y="95"/>
                    <a:pt x="107" y="95"/>
                    <a:pt x="107" y="95"/>
                  </a:cubicBezTo>
                  <a:cubicBezTo>
                    <a:pt x="107" y="95"/>
                    <a:pt x="107" y="95"/>
                    <a:pt x="107" y="95"/>
                  </a:cubicBezTo>
                  <a:cubicBezTo>
                    <a:pt x="98" y="97"/>
                    <a:pt x="98" y="97"/>
                    <a:pt x="98" y="97"/>
                  </a:cubicBezTo>
                  <a:cubicBezTo>
                    <a:pt x="89" y="98"/>
                    <a:pt x="76" y="100"/>
                    <a:pt x="64" y="102"/>
                  </a:cubicBezTo>
                  <a:cubicBezTo>
                    <a:pt x="62" y="102"/>
                    <a:pt x="62" y="102"/>
                    <a:pt x="62" y="102"/>
                  </a:cubicBezTo>
                  <a:cubicBezTo>
                    <a:pt x="77" y="98"/>
                    <a:pt x="95" y="93"/>
                    <a:pt x="115" y="88"/>
                  </a:cubicBezTo>
                  <a:cubicBezTo>
                    <a:pt x="131" y="84"/>
                    <a:pt x="304" y="40"/>
                    <a:pt x="304" y="31"/>
                  </a:cubicBezTo>
                  <a:cubicBezTo>
                    <a:pt x="303" y="22"/>
                    <a:pt x="205" y="45"/>
                    <a:pt x="196" y="47"/>
                  </a:cubicBezTo>
                  <a:cubicBezTo>
                    <a:pt x="134" y="59"/>
                    <a:pt x="64" y="73"/>
                    <a:pt x="37" y="74"/>
                  </a:cubicBezTo>
                  <a:cubicBezTo>
                    <a:pt x="57" y="68"/>
                    <a:pt x="79" y="64"/>
                    <a:pt x="101" y="61"/>
                  </a:cubicBezTo>
                  <a:cubicBezTo>
                    <a:pt x="118" y="59"/>
                    <a:pt x="135" y="56"/>
                    <a:pt x="153" y="52"/>
                  </a:cubicBezTo>
                  <a:cubicBezTo>
                    <a:pt x="188" y="44"/>
                    <a:pt x="227" y="33"/>
                    <a:pt x="263" y="22"/>
                  </a:cubicBezTo>
                  <a:cubicBezTo>
                    <a:pt x="278" y="17"/>
                    <a:pt x="294" y="13"/>
                    <a:pt x="308" y="9"/>
                  </a:cubicBezTo>
                  <a:cubicBezTo>
                    <a:pt x="309" y="9"/>
                    <a:pt x="310" y="8"/>
                    <a:pt x="310" y="6"/>
                  </a:cubicBezTo>
                  <a:cubicBezTo>
                    <a:pt x="310" y="6"/>
                    <a:pt x="310" y="6"/>
                    <a:pt x="310" y="6"/>
                  </a:cubicBezTo>
                  <a:cubicBezTo>
                    <a:pt x="309" y="0"/>
                    <a:pt x="277" y="6"/>
                    <a:pt x="266" y="8"/>
                  </a:cubicBezTo>
                  <a:cubicBezTo>
                    <a:pt x="219" y="17"/>
                    <a:pt x="149" y="32"/>
                    <a:pt x="140" y="34"/>
                  </a:cubicBezTo>
                  <a:cubicBezTo>
                    <a:pt x="124" y="38"/>
                    <a:pt x="108" y="40"/>
                    <a:pt x="91" y="43"/>
                  </a:cubicBezTo>
                  <a:cubicBezTo>
                    <a:pt x="69" y="47"/>
                    <a:pt x="46" y="50"/>
                    <a:pt x="25" y="56"/>
                  </a:cubicBezTo>
                  <a:close/>
                  <a:moveTo>
                    <a:pt x="297" y="65"/>
                  </a:moveTo>
                  <a:cubicBezTo>
                    <a:pt x="297" y="65"/>
                    <a:pt x="296" y="65"/>
                    <a:pt x="295" y="65"/>
                  </a:cubicBezTo>
                  <a:cubicBezTo>
                    <a:pt x="296" y="65"/>
                    <a:pt x="297" y="65"/>
                    <a:pt x="297"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41">
              <a:extLst>
                <a:ext uri="{FF2B5EF4-FFF2-40B4-BE49-F238E27FC236}">
                  <a16:creationId xmlns:a16="http://schemas.microsoft.com/office/drawing/2014/main" xmlns="" id="{FFA7B598-A282-4860-8EC7-A9CCE57149AC}"/>
                </a:ext>
              </a:extLst>
            </p:cNvPr>
            <p:cNvSpPr>
              <a:spLocks/>
            </p:cNvSpPr>
            <p:nvPr/>
          </p:nvSpPr>
          <p:spPr bwMode="auto">
            <a:xfrm>
              <a:off x="3911" y="1600"/>
              <a:ext cx="422" cy="1034"/>
            </a:xfrm>
            <a:custGeom>
              <a:avLst/>
              <a:gdLst>
                <a:gd name="T0" fmla="*/ 1 w 178"/>
                <a:gd name="T1" fmla="*/ 44 h 435"/>
                <a:gd name="T2" fmla="*/ 12 w 178"/>
                <a:gd name="T3" fmla="*/ 194 h 435"/>
                <a:gd name="T4" fmla="*/ 14 w 178"/>
                <a:gd name="T5" fmla="*/ 193 h 435"/>
                <a:gd name="T6" fmla="*/ 28 w 178"/>
                <a:gd name="T7" fmla="*/ 126 h 435"/>
                <a:gd name="T8" fmla="*/ 33 w 178"/>
                <a:gd name="T9" fmla="*/ 198 h 435"/>
                <a:gd name="T10" fmla="*/ 38 w 178"/>
                <a:gd name="T11" fmla="*/ 199 h 435"/>
                <a:gd name="T12" fmla="*/ 47 w 178"/>
                <a:gd name="T13" fmla="*/ 62 h 435"/>
                <a:gd name="T14" fmla="*/ 51 w 178"/>
                <a:gd name="T15" fmla="*/ 210 h 435"/>
                <a:gd name="T16" fmla="*/ 68 w 178"/>
                <a:gd name="T17" fmla="*/ 212 h 435"/>
                <a:gd name="T18" fmla="*/ 76 w 178"/>
                <a:gd name="T19" fmla="*/ 35 h 435"/>
                <a:gd name="T20" fmla="*/ 76 w 178"/>
                <a:gd name="T21" fmla="*/ 229 h 435"/>
                <a:gd name="T22" fmla="*/ 93 w 178"/>
                <a:gd name="T23" fmla="*/ 244 h 435"/>
                <a:gd name="T24" fmla="*/ 97 w 178"/>
                <a:gd name="T25" fmla="*/ 150 h 435"/>
                <a:gd name="T26" fmla="*/ 100 w 178"/>
                <a:gd name="T27" fmla="*/ 36 h 435"/>
                <a:gd name="T28" fmla="*/ 105 w 178"/>
                <a:gd name="T29" fmla="*/ 80 h 435"/>
                <a:gd name="T30" fmla="*/ 104 w 178"/>
                <a:gd name="T31" fmla="*/ 292 h 435"/>
                <a:gd name="T32" fmla="*/ 118 w 178"/>
                <a:gd name="T33" fmla="*/ 233 h 435"/>
                <a:gd name="T34" fmla="*/ 125 w 178"/>
                <a:gd name="T35" fmla="*/ 217 h 435"/>
                <a:gd name="T36" fmla="*/ 125 w 178"/>
                <a:gd name="T37" fmla="*/ 424 h 435"/>
                <a:gd name="T38" fmla="*/ 145 w 178"/>
                <a:gd name="T39" fmla="*/ 294 h 435"/>
                <a:gd name="T40" fmla="*/ 149 w 178"/>
                <a:gd name="T41" fmla="*/ 54 h 435"/>
                <a:gd name="T42" fmla="*/ 154 w 178"/>
                <a:gd name="T43" fmla="*/ 87 h 435"/>
                <a:gd name="T44" fmla="*/ 155 w 178"/>
                <a:gd name="T45" fmla="*/ 277 h 435"/>
                <a:gd name="T46" fmla="*/ 166 w 178"/>
                <a:gd name="T47" fmla="*/ 425 h 435"/>
                <a:gd name="T48" fmla="*/ 176 w 178"/>
                <a:gd name="T49" fmla="*/ 103 h 435"/>
                <a:gd name="T50" fmla="*/ 173 w 178"/>
                <a:gd name="T51" fmla="*/ 2 h 435"/>
                <a:gd name="T52" fmla="*/ 168 w 178"/>
                <a:gd name="T53" fmla="*/ 299 h 435"/>
                <a:gd name="T54" fmla="*/ 160 w 178"/>
                <a:gd name="T55" fmla="*/ 277 h 435"/>
                <a:gd name="T56" fmla="*/ 159 w 178"/>
                <a:gd name="T57" fmla="*/ 87 h 435"/>
                <a:gd name="T58" fmla="*/ 150 w 178"/>
                <a:gd name="T59" fmla="*/ 7 h 435"/>
                <a:gd name="T60" fmla="*/ 141 w 178"/>
                <a:gd name="T61" fmla="*/ 176 h 435"/>
                <a:gd name="T62" fmla="*/ 131 w 178"/>
                <a:gd name="T63" fmla="*/ 424 h 435"/>
                <a:gd name="T64" fmla="*/ 131 w 178"/>
                <a:gd name="T65" fmla="*/ 217 h 435"/>
                <a:gd name="T66" fmla="*/ 118 w 178"/>
                <a:gd name="T67" fmla="*/ 100 h 435"/>
                <a:gd name="T68" fmla="*/ 107 w 178"/>
                <a:gd name="T69" fmla="*/ 287 h 435"/>
                <a:gd name="T70" fmla="*/ 111 w 178"/>
                <a:gd name="T71" fmla="*/ 80 h 435"/>
                <a:gd name="T72" fmla="*/ 95 w 178"/>
                <a:gd name="T73" fmla="*/ 33 h 435"/>
                <a:gd name="T74" fmla="*/ 92 w 178"/>
                <a:gd name="T75" fmla="*/ 141 h 435"/>
                <a:gd name="T76" fmla="*/ 88 w 178"/>
                <a:gd name="T77" fmla="*/ 230 h 435"/>
                <a:gd name="T78" fmla="*/ 81 w 178"/>
                <a:gd name="T79" fmla="*/ 229 h 435"/>
                <a:gd name="T80" fmla="*/ 80 w 178"/>
                <a:gd name="T81" fmla="*/ 27 h 435"/>
                <a:gd name="T82" fmla="*/ 66 w 178"/>
                <a:gd name="T83" fmla="*/ 88 h 435"/>
                <a:gd name="T84" fmla="*/ 56 w 178"/>
                <a:gd name="T85" fmla="*/ 225 h 435"/>
                <a:gd name="T86" fmla="*/ 54 w 178"/>
                <a:gd name="T87" fmla="*/ 30 h 435"/>
                <a:gd name="T88" fmla="*/ 50 w 178"/>
                <a:gd name="T89" fmla="*/ 27 h 435"/>
                <a:gd name="T90" fmla="*/ 45 w 178"/>
                <a:gd name="T91" fmla="*/ 29 h 435"/>
                <a:gd name="T92" fmla="*/ 39 w 178"/>
                <a:gd name="T93" fmla="*/ 103 h 435"/>
                <a:gd name="T94" fmla="*/ 25 w 178"/>
                <a:gd name="T95" fmla="*/ 36 h 435"/>
                <a:gd name="T96" fmla="*/ 7 w 178"/>
                <a:gd name="T97" fmla="*/ 146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435">
                  <a:moveTo>
                    <a:pt x="6" y="43"/>
                  </a:moveTo>
                  <a:cubicBezTo>
                    <a:pt x="6" y="42"/>
                    <a:pt x="5" y="41"/>
                    <a:pt x="3" y="41"/>
                  </a:cubicBezTo>
                  <a:cubicBezTo>
                    <a:pt x="2" y="41"/>
                    <a:pt x="0" y="42"/>
                    <a:pt x="1" y="44"/>
                  </a:cubicBezTo>
                  <a:cubicBezTo>
                    <a:pt x="1" y="46"/>
                    <a:pt x="1" y="56"/>
                    <a:pt x="1" y="69"/>
                  </a:cubicBezTo>
                  <a:cubicBezTo>
                    <a:pt x="1" y="91"/>
                    <a:pt x="1" y="121"/>
                    <a:pt x="2" y="147"/>
                  </a:cubicBezTo>
                  <a:cubicBezTo>
                    <a:pt x="3" y="173"/>
                    <a:pt x="5" y="195"/>
                    <a:pt x="12" y="194"/>
                  </a:cubicBezTo>
                  <a:cubicBezTo>
                    <a:pt x="12" y="192"/>
                    <a:pt x="12" y="192"/>
                    <a:pt x="12" y="192"/>
                  </a:cubicBezTo>
                  <a:cubicBezTo>
                    <a:pt x="12" y="194"/>
                    <a:pt x="12" y="194"/>
                    <a:pt x="12" y="194"/>
                  </a:cubicBezTo>
                  <a:cubicBezTo>
                    <a:pt x="13" y="194"/>
                    <a:pt x="14" y="194"/>
                    <a:pt x="14" y="193"/>
                  </a:cubicBezTo>
                  <a:cubicBezTo>
                    <a:pt x="21" y="182"/>
                    <a:pt x="21" y="147"/>
                    <a:pt x="21" y="112"/>
                  </a:cubicBezTo>
                  <a:cubicBezTo>
                    <a:pt x="22" y="88"/>
                    <a:pt x="22" y="65"/>
                    <a:pt x="24" y="50"/>
                  </a:cubicBezTo>
                  <a:cubicBezTo>
                    <a:pt x="25" y="64"/>
                    <a:pt x="26" y="96"/>
                    <a:pt x="28" y="126"/>
                  </a:cubicBezTo>
                  <a:cubicBezTo>
                    <a:pt x="29" y="157"/>
                    <a:pt x="30" y="187"/>
                    <a:pt x="33" y="198"/>
                  </a:cubicBezTo>
                  <a:cubicBezTo>
                    <a:pt x="33" y="198"/>
                    <a:pt x="33" y="198"/>
                    <a:pt x="33" y="198"/>
                  </a:cubicBezTo>
                  <a:cubicBezTo>
                    <a:pt x="33" y="198"/>
                    <a:pt x="33" y="198"/>
                    <a:pt x="33" y="198"/>
                  </a:cubicBezTo>
                  <a:cubicBezTo>
                    <a:pt x="34" y="201"/>
                    <a:pt x="35" y="202"/>
                    <a:pt x="36" y="202"/>
                  </a:cubicBezTo>
                  <a:cubicBezTo>
                    <a:pt x="36" y="202"/>
                    <a:pt x="36" y="202"/>
                    <a:pt x="36" y="202"/>
                  </a:cubicBezTo>
                  <a:cubicBezTo>
                    <a:pt x="37" y="202"/>
                    <a:pt x="38" y="201"/>
                    <a:pt x="38" y="199"/>
                  </a:cubicBezTo>
                  <a:cubicBezTo>
                    <a:pt x="47" y="167"/>
                    <a:pt x="46" y="135"/>
                    <a:pt x="44" y="103"/>
                  </a:cubicBezTo>
                  <a:cubicBezTo>
                    <a:pt x="44" y="99"/>
                    <a:pt x="44" y="95"/>
                    <a:pt x="44" y="91"/>
                  </a:cubicBezTo>
                  <a:cubicBezTo>
                    <a:pt x="44" y="91"/>
                    <a:pt x="45" y="77"/>
                    <a:pt x="47" y="62"/>
                  </a:cubicBezTo>
                  <a:cubicBezTo>
                    <a:pt x="48" y="50"/>
                    <a:pt x="49" y="37"/>
                    <a:pt x="50" y="33"/>
                  </a:cubicBezTo>
                  <a:cubicBezTo>
                    <a:pt x="51" y="33"/>
                    <a:pt x="50" y="104"/>
                    <a:pt x="50" y="109"/>
                  </a:cubicBezTo>
                  <a:cubicBezTo>
                    <a:pt x="51" y="151"/>
                    <a:pt x="51" y="196"/>
                    <a:pt x="51" y="210"/>
                  </a:cubicBezTo>
                  <a:cubicBezTo>
                    <a:pt x="51" y="214"/>
                    <a:pt x="51" y="219"/>
                    <a:pt x="51" y="225"/>
                  </a:cubicBezTo>
                  <a:cubicBezTo>
                    <a:pt x="50" y="245"/>
                    <a:pt x="51" y="293"/>
                    <a:pt x="59" y="280"/>
                  </a:cubicBezTo>
                  <a:cubicBezTo>
                    <a:pt x="63" y="274"/>
                    <a:pt x="66" y="246"/>
                    <a:pt x="68" y="212"/>
                  </a:cubicBezTo>
                  <a:cubicBezTo>
                    <a:pt x="71" y="165"/>
                    <a:pt x="72" y="107"/>
                    <a:pt x="71" y="87"/>
                  </a:cubicBezTo>
                  <a:cubicBezTo>
                    <a:pt x="70" y="78"/>
                    <a:pt x="70" y="63"/>
                    <a:pt x="72" y="49"/>
                  </a:cubicBezTo>
                  <a:cubicBezTo>
                    <a:pt x="73" y="44"/>
                    <a:pt x="74" y="39"/>
                    <a:pt x="76" y="35"/>
                  </a:cubicBezTo>
                  <a:cubicBezTo>
                    <a:pt x="79" y="71"/>
                    <a:pt x="78" y="122"/>
                    <a:pt x="77" y="169"/>
                  </a:cubicBezTo>
                  <a:cubicBezTo>
                    <a:pt x="76" y="190"/>
                    <a:pt x="76" y="211"/>
                    <a:pt x="76" y="228"/>
                  </a:cubicBezTo>
                  <a:cubicBezTo>
                    <a:pt x="76" y="231"/>
                    <a:pt x="76" y="228"/>
                    <a:pt x="76" y="229"/>
                  </a:cubicBezTo>
                  <a:cubicBezTo>
                    <a:pt x="76" y="232"/>
                    <a:pt x="77" y="283"/>
                    <a:pt x="83" y="285"/>
                  </a:cubicBezTo>
                  <a:cubicBezTo>
                    <a:pt x="84" y="285"/>
                    <a:pt x="86" y="285"/>
                    <a:pt x="87" y="283"/>
                  </a:cubicBezTo>
                  <a:cubicBezTo>
                    <a:pt x="92" y="276"/>
                    <a:pt x="93" y="262"/>
                    <a:pt x="93" y="244"/>
                  </a:cubicBezTo>
                  <a:cubicBezTo>
                    <a:pt x="93" y="239"/>
                    <a:pt x="93" y="235"/>
                    <a:pt x="94" y="230"/>
                  </a:cubicBezTo>
                  <a:cubicBezTo>
                    <a:pt x="94" y="218"/>
                    <a:pt x="95" y="204"/>
                    <a:pt x="95" y="191"/>
                  </a:cubicBezTo>
                  <a:cubicBezTo>
                    <a:pt x="96" y="174"/>
                    <a:pt x="97" y="158"/>
                    <a:pt x="97" y="150"/>
                  </a:cubicBezTo>
                  <a:cubicBezTo>
                    <a:pt x="97" y="141"/>
                    <a:pt x="97" y="141"/>
                    <a:pt x="97" y="141"/>
                  </a:cubicBezTo>
                  <a:cubicBezTo>
                    <a:pt x="97" y="133"/>
                    <a:pt x="97" y="125"/>
                    <a:pt x="97" y="118"/>
                  </a:cubicBezTo>
                  <a:cubicBezTo>
                    <a:pt x="97" y="90"/>
                    <a:pt x="97" y="64"/>
                    <a:pt x="100" y="36"/>
                  </a:cubicBezTo>
                  <a:cubicBezTo>
                    <a:pt x="101" y="35"/>
                    <a:pt x="101" y="34"/>
                    <a:pt x="101" y="33"/>
                  </a:cubicBezTo>
                  <a:cubicBezTo>
                    <a:pt x="100" y="29"/>
                    <a:pt x="101" y="27"/>
                    <a:pt x="102" y="24"/>
                  </a:cubicBezTo>
                  <a:cubicBezTo>
                    <a:pt x="103" y="31"/>
                    <a:pt x="104" y="54"/>
                    <a:pt x="105" y="80"/>
                  </a:cubicBezTo>
                  <a:cubicBezTo>
                    <a:pt x="106" y="116"/>
                    <a:pt x="106" y="155"/>
                    <a:pt x="105" y="163"/>
                  </a:cubicBezTo>
                  <a:cubicBezTo>
                    <a:pt x="103" y="170"/>
                    <a:pt x="100" y="212"/>
                    <a:pt x="100" y="246"/>
                  </a:cubicBezTo>
                  <a:cubicBezTo>
                    <a:pt x="100" y="269"/>
                    <a:pt x="101" y="288"/>
                    <a:pt x="104" y="292"/>
                  </a:cubicBezTo>
                  <a:cubicBezTo>
                    <a:pt x="106" y="294"/>
                    <a:pt x="108" y="294"/>
                    <a:pt x="110" y="293"/>
                  </a:cubicBezTo>
                  <a:cubicBezTo>
                    <a:pt x="114" y="289"/>
                    <a:pt x="115" y="270"/>
                    <a:pt x="117" y="250"/>
                  </a:cubicBezTo>
                  <a:cubicBezTo>
                    <a:pt x="117" y="244"/>
                    <a:pt x="117" y="238"/>
                    <a:pt x="118" y="233"/>
                  </a:cubicBezTo>
                  <a:cubicBezTo>
                    <a:pt x="121" y="196"/>
                    <a:pt x="122" y="145"/>
                    <a:pt x="123" y="101"/>
                  </a:cubicBezTo>
                  <a:cubicBezTo>
                    <a:pt x="124" y="63"/>
                    <a:pt x="125" y="32"/>
                    <a:pt x="126" y="20"/>
                  </a:cubicBezTo>
                  <a:cubicBezTo>
                    <a:pt x="133" y="49"/>
                    <a:pt x="129" y="141"/>
                    <a:pt x="125" y="217"/>
                  </a:cubicBezTo>
                  <a:cubicBezTo>
                    <a:pt x="123" y="255"/>
                    <a:pt x="122" y="289"/>
                    <a:pt x="122" y="309"/>
                  </a:cubicBezTo>
                  <a:cubicBezTo>
                    <a:pt x="122" y="311"/>
                    <a:pt x="122" y="316"/>
                    <a:pt x="122" y="323"/>
                  </a:cubicBezTo>
                  <a:cubicBezTo>
                    <a:pt x="121" y="346"/>
                    <a:pt x="120" y="404"/>
                    <a:pt x="125" y="424"/>
                  </a:cubicBezTo>
                  <a:cubicBezTo>
                    <a:pt x="127" y="431"/>
                    <a:pt x="132" y="435"/>
                    <a:pt x="136" y="427"/>
                  </a:cubicBezTo>
                  <a:cubicBezTo>
                    <a:pt x="137" y="424"/>
                    <a:pt x="137" y="419"/>
                    <a:pt x="138" y="410"/>
                  </a:cubicBezTo>
                  <a:cubicBezTo>
                    <a:pt x="142" y="375"/>
                    <a:pt x="144" y="335"/>
                    <a:pt x="145" y="294"/>
                  </a:cubicBezTo>
                  <a:cubicBezTo>
                    <a:pt x="146" y="253"/>
                    <a:pt x="147" y="212"/>
                    <a:pt x="147" y="176"/>
                  </a:cubicBezTo>
                  <a:cubicBezTo>
                    <a:pt x="147" y="171"/>
                    <a:pt x="147" y="176"/>
                    <a:pt x="147" y="172"/>
                  </a:cubicBezTo>
                  <a:cubicBezTo>
                    <a:pt x="147" y="153"/>
                    <a:pt x="147" y="96"/>
                    <a:pt x="149" y="54"/>
                  </a:cubicBezTo>
                  <a:cubicBezTo>
                    <a:pt x="151" y="37"/>
                    <a:pt x="152" y="23"/>
                    <a:pt x="154" y="15"/>
                  </a:cubicBezTo>
                  <a:cubicBezTo>
                    <a:pt x="154" y="22"/>
                    <a:pt x="154" y="30"/>
                    <a:pt x="154" y="39"/>
                  </a:cubicBezTo>
                  <a:cubicBezTo>
                    <a:pt x="154" y="61"/>
                    <a:pt x="153" y="85"/>
                    <a:pt x="154" y="87"/>
                  </a:cubicBezTo>
                  <a:cubicBezTo>
                    <a:pt x="154" y="109"/>
                    <a:pt x="155" y="134"/>
                    <a:pt x="155" y="158"/>
                  </a:cubicBezTo>
                  <a:cubicBezTo>
                    <a:pt x="155" y="186"/>
                    <a:pt x="154" y="214"/>
                    <a:pt x="154" y="238"/>
                  </a:cubicBezTo>
                  <a:cubicBezTo>
                    <a:pt x="153" y="249"/>
                    <a:pt x="154" y="263"/>
                    <a:pt x="155" y="277"/>
                  </a:cubicBezTo>
                  <a:cubicBezTo>
                    <a:pt x="156" y="318"/>
                    <a:pt x="152" y="355"/>
                    <a:pt x="153" y="396"/>
                  </a:cubicBezTo>
                  <a:cubicBezTo>
                    <a:pt x="153" y="412"/>
                    <a:pt x="155" y="426"/>
                    <a:pt x="158" y="428"/>
                  </a:cubicBezTo>
                  <a:cubicBezTo>
                    <a:pt x="162" y="431"/>
                    <a:pt x="164" y="427"/>
                    <a:pt x="166" y="425"/>
                  </a:cubicBezTo>
                  <a:cubicBezTo>
                    <a:pt x="172" y="413"/>
                    <a:pt x="173" y="363"/>
                    <a:pt x="174" y="299"/>
                  </a:cubicBezTo>
                  <a:cubicBezTo>
                    <a:pt x="174" y="278"/>
                    <a:pt x="174" y="256"/>
                    <a:pt x="175" y="232"/>
                  </a:cubicBezTo>
                  <a:cubicBezTo>
                    <a:pt x="176" y="188"/>
                    <a:pt x="176" y="143"/>
                    <a:pt x="176" y="103"/>
                  </a:cubicBezTo>
                  <a:cubicBezTo>
                    <a:pt x="177" y="58"/>
                    <a:pt x="177" y="21"/>
                    <a:pt x="178" y="3"/>
                  </a:cubicBezTo>
                  <a:cubicBezTo>
                    <a:pt x="178" y="1"/>
                    <a:pt x="177" y="0"/>
                    <a:pt x="175" y="0"/>
                  </a:cubicBezTo>
                  <a:cubicBezTo>
                    <a:pt x="174" y="0"/>
                    <a:pt x="173" y="1"/>
                    <a:pt x="173" y="2"/>
                  </a:cubicBezTo>
                  <a:cubicBezTo>
                    <a:pt x="172" y="20"/>
                    <a:pt x="171" y="58"/>
                    <a:pt x="171" y="103"/>
                  </a:cubicBezTo>
                  <a:cubicBezTo>
                    <a:pt x="171" y="143"/>
                    <a:pt x="170" y="188"/>
                    <a:pt x="169" y="232"/>
                  </a:cubicBezTo>
                  <a:cubicBezTo>
                    <a:pt x="169" y="255"/>
                    <a:pt x="168" y="278"/>
                    <a:pt x="168" y="299"/>
                  </a:cubicBezTo>
                  <a:cubicBezTo>
                    <a:pt x="168" y="302"/>
                    <a:pt x="164" y="425"/>
                    <a:pt x="161" y="422"/>
                  </a:cubicBezTo>
                  <a:cubicBezTo>
                    <a:pt x="160" y="422"/>
                    <a:pt x="159" y="416"/>
                    <a:pt x="159" y="396"/>
                  </a:cubicBezTo>
                  <a:cubicBezTo>
                    <a:pt x="158" y="355"/>
                    <a:pt x="162" y="317"/>
                    <a:pt x="160" y="277"/>
                  </a:cubicBezTo>
                  <a:cubicBezTo>
                    <a:pt x="159" y="263"/>
                    <a:pt x="159" y="249"/>
                    <a:pt x="159" y="238"/>
                  </a:cubicBezTo>
                  <a:cubicBezTo>
                    <a:pt x="160" y="214"/>
                    <a:pt x="160" y="186"/>
                    <a:pt x="160" y="158"/>
                  </a:cubicBezTo>
                  <a:cubicBezTo>
                    <a:pt x="160" y="133"/>
                    <a:pt x="160" y="109"/>
                    <a:pt x="159" y="87"/>
                  </a:cubicBezTo>
                  <a:cubicBezTo>
                    <a:pt x="159" y="85"/>
                    <a:pt x="159" y="61"/>
                    <a:pt x="159" y="39"/>
                  </a:cubicBezTo>
                  <a:cubicBezTo>
                    <a:pt x="159" y="29"/>
                    <a:pt x="159" y="18"/>
                    <a:pt x="159" y="8"/>
                  </a:cubicBezTo>
                  <a:cubicBezTo>
                    <a:pt x="160" y="2"/>
                    <a:pt x="152" y="3"/>
                    <a:pt x="150" y="7"/>
                  </a:cubicBezTo>
                  <a:cubicBezTo>
                    <a:pt x="146" y="15"/>
                    <a:pt x="145" y="38"/>
                    <a:pt x="144" y="54"/>
                  </a:cubicBezTo>
                  <a:cubicBezTo>
                    <a:pt x="141" y="95"/>
                    <a:pt x="141" y="153"/>
                    <a:pt x="141" y="172"/>
                  </a:cubicBezTo>
                  <a:cubicBezTo>
                    <a:pt x="141" y="173"/>
                    <a:pt x="141" y="169"/>
                    <a:pt x="141" y="176"/>
                  </a:cubicBezTo>
                  <a:cubicBezTo>
                    <a:pt x="141" y="212"/>
                    <a:pt x="141" y="254"/>
                    <a:pt x="140" y="294"/>
                  </a:cubicBezTo>
                  <a:cubicBezTo>
                    <a:pt x="138" y="335"/>
                    <a:pt x="136" y="375"/>
                    <a:pt x="133" y="409"/>
                  </a:cubicBezTo>
                  <a:cubicBezTo>
                    <a:pt x="132" y="417"/>
                    <a:pt x="132" y="422"/>
                    <a:pt x="131" y="424"/>
                  </a:cubicBezTo>
                  <a:cubicBezTo>
                    <a:pt x="125" y="417"/>
                    <a:pt x="127" y="352"/>
                    <a:pt x="127" y="323"/>
                  </a:cubicBezTo>
                  <a:cubicBezTo>
                    <a:pt x="127" y="316"/>
                    <a:pt x="127" y="311"/>
                    <a:pt x="127" y="309"/>
                  </a:cubicBezTo>
                  <a:cubicBezTo>
                    <a:pt x="127" y="290"/>
                    <a:pt x="129" y="255"/>
                    <a:pt x="131" y="217"/>
                  </a:cubicBezTo>
                  <a:cubicBezTo>
                    <a:pt x="134" y="135"/>
                    <a:pt x="139" y="34"/>
                    <a:pt x="129" y="12"/>
                  </a:cubicBezTo>
                  <a:cubicBezTo>
                    <a:pt x="128" y="10"/>
                    <a:pt x="126" y="9"/>
                    <a:pt x="124" y="10"/>
                  </a:cubicBezTo>
                  <a:cubicBezTo>
                    <a:pt x="120" y="12"/>
                    <a:pt x="119" y="52"/>
                    <a:pt x="118" y="100"/>
                  </a:cubicBezTo>
                  <a:cubicBezTo>
                    <a:pt x="117" y="144"/>
                    <a:pt x="116" y="195"/>
                    <a:pt x="113" y="232"/>
                  </a:cubicBezTo>
                  <a:cubicBezTo>
                    <a:pt x="112" y="238"/>
                    <a:pt x="112" y="244"/>
                    <a:pt x="111" y="249"/>
                  </a:cubicBezTo>
                  <a:cubicBezTo>
                    <a:pt x="110" y="266"/>
                    <a:pt x="109" y="282"/>
                    <a:pt x="107" y="287"/>
                  </a:cubicBezTo>
                  <a:cubicBezTo>
                    <a:pt x="106" y="282"/>
                    <a:pt x="105" y="266"/>
                    <a:pt x="105" y="246"/>
                  </a:cubicBezTo>
                  <a:cubicBezTo>
                    <a:pt x="106" y="213"/>
                    <a:pt x="108" y="171"/>
                    <a:pt x="110" y="165"/>
                  </a:cubicBezTo>
                  <a:cubicBezTo>
                    <a:pt x="112" y="156"/>
                    <a:pt x="112" y="116"/>
                    <a:pt x="111" y="80"/>
                  </a:cubicBezTo>
                  <a:cubicBezTo>
                    <a:pt x="110" y="52"/>
                    <a:pt x="108" y="26"/>
                    <a:pt x="105" y="18"/>
                  </a:cubicBezTo>
                  <a:cubicBezTo>
                    <a:pt x="105" y="18"/>
                    <a:pt x="105" y="18"/>
                    <a:pt x="105" y="18"/>
                  </a:cubicBezTo>
                  <a:cubicBezTo>
                    <a:pt x="102" y="11"/>
                    <a:pt x="95" y="21"/>
                    <a:pt x="95" y="33"/>
                  </a:cubicBezTo>
                  <a:cubicBezTo>
                    <a:pt x="95" y="34"/>
                    <a:pt x="95" y="35"/>
                    <a:pt x="95" y="36"/>
                  </a:cubicBezTo>
                  <a:cubicBezTo>
                    <a:pt x="92" y="64"/>
                    <a:pt x="92" y="90"/>
                    <a:pt x="92" y="118"/>
                  </a:cubicBezTo>
                  <a:cubicBezTo>
                    <a:pt x="92" y="125"/>
                    <a:pt x="92" y="133"/>
                    <a:pt x="92" y="141"/>
                  </a:cubicBezTo>
                  <a:cubicBezTo>
                    <a:pt x="91" y="150"/>
                    <a:pt x="91" y="150"/>
                    <a:pt x="91" y="150"/>
                  </a:cubicBezTo>
                  <a:cubicBezTo>
                    <a:pt x="91" y="158"/>
                    <a:pt x="91" y="174"/>
                    <a:pt x="90" y="191"/>
                  </a:cubicBezTo>
                  <a:cubicBezTo>
                    <a:pt x="89" y="204"/>
                    <a:pt x="89" y="217"/>
                    <a:pt x="88" y="230"/>
                  </a:cubicBezTo>
                  <a:cubicBezTo>
                    <a:pt x="88" y="235"/>
                    <a:pt x="88" y="239"/>
                    <a:pt x="88" y="244"/>
                  </a:cubicBezTo>
                  <a:cubicBezTo>
                    <a:pt x="87" y="259"/>
                    <a:pt x="87" y="271"/>
                    <a:pt x="84" y="278"/>
                  </a:cubicBezTo>
                  <a:cubicBezTo>
                    <a:pt x="81" y="272"/>
                    <a:pt x="81" y="238"/>
                    <a:pt x="81" y="229"/>
                  </a:cubicBezTo>
                  <a:cubicBezTo>
                    <a:pt x="81" y="227"/>
                    <a:pt x="81" y="230"/>
                    <a:pt x="81" y="228"/>
                  </a:cubicBezTo>
                  <a:cubicBezTo>
                    <a:pt x="81" y="210"/>
                    <a:pt x="82" y="190"/>
                    <a:pt x="82" y="169"/>
                  </a:cubicBezTo>
                  <a:cubicBezTo>
                    <a:pt x="84" y="118"/>
                    <a:pt x="85" y="63"/>
                    <a:pt x="80" y="27"/>
                  </a:cubicBezTo>
                  <a:cubicBezTo>
                    <a:pt x="80" y="26"/>
                    <a:pt x="80" y="26"/>
                    <a:pt x="79" y="25"/>
                  </a:cubicBezTo>
                  <a:cubicBezTo>
                    <a:pt x="73" y="19"/>
                    <a:pt x="67" y="46"/>
                    <a:pt x="67" y="49"/>
                  </a:cubicBezTo>
                  <a:cubicBezTo>
                    <a:pt x="65" y="62"/>
                    <a:pt x="65" y="78"/>
                    <a:pt x="66" y="88"/>
                  </a:cubicBezTo>
                  <a:cubicBezTo>
                    <a:pt x="67" y="107"/>
                    <a:pt x="66" y="165"/>
                    <a:pt x="63" y="212"/>
                  </a:cubicBezTo>
                  <a:cubicBezTo>
                    <a:pt x="61" y="239"/>
                    <a:pt x="59" y="262"/>
                    <a:pt x="56" y="272"/>
                  </a:cubicBezTo>
                  <a:cubicBezTo>
                    <a:pt x="55" y="264"/>
                    <a:pt x="55" y="243"/>
                    <a:pt x="56" y="225"/>
                  </a:cubicBezTo>
                  <a:cubicBezTo>
                    <a:pt x="56" y="220"/>
                    <a:pt x="56" y="215"/>
                    <a:pt x="56" y="210"/>
                  </a:cubicBezTo>
                  <a:cubicBezTo>
                    <a:pt x="57" y="196"/>
                    <a:pt x="56" y="151"/>
                    <a:pt x="56" y="109"/>
                  </a:cubicBezTo>
                  <a:cubicBezTo>
                    <a:pt x="56" y="84"/>
                    <a:pt x="56" y="54"/>
                    <a:pt x="54" y="30"/>
                  </a:cubicBezTo>
                  <a:cubicBezTo>
                    <a:pt x="54" y="28"/>
                    <a:pt x="53" y="27"/>
                    <a:pt x="51" y="27"/>
                  </a:cubicBezTo>
                  <a:cubicBezTo>
                    <a:pt x="51" y="27"/>
                    <a:pt x="51" y="27"/>
                    <a:pt x="51" y="27"/>
                  </a:cubicBezTo>
                  <a:cubicBezTo>
                    <a:pt x="50" y="28"/>
                    <a:pt x="50" y="28"/>
                    <a:pt x="50" y="27"/>
                  </a:cubicBezTo>
                  <a:cubicBezTo>
                    <a:pt x="49" y="27"/>
                    <a:pt x="48" y="27"/>
                    <a:pt x="47" y="28"/>
                  </a:cubicBezTo>
                  <a:cubicBezTo>
                    <a:pt x="46" y="28"/>
                    <a:pt x="45" y="28"/>
                    <a:pt x="45" y="29"/>
                  </a:cubicBezTo>
                  <a:cubicBezTo>
                    <a:pt x="45" y="29"/>
                    <a:pt x="45" y="29"/>
                    <a:pt x="45" y="29"/>
                  </a:cubicBezTo>
                  <a:cubicBezTo>
                    <a:pt x="45" y="30"/>
                    <a:pt x="43" y="46"/>
                    <a:pt x="42" y="61"/>
                  </a:cubicBezTo>
                  <a:cubicBezTo>
                    <a:pt x="40" y="76"/>
                    <a:pt x="39" y="91"/>
                    <a:pt x="39" y="91"/>
                  </a:cubicBezTo>
                  <a:cubicBezTo>
                    <a:pt x="39" y="95"/>
                    <a:pt x="39" y="99"/>
                    <a:pt x="39" y="103"/>
                  </a:cubicBezTo>
                  <a:cubicBezTo>
                    <a:pt x="40" y="132"/>
                    <a:pt x="41" y="161"/>
                    <a:pt x="35" y="189"/>
                  </a:cubicBezTo>
                  <a:cubicBezTo>
                    <a:pt x="35" y="177"/>
                    <a:pt x="34" y="152"/>
                    <a:pt x="33" y="126"/>
                  </a:cubicBezTo>
                  <a:cubicBezTo>
                    <a:pt x="33" y="118"/>
                    <a:pt x="30" y="38"/>
                    <a:pt x="25" y="36"/>
                  </a:cubicBezTo>
                  <a:cubicBezTo>
                    <a:pt x="17" y="34"/>
                    <a:pt x="16" y="101"/>
                    <a:pt x="16" y="112"/>
                  </a:cubicBezTo>
                  <a:cubicBezTo>
                    <a:pt x="16" y="143"/>
                    <a:pt x="15" y="175"/>
                    <a:pt x="11" y="188"/>
                  </a:cubicBezTo>
                  <a:cubicBezTo>
                    <a:pt x="9" y="183"/>
                    <a:pt x="8" y="166"/>
                    <a:pt x="7" y="146"/>
                  </a:cubicBezTo>
                  <a:cubicBezTo>
                    <a:pt x="6" y="121"/>
                    <a:pt x="6" y="91"/>
                    <a:pt x="6" y="69"/>
                  </a:cubicBezTo>
                  <a:cubicBezTo>
                    <a:pt x="6" y="56"/>
                    <a:pt x="6" y="46"/>
                    <a:pt x="6"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42">
              <a:extLst>
                <a:ext uri="{FF2B5EF4-FFF2-40B4-BE49-F238E27FC236}">
                  <a16:creationId xmlns:a16="http://schemas.microsoft.com/office/drawing/2014/main" xmlns="" id="{780F82A5-D5EE-41BF-85A2-B32AB2AA087F}"/>
                </a:ext>
              </a:extLst>
            </p:cNvPr>
            <p:cNvSpPr>
              <a:spLocks/>
            </p:cNvSpPr>
            <p:nvPr/>
          </p:nvSpPr>
          <p:spPr bwMode="auto">
            <a:xfrm>
              <a:off x="4292" y="1602"/>
              <a:ext cx="301" cy="131"/>
            </a:xfrm>
            <a:custGeom>
              <a:avLst/>
              <a:gdLst>
                <a:gd name="T0" fmla="*/ 4 w 127"/>
                <a:gd name="T1" fmla="*/ 1 h 55"/>
                <a:gd name="T2" fmla="*/ 1 w 127"/>
                <a:gd name="T3" fmla="*/ 1 h 55"/>
                <a:gd name="T4" fmla="*/ 1 w 127"/>
                <a:gd name="T5" fmla="*/ 5 h 55"/>
                <a:gd name="T6" fmla="*/ 100 w 127"/>
                <a:gd name="T7" fmla="*/ 46 h 55"/>
                <a:gd name="T8" fmla="*/ 123 w 127"/>
                <a:gd name="T9" fmla="*/ 54 h 55"/>
                <a:gd name="T10" fmla="*/ 126 w 127"/>
                <a:gd name="T11" fmla="*/ 52 h 55"/>
                <a:gd name="T12" fmla="*/ 125 w 127"/>
                <a:gd name="T13" fmla="*/ 49 h 55"/>
                <a:gd name="T14" fmla="*/ 102 w 127"/>
                <a:gd name="T15" fmla="*/ 40 h 55"/>
                <a:gd name="T16" fmla="*/ 4 w 127"/>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55">
                  <a:moveTo>
                    <a:pt x="4" y="1"/>
                  </a:moveTo>
                  <a:cubicBezTo>
                    <a:pt x="3" y="0"/>
                    <a:pt x="2" y="0"/>
                    <a:pt x="1" y="1"/>
                  </a:cubicBezTo>
                  <a:cubicBezTo>
                    <a:pt x="0" y="2"/>
                    <a:pt x="0" y="4"/>
                    <a:pt x="1" y="5"/>
                  </a:cubicBezTo>
                  <a:cubicBezTo>
                    <a:pt x="12" y="14"/>
                    <a:pt x="67" y="34"/>
                    <a:pt x="100" y="46"/>
                  </a:cubicBezTo>
                  <a:cubicBezTo>
                    <a:pt x="110" y="49"/>
                    <a:pt x="118" y="52"/>
                    <a:pt x="123" y="54"/>
                  </a:cubicBezTo>
                  <a:cubicBezTo>
                    <a:pt x="124" y="55"/>
                    <a:pt x="126" y="54"/>
                    <a:pt x="126" y="52"/>
                  </a:cubicBezTo>
                  <a:cubicBezTo>
                    <a:pt x="127" y="51"/>
                    <a:pt x="126" y="49"/>
                    <a:pt x="125" y="49"/>
                  </a:cubicBezTo>
                  <a:cubicBezTo>
                    <a:pt x="121" y="47"/>
                    <a:pt x="112" y="44"/>
                    <a:pt x="102" y="40"/>
                  </a:cubicBezTo>
                  <a:cubicBezTo>
                    <a:pt x="69" y="29"/>
                    <a:pt x="15" y="1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43">
              <a:extLst>
                <a:ext uri="{FF2B5EF4-FFF2-40B4-BE49-F238E27FC236}">
                  <a16:creationId xmlns:a16="http://schemas.microsoft.com/office/drawing/2014/main" xmlns="" id="{65A8AB98-0232-4890-A1E4-146420F7A178}"/>
                </a:ext>
              </a:extLst>
            </p:cNvPr>
            <p:cNvSpPr>
              <a:spLocks/>
            </p:cNvSpPr>
            <p:nvPr/>
          </p:nvSpPr>
          <p:spPr bwMode="auto">
            <a:xfrm>
              <a:off x="3579" y="1964"/>
              <a:ext cx="446" cy="133"/>
            </a:xfrm>
            <a:custGeom>
              <a:avLst/>
              <a:gdLst>
                <a:gd name="T0" fmla="*/ 2 w 188"/>
                <a:gd name="T1" fmla="*/ 4 h 56"/>
                <a:gd name="T2" fmla="*/ 0 w 188"/>
                <a:gd name="T3" fmla="*/ 7 h 56"/>
                <a:gd name="T4" fmla="*/ 3 w 188"/>
                <a:gd name="T5" fmla="*/ 9 h 56"/>
                <a:gd name="T6" fmla="*/ 185 w 188"/>
                <a:gd name="T7" fmla="*/ 55 h 56"/>
                <a:gd name="T8" fmla="*/ 188 w 188"/>
                <a:gd name="T9" fmla="*/ 53 h 56"/>
                <a:gd name="T10" fmla="*/ 186 w 188"/>
                <a:gd name="T11" fmla="*/ 50 h 56"/>
                <a:gd name="T12" fmla="*/ 2 w 188"/>
                <a:gd name="T13" fmla="*/ 4 h 56"/>
              </a:gdLst>
              <a:ahLst/>
              <a:cxnLst>
                <a:cxn ang="0">
                  <a:pos x="T0" y="T1"/>
                </a:cxn>
                <a:cxn ang="0">
                  <a:pos x="T2" y="T3"/>
                </a:cxn>
                <a:cxn ang="0">
                  <a:pos x="T4" y="T5"/>
                </a:cxn>
                <a:cxn ang="0">
                  <a:pos x="T6" y="T7"/>
                </a:cxn>
                <a:cxn ang="0">
                  <a:pos x="T8" y="T9"/>
                </a:cxn>
                <a:cxn ang="0">
                  <a:pos x="T10" y="T11"/>
                </a:cxn>
                <a:cxn ang="0">
                  <a:pos x="T12" y="T13"/>
                </a:cxn>
              </a:cxnLst>
              <a:rect l="0" t="0" r="r" b="b"/>
              <a:pathLst>
                <a:path w="188" h="56">
                  <a:moveTo>
                    <a:pt x="2" y="4"/>
                  </a:moveTo>
                  <a:cubicBezTo>
                    <a:pt x="0" y="4"/>
                    <a:pt x="0" y="6"/>
                    <a:pt x="0" y="7"/>
                  </a:cubicBezTo>
                  <a:cubicBezTo>
                    <a:pt x="0" y="9"/>
                    <a:pt x="2" y="10"/>
                    <a:pt x="3" y="9"/>
                  </a:cubicBezTo>
                  <a:cubicBezTo>
                    <a:pt x="15" y="6"/>
                    <a:pt x="149" y="50"/>
                    <a:pt x="185" y="55"/>
                  </a:cubicBezTo>
                  <a:cubicBezTo>
                    <a:pt x="187" y="56"/>
                    <a:pt x="188" y="54"/>
                    <a:pt x="188" y="53"/>
                  </a:cubicBezTo>
                  <a:cubicBezTo>
                    <a:pt x="188" y="52"/>
                    <a:pt x="187" y="50"/>
                    <a:pt x="186" y="50"/>
                  </a:cubicBezTo>
                  <a:cubicBezTo>
                    <a:pt x="148" y="45"/>
                    <a:pt x="16" y="0"/>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44">
              <a:extLst>
                <a:ext uri="{FF2B5EF4-FFF2-40B4-BE49-F238E27FC236}">
                  <a16:creationId xmlns:a16="http://schemas.microsoft.com/office/drawing/2014/main" xmlns="" id="{70A4BF06-B9D6-4092-ACFE-4673BE14A0C6}"/>
                </a:ext>
              </a:extLst>
            </p:cNvPr>
            <p:cNvSpPr>
              <a:spLocks/>
            </p:cNvSpPr>
            <p:nvPr/>
          </p:nvSpPr>
          <p:spPr bwMode="auto">
            <a:xfrm>
              <a:off x="3871" y="2228"/>
              <a:ext cx="350" cy="97"/>
            </a:xfrm>
            <a:custGeom>
              <a:avLst/>
              <a:gdLst>
                <a:gd name="T0" fmla="*/ 3 w 148"/>
                <a:gd name="T1" fmla="*/ 1 h 41"/>
                <a:gd name="T2" fmla="*/ 0 w 148"/>
                <a:gd name="T3" fmla="*/ 3 h 41"/>
                <a:gd name="T4" fmla="*/ 2 w 148"/>
                <a:gd name="T5" fmla="*/ 6 h 41"/>
                <a:gd name="T6" fmla="*/ 90 w 148"/>
                <a:gd name="T7" fmla="*/ 28 h 41"/>
                <a:gd name="T8" fmla="*/ 146 w 148"/>
                <a:gd name="T9" fmla="*/ 41 h 41"/>
                <a:gd name="T10" fmla="*/ 148 w 148"/>
                <a:gd name="T11" fmla="*/ 38 h 41"/>
                <a:gd name="T12" fmla="*/ 145 w 148"/>
                <a:gd name="T13" fmla="*/ 36 h 41"/>
                <a:gd name="T14" fmla="*/ 92 w 148"/>
                <a:gd name="T15" fmla="*/ 22 h 41"/>
                <a:gd name="T16" fmla="*/ 3 w 148"/>
                <a:gd name="T17" fmla="*/ 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41">
                  <a:moveTo>
                    <a:pt x="3" y="1"/>
                  </a:moveTo>
                  <a:cubicBezTo>
                    <a:pt x="2" y="0"/>
                    <a:pt x="0" y="1"/>
                    <a:pt x="0" y="3"/>
                  </a:cubicBezTo>
                  <a:cubicBezTo>
                    <a:pt x="0" y="4"/>
                    <a:pt x="1" y="6"/>
                    <a:pt x="2" y="6"/>
                  </a:cubicBezTo>
                  <a:cubicBezTo>
                    <a:pt x="11" y="8"/>
                    <a:pt x="54" y="18"/>
                    <a:pt x="90" y="28"/>
                  </a:cubicBezTo>
                  <a:cubicBezTo>
                    <a:pt x="119" y="35"/>
                    <a:pt x="144" y="41"/>
                    <a:pt x="146" y="41"/>
                  </a:cubicBezTo>
                  <a:cubicBezTo>
                    <a:pt x="147" y="41"/>
                    <a:pt x="148" y="40"/>
                    <a:pt x="148" y="38"/>
                  </a:cubicBezTo>
                  <a:cubicBezTo>
                    <a:pt x="148" y="37"/>
                    <a:pt x="147" y="36"/>
                    <a:pt x="145" y="36"/>
                  </a:cubicBezTo>
                  <a:cubicBezTo>
                    <a:pt x="145" y="36"/>
                    <a:pt x="120" y="30"/>
                    <a:pt x="92" y="22"/>
                  </a:cubicBezTo>
                  <a:cubicBezTo>
                    <a:pt x="55" y="13"/>
                    <a:pt x="12" y="2"/>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45">
              <a:extLst>
                <a:ext uri="{FF2B5EF4-FFF2-40B4-BE49-F238E27FC236}">
                  <a16:creationId xmlns:a16="http://schemas.microsoft.com/office/drawing/2014/main" xmlns="" id="{411624DF-4000-436A-ABCB-44BCD2D529DE}"/>
                </a:ext>
              </a:extLst>
            </p:cNvPr>
            <p:cNvSpPr>
              <a:spLocks/>
            </p:cNvSpPr>
            <p:nvPr/>
          </p:nvSpPr>
          <p:spPr bwMode="auto">
            <a:xfrm>
              <a:off x="4560" y="1702"/>
              <a:ext cx="26" cy="916"/>
            </a:xfrm>
            <a:custGeom>
              <a:avLst/>
              <a:gdLst>
                <a:gd name="T0" fmla="*/ 11 w 11"/>
                <a:gd name="T1" fmla="*/ 3 h 385"/>
                <a:gd name="T2" fmla="*/ 9 w 11"/>
                <a:gd name="T3" fmla="*/ 0 h 385"/>
                <a:gd name="T4" fmla="*/ 6 w 11"/>
                <a:gd name="T5" fmla="*/ 3 h 385"/>
                <a:gd name="T6" fmla="*/ 1 w 11"/>
                <a:gd name="T7" fmla="*/ 245 h 385"/>
                <a:gd name="T8" fmla="*/ 0 w 11"/>
                <a:gd name="T9" fmla="*/ 383 h 385"/>
                <a:gd name="T10" fmla="*/ 2 w 11"/>
                <a:gd name="T11" fmla="*/ 385 h 385"/>
                <a:gd name="T12" fmla="*/ 5 w 11"/>
                <a:gd name="T13" fmla="*/ 383 h 385"/>
                <a:gd name="T14" fmla="*/ 6 w 11"/>
                <a:gd name="T15" fmla="*/ 245 h 385"/>
                <a:gd name="T16" fmla="*/ 11 w 11"/>
                <a:gd name="T17" fmla="*/ 3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85">
                  <a:moveTo>
                    <a:pt x="11" y="3"/>
                  </a:moveTo>
                  <a:cubicBezTo>
                    <a:pt x="11" y="1"/>
                    <a:pt x="10" y="0"/>
                    <a:pt x="9" y="0"/>
                  </a:cubicBezTo>
                  <a:cubicBezTo>
                    <a:pt x="7" y="0"/>
                    <a:pt x="6" y="1"/>
                    <a:pt x="6" y="3"/>
                  </a:cubicBezTo>
                  <a:cubicBezTo>
                    <a:pt x="2" y="81"/>
                    <a:pt x="1" y="164"/>
                    <a:pt x="1" y="245"/>
                  </a:cubicBezTo>
                  <a:cubicBezTo>
                    <a:pt x="1" y="292"/>
                    <a:pt x="0" y="338"/>
                    <a:pt x="0" y="383"/>
                  </a:cubicBezTo>
                  <a:cubicBezTo>
                    <a:pt x="0" y="384"/>
                    <a:pt x="1" y="385"/>
                    <a:pt x="2" y="385"/>
                  </a:cubicBezTo>
                  <a:cubicBezTo>
                    <a:pt x="4" y="385"/>
                    <a:pt x="5" y="384"/>
                    <a:pt x="5" y="383"/>
                  </a:cubicBezTo>
                  <a:cubicBezTo>
                    <a:pt x="6" y="338"/>
                    <a:pt x="6" y="292"/>
                    <a:pt x="6" y="245"/>
                  </a:cubicBezTo>
                  <a:cubicBezTo>
                    <a:pt x="7" y="164"/>
                    <a:pt x="7" y="81"/>
                    <a:pt x="1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46">
              <a:extLst>
                <a:ext uri="{FF2B5EF4-FFF2-40B4-BE49-F238E27FC236}">
                  <a16:creationId xmlns:a16="http://schemas.microsoft.com/office/drawing/2014/main" xmlns="" id="{6AF59579-2B5E-44A1-9A87-EE4A54729ABC}"/>
                </a:ext>
              </a:extLst>
            </p:cNvPr>
            <p:cNvSpPr>
              <a:spLocks/>
            </p:cNvSpPr>
            <p:nvPr/>
          </p:nvSpPr>
          <p:spPr bwMode="auto">
            <a:xfrm>
              <a:off x="3416" y="2282"/>
              <a:ext cx="26" cy="357"/>
            </a:xfrm>
            <a:custGeom>
              <a:avLst/>
              <a:gdLst>
                <a:gd name="T0" fmla="*/ 6 w 11"/>
                <a:gd name="T1" fmla="*/ 2 h 150"/>
                <a:gd name="T2" fmla="*/ 3 w 11"/>
                <a:gd name="T3" fmla="*/ 0 h 150"/>
                <a:gd name="T4" fmla="*/ 0 w 11"/>
                <a:gd name="T5" fmla="*/ 2 h 150"/>
                <a:gd name="T6" fmla="*/ 2 w 11"/>
                <a:gd name="T7" fmla="*/ 95 h 150"/>
                <a:gd name="T8" fmla="*/ 5 w 11"/>
                <a:gd name="T9" fmla="*/ 147 h 150"/>
                <a:gd name="T10" fmla="*/ 9 w 11"/>
                <a:gd name="T11" fmla="*/ 149 h 150"/>
                <a:gd name="T12" fmla="*/ 11 w 11"/>
                <a:gd name="T13" fmla="*/ 146 h 150"/>
                <a:gd name="T14" fmla="*/ 7 w 11"/>
                <a:gd name="T15" fmla="*/ 95 h 150"/>
                <a:gd name="T16" fmla="*/ 6 w 11"/>
                <a:gd name="T17" fmla="*/ 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50">
                  <a:moveTo>
                    <a:pt x="6" y="2"/>
                  </a:moveTo>
                  <a:cubicBezTo>
                    <a:pt x="6" y="1"/>
                    <a:pt x="5" y="0"/>
                    <a:pt x="3" y="0"/>
                  </a:cubicBezTo>
                  <a:cubicBezTo>
                    <a:pt x="2" y="0"/>
                    <a:pt x="0" y="1"/>
                    <a:pt x="0" y="2"/>
                  </a:cubicBezTo>
                  <a:cubicBezTo>
                    <a:pt x="0" y="16"/>
                    <a:pt x="1" y="59"/>
                    <a:pt x="2" y="95"/>
                  </a:cubicBezTo>
                  <a:cubicBezTo>
                    <a:pt x="3" y="117"/>
                    <a:pt x="4" y="137"/>
                    <a:pt x="5" y="147"/>
                  </a:cubicBezTo>
                  <a:cubicBezTo>
                    <a:pt x="6" y="149"/>
                    <a:pt x="7" y="150"/>
                    <a:pt x="9" y="149"/>
                  </a:cubicBezTo>
                  <a:cubicBezTo>
                    <a:pt x="10" y="149"/>
                    <a:pt x="11" y="148"/>
                    <a:pt x="11" y="146"/>
                  </a:cubicBezTo>
                  <a:cubicBezTo>
                    <a:pt x="9" y="136"/>
                    <a:pt x="8" y="117"/>
                    <a:pt x="7" y="95"/>
                  </a:cubicBezTo>
                  <a:cubicBezTo>
                    <a:pt x="6" y="59"/>
                    <a:pt x="6" y="16"/>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47">
              <a:extLst>
                <a:ext uri="{FF2B5EF4-FFF2-40B4-BE49-F238E27FC236}">
                  <a16:creationId xmlns:a16="http://schemas.microsoft.com/office/drawing/2014/main" xmlns="" id="{6B4530E1-108F-451B-AE33-4DC797DA1502}"/>
                </a:ext>
              </a:extLst>
            </p:cNvPr>
            <p:cNvSpPr>
              <a:spLocks/>
            </p:cNvSpPr>
            <p:nvPr/>
          </p:nvSpPr>
          <p:spPr bwMode="auto">
            <a:xfrm>
              <a:off x="2625" y="2615"/>
              <a:ext cx="2435" cy="105"/>
            </a:xfrm>
            <a:custGeom>
              <a:avLst/>
              <a:gdLst>
                <a:gd name="T0" fmla="*/ 3 w 1028"/>
                <a:gd name="T1" fmla="*/ 18 h 44"/>
                <a:gd name="T2" fmla="*/ 0 w 1028"/>
                <a:gd name="T3" fmla="*/ 21 h 44"/>
                <a:gd name="T4" fmla="*/ 3 w 1028"/>
                <a:gd name="T5" fmla="*/ 24 h 44"/>
                <a:gd name="T6" fmla="*/ 252 w 1028"/>
                <a:gd name="T7" fmla="*/ 20 h 44"/>
                <a:gd name="T8" fmla="*/ 1009 w 1028"/>
                <a:gd name="T9" fmla="*/ 20 h 44"/>
                <a:gd name="T10" fmla="*/ 1018 w 1028"/>
                <a:gd name="T11" fmla="*/ 25 h 44"/>
                <a:gd name="T12" fmla="*/ 667 w 1028"/>
                <a:gd name="T13" fmla="*/ 29 h 44"/>
                <a:gd name="T14" fmla="*/ 508 w 1028"/>
                <a:gd name="T15" fmla="*/ 26 h 44"/>
                <a:gd name="T16" fmla="*/ 191 w 1028"/>
                <a:gd name="T17" fmla="*/ 27 h 44"/>
                <a:gd name="T18" fmla="*/ 71 w 1028"/>
                <a:gd name="T19" fmla="*/ 41 h 44"/>
                <a:gd name="T20" fmla="*/ 74 w 1028"/>
                <a:gd name="T21" fmla="*/ 44 h 44"/>
                <a:gd name="T22" fmla="*/ 77 w 1028"/>
                <a:gd name="T23" fmla="*/ 42 h 44"/>
                <a:gd name="T24" fmla="*/ 191 w 1028"/>
                <a:gd name="T25" fmla="*/ 32 h 44"/>
                <a:gd name="T26" fmla="*/ 508 w 1028"/>
                <a:gd name="T27" fmla="*/ 32 h 44"/>
                <a:gd name="T28" fmla="*/ 667 w 1028"/>
                <a:gd name="T29" fmla="*/ 35 h 44"/>
                <a:gd name="T30" fmla="*/ 1020 w 1028"/>
                <a:gd name="T31" fmla="*/ 30 h 44"/>
                <a:gd name="T32" fmla="*/ 1027 w 1028"/>
                <a:gd name="T33" fmla="*/ 21 h 44"/>
                <a:gd name="T34" fmla="*/ 252 w 1028"/>
                <a:gd name="T35" fmla="*/ 14 h 44"/>
                <a:gd name="T36" fmla="*/ 3 w 1028"/>
                <a:gd name="T37" fmla="*/ 1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8" h="44">
                  <a:moveTo>
                    <a:pt x="3" y="18"/>
                  </a:moveTo>
                  <a:cubicBezTo>
                    <a:pt x="2" y="18"/>
                    <a:pt x="0" y="19"/>
                    <a:pt x="0" y="21"/>
                  </a:cubicBezTo>
                  <a:cubicBezTo>
                    <a:pt x="0" y="22"/>
                    <a:pt x="2" y="24"/>
                    <a:pt x="3" y="24"/>
                  </a:cubicBezTo>
                  <a:cubicBezTo>
                    <a:pt x="59" y="23"/>
                    <a:pt x="148" y="22"/>
                    <a:pt x="252" y="20"/>
                  </a:cubicBezTo>
                  <a:cubicBezTo>
                    <a:pt x="390" y="17"/>
                    <a:pt x="935" y="7"/>
                    <a:pt x="1009" y="20"/>
                  </a:cubicBezTo>
                  <a:cubicBezTo>
                    <a:pt x="1017" y="22"/>
                    <a:pt x="1023" y="22"/>
                    <a:pt x="1018" y="25"/>
                  </a:cubicBezTo>
                  <a:cubicBezTo>
                    <a:pt x="988" y="36"/>
                    <a:pt x="839" y="33"/>
                    <a:pt x="667" y="29"/>
                  </a:cubicBezTo>
                  <a:cubicBezTo>
                    <a:pt x="615" y="28"/>
                    <a:pt x="561" y="27"/>
                    <a:pt x="508" y="26"/>
                  </a:cubicBezTo>
                  <a:cubicBezTo>
                    <a:pt x="388" y="25"/>
                    <a:pt x="273" y="25"/>
                    <a:pt x="191" y="27"/>
                  </a:cubicBezTo>
                  <a:cubicBezTo>
                    <a:pt x="118" y="29"/>
                    <a:pt x="71" y="33"/>
                    <a:pt x="71" y="41"/>
                  </a:cubicBezTo>
                  <a:cubicBezTo>
                    <a:pt x="71" y="43"/>
                    <a:pt x="72" y="44"/>
                    <a:pt x="74" y="44"/>
                  </a:cubicBezTo>
                  <a:cubicBezTo>
                    <a:pt x="75" y="44"/>
                    <a:pt x="77" y="44"/>
                    <a:pt x="77" y="42"/>
                  </a:cubicBezTo>
                  <a:cubicBezTo>
                    <a:pt x="78" y="38"/>
                    <a:pt x="121" y="34"/>
                    <a:pt x="191" y="32"/>
                  </a:cubicBezTo>
                  <a:cubicBezTo>
                    <a:pt x="273" y="30"/>
                    <a:pt x="388" y="30"/>
                    <a:pt x="508" y="32"/>
                  </a:cubicBezTo>
                  <a:cubicBezTo>
                    <a:pt x="561" y="33"/>
                    <a:pt x="615" y="34"/>
                    <a:pt x="667" y="35"/>
                  </a:cubicBezTo>
                  <a:cubicBezTo>
                    <a:pt x="839" y="39"/>
                    <a:pt x="989" y="42"/>
                    <a:pt x="1020" y="30"/>
                  </a:cubicBezTo>
                  <a:cubicBezTo>
                    <a:pt x="1026" y="27"/>
                    <a:pt x="1028" y="25"/>
                    <a:pt x="1027" y="21"/>
                  </a:cubicBezTo>
                  <a:cubicBezTo>
                    <a:pt x="1018" y="0"/>
                    <a:pt x="570" y="9"/>
                    <a:pt x="252" y="14"/>
                  </a:cubicBezTo>
                  <a:cubicBezTo>
                    <a:pt x="148" y="16"/>
                    <a:pt x="59" y="18"/>
                    <a:pt x="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 name="文本框 1">
            <a:extLst>
              <a:ext uri="{FF2B5EF4-FFF2-40B4-BE49-F238E27FC236}">
                <a16:creationId xmlns:a16="http://schemas.microsoft.com/office/drawing/2014/main" xmlns="" id="{7F0AC2D5-3F4B-44B6-8D7B-B1378EA3D05F}"/>
              </a:ext>
            </a:extLst>
          </p:cNvPr>
          <p:cNvSpPr txBox="1"/>
          <p:nvPr/>
        </p:nvSpPr>
        <p:spPr>
          <a:xfrm>
            <a:off x="5519015" y="3476699"/>
            <a:ext cx="4447733" cy="377608"/>
          </a:xfrm>
          <a:prstGeom prst="rect">
            <a:avLst/>
          </a:prstGeom>
          <a:noFill/>
        </p:spPr>
        <p:txBody>
          <a:bodyPr wrap="square" rtlCol="0">
            <a:spAutoFit/>
          </a:bodyPr>
          <a:lstStyle/>
          <a:p>
            <a:r>
              <a:rPr lang="en-US" altLang="zh-CN" dirty="0"/>
              <a:t>Background</a:t>
            </a:r>
            <a:r>
              <a:rPr lang="zh-CN" altLang="en-US" dirty="0"/>
              <a:t>、</a:t>
            </a:r>
            <a:r>
              <a:rPr lang="en-US" altLang="zh-CN" dirty="0"/>
              <a:t>purpose and innovation</a:t>
            </a:r>
            <a:endParaRPr lang="zh-CN" altLang="en-US" dirty="0"/>
          </a:p>
        </p:txBody>
      </p:sp>
    </p:spTree>
    <p:extLst>
      <p:ext uri="{BB962C8B-B14F-4D97-AF65-F5344CB8AC3E}">
        <p14:creationId xmlns:p14="http://schemas.microsoft.com/office/powerpoint/2010/main" val="3127817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par>
                                <p:cTn id="9" presetID="22" presetClass="entr" presetSubtype="8"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par>
                                <p:cTn id="17" presetID="16" presetClass="entr" presetSubtype="37" fill="hold" grpId="0"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barn(outVertical)">
                                      <p:cBhvr>
                                        <p:cTn id="19" dur="500"/>
                                        <p:tgtEl>
                                          <p:spTgt spid="15"/>
                                        </p:tgtEl>
                                      </p:cBhvr>
                                    </p:animEffect>
                                  </p:childTnLst>
                                </p:cTn>
                              </p:par>
                              <p:par>
                                <p:cTn id="20" presetID="10" presetClass="entr" presetSubtype="0" fill="hold" nodeType="withEffect">
                                  <p:stCondLst>
                                    <p:cond delay="6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22899783-452A-41F1-868D-16AC8D439A7A}"/>
              </a:ext>
            </a:extLst>
          </p:cNvPr>
          <p:cNvPicPr>
            <a:picLocks noChangeAspect="1"/>
          </p:cNvPicPr>
          <p:nvPr/>
        </p:nvPicPr>
        <p:blipFill rotWithShape="1">
          <a:blip r:embed="rId2">
            <a:extLst>
              <a:ext uri="{28A0092B-C50C-407E-A947-70E740481C1C}">
                <a14:useLocalDpi xmlns:a14="http://schemas.microsoft.com/office/drawing/2010/main" val="0"/>
              </a:ext>
            </a:extLst>
          </a:blip>
          <a:srcRect t="13147"/>
          <a:stretch/>
        </p:blipFill>
        <p:spPr>
          <a:xfrm>
            <a:off x="1852618" y="1487978"/>
            <a:ext cx="7403124" cy="4484075"/>
          </a:xfrm>
          <a:prstGeom prst="rect">
            <a:avLst/>
          </a:prstGeom>
        </p:spPr>
      </p:pic>
      <p:grpSp>
        <p:nvGrpSpPr>
          <p:cNvPr id="15" name="组合 14">
            <a:extLst>
              <a:ext uri="{FF2B5EF4-FFF2-40B4-BE49-F238E27FC236}">
                <a16:creationId xmlns:a16="http://schemas.microsoft.com/office/drawing/2014/main" xmlns="" id="{5A69944C-C769-4B05-8648-8C8F4C78F2EE}"/>
              </a:ext>
            </a:extLst>
          </p:cNvPr>
          <p:cNvGrpSpPr/>
          <p:nvPr/>
        </p:nvGrpSpPr>
        <p:grpSpPr>
          <a:xfrm>
            <a:off x="539058" y="310759"/>
            <a:ext cx="5412855" cy="646944"/>
            <a:chOff x="539059" y="310759"/>
            <a:chExt cx="4188628" cy="646944"/>
          </a:xfrm>
        </p:grpSpPr>
        <p:pic>
          <p:nvPicPr>
            <p:cNvPr id="16" name="图片 1" descr="b3119313b07eca8032bb094b9a2397dda04483db">
              <a:extLst>
                <a:ext uri="{FF2B5EF4-FFF2-40B4-BE49-F238E27FC236}">
                  <a16:creationId xmlns:a16="http://schemas.microsoft.com/office/drawing/2014/main" xmlns="" id="{E5FDB8DD-45BA-49EF-B6A5-4F0F56694B2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6">
              <a:extLst>
                <a:ext uri="{FF2B5EF4-FFF2-40B4-BE49-F238E27FC236}">
                  <a16:creationId xmlns:a16="http://schemas.microsoft.com/office/drawing/2014/main" xmlns="" id="{FFD097BF-6BFE-4C45-A922-8F12747BE15C}"/>
                </a:ext>
              </a:extLst>
            </p:cNvPr>
            <p:cNvSpPr/>
            <p:nvPr/>
          </p:nvSpPr>
          <p:spPr>
            <a:xfrm>
              <a:off x="1186003" y="372621"/>
              <a:ext cx="3541684"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交通调查结果展示（背景）</a:t>
              </a:r>
            </a:p>
          </p:txBody>
        </p:sp>
      </p:grpSp>
    </p:spTree>
    <p:extLst>
      <p:ext uri="{BB962C8B-B14F-4D97-AF65-F5344CB8AC3E}">
        <p14:creationId xmlns:p14="http://schemas.microsoft.com/office/powerpoint/2010/main" val="1785538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圆角 11">
            <a:extLst>
              <a:ext uri="{FF2B5EF4-FFF2-40B4-BE49-F238E27FC236}">
                <a16:creationId xmlns:a16="http://schemas.microsoft.com/office/drawing/2014/main" xmlns="" id="{DED35915-D2D0-4E5C-BC22-7656CB51E05B}"/>
              </a:ext>
            </a:extLst>
          </p:cNvPr>
          <p:cNvSpPr/>
          <p:nvPr/>
        </p:nvSpPr>
        <p:spPr>
          <a:xfrm>
            <a:off x="687964" y="3613765"/>
            <a:ext cx="1548160" cy="4156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圆角 8">
            <a:extLst>
              <a:ext uri="{FF2B5EF4-FFF2-40B4-BE49-F238E27FC236}">
                <a16:creationId xmlns:a16="http://schemas.microsoft.com/office/drawing/2014/main" xmlns="" id="{23A11E16-5B19-45F0-9A2F-EF2824C9E1C3}"/>
              </a:ext>
            </a:extLst>
          </p:cNvPr>
          <p:cNvSpPr/>
          <p:nvPr/>
        </p:nvSpPr>
        <p:spPr>
          <a:xfrm>
            <a:off x="687964" y="1388224"/>
            <a:ext cx="1548160" cy="4156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1" descr="b3119313b07eca8032bb094b9a2397dda04483db">
            <a:extLst>
              <a:ext uri="{FF2B5EF4-FFF2-40B4-BE49-F238E27FC236}">
                <a16:creationId xmlns:a16="http://schemas.microsoft.com/office/drawing/2014/main" xmlns="" id="{7302D7C2-E39D-4131-A449-519945F6BC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7">
            <a:extLst>
              <a:ext uri="{FF2B5EF4-FFF2-40B4-BE49-F238E27FC236}">
                <a16:creationId xmlns:a16="http://schemas.microsoft.com/office/drawing/2014/main" xmlns="" id="{3F471714-FF2B-4242-8EAE-990FEF2E4AB6}"/>
              </a:ext>
            </a:extLst>
          </p:cNvPr>
          <p:cNvSpPr txBox="1"/>
          <p:nvPr/>
        </p:nvSpPr>
        <p:spPr>
          <a:xfrm>
            <a:off x="687964" y="1330035"/>
            <a:ext cx="10467716" cy="440120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调查背景：</a:t>
            </a:r>
            <a:endParaRPr lang="en-US" altLang="zh-CN" sz="2400" dirty="0">
              <a:latin typeface="微软雅黑" panose="020B0503020204020204" pitchFamily="34" charset="-122"/>
              <a:ea typeface="微软雅黑" panose="020B0503020204020204" pitchFamily="34" charset="-122"/>
            </a:endParaRPr>
          </a:p>
          <a:p>
            <a:endParaRPr lang="en-US" altLang="zh-CN" sz="2400" dirty="0">
              <a:latin typeface="微软雅黑" panose="020B0503020204020204" pitchFamily="34" charset="-122"/>
              <a:ea typeface="微软雅黑" panose="020B0503020204020204" pitchFamily="34" charset="-122"/>
            </a:endParaRPr>
          </a:p>
          <a:p>
            <a:r>
              <a:rPr lang="en-US" altLang="zh-CN" dirty="0"/>
              <a:t> </a:t>
            </a:r>
            <a:r>
              <a:rPr lang="en-US" altLang="zh-CN" sz="1600" dirty="0">
                <a:latin typeface="微软雅黑" panose="020B0503020204020204" pitchFamily="34" charset="-122"/>
                <a:ea typeface="微软雅黑" panose="020B0503020204020204" pitchFamily="34" charset="-122"/>
              </a:rPr>
              <a:t>  </a:t>
            </a:r>
            <a:r>
              <a:rPr lang="zh-CN" altLang="zh-CN" sz="1600" dirty="0">
                <a:latin typeface="微软雅黑" panose="020B0503020204020204" pitchFamily="34" charset="-122"/>
                <a:ea typeface="微软雅黑" panose="020B0503020204020204" pitchFamily="34" charset="-122"/>
              </a:rPr>
              <a:t>在道路或路网的总行车延误中，交叉口延误所占比例一般都在</a:t>
            </a:r>
            <a:r>
              <a:rPr lang="en-US" altLang="zh-CN" sz="1600" dirty="0">
                <a:latin typeface="微软雅黑" panose="020B0503020204020204" pitchFamily="34" charset="-122"/>
                <a:ea typeface="微软雅黑" panose="020B0503020204020204" pitchFamily="34" charset="-122"/>
              </a:rPr>
              <a:t>80%</a:t>
            </a:r>
            <a:r>
              <a:rPr lang="zh-CN" altLang="zh-CN" sz="1600" dirty="0">
                <a:latin typeface="微软雅黑" panose="020B0503020204020204" pitchFamily="34" charset="-122"/>
                <a:ea typeface="微软雅黑" panose="020B0503020204020204" pitchFamily="34" charset="-122"/>
              </a:rPr>
              <a:t>以上，可见交叉口的延误调查十分重要。而交叉口延误主要受三方面因素影响，分别是道路条件（入口引道车道数，宽度等），交通条件（每个入口引道的高峰小时通量，流向分配，车辆组成等）和交通管制方式（信号管理方式，周期长，绿信比等）。而中山大道</a:t>
            </a:r>
            <a:r>
              <a:rPr lang="en-US" altLang="zh-CN" sz="1600" dirty="0">
                <a:latin typeface="微软雅黑" panose="020B0503020204020204" pitchFamily="34" charset="-122"/>
                <a:ea typeface="微软雅黑" panose="020B0503020204020204" pitchFamily="34" charset="-122"/>
              </a:rPr>
              <a:t>-</a:t>
            </a:r>
            <a:r>
              <a:rPr lang="zh-CN" altLang="zh-CN" sz="1600" dirty="0">
                <a:latin typeface="微软雅黑" panose="020B0503020204020204" pitchFamily="34" charset="-122"/>
                <a:ea typeface="微软雅黑" panose="020B0503020204020204" pitchFamily="34" charset="-122"/>
              </a:rPr>
              <a:t>车陂路交叉口四个方向均有引道，且有独特的左转方式。因此我们决定在该交叉口进行延误调查。</a:t>
            </a:r>
            <a:endParaRPr lang="en-US" altLang="zh-CN" sz="1600" dirty="0">
              <a:latin typeface="微软雅黑" panose="020B0503020204020204" pitchFamily="34" charset="-122"/>
              <a:ea typeface="微软雅黑" panose="020B0503020204020204" pitchFamily="34" charset="-122"/>
            </a:endParaRPr>
          </a:p>
          <a:p>
            <a:endParaRPr lang="en-US" altLang="zh-CN" sz="1600" dirty="0">
              <a:latin typeface="微软雅黑" panose="020B0503020204020204" pitchFamily="34" charset="-122"/>
              <a:ea typeface="微软雅黑" panose="020B0503020204020204" pitchFamily="34" charset="-122"/>
            </a:endParaRPr>
          </a:p>
          <a:p>
            <a:endParaRPr lang="en-US" altLang="zh-CN" dirty="0">
              <a:latin typeface="微软雅黑" panose="020B0503020204020204" pitchFamily="34" charset="-122"/>
              <a:ea typeface="微软雅黑" panose="020B0503020204020204" pitchFamily="34" charset="-122"/>
            </a:endParaRPr>
          </a:p>
          <a:p>
            <a:r>
              <a:rPr lang="zh-CN" altLang="en-US" sz="2400" dirty="0">
                <a:latin typeface="微软雅黑" panose="020B0503020204020204" pitchFamily="34" charset="-122"/>
                <a:ea typeface="微软雅黑" panose="020B0503020204020204" pitchFamily="34" charset="-122"/>
              </a:rPr>
              <a:t>调查目的：</a:t>
            </a:r>
            <a:endParaRPr lang="en-US" altLang="zh-CN" sz="2400" dirty="0">
              <a:latin typeface="微软雅黑" panose="020B0503020204020204" pitchFamily="34" charset="-122"/>
              <a:ea typeface="微软雅黑" panose="020B0503020204020204" pitchFamily="34" charset="-122"/>
            </a:endParaRPr>
          </a:p>
          <a:p>
            <a:endParaRPr lang="en-US" altLang="zh-CN" sz="24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  </a:t>
            </a:r>
            <a:r>
              <a:rPr lang="zh-CN" altLang="zh-CN" sz="1600" dirty="0">
                <a:latin typeface="微软雅黑" panose="020B0503020204020204" pitchFamily="34" charset="-122"/>
                <a:ea typeface="微软雅黑" panose="020B0503020204020204" pitchFamily="34" charset="-122"/>
              </a:rPr>
              <a:t>分别调查中山大道</a:t>
            </a:r>
            <a:r>
              <a:rPr lang="en-US" altLang="zh-CN" sz="1600" dirty="0">
                <a:latin typeface="微软雅黑" panose="020B0503020204020204" pitchFamily="34" charset="-122"/>
                <a:ea typeface="微软雅黑" panose="020B0503020204020204" pitchFamily="34" charset="-122"/>
              </a:rPr>
              <a:t>-</a:t>
            </a:r>
            <a:r>
              <a:rPr lang="zh-CN" altLang="zh-CN" sz="1600" dirty="0">
                <a:latin typeface="微软雅黑" panose="020B0503020204020204" pitchFamily="34" charset="-122"/>
                <a:ea typeface="微软雅黑" panose="020B0503020204020204" pitchFamily="34" charset="-122"/>
              </a:rPr>
              <a:t>车陂路交叉口四个方向来车，分别调查直</a:t>
            </a:r>
            <a:r>
              <a:rPr lang="zh-CN" altLang="en-US" sz="1600" dirty="0">
                <a:latin typeface="微软雅黑" panose="020B0503020204020204" pitchFamily="34" charset="-122"/>
                <a:ea typeface="微软雅黑" panose="020B0503020204020204" pitchFamily="34" charset="-122"/>
              </a:rPr>
              <a:t>行</a:t>
            </a:r>
            <a:r>
              <a:rPr lang="zh-CN" altLang="zh-CN" sz="1600" dirty="0">
                <a:latin typeface="微软雅黑" panose="020B0503020204020204" pitchFamily="34" charset="-122"/>
                <a:ea typeface="微软雅黑" panose="020B0503020204020204" pitchFamily="34" charset="-122"/>
              </a:rPr>
              <a:t>与右转的信号灯导致延误的停车率，进而调查中山大道</a:t>
            </a:r>
            <a:r>
              <a:rPr lang="en-US" altLang="zh-CN" sz="1600" dirty="0">
                <a:latin typeface="微软雅黑" panose="020B0503020204020204" pitchFamily="34" charset="-122"/>
                <a:ea typeface="微软雅黑" panose="020B0503020204020204" pitchFamily="34" charset="-122"/>
              </a:rPr>
              <a:t>-</a:t>
            </a:r>
            <a:r>
              <a:rPr lang="zh-CN" altLang="zh-CN" sz="1600" dirty="0">
                <a:latin typeface="微软雅黑" panose="020B0503020204020204" pitchFamily="34" charset="-122"/>
                <a:ea typeface="微软雅黑" panose="020B0503020204020204" pitchFamily="34" charset="-122"/>
              </a:rPr>
              <a:t>车陂路交叉口处的控制延误，将两个</a:t>
            </a:r>
            <a:r>
              <a:rPr lang="en-US" altLang="zh-CN" sz="1600" dirty="0">
                <a:latin typeface="微软雅黑" panose="020B0503020204020204" pitchFamily="34" charset="-122"/>
                <a:ea typeface="微软雅黑" panose="020B0503020204020204" pitchFamily="34" charset="-122"/>
              </a:rPr>
              <a:t>BRT</a:t>
            </a:r>
            <a:r>
              <a:rPr lang="zh-CN" altLang="en-US" sz="1600" dirty="0">
                <a:latin typeface="微软雅黑" panose="020B0503020204020204" pitchFamily="34" charset="-122"/>
                <a:ea typeface="微软雅黑" panose="020B0503020204020204" pitchFamily="34" charset="-122"/>
              </a:rPr>
              <a:t>车陂站和天朗明居站</a:t>
            </a:r>
            <a:r>
              <a:rPr lang="zh-CN" altLang="zh-CN" sz="1600" dirty="0">
                <a:latin typeface="微软雅黑" panose="020B0503020204020204" pitchFamily="34" charset="-122"/>
                <a:ea typeface="微软雅黑" panose="020B0503020204020204" pitchFamily="34" charset="-122"/>
              </a:rPr>
              <a:t>的天桥当作两个断面，再运用</a:t>
            </a:r>
            <a:r>
              <a:rPr lang="zh-CN" altLang="en-US" sz="1600" dirty="0">
                <a:latin typeface="微软雅黑" panose="020B0503020204020204" pitchFamily="34" charset="-122"/>
                <a:ea typeface="微软雅黑" panose="020B0503020204020204" pitchFamily="34" charset="-122"/>
              </a:rPr>
              <a:t>牌</a:t>
            </a:r>
            <a:r>
              <a:rPr lang="zh-CN" altLang="zh-CN" sz="1600" dirty="0">
                <a:latin typeface="微软雅黑" panose="020B0503020204020204" pitchFamily="34" charset="-122"/>
                <a:ea typeface="微软雅黑" panose="020B0503020204020204" pitchFamily="34" charset="-122"/>
              </a:rPr>
              <a:t>照法调查中山大道</a:t>
            </a:r>
            <a:r>
              <a:rPr lang="en-US" altLang="zh-CN" sz="1600" dirty="0">
                <a:latin typeface="微软雅黑" panose="020B0503020204020204" pitchFamily="34" charset="-122"/>
                <a:ea typeface="微软雅黑" panose="020B0503020204020204" pitchFamily="34" charset="-122"/>
              </a:rPr>
              <a:t>-</a:t>
            </a:r>
            <a:r>
              <a:rPr lang="zh-CN" altLang="zh-CN" sz="1600" dirty="0">
                <a:latin typeface="微软雅黑" panose="020B0503020204020204" pitchFamily="34" charset="-122"/>
                <a:ea typeface="微软雅黑" panose="020B0503020204020204" pitchFamily="34" charset="-122"/>
              </a:rPr>
              <a:t>车陂路交叉口处延误的实际耗时。继而分析该交叉口的交通情况以及对延误水平与耗时作出评估。</a:t>
            </a:r>
          </a:p>
          <a:p>
            <a:endParaRPr lang="zh-CN" altLang="zh-CN" dirty="0"/>
          </a:p>
          <a:p>
            <a:endParaRPr lang="zh-CN" altLang="en-US" dirty="0"/>
          </a:p>
        </p:txBody>
      </p:sp>
      <p:grpSp>
        <p:nvGrpSpPr>
          <p:cNvPr id="13" name="Group 4">
            <a:extLst>
              <a:ext uri="{FF2B5EF4-FFF2-40B4-BE49-F238E27FC236}">
                <a16:creationId xmlns:a16="http://schemas.microsoft.com/office/drawing/2014/main" xmlns="" id="{837CCCD6-7042-42F6-BBC6-DA5FB1DF5771}"/>
              </a:ext>
            </a:extLst>
          </p:cNvPr>
          <p:cNvGrpSpPr>
            <a:grpSpLocks noChangeAspect="1"/>
          </p:cNvGrpSpPr>
          <p:nvPr/>
        </p:nvGrpSpPr>
        <p:grpSpPr bwMode="auto">
          <a:xfrm>
            <a:off x="9907186" y="5052509"/>
            <a:ext cx="1995322" cy="1528424"/>
            <a:chOff x="2934" y="1466"/>
            <a:chExt cx="1812" cy="1388"/>
          </a:xfrm>
          <a:solidFill>
            <a:srgbClr val="4A67AA"/>
          </a:solidFill>
        </p:grpSpPr>
        <p:sp>
          <p:nvSpPr>
            <p:cNvPr id="14" name="Freeform 5">
              <a:extLst>
                <a:ext uri="{FF2B5EF4-FFF2-40B4-BE49-F238E27FC236}">
                  <a16:creationId xmlns:a16="http://schemas.microsoft.com/office/drawing/2014/main" xmlns="" id="{C9C66264-9C6A-4F0E-8C9D-FCB0496AC696}"/>
                </a:ext>
              </a:extLst>
            </p:cNvPr>
            <p:cNvSpPr>
              <a:spLocks/>
            </p:cNvSpPr>
            <p:nvPr/>
          </p:nvSpPr>
          <p:spPr bwMode="auto">
            <a:xfrm>
              <a:off x="3123" y="2083"/>
              <a:ext cx="278" cy="619"/>
            </a:xfrm>
            <a:custGeom>
              <a:avLst/>
              <a:gdLst>
                <a:gd name="T0" fmla="*/ 85 w 117"/>
                <a:gd name="T1" fmla="*/ 2 h 261"/>
                <a:gd name="T2" fmla="*/ 0 w 117"/>
                <a:gd name="T3" fmla="*/ 106 h 261"/>
                <a:gd name="T4" fmla="*/ 54 w 117"/>
                <a:gd name="T5" fmla="*/ 70 h 261"/>
                <a:gd name="T6" fmla="*/ 9 w 117"/>
                <a:gd name="T7" fmla="*/ 133 h 261"/>
                <a:gd name="T8" fmla="*/ 58 w 117"/>
                <a:gd name="T9" fmla="*/ 101 h 261"/>
                <a:gd name="T10" fmla="*/ 14 w 117"/>
                <a:gd name="T11" fmla="*/ 165 h 261"/>
                <a:gd name="T12" fmla="*/ 39 w 117"/>
                <a:gd name="T13" fmla="*/ 155 h 261"/>
                <a:gd name="T14" fmla="*/ 19 w 117"/>
                <a:gd name="T15" fmla="*/ 190 h 261"/>
                <a:gd name="T16" fmla="*/ 22 w 117"/>
                <a:gd name="T17" fmla="*/ 193 h 261"/>
                <a:gd name="T18" fmla="*/ 70 w 117"/>
                <a:gd name="T19" fmla="*/ 175 h 261"/>
                <a:gd name="T20" fmla="*/ 22 w 117"/>
                <a:gd name="T21" fmla="*/ 210 h 261"/>
                <a:gd name="T22" fmla="*/ 22 w 117"/>
                <a:gd name="T23" fmla="*/ 210 h 261"/>
                <a:gd name="T24" fmla="*/ 22 w 117"/>
                <a:gd name="T25" fmla="*/ 211 h 261"/>
                <a:gd name="T26" fmla="*/ 25 w 117"/>
                <a:gd name="T27" fmla="*/ 215 h 261"/>
                <a:gd name="T28" fmla="*/ 58 w 117"/>
                <a:gd name="T29" fmla="*/ 213 h 261"/>
                <a:gd name="T30" fmla="*/ 25 w 117"/>
                <a:gd name="T31" fmla="*/ 234 h 261"/>
                <a:gd name="T32" fmla="*/ 90 w 117"/>
                <a:gd name="T33" fmla="*/ 233 h 261"/>
                <a:gd name="T34" fmla="*/ 30 w 117"/>
                <a:gd name="T35" fmla="*/ 247 h 261"/>
                <a:gd name="T36" fmla="*/ 30 w 117"/>
                <a:gd name="T37" fmla="*/ 250 h 261"/>
                <a:gd name="T38" fmla="*/ 116 w 117"/>
                <a:gd name="T39" fmla="*/ 259 h 261"/>
                <a:gd name="T40" fmla="*/ 53 w 117"/>
                <a:gd name="T41" fmla="*/ 245 h 261"/>
                <a:gd name="T42" fmla="*/ 105 w 117"/>
                <a:gd name="T43" fmla="*/ 233 h 261"/>
                <a:gd name="T44" fmla="*/ 103 w 117"/>
                <a:gd name="T45" fmla="*/ 229 h 261"/>
                <a:gd name="T46" fmla="*/ 60 w 117"/>
                <a:gd name="T47" fmla="*/ 219 h 261"/>
                <a:gd name="T48" fmla="*/ 101 w 117"/>
                <a:gd name="T49" fmla="*/ 193 h 261"/>
                <a:gd name="T50" fmla="*/ 49 w 117"/>
                <a:gd name="T51" fmla="*/ 203 h 261"/>
                <a:gd name="T52" fmla="*/ 90 w 117"/>
                <a:gd name="T53" fmla="*/ 167 h 261"/>
                <a:gd name="T54" fmla="*/ 97 w 117"/>
                <a:gd name="T55" fmla="*/ 165 h 261"/>
                <a:gd name="T56" fmla="*/ 98 w 117"/>
                <a:gd name="T57" fmla="*/ 159 h 261"/>
                <a:gd name="T58" fmla="*/ 96 w 117"/>
                <a:gd name="T59" fmla="*/ 159 h 261"/>
                <a:gd name="T60" fmla="*/ 96 w 117"/>
                <a:gd name="T61" fmla="*/ 159 h 261"/>
                <a:gd name="T62" fmla="*/ 95 w 117"/>
                <a:gd name="T63" fmla="*/ 159 h 261"/>
                <a:gd name="T64" fmla="*/ 62 w 117"/>
                <a:gd name="T65" fmla="*/ 153 h 261"/>
                <a:gd name="T66" fmla="*/ 93 w 117"/>
                <a:gd name="T67" fmla="*/ 122 h 261"/>
                <a:gd name="T68" fmla="*/ 89 w 117"/>
                <a:gd name="T69" fmla="*/ 117 h 261"/>
                <a:gd name="T70" fmla="*/ 87 w 117"/>
                <a:gd name="T71" fmla="*/ 119 h 261"/>
                <a:gd name="T72" fmla="*/ 86 w 117"/>
                <a:gd name="T73" fmla="*/ 120 h 261"/>
                <a:gd name="T74" fmla="*/ 26 w 117"/>
                <a:gd name="T75" fmla="*/ 156 h 261"/>
                <a:gd name="T76" fmla="*/ 83 w 117"/>
                <a:gd name="T77" fmla="*/ 82 h 261"/>
                <a:gd name="T78" fmla="*/ 89 w 117"/>
                <a:gd name="T79" fmla="*/ 78 h 261"/>
                <a:gd name="T80" fmla="*/ 78 w 117"/>
                <a:gd name="T81" fmla="*/ 78 h 261"/>
                <a:gd name="T82" fmla="*/ 84 w 117"/>
                <a:gd name="T83" fmla="*/ 45 h 261"/>
                <a:gd name="T84" fmla="*/ 84 w 117"/>
                <a:gd name="T85" fmla="*/ 45 h 261"/>
                <a:gd name="T86" fmla="*/ 85 w 117"/>
                <a:gd name="T87" fmla="*/ 44 h 261"/>
                <a:gd name="T88" fmla="*/ 83 w 117"/>
                <a:gd name="T89" fmla="*/ 39 h 261"/>
                <a:gd name="T90" fmla="*/ 79 w 117"/>
                <a:gd name="T91" fmla="*/ 41 h 261"/>
                <a:gd name="T92" fmla="*/ 79 w 117"/>
                <a:gd name="T93" fmla="*/ 41 h 261"/>
                <a:gd name="T94" fmla="*/ 13 w 117"/>
                <a:gd name="T95" fmla="*/ 95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7" h="261">
                  <a:moveTo>
                    <a:pt x="91" y="6"/>
                  </a:moveTo>
                  <a:cubicBezTo>
                    <a:pt x="92" y="4"/>
                    <a:pt x="91" y="2"/>
                    <a:pt x="90" y="1"/>
                  </a:cubicBezTo>
                  <a:cubicBezTo>
                    <a:pt x="88" y="0"/>
                    <a:pt x="86" y="1"/>
                    <a:pt x="85" y="2"/>
                  </a:cubicBezTo>
                  <a:cubicBezTo>
                    <a:pt x="82" y="8"/>
                    <a:pt x="68" y="23"/>
                    <a:pt x="53" y="40"/>
                  </a:cubicBezTo>
                  <a:cubicBezTo>
                    <a:pt x="29" y="66"/>
                    <a:pt x="1" y="96"/>
                    <a:pt x="0" y="106"/>
                  </a:cubicBezTo>
                  <a:cubicBezTo>
                    <a:pt x="0" y="106"/>
                    <a:pt x="0" y="106"/>
                    <a:pt x="0" y="106"/>
                  </a:cubicBezTo>
                  <a:cubicBezTo>
                    <a:pt x="0" y="107"/>
                    <a:pt x="2" y="109"/>
                    <a:pt x="3" y="109"/>
                  </a:cubicBezTo>
                  <a:cubicBezTo>
                    <a:pt x="4" y="109"/>
                    <a:pt x="5" y="109"/>
                    <a:pt x="5" y="108"/>
                  </a:cubicBezTo>
                  <a:cubicBezTo>
                    <a:pt x="10" y="106"/>
                    <a:pt x="33" y="87"/>
                    <a:pt x="54" y="70"/>
                  </a:cubicBezTo>
                  <a:cubicBezTo>
                    <a:pt x="33" y="96"/>
                    <a:pt x="7" y="128"/>
                    <a:pt x="9" y="133"/>
                  </a:cubicBezTo>
                  <a:cubicBezTo>
                    <a:pt x="12" y="132"/>
                    <a:pt x="12" y="132"/>
                    <a:pt x="12" y="132"/>
                  </a:cubicBezTo>
                  <a:cubicBezTo>
                    <a:pt x="9" y="133"/>
                    <a:pt x="9" y="133"/>
                    <a:pt x="9" y="133"/>
                  </a:cubicBezTo>
                  <a:cubicBezTo>
                    <a:pt x="9" y="135"/>
                    <a:pt x="11" y="136"/>
                    <a:pt x="13" y="135"/>
                  </a:cubicBezTo>
                  <a:cubicBezTo>
                    <a:pt x="13" y="135"/>
                    <a:pt x="14" y="135"/>
                    <a:pt x="14" y="135"/>
                  </a:cubicBezTo>
                  <a:cubicBezTo>
                    <a:pt x="20" y="130"/>
                    <a:pt x="41" y="113"/>
                    <a:pt x="58" y="101"/>
                  </a:cubicBezTo>
                  <a:cubicBezTo>
                    <a:pt x="54" y="106"/>
                    <a:pt x="49" y="111"/>
                    <a:pt x="45" y="117"/>
                  </a:cubicBezTo>
                  <a:cubicBezTo>
                    <a:pt x="30" y="137"/>
                    <a:pt x="16" y="158"/>
                    <a:pt x="14" y="165"/>
                  </a:cubicBezTo>
                  <a:cubicBezTo>
                    <a:pt x="14" y="165"/>
                    <a:pt x="14" y="165"/>
                    <a:pt x="14" y="165"/>
                  </a:cubicBezTo>
                  <a:cubicBezTo>
                    <a:pt x="14" y="167"/>
                    <a:pt x="15" y="168"/>
                    <a:pt x="17" y="169"/>
                  </a:cubicBezTo>
                  <a:cubicBezTo>
                    <a:pt x="18" y="169"/>
                    <a:pt x="20" y="168"/>
                    <a:pt x="20" y="167"/>
                  </a:cubicBezTo>
                  <a:cubicBezTo>
                    <a:pt x="21" y="166"/>
                    <a:pt x="29" y="161"/>
                    <a:pt x="39" y="155"/>
                  </a:cubicBezTo>
                  <a:cubicBezTo>
                    <a:pt x="49" y="149"/>
                    <a:pt x="61" y="142"/>
                    <a:pt x="71" y="136"/>
                  </a:cubicBezTo>
                  <a:cubicBezTo>
                    <a:pt x="67" y="140"/>
                    <a:pt x="62" y="144"/>
                    <a:pt x="58" y="148"/>
                  </a:cubicBezTo>
                  <a:cubicBezTo>
                    <a:pt x="39" y="166"/>
                    <a:pt x="19" y="186"/>
                    <a:pt x="19" y="190"/>
                  </a:cubicBezTo>
                  <a:cubicBezTo>
                    <a:pt x="22" y="190"/>
                    <a:pt x="22" y="190"/>
                    <a:pt x="22" y="190"/>
                  </a:cubicBezTo>
                  <a:cubicBezTo>
                    <a:pt x="19" y="190"/>
                    <a:pt x="19" y="190"/>
                    <a:pt x="19" y="190"/>
                  </a:cubicBezTo>
                  <a:cubicBezTo>
                    <a:pt x="19" y="192"/>
                    <a:pt x="21" y="193"/>
                    <a:pt x="22" y="193"/>
                  </a:cubicBezTo>
                  <a:cubicBezTo>
                    <a:pt x="22" y="193"/>
                    <a:pt x="22" y="193"/>
                    <a:pt x="22" y="193"/>
                  </a:cubicBezTo>
                  <a:cubicBezTo>
                    <a:pt x="22" y="193"/>
                    <a:pt x="22" y="193"/>
                    <a:pt x="22" y="193"/>
                  </a:cubicBezTo>
                  <a:cubicBezTo>
                    <a:pt x="27" y="193"/>
                    <a:pt x="50" y="184"/>
                    <a:pt x="70" y="175"/>
                  </a:cubicBezTo>
                  <a:cubicBezTo>
                    <a:pt x="71" y="175"/>
                    <a:pt x="71" y="175"/>
                    <a:pt x="71" y="175"/>
                  </a:cubicBezTo>
                  <a:cubicBezTo>
                    <a:pt x="67" y="178"/>
                    <a:pt x="63" y="181"/>
                    <a:pt x="59" y="184"/>
                  </a:cubicBezTo>
                  <a:cubicBezTo>
                    <a:pt x="41" y="197"/>
                    <a:pt x="23" y="210"/>
                    <a:pt x="22" y="210"/>
                  </a:cubicBezTo>
                  <a:cubicBezTo>
                    <a:pt x="22" y="210"/>
                    <a:pt x="22" y="210"/>
                    <a:pt x="22" y="210"/>
                  </a:cubicBezTo>
                  <a:cubicBezTo>
                    <a:pt x="22" y="210"/>
                    <a:pt x="22" y="210"/>
                    <a:pt x="22" y="210"/>
                  </a:cubicBezTo>
                  <a:cubicBezTo>
                    <a:pt x="22" y="210"/>
                    <a:pt x="22" y="210"/>
                    <a:pt x="22" y="210"/>
                  </a:cubicBezTo>
                  <a:cubicBezTo>
                    <a:pt x="22" y="210"/>
                    <a:pt x="22" y="210"/>
                    <a:pt x="22" y="210"/>
                  </a:cubicBezTo>
                  <a:cubicBezTo>
                    <a:pt x="22" y="210"/>
                    <a:pt x="22" y="210"/>
                    <a:pt x="22" y="210"/>
                  </a:cubicBezTo>
                  <a:cubicBezTo>
                    <a:pt x="22" y="211"/>
                    <a:pt x="22" y="211"/>
                    <a:pt x="22" y="211"/>
                  </a:cubicBezTo>
                  <a:cubicBezTo>
                    <a:pt x="22" y="211"/>
                    <a:pt x="22" y="211"/>
                    <a:pt x="22" y="211"/>
                  </a:cubicBezTo>
                  <a:cubicBezTo>
                    <a:pt x="21" y="212"/>
                    <a:pt x="22" y="214"/>
                    <a:pt x="23" y="215"/>
                  </a:cubicBezTo>
                  <a:cubicBezTo>
                    <a:pt x="24" y="215"/>
                    <a:pt x="24" y="215"/>
                    <a:pt x="25" y="215"/>
                  </a:cubicBezTo>
                  <a:cubicBezTo>
                    <a:pt x="28" y="216"/>
                    <a:pt x="38" y="213"/>
                    <a:pt x="51" y="209"/>
                  </a:cubicBezTo>
                  <a:cubicBezTo>
                    <a:pt x="63" y="205"/>
                    <a:pt x="78" y="201"/>
                    <a:pt x="88" y="199"/>
                  </a:cubicBezTo>
                  <a:cubicBezTo>
                    <a:pt x="80" y="204"/>
                    <a:pt x="69" y="208"/>
                    <a:pt x="58" y="213"/>
                  </a:cubicBezTo>
                  <a:cubicBezTo>
                    <a:pt x="43" y="219"/>
                    <a:pt x="29" y="224"/>
                    <a:pt x="24" y="229"/>
                  </a:cubicBezTo>
                  <a:cubicBezTo>
                    <a:pt x="24" y="229"/>
                    <a:pt x="24" y="229"/>
                    <a:pt x="24" y="229"/>
                  </a:cubicBezTo>
                  <a:cubicBezTo>
                    <a:pt x="23" y="231"/>
                    <a:pt x="23" y="233"/>
                    <a:pt x="25" y="234"/>
                  </a:cubicBezTo>
                  <a:cubicBezTo>
                    <a:pt x="26" y="235"/>
                    <a:pt x="27" y="235"/>
                    <a:pt x="28" y="235"/>
                  </a:cubicBezTo>
                  <a:cubicBezTo>
                    <a:pt x="32" y="233"/>
                    <a:pt x="51" y="232"/>
                    <a:pt x="69" y="232"/>
                  </a:cubicBezTo>
                  <a:cubicBezTo>
                    <a:pt x="76" y="232"/>
                    <a:pt x="83" y="232"/>
                    <a:pt x="90" y="233"/>
                  </a:cubicBezTo>
                  <a:cubicBezTo>
                    <a:pt x="85" y="233"/>
                    <a:pt x="80" y="234"/>
                    <a:pt x="74" y="235"/>
                  </a:cubicBezTo>
                  <a:cubicBezTo>
                    <a:pt x="57" y="237"/>
                    <a:pt x="38" y="240"/>
                    <a:pt x="29" y="244"/>
                  </a:cubicBezTo>
                  <a:cubicBezTo>
                    <a:pt x="30" y="247"/>
                    <a:pt x="30" y="247"/>
                    <a:pt x="30" y="247"/>
                  </a:cubicBezTo>
                  <a:cubicBezTo>
                    <a:pt x="29" y="244"/>
                    <a:pt x="29" y="244"/>
                    <a:pt x="29" y="244"/>
                  </a:cubicBezTo>
                  <a:cubicBezTo>
                    <a:pt x="27" y="244"/>
                    <a:pt x="26" y="246"/>
                    <a:pt x="27" y="248"/>
                  </a:cubicBezTo>
                  <a:cubicBezTo>
                    <a:pt x="27" y="249"/>
                    <a:pt x="29" y="250"/>
                    <a:pt x="30" y="250"/>
                  </a:cubicBezTo>
                  <a:cubicBezTo>
                    <a:pt x="40" y="250"/>
                    <a:pt x="62" y="252"/>
                    <a:pt x="82" y="254"/>
                  </a:cubicBezTo>
                  <a:cubicBezTo>
                    <a:pt x="95" y="256"/>
                    <a:pt x="107" y="258"/>
                    <a:pt x="111" y="260"/>
                  </a:cubicBezTo>
                  <a:cubicBezTo>
                    <a:pt x="113" y="261"/>
                    <a:pt x="115" y="261"/>
                    <a:pt x="116" y="259"/>
                  </a:cubicBezTo>
                  <a:cubicBezTo>
                    <a:pt x="117" y="257"/>
                    <a:pt x="116" y="255"/>
                    <a:pt x="114" y="255"/>
                  </a:cubicBezTo>
                  <a:cubicBezTo>
                    <a:pt x="109" y="252"/>
                    <a:pt x="96" y="250"/>
                    <a:pt x="82" y="248"/>
                  </a:cubicBezTo>
                  <a:cubicBezTo>
                    <a:pt x="73" y="247"/>
                    <a:pt x="62" y="246"/>
                    <a:pt x="53" y="245"/>
                  </a:cubicBezTo>
                  <a:cubicBezTo>
                    <a:pt x="60" y="244"/>
                    <a:pt x="67" y="242"/>
                    <a:pt x="75" y="241"/>
                  </a:cubicBezTo>
                  <a:cubicBezTo>
                    <a:pt x="87" y="239"/>
                    <a:pt x="97" y="238"/>
                    <a:pt x="102" y="235"/>
                  </a:cubicBezTo>
                  <a:cubicBezTo>
                    <a:pt x="104" y="235"/>
                    <a:pt x="105" y="235"/>
                    <a:pt x="105" y="233"/>
                  </a:cubicBezTo>
                  <a:cubicBezTo>
                    <a:pt x="106" y="232"/>
                    <a:pt x="105" y="230"/>
                    <a:pt x="103" y="229"/>
                  </a:cubicBezTo>
                  <a:cubicBezTo>
                    <a:pt x="102" y="232"/>
                    <a:pt x="102" y="232"/>
                    <a:pt x="102" y="232"/>
                  </a:cubicBezTo>
                  <a:cubicBezTo>
                    <a:pt x="103" y="229"/>
                    <a:pt x="103" y="229"/>
                    <a:pt x="103" y="229"/>
                  </a:cubicBezTo>
                  <a:cubicBezTo>
                    <a:pt x="96" y="226"/>
                    <a:pt x="83" y="225"/>
                    <a:pt x="69" y="225"/>
                  </a:cubicBezTo>
                  <a:cubicBezTo>
                    <a:pt x="60" y="225"/>
                    <a:pt x="50" y="226"/>
                    <a:pt x="42" y="226"/>
                  </a:cubicBezTo>
                  <a:cubicBezTo>
                    <a:pt x="48" y="224"/>
                    <a:pt x="54" y="221"/>
                    <a:pt x="60" y="219"/>
                  </a:cubicBezTo>
                  <a:cubicBezTo>
                    <a:pt x="76" y="212"/>
                    <a:pt x="93" y="206"/>
                    <a:pt x="101" y="199"/>
                  </a:cubicBezTo>
                  <a:cubicBezTo>
                    <a:pt x="102" y="198"/>
                    <a:pt x="102" y="198"/>
                    <a:pt x="102" y="197"/>
                  </a:cubicBezTo>
                  <a:cubicBezTo>
                    <a:pt x="103" y="196"/>
                    <a:pt x="102" y="194"/>
                    <a:pt x="101" y="193"/>
                  </a:cubicBezTo>
                  <a:cubicBezTo>
                    <a:pt x="99" y="196"/>
                    <a:pt x="99" y="196"/>
                    <a:pt x="99" y="196"/>
                  </a:cubicBezTo>
                  <a:cubicBezTo>
                    <a:pt x="101" y="193"/>
                    <a:pt x="101" y="193"/>
                    <a:pt x="101" y="193"/>
                  </a:cubicBezTo>
                  <a:cubicBezTo>
                    <a:pt x="93" y="190"/>
                    <a:pt x="68" y="197"/>
                    <a:pt x="49" y="203"/>
                  </a:cubicBezTo>
                  <a:cubicBezTo>
                    <a:pt x="45" y="204"/>
                    <a:pt x="42" y="205"/>
                    <a:pt x="39" y="206"/>
                  </a:cubicBezTo>
                  <a:cubicBezTo>
                    <a:pt x="45" y="201"/>
                    <a:pt x="54" y="195"/>
                    <a:pt x="62" y="189"/>
                  </a:cubicBezTo>
                  <a:cubicBezTo>
                    <a:pt x="74" y="181"/>
                    <a:pt x="85" y="172"/>
                    <a:pt x="90" y="167"/>
                  </a:cubicBezTo>
                  <a:cubicBezTo>
                    <a:pt x="93" y="166"/>
                    <a:pt x="95" y="165"/>
                    <a:pt x="97" y="165"/>
                  </a:cubicBezTo>
                  <a:cubicBezTo>
                    <a:pt x="96" y="162"/>
                    <a:pt x="96" y="162"/>
                    <a:pt x="96" y="162"/>
                  </a:cubicBezTo>
                  <a:cubicBezTo>
                    <a:pt x="97" y="165"/>
                    <a:pt x="97" y="165"/>
                    <a:pt x="97" y="165"/>
                  </a:cubicBezTo>
                  <a:cubicBezTo>
                    <a:pt x="99" y="164"/>
                    <a:pt x="99" y="162"/>
                    <a:pt x="99" y="161"/>
                  </a:cubicBezTo>
                  <a:cubicBezTo>
                    <a:pt x="99" y="160"/>
                    <a:pt x="98" y="159"/>
                    <a:pt x="98" y="159"/>
                  </a:cubicBezTo>
                  <a:cubicBezTo>
                    <a:pt x="98" y="159"/>
                    <a:pt x="98" y="159"/>
                    <a:pt x="98" y="159"/>
                  </a:cubicBezTo>
                  <a:cubicBezTo>
                    <a:pt x="98" y="159"/>
                    <a:pt x="98" y="159"/>
                    <a:pt x="98" y="159"/>
                  </a:cubicBezTo>
                  <a:cubicBezTo>
                    <a:pt x="98" y="159"/>
                    <a:pt x="98" y="159"/>
                    <a:pt x="98" y="159"/>
                  </a:cubicBezTo>
                  <a:cubicBezTo>
                    <a:pt x="97" y="159"/>
                    <a:pt x="96" y="158"/>
                    <a:pt x="96" y="159"/>
                  </a:cubicBezTo>
                  <a:cubicBezTo>
                    <a:pt x="96" y="159"/>
                    <a:pt x="96" y="159"/>
                    <a:pt x="96" y="159"/>
                  </a:cubicBezTo>
                  <a:cubicBezTo>
                    <a:pt x="96" y="159"/>
                    <a:pt x="96" y="159"/>
                    <a:pt x="96" y="159"/>
                  </a:cubicBezTo>
                  <a:cubicBezTo>
                    <a:pt x="96" y="159"/>
                    <a:pt x="96" y="159"/>
                    <a:pt x="96" y="159"/>
                  </a:cubicBezTo>
                  <a:cubicBezTo>
                    <a:pt x="96" y="159"/>
                    <a:pt x="96" y="159"/>
                    <a:pt x="96" y="159"/>
                  </a:cubicBezTo>
                  <a:cubicBezTo>
                    <a:pt x="95" y="159"/>
                    <a:pt x="95" y="159"/>
                    <a:pt x="95" y="159"/>
                  </a:cubicBezTo>
                  <a:cubicBezTo>
                    <a:pt x="95" y="159"/>
                    <a:pt x="95" y="159"/>
                    <a:pt x="95" y="159"/>
                  </a:cubicBezTo>
                  <a:cubicBezTo>
                    <a:pt x="89" y="161"/>
                    <a:pt x="79" y="165"/>
                    <a:pt x="67" y="170"/>
                  </a:cubicBezTo>
                  <a:cubicBezTo>
                    <a:pt x="54" y="175"/>
                    <a:pt x="39" y="181"/>
                    <a:pt x="30" y="184"/>
                  </a:cubicBezTo>
                  <a:cubicBezTo>
                    <a:pt x="37" y="177"/>
                    <a:pt x="50" y="165"/>
                    <a:pt x="62" y="153"/>
                  </a:cubicBezTo>
                  <a:cubicBezTo>
                    <a:pt x="74" y="141"/>
                    <a:pt x="86" y="130"/>
                    <a:pt x="91" y="124"/>
                  </a:cubicBezTo>
                  <a:cubicBezTo>
                    <a:pt x="91" y="124"/>
                    <a:pt x="91" y="124"/>
                    <a:pt x="92" y="124"/>
                  </a:cubicBezTo>
                  <a:cubicBezTo>
                    <a:pt x="92" y="123"/>
                    <a:pt x="92" y="123"/>
                    <a:pt x="93" y="122"/>
                  </a:cubicBezTo>
                  <a:cubicBezTo>
                    <a:pt x="94" y="121"/>
                    <a:pt x="94" y="119"/>
                    <a:pt x="93" y="118"/>
                  </a:cubicBezTo>
                  <a:cubicBezTo>
                    <a:pt x="92" y="117"/>
                    <a:pt x="90" y="116"/>
                    <a:pt x="89" y="117"/>
                  </a:cubicBezTo>
                  <a:cubicBezTo>
                    <a:pt x="89" y="117"/>
                    <a:pt x="89" y="117"/>
                    <a:pt x="89" y="117"/>
                  </a:cubicBezTo>
                  <a:cubicBezTo>
                    <a:pt x="89" y="117"/>
                    <a:pt x="88" y="117"/>
                    <a:pt x="88" y="117"/>
                  </a:cubicBezTo>
                  <a:cubicBezTo>
                    <a:pt x="88" y="117"/>
                    <a:pt x="88" y="117"/>
                    <a:pt x="88" y="117"/>
                  </a:cubicBezTo>
                  <a:cubicBezTo>
                    <a:pt x="88" y="118"/>
                    <a:pt x="87" y="118"/>
                    <a:pt x="87" y="119"/>
                  </a:cubicBezTo>
                  <a:cubicBezTo>
                    <a:pt x="86" y="119"/>
                    <a:pt x="86" y="120"/>
                    <a:pt x="86" y="120"/>
                  </a:cubicBezTo>
                  <a:cubicBezTo>
                    <a:pt x="86" y="120"/>
                    <a:pt x="86" y="120"/>
                    <a:pt x="86" y="120"/>
                  </a:cubicBezTo>
                  <a:cubicBezTo>
                    <a:pt x="86" y="120"/>
                    <a:pt x="86" y="120"/>
                    <a:pt x="86" y="120"/>
                  </a:cubicBezTo>
                  <a:cubicBezTo>
                    <a:pt x="86" y="121"/>
                    <a:pt x="86" y="121"/>
                    <a:pt x="86" y="121"/>
                  </a:cubicBezTo>
                  <a:cubicBezTo>
                    <a:pt x="77" y="125"/>
                    <a:pt x="53" y="139"/>
                    <a:pt x="35" y="150"/>
                  </a:cubicBezTo>
                  <a:cubicBezTo>
                    <a:pt x="32" y="152"/>
                    <a:pt x="28" y="154"/>
                    <a:pt x="26" y="156"/>
                  </a:cubicBezTo>
                  <a:cubicBezTo>
                    <a:pt x="31" y="147"/>
                    <a:pt x="40" y="134"/>
                    <a:pt x="50" y="121"/>
                  </a:cubicBezTo>
                  <a:cubicBezTo>
                    <a:pt x="62" y="106"/>
                    <a:pt x="74" y="91"/>
                    <a:pt x="82" y="83"/>
                  </a:cubicBezTo>
                  <a:cubicBezTo>
                    <a:pt x="83" y="83"/>
                    <a:pt x="83" y="83"/>
                    <a:pt x="83" y="82"/>
                  </a:cubicBezTo>
                  <a:cubicBezTo>
                    <a:pt x="84" y="82"/>
                    <a:pt x="87" y="79"/>
                    <a:pt x="88" y="79"/>
                  </a:cubicBezTo>
                  <a:cubicBezTo>
                    <a:pt x="88" y="78"/>
                    <a:pt x="88" y="78"/>
                    <a:pt x="89" y="78"/>
                  </a:cubicBezTo>
                  <a:cubicBezTo>
                    <a:pt x="89" y="78"/>
                    <a:pt x="89" y="78"/>
                    <a:pt x="89" y="78"/>
                  </a:cubicBezTo>
                  <a:cubicBezTo>
                    <a:pt x="90" y="77"/>
                    <a:pt x="90" y="75"/>
                    <a:pt x="89" y="74"/>
                  </a:cubicBezTo>
                  <a:cubicBezTo>
                    <a:pt x="88" y="72"/>
                    <a:pt x="86" y="72"/>
                    <a:pt x="85" y="73"/>
                  </a:cubicBezTo>
                  <a:cubicBezTo>
                    <a:pt x="83" y="74"/>
                    <a:pt x="81" y="75"/>
                    <a:pt x="78" y="78"/>
                  </a:cubicBezTo>
                  <a:cubicBezTo>
                    <a:pt x="75" y="80"/>
                    <a:pt x="66" y="87"/>
                    <a:pt x="56" y="95"/>
                  </a:cubicBezTo>
                  <a:cubicBezTo>
                    <a:pt x="44" y="103"/>
                    <a:pt x="31" y="113"/>
                    <a:pt x="22" y="120"/>
                  </a:cubicBezTo>
                  <a:cubicBezTo>
                    <a:pt x="38" y="99"/>
                    <a:pt x="75" y="55"/>
                    <a:pt x="84" y="45"/>
                  </a:cubicBezTo>
                  <a:cubicBezTo>
                    <a:pt x="84" y="45"/>
                    <a:pt x="84" y="45"/>
                    <a:pt x="84" y="45"/>
                  </a:cubicBezTo>
                  <a:cubicBezTo>
                    <a:pt x="84" y="45"/>
                    <a:pt x="84" y="45"/>
                    <a:pt x="84" y="45"/>
                  </a:cubicBezTo>
                  <a:cubicBezTo>
                    <a:pt x="84" y="45"/>
                    <a:pt x="84" y="45"/>
                    <a:pt x="84" y="45"/>
                  </a:cubicBezTo>
                  <a:cubicBezTo>
                    <a:pt x="84" y="45"/>
                    <a:pt x="84" y="45"/>
                    <a:pt x="84" y="45"/>
                  </a:cubicBezTo>
                  <a:cubicBezTo>
                    <a:pt x="85" y="44"/>
                    <a:pt x="85" y="44"/>
                    <a:pt x="85" y="44"/>
                  </a:cubicBezTo>
                  <a:cubicBezTo>
                    <a:pt x="85" y="44"/>
                    <a:pt x="85" y="44"/>
                    <a:pt x="85" y="44"/>
                  </a:cubicBezTo>
                  <a:cubicBezTo>
                    <a:pt x="85" y="43"/>
                    <a:pt x="85" y="43"/>
                    <a:pt x="85" y="43"/>
                  </a:cubicBezTo>
                  <a:cubicBezTo>
                    <a:pt x="85" y="43"/>
                    <a:pt x="85" y="43"/>
                    <a:pt x="85" y="43"/>
                  </a:cubicBezTo>
                  <a:cubicBezTo>
                    <a:pt x="86" y="41"/>
                    <a:pt x="85" y="39"/>
                    <a:pt x="83" y="39"/>
                  </a:cubicBezTo>
                  <a:cubicBezTo>
                    <a:pt x="82" y="38"/>
                    <a:pt x="80" y="39"/>
                    <a:pt x="80" y="40"/>
                  </a:cubicBezTo>
                  <a:cubicBezTo>
                    <a:pt x="79" y="41"/>
                    <a:pt x="79" y="41"/>
                    <a:pt x="79" y="41"/>
                  </a:cubicBezTo>
                  <a:cubicBezTo>
                    <a:pt x="79" y="41"/>
                    <a:pt x="79" y="41"/>
                    <a:pt x="79" y="41"/>
                  </a:cubicBezTo>
                  <a:cubicBezTo>
                    <a:pt x="79" y="41"/>
                    <a:pt x="79" y="41"/>
                    <a:pt x="79" y="41"/>
                  </a:cubicBezTo>
                  <a:cubicBezTo>
                    <a:pt x="79" y="41"/>
                    <a:pt x="79" y="41"/>
                    <a:pt x="79" y="41"/>
                  </a:cubicBezTo>
                  <a:cubicBezTo>
                    <a:pt x="79" y="41"/>
                    <a:pt x="79" y="41"/>
                    <a:pt x="79" y="41"/>
                  </a:cubicBezTo>
                  <a:cubicBezTo>
                    <a:pt x="77" y="42"/>
                    <a:pt x="77" y="42"/>
                    <a:pt x="77" y="42"/>
                  </a:cubicBezTo>
                  <a:cubicBezTo>
                    <a:pt x="73" y="46"/>
                    <a:pt x="63" y="55"/>
                    <a:pt x="51" y="64"/>
                  </a:cubicBezTo>
                  <a:cubicBezTo>
                    <a:pt x="38" y="75"/>
                    <a:pt x="23" y="87"/>
                    <a:pt x="13" y="95"/>
                  </a:cubicBezTo>
                  <a:cubicBezTo>
                    <a:pt x="22" y="82"/>
                    <a:pt x="41" y="62"/>
                    <a:pt x="58" y="44"/>
                  </a:cubicBezTo>
                  <a:cubicBezTo>
                    <a:pt x="73" y="27"/>
                    <a:pt x="87" y="12"/>
                    <a:pt x="9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6">
              <a:extLst>
                <a:ext uri="{FF2B5EF4-FFF2-40B4-BE49-F238E27FC236}">
                  <a16:creationId xmlns:a16="http://schemas.microsoft.com/office/drawing/2014/main" xmlns="" id="{6E1AFC6A-4D9A-4F0B-BC7A-6A9F56C3681B}"/>
                </a:ext>
              </a:extLst>
            </p:cNvPr>
            <p:cNvSpPr>
              <a:spLocks/>
            </p:cNvSpPr>
            <p:nvPr/>
          </p:nvSpPr>
          <p:spPr bwMode="auto">
            <a:xfrm>
              <a:off x="3887" y="2145"/>
              <a:ext cx="261" cy="545"/>
            </a:xfrm>
            <a:custGeom>
              <a:avLst/>
              <a:gdLst>
                <a:gd name="T0" fmla="*/ 10 w 110"/>
                <a:gd name="T1" fmla="*/ 41 h 230"/>
                <a:gd name="T2" fmla="*/ 32 w 110"/>
                <a:gd name="T3" fmla="*/ 36 h 230"/>
                <a:gd name="T4" fmla="*/ 92 w 110"/>
                <a:gd name="T5" fmla="*/ 12 h 230"/>
                <a:gd name="T6" fmla="*/ 43 w 110"/>
                <a:gd name="T7" fmla="*/ 47 h 230"/>
                <a:gd name="T8" fmla="*/ 11 w 110"/>
                <a:gd name="T9" fmla="*/ 67 h 230"/>
                <a:gd name="T10" fmla="*/ 11 w 110"/>
                <a:gd name="T11" fmla="*/ 74 h 230"/>
                <a:gd name="T12" fmla="*/ 75 w 110"/>
                <a:gd name="T13" fmla="*/ 57 h 230"/>
                <a:gd name="T14" fmla="*/ 11 w 110"/>
                <a:gd name="T15" fmla="*/ 91 h 230"/>
                <a:gd name="T16" fmla="*/ 37 w 110"/>
                <a:gd name="T17" fmla="*/ 93 h 230"/>
                <a:gd name="T18" fmla="*/ 44 w 110"/>
                <a:gd name="T19" fmla="*/ 97 h 230"/>
                <a:gd name="T20" fmla="*/ 8 w 110"/>
                <a:gd name="T21" fmla="*/ 120 h 230"/>
                <a:gd name="T22" fmla="*/ 66 w 110"/>
                <a:gd name="T23" fmla="*/ 119 h 230"/>
                <a:gd name="T24" fmla="*/ 7 w 110"/>
                <a:gd name="T25" fmla="*/ 134 h 230"/>
                <a:gd name="T26" fmla="*/ 6 w 110"/>
                <a:gd name="T27" fmla="*/ 139 h 230"/>
                <a:gd name="T28" fmla="*/ 21 w 110"/>
                <a:gd name="T29" fmla="*/ 140 h 230"/>
                <a:gd name="T30" fmla="*/ 60 w 110"/>
                <a:gd name="T31" fmla="*/ 145 h 230"/>
                <a:gd name="T32" fmla="*/ 6 w 110"/>
                <a:gd name="T33" fmla="*/ 163 h 230"/>
                <a:gd name="T34" fmla="*/ 28 w 110"/>
                <a:gd name="T35" fmla="*/ 166 h 230"/>
                <a:gd name="T36" fmla="*/ 62 w 110"/>
                <a:gd name="T37" fmla="*/ 171 h 230"/>
                <a:gd name="T38" fmla="*/ 6 w 110"/>
                <a:gd name="T39" fmla="*/ 184 h 230"/>
                <a:gd name="T40" fmla="*/ 8 w 110"/>
                <a:gd name="T41" fmla="*/ 190 h 230"/>
                <a:gd name="T42" fmla="*/ 49 w 110"/>
                <a:gd name="T43" fmla="*/ 194 h 230"/>
                <a:gd name="T44" fmla="*/ 67 w 110"/>
                <a:gd name="T45" fmla="*/ 196 h 230"/>
                <a:gd name="T46" fmla="*/ 9 w 110"/>
                <a:gd name="T47" fmla="*/ 204 h 230"/>
                <a:gd name="T48" fmla="*/ 23 w 110"/>
                <a:gd name="T49" fmla="*/ 212 h 230"/>
                <a:gd name="T50" fmla="*/ 48 w 110"/>
                <a:gd name="T51" fmla="*/ 221 h 230"/>
                <a:gd name="T52" fmla="*/ 6 w 110"/>
                <a:gd name="T53" fmla="*/ 226 h 230"/>
                <a:gd name="T54" fmla="*/ 49 w 110"/>
                <a:gd name="T55" fmla="*/ 227 h 230"/>
                <a:gd name="T56" fmla="*/ 80 w 110"/>
                <a:gd name="T57" fmla="*/ 221 h 230"/>
                <a:gd name="T58" fmla="*/ 75 w 110"/>
                <a:gd name="T59" fmla="*/ 213 h 230"/>
                <a:gd name="T60" fmla="*/ 84 w 110"/>
                <a:gd name="T61" fmla="*/ 197 h 230"/>
                <a:gd name="T62" fmla="*/ 60 w 110"/>
                <a:gd name="T63" fmla="*/ 189 h 230"/>
                <a:gd name="T64" fmla="*/ 38 w 110"/>
                <a:gd name="T65" fmla="*/ 187 h 230"/>
                <a:gd name="T66" fmla="*/ 63 w 110"/>
                <a:gd name="T67" fmla="*/ 177 h 230"/>
                <a:gd name="T68" fmla="*/ 28 w 110"/>
                <a:gd name="T69" fmla="*/ 159 h 230"/>
                <a:gd name="T70" fmla="*/ 61 w 110"/>
                <a:gd name="T71" fmla="*/ 151 h 230"/>
                <a:gd name="T72" fmla="*/ 87 w 110"/>
                <a:gd name="T73" fmla="*/ 141 h 230"/>
                <a:gd name="T74" fmla="*/ 36 w 110"/>
                <a:gd name="T75" fmla="*/ 133 h 230"/>
                <a:gd name="T76" fmla="*/ 83 w 110"/>
                <a:gd name="T77" fmla="*/ 115 h 230"/>
                <a:gd name="T78" fmla="*/ 24 w 110"/>
                <a:gd name="T79" fmla="*/ 112 h 230"/>
                <a:gd name="T80" fmla="*/ 89 w 110"/>
                <a:gd name="T81" fmla="*/ 83 h 230"/>
                <a:gd name="T82" fmla="*/ 35 w 110"/>
                <a:gd name="T83" fmla="*/ 87 h 230"/>
                <a:gd name="T84" fmla="*/ 91 w 110"/>
                <a:gd name="T85" fmla="*/ 52 h 230"/>
                <a:gd name="T86" fmla="*/ 87 w 110"/>
                <a:gd name="T87" fmla="*/ 47 h 230"/>
                <a:gd name="T88" fmla="*/ 47 w 110"/>
                <a:gd name="T89" fmla="*/ 53 h 230"/>
                <a:gd name="T90" fmla="*/ 96 w 110"/>
                <a:gd name="T91" fmla="*/ 17 h 230"/>
                <a:gd name="T92" fmla="*/ 108 w 110"/>
                <a:gd name="T93" fmla="*/ 6 h 230"/>
                <a:gd name="T94" fmla="*/ 106 w 110"/>
                <a:gd name="T95" fmla="*/ 0 h 230"/>
                <a:gd name="T96" fmla="*/ 69 w 110"/>
                <a:gd name="T97" fmla="*/ 14 h 230"/>
                <a:gd name="T98" fmla="*/ 12 w 110"/>
                <a:gd name="T99" fmla="*/ 3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 h="230">
                  <a:moveTo>
                    <a:pt x="12" y="36"/>
                  </a:moveTo>
                  <a:cubicBezTo>
                    <a:pt x="11" y="37"/>
                    <a:pt x="10" y="39"/>
                    <a:pt x="10" y="41"/>
                  </a:cubicBezTo>
                  <a:cubicBezTo>
                    <a:pt x="11" y="42"/>
                    <a:pt x="13" y="43"/>
                    <a:pt x="14" y="42"/>
                  </a:cubicBezTo>
                  <a:cubicBezTo>
                    <a:pt x="32" y="36"/>
                    <a:pt x="32" y="36"/>
                    <a:pt x="32" y="36"/>
                  </a:cubicBezTo>
                  <a:cubicBezTo>
                    <a:pt x="38" y="34"/>
                    <a:pt x="55" y="27"/>
                    <a:pt x="72" y="20"/>
                  </a:cubicBezTo>
                  <a:cubicBezTo>
                    <a:pt x="79" y="18"/>
                    <a:pt x="86" y="15"/>
                    <a:pt x="92" y="12"/>
                  </a:cubicBezTo>
                  <a:cubicBezTo>
                    <a:pt x="86" y="18"/>
                    <a:pt x="79" y="23"/>
                    <a:pt x="74" y="27"/>
                  </a:cubicBezTo>
                  <a:cubicBezTo>
                    <a:pt x="65" y="33"/>
                    <a:pt x="54" y="40"/>
                    <a:pt x="43" y="47"/>
                  </a:cubicBezTo>
                  <a:cubicBezTo>
                    <a:pt x="29" y="57"/>
                    <a:pt x="16" y="65"/>
                    <a:pt x="13" y="67"/>
                  </a:cubicBezTo>
                  <a:cubicBezTo>
                    <a:pt x="11" y="67"/>
                    <a:pt x="11" y="67"/>
                    <a:pt x="11" y="67"/>
                  </a:cubicBezTo>
                  <a:cubicBezTo>
                    <a:pt x="9" y="68"/>
                    <a:pt x="8" y="69"/>
                    <a:pt x="8" y="70"/>
                  </a:cubicBezTo>
                  <a:cubicBezTo>
                    <a:pt x="8" y="72"/>
                    <a:pt x="9" y="74"/>
                    <a:pt x="11" y="74"/>
                  </a:cubicBezTo>
                  <a:cubicBezTo>
                    <a:pt x="11" y="74"/>
                    <a:pt x="14" y="73"/>
                    <a:pt x="14" y="73"/>
                  </a:cubicBezTo>
                  <a:cubicBezTo>
                    <a:pt x="23" y="71"/>
                    <a:pt x="55" y="62"/>
                    <a:pt x="75" y="57"/>
                  </a:cubicBezTo>
                  <a:cubicBezTo>
                    <a:pt x="69" y="60"/>
                    <a:pt x="62" y="65"/>
                    <a:pt x="54" y="69"/>
                  </a:cubicBezTo>
                  <a:cubicBezTo>
                    <a:pt x="35" y="80"/>
                    <a:pt x="14" y="91"/>
                    <a:pt x="11" y="91"/>
                  </a:cubicBezTo>
                  <a:cubicBezTo>
                    <a:pt x="11" y="97"/>
                    <a:pt x="11" y="97"/>
                    <a:pt x="11" y="97"/>
                  </a:cubicBezTo>
                  <a:cubicBezTo>
                    <a:pt x="13" y="97"/>
                    <a:pt x="24" y="95"/>
                    <a:pt x="37" y="93"/>
                  </a:cubicBezTo>
                  <a:cubicBezTo>
                    <a:pt x="48" y="91"/>
                    <a:pt x="61" y="89"/>
                    <a:pt x="70" y="87"/>
                  </a:cubicBezTo>
                  <a:cubicBezTo>
                    <a:pt x="63" y="90"/>
                    <a:pt x="53" y="94"/>
                    <a:pt x="44" y="97"/>
                  </a:cubicBezTo>
                  <a:cubicBezTo>
                    <a:pt x="39" y="99"/>
                    <a:pt x="0" y="111"/>
                    <a:pt x="5" y="118"/>
                  </a:cubicBezTo>
                  <a:cubicBezTo>
                    <a:pt x="5" y="119"/>
                    <a:pt x="7" y="120"/>
                    <a:pt x="8" y="120"/>
                  </a:cubicBezTo>
                  <a:cubicBezTo>
                    <a:pt x="15" y="118"/>
                    <a:pt x="33" y="118"/>
                    <a:pt x="50" y="118"/>
                  </a:cubicBezTo>
                  <a:cubicBezTo>
                    <a:pt x="56" y="118"/>
                    <a:pt x="61" y="119"/>
                    <a:pt x="66" y="119"/>
                  </a:cubicBezTo>
                  <a:cubicBezTo>
                    <a:pt x="56" y="121"/>
                    <a:pt x="45" y="124"/>
                    <a:pt x="35" y="127"/>
                  </a:cubicBezTo>
                  <a:cubicBezTo>
                    <a:pt x="21" y="130"/>
                    <a:pt x="9" y="133"/>
                    <a:pt x="7" y="134"/>
                  </a:cubicBezTo>
                  <a:cubicBezTo>
                    <a:pt x="7" y="134"/>
                    <a:pt x="7" y="134"/>
                    <a:pt x="7" y="134"/>
                  </a:cubicBezTo>
                  <a:cubicBezTo>
                    <a:pt x="6" y="135"/>
                    <a:pt x="5" y="137"/>
                    <a:pt x="6" y="139"/>
                  </a:cubicBezTo>
                  <a:cubicBezTo>
                    <a:pt x="7" y="140"/>
                    <a:pt x="8" y="140"/>
                    <a:pt x="10" y="140"/>
                  </a:cubicBezTo>
                  <a:cubicBezTo>
                    <a:pt x="12" y="140"/>
                    <a:pt x="16" y="140"/>
                    <a:pt x="21" y="140"/>
                  </a:cubicBezTo>
                  <a:cubicBezTo>
                    <a:pt x="41" y="141"/>
                    <a:pt x="80" y="141"/>
                    <a:pt x="80" y="143"/>
                  </a:cubicBezTo>
                  <a:cubicBezTo>
                    <a:pt x="80" y="143"/>
                    <a:pt x="62" y="145"/>
                    <a:pt x="60" y="145"/>
                  </a:cubicBezTo>
                  <a:cubicBezTo>
                    <a:pt x="52" y="146"/>
                    <a:pt x="19" y="151"/>
                    <a:pt x="9" y="157"/>
                  </a:cubicBezTo>
                  <a:cubicBezTo>
                    <a:pt x="6" y="159"/>
                    <a:pt x="5" y="162"/>
                    <a:pt x="6" y="163"/>
                  </a:cubicBezTo>
                  <a:cubicBezTo>
                    <a:pt x="7" y="164"/>
                    <a:pt x="7" y="164"/>
                    <a:pt x="8" y="164"/>
                  </a:cubicBezTo>
                  <a:cubicBezTo>
                    <a:pt x="11" y="165"/>
                    <a:pt x="18" y="166"/>
                    <a:pt x="28" y="166"/>
                  </a:cubicBezTo>
                  <a:cubicBezTo>
                    <a:pt x="41" y="166"/>
                    <a:pt x="58" y="167"/>
                    <a:pt x="70" y="169"/>
                  </a:cubicBezTo>
                  <a:cubicBezTo>
                    <a:pt x="67" y="170"/>
                    <a:pt x="65" y="170"/>
                    <a:pt x="62" y="171"/>
                  </a:cubicBezTo>
                  <a:cubicBezTo>
                    <a:pt x="43" y="173"/>
                    <a:pt x="17" y="178"/>
                    <a:pt x="6" y="184"/>
                  </a:cubicBezTo>
                  <a:cubicBezTo>
                    <a:pt x="6" y="184"/>
                    <a:pt x="6" y="184"/>
                    <a:pt x="6" y="184"/>
                  </a:cubicBezTo>
                  <a:cubicBezTo>
                    <a:pt x="4" y="185"/>
                    <a:pt x="4" y="187"/>
                    <a:pt x="5" y="188"/>
                  </a:cubicBezTo>
                  <a:cubicBezTo>
                    <a:pt x="6" y="190"/>
                    <a:pt x="7" y="190"/>
                    <a:pt x="8" y="190"/>
                  </a:cubicBezTo>
                  <a:cubicBezTo>
                    <a:pt x="14" y="191"/>
                    <a:pt x="25" y="192"/>
                    <a:pt x="38" y="193"/>
                  </a:cubicBezTo>
                  <a:cubicBezTo>
                    <a:pt x="41" y="194"/>
                    <a:pt x="45" y="194"/>
                    <a:pt x="49" y="194"/>
                  </a:cubicBezTo>
                  <a:cubicBezTo>
                    <a:pt x="53" y="195"/>
                    <a:pt x="57" y="195"/>
                    <a:pt x="60" y="195"/>
                  </a:cubicBezTo>
                  <a:cubicBezTo>
                    <a:pt x="62" y="195"/>
                    <a:pt x="65" y="195"/>
                    <a:pt x="67" y="196"/>
                  </a:cubicBezTo>
                  <a:cubicBezTo>
                    <a:pt x="55" y="198"/>
                    <a:pt x="38" y="200"/>
                    <a:pt x="25" y="202"/>
                  </a:cubicBezTo>
                  <a:cubicBezTo>
                    <a:pt x="20" y="203"/>
                    <a:pt x="12" y="203"/>
                    <a:pt x="9" y="204"/>
                  </a:cubicBezTo>
                  <a:cubicBezTo>
                    <a:pt x="6" y="205"/>
                    <a:pt x="6" y="207"/>
                    <a:pt x="6" y="208"/>
                  </a:cubicBezTo>
                  <a:cubicBezTo>
                    <a:pt x="7" y="212"/>
                    <a:pt x="20" y="212"/>
                    <a:pt x="23" y="212"/>
                  </a:cubicBezTo>
                  <a:cubicBezTo>
                    <a:pt x="37" y="213"/>
                    <a:pt x="59" y="214"/>
                    <a:pt x="70" y="218"/>
                  </a:cubicBezTo>
                  <a:cubicBezTo>
                    <a:pt x="63" y="219"/>
                    <a:pt x="56" y="220"/>
                    <a:pt x="48" y="221"/>
                  </a:cubicBezTo>
                  <a:cubicBezTo>
                    <a:pt x="37" y="222"/>
                    <a:pt x="24" y="222"/>
                    <a:pt x="9" y="223"/>
                  </a:cubicBezTo>
                  <a:cubicBezTo>
                    <a:pt x="7" y="223"/>
                    <a:pt x="6" y="225"/>
                    <a:pt x="6" y="226"/>
                  </a:cubicBezTo>
                  <a:cubicBezTo>
                    <a:pt x="6" y="228"/>
                    <a:pt x="8" y="230"/>
                    <a:pt x="9" y="229"/>
                  </a:cubicBezTo>
                  <a:cubicBezTo>
                    <a:pt x="25" y="229"/>
                    <a:pt x="38" y="228"/>
                    <a:pt x="49" y="227"/>
                  </a:cubicBezTo>
                  <a:cubicBezTo>
                    <a:pt x="60" y="226"/>
                    <a:pt x="70" y="224"/>
                    <a:pt x="79" y="222"/>
                  </a:cubicBezTo>
                  <a:cubicBezTo>
                    <a:pt x="79" y="222"/>
                    <a:pt x="80" y="222"/>
                    <a:pt x="80" y="221"/>
                  </a:cubicBezTo>
                  <a:cubicBezTo>
                    <a:pt x="82" y="220"/>
                    <a:pt x="82" y="218"/>
                    <a:pt x="81" y="217"/>
                  </a:cubicBezTo>
                  <a:cubicBezTo>
                    <a:pt x="80" y="216"/>
                    <a:pt x="78" y="214"/>
                    <a:pt x="75" y="213"/>
                  </a:cubicBezTo>
                  <a:cubicBezTo>
                    <a:pt x="64" y="209"/>
                    <a:pt x="42" y="207"/>
                    <a:pt x="39" y="207"/>
                  </a:cubicBezTo>
                  <a:cubicBezTo>
                    <a:pt x="45" y="206"/>
                    <a:pt x="81" y="201"/>
                    <a:pt x="84" y="197"/>
                  </a:cubicBezTo>
                  <a:cubicBezTo>
                    <a:pt x="85" y="196"/>
                    <a:pt x="84" y="193"/>
                    <a:pt x="82" y="192"/>
                  </a:cubicBezTo>
                  <a:cubicBezTo>
                    <a:pt x="77" y="190"/>
                    <a:pt x="66" y="189"/>
                    <a:pt x="60" y="189"/>
                  </a:cubicBezTo>
                  <a:cubicBezTo>
                    <a:pt x="57" y="188"/>
                    <a:pt x="53" y="188"/>
                    <a:pt x="50" y="188"/>
                  </a:cubicBezTo>
                  <a:cubicBezTo>
                    <a:pt x="47" y="188"/>
                    <a:pt x="42" y="187"/>
                    <a:pt x="38" y="187"/>
                  </a:cubicBezTo>
                  <a:cubicBezTo>
                    <a:pt x="31" y="186"/>
                    <a:pt x="24" y="186"/>
                    <a:pt x="19" y="186"/>
                  </a:cubicBezTo>
                  <a:cubicBezTo>
                    <a:pt x="31" y="182"/>
                    <a:pt x="49" y="179"/>
                    <a:pt x="63" y="177"/>
                  </a:cubicBezTo>
                  <a:cubicBezTo>
                    <a:pt x="66" y="176"/>
                    <a:pt x="81" y="175"/>
                    <a:pt x="83" y="173"/>
                  </a:cubicBezTo>
                  <a:cubicBezTo>
                    <a:pt x="92" y="161"/>
                    <a:pt x="32" y="160"/>
                    <a:pt x="28" y="159"/>
                  </a:cubicBezTo>
                  <a:cubicBezTo>
                    <a:pt x="25" y="159"/>
                    <a:pt x="23" y="159"/>
                    <a:pt x="20" y="159"/>
                  </a:cubicBezTo>
                  <a:cubicBezTo>
                    <a:pt x="31" y="156"/>
                    <a:pt x="49" y="153"/>
                    <a:pt x="61" y="151"/>
                  </a:cubicBezTo>
                  <a:cubicBezTo>
                    <a:pt x="67" y="150"/>
                    <a:pt x="72" y="149"/>
                    <a:pt x="75" y="149"/>
                  </a:cubicBezTo>
                  <a:cubicBezTo>
                    <a:pt x="84" y="147"/>
                    <a:pt x="87" y="144"/>
                    <a:pt x="87" y="141"/>
                  </a:cubicBezTo>
                  <a:cubicBezTo>
                    <a:pt x="85" y="136"/>
                    <a:pt x="54" y="135"/>
                    <a:pt x="31" y="134"/>
                  </a:cubicBezTo>
                  <a:cubicBezTo>
                    <a:pt x="33" y="134"/>
                    <a:pt x="35" y="133"/>
                    <a:pt x="36" y="133"/>
                  </a:cubicBezTo>
                  <a:cubicBezTo>
                    <a:pt x="41" y="132"/>
                    <a:pt x="84" y="123"/>
                    <a:pt x="85" y="119"/>
                  </a:cubicBezTo>
                  <a:cubicBezTo>
                    <a:pt x="86" y="118"/>
                    <a:pt x="85" y="116"/>
                    <a:pt x="83" y="115"/>
                  </a:cubicBezTo>
                  <a:cubicBezTo>
                    <a:pt x="80" y="114"/>
                    <a:pt x="64" y="112"/>
                    <a:pt x="50" y="112"/>
                  </a:cubicBezTo>
                  <a:cubicBezTo>
                    <a:pt x="42" y="112"/>
                    <a:pt x="32" y="112"/>
                    <a:pt x="24" y="112"/>
                  </a:cubicBezTo>
                  <a:cubicBezTo>
                    <a:pt x="31" y="109"/>
                    <a:pt x="39" y="106"/>
                    <a:pt x="46" y="103"/>
                  </a:cubicBezTo>
                  <a:cubicBezTo>
                    <a:pt x="52" y="101"/>
                    <a:pt x="87" y="89"/>
                    <a:pt x="89" y="83"/>
                  </a:cubicBezTo>
                  <a:cubicBezTo>
                    <a:pt x="92" y="75"/>
                    <a:pt x="46" y="85"/>
                    <a:pt x="36" y="87"/>
                  </a:cubicBezTo>
                  <a:cubicBezTo>
                    <a:pt x="35" y="87"/>
                    <a:pt x="35" y="87"/>
                    <a:pt x="35" y="87"/>
                  </a:cubicBezTo>
                  <a:cubicBezTo>
                    <a:pt x="42" y="83"/>
                    <a:pt x="50" y="79"/>
                    <a:pt x="57" y="75"/>
                  </a:cubicBezTo>
                  <a:cubicBezTo>
                    <a:pt x="73" y="66"/>
                    <a:pt x="88" y="56"/>
                    <a:pt x="91" y="52"/>
                  </a:cubicBezTo>
                  <a:cubicBezTo>
                    <a:pt x="91" y="51"/>
                    <a:pt x="92" y="50"/>
                    <a:pt x="91" y="49"/>
                  </a:cubicBezTo>
                  <a:cubicBezTo>
                    <a:pt x="91" y="47"/>
                    <a:pt x="89" y="46"/>
                    <a:pt x="87" y="47"/>
                  </a:cubicBezTo>
                  <a:cubicBezTo>
                    <a:pt x="69" y="51"/>
                    <a:pt x="51" y="57"/>
                    <a:pt x="33" y="61"/>
                  </a:cubicBezTo>
                  <a:cubicBezTo>
                    <a:pt x="37" y="59"/>
                    <a:pt x="42" y="56"/>
                    <a:pt x="47" y="53"/>
                  </a:cubicBezTo>
                  <a:cubicBezTo>
                    <a:pt x="57" y="46"/>
                    <a:pt x="68" y="39"/>
                    <a:pt x="77" y="32"/>
                  </a:cubicBezTo>
                  <a:cubicBezTo>
                    <a:pt x="83" y="28"/>
                    <a:pt x="90" y="22"/>
                    <a:pt x="96" y="17"/>
                  </a:cubicBezTo>
                  <a:cubicBezTo>
                    <a:pt x="101" y="13"/>
                    <a:pt x="105" y="9"/>
                    <a:pt x="108" y="6"/>
                  </a:cubicBezTo>
                  <a:cubicBezTo>
                    <a:pt x="108" y="6"/>
                    <a:pt x="108" y="6"/>
                    <a:pt x="108" y="6"/>
                  </a:cubicBezTo>
                  <a:cubicBezTo>
                    <a:pt x="109" y="6"/>
                    <a:pt x="110" y="4"/>
                    <a:pt x="110" y="2"/>
                  </a:cubicBezTo>
                  <a:cubicBezTo>
                    <a:pt x="109" y="0"/>
                    <a:pt x="107" y="0"/>
                    <a:pt x="106" y="0"/>
                  </a:cubicBezTo>
                  <a:cubicBezTo>
                    <a:pt x="106" y="0"/>
                    <a:pt x="106" y="0"/>
                    <a:pt x="106" y="0"/>
                  </a:cubicBezTo>
                  <a:cubicBezTo>
                    <a:pt x="102" y="1"/>
                    <a:pt x="86" y="8"/>
                    <a:pt x="69" y="14"/>
                  </a:cubicBezTo>
                  <a:cubicBezTo>
                    <a:pt x="53" y="21"/>
                    <a:pt x="36" y="28"/>
                    <a:pt x="30" y="30"/>
                  </a:cubicBezTo>
                  <a:lnTo>
                    <a:pt x="1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7">
              <a:extLst>
                <a:ext uri="{FF2B5EF4-FFF2-40B4-BE49-F238E27FC236}">
                  <a16:creationId xmlns:a16="http://schemas.microsoft.com/office/drawing/2014/main" xmlns="" id="{6CE2B544-2C79-4DE0-8F78-EF872E34FFB2}"/>
                </a:ext>
              </a:extLst>
            </p:cNvPr>
            <p:cNvSpPr>
              <a:spLocks/>
            </p:cNvSpPr>
            <p:nvPr/>
          </p:nvSpPr>
          <p:spPr bwMode="auto">
            <a:xfrm>
              <a:off x="3285" y="2095"/>
              <a:ext cx="187" cy="57"/>
            </a:xfrm>
            <a:custGeom>
              <a:avLst/>
              <a:gdLst>
                <a:gd name="T0" fmla="*/ 3 w 79"/>
                <a:gd name="T1" fmla="*/ 0 h 24"/>
                <a:gd name="T2" fmla="*/ 0 w 79"/>
                <a:gd name="T3" fmla="*/ 4 h 24"/>
                <a:gd name="T4" fmla="*/ 3 w 79"/>
                <a:gd name="T5" fmla="*/ 7 h 24"/>
                <a:gd name="T6" fmla="*/ 54 w 79"/>
                <a:gd name="T7" fmla="*/ 16 h 24"/>
                <a:gd name="T8" fmla="*/ 73 w 79"/>
                <a:gd name="T9" fmla="*/ 22 h 24"/>
                <a:gd name="T10" fmla="*/ 78 w 79"/>
                <a:gd name="T11" fmla="*/ 23 h 24"/>
                <a:gd name="T12" fmla="*/ 78 w 79"/>
                <a:gd name="T13" fmla="*/ 19 h 24"/>
                <a:gd name="T14" fmla="*/ 55 w 79"/>
                <a:gd name="T15" fmla="*/ 10 h 24"/>
                <a:gd name="T16" fmla="*/ 3 w 79"/>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24">
                  <a:moveTo>
                    <a:pt x="3" y="0"/>
                  </a:moveTo>
                  <a:cubicBezTo>
                    <a:pt x="1" y="0"/>
                    <a:pt x="0" y="2"/>
                    <a:pt x="0" y="4"/>
                  </a:cubicBezTo>
                  <a:cubicBezTo>
                    <a:pt x="0" y="6"/>
                    <a:pt x="1" y="7"/>
                    <a:pt x="3" y="7"/>
                  </a:cubicBezTo>
                  <a:cubicBezTo>
                    <a:pt x="8" y="7"/>
                    <a:pt x="32" y="11"/>
                    <a:pt x="54" y="16"/>
                  </a:cubicBezTo>
                  <a:cubicBezTo>
                    <a:pt x="73" y="21"/>
                    <a:pt x="72" y="21"/>
                    <a:pt x="73" y="22"/>
                  </a:cubicBezTo>
                  <a:cubicBezTo>
                    <a:pt x="74" y="24"/>
                    <a:pt x="76" y="24"/>
                    <a:pt x="78" y="23"/>
                  </a:cubicBezTo>
                  <a:cubicBezTo>
                    <a:pt x="79" y="22"/>
                    <a:pt x="79" y="20"/>
                    <a:pt x="78" y="19"/>
                  </a:cubicBezTo>
                  <a:cubicBezTo>
                    <a:pt x="76" y="16"/>
                    <a:pt x="76" y="15"/>
                    <a:pt x="55" y="10"/>
                  </a:cubicBezTo>
                  <a:cubicBezTo>
                    <a:pt x="33" y="5"/>
                    <a:pt x="9"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8">
              <a:extLst>
                <a:ext uri="{FF2B5EF4-FFF2-40B4-BE49-F238E27FC236}">
                  <a16:creationId xmlns:a16="http://schemas.microsoft.com/office/drawing/2014/main" xmlns="" id="{756108C9-A8FB-4D64-A0D0-B06F5D6C5F32}"/>
                </a:ext>
              </a:extLst>
            </p:cNvPr>
            <p:cNvSpPr>
              <a:spLocks/>
            </p:cNvSpPr>
            <p:nvPr/>
          </p:nvSpPr>
          <p:spPr bwMode="auto">
            <a:xfrm>
              <a:off x="3624" y="1483"/>
              <a:ext cx="406" cy="133"/>
            </a:xfrm>
            <a:custGeom>
              <a:avLst/>
              <a:gdLst>
                <a:gd name="T0" fmla="*/ 3 w 171"/>
                <a:gd name="T1" fmla="*/ 0 h 56"/>
                <a:gd name="T2" fmla="*/ 0 w 171"/>
                <a:gd name="T3" fmla="*/ 3 h 56"/>
                <a:gd name="T4" fmla="*/ 3 w 171"/>
                <a:gd name="T5" fmla="*/ 6 h 56"/>
                <a:gd name="T6" fmla="*/ 79 w 171"/>
                <a:gd name="T7" fmla="*/ 28 h 56"/>
                <a:gd name="T8" fmla="*/ 132 w 171"/>
                <a:gd name="T9" fmla="*/ 44 h 56"/>
                <a:gd name="T10" fmla="*/ 137 w 171"/>
                <a:gd name="T11" fmla="*/ 46 h 56"/>
                <a:gd name="T12" fmla="*/ 143 w 171"/>
                <a:gd name="T13" fmla="*/ 47 h 56"/>
                <a:gd name="T14" fmla="*/ 165 w 171"/>
                <a:gd name="T15" fmla="*/ 55 h 56"/>
                <a:gd name="T16" fmla="*/ 170 w 171"/>
                <a:gd name="T17" fmla="*/ 55 h 56"/>
                <a:gd name="T18" fmla="*/ 170 w 171"/>
                <a:gd name="T19" fmla="*/ 51 h 56"/>
                <a:gd name="T20" fmla="*/ 145 w 171"/>
                <a:gd name="T21" fmla="*/ 41 h 56"/>
                <a:gd name="T22" fmla="*/ 140 w 171"/>
                <a:gd name="T23" fmla="*/ 40 h 56"/>
                <a:gd name="T24" fmla="*/ 134 w 171"/>
                <a:gd name="T25" fmla="*/ 38 h 56"/>
                <a:gd name="T26" fmla="*/ 81 w 171"/>
                <a:gd name="T27" fmla="*/ 21 h 56"/>
                <a:gd name="T28" fmla="*/ 3 w 171"/>
                <a:gd name="T2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 h="56">
                  <a:moveTo>
                    <a:pt x="3" y="0"/>
                  </a:moveTo>
                  <a:cubicBezTo>
                    <a:pt x="1" y="0"/>
                    <a:pt x="0" y="1"/>
                    <a:pt x="0" y="3"/>
                  </a:cubicBezTo>
                  <a:cubicBezTo>
                    <a:pt x="0" y="5"/>
                    <a:pt x="2" y="6"/>
                    <a:pt x="3" y="6"/>
                  </a:cubicBezTo>
                  <a:cubicBezTo>
                    <a:pt x="4" y="6"/>
                    <a:pt x="50" y="19"/>
                    <a:pt x="79" y="28"/>
                  </a:cubicBezTo>
                  <a:cubicBezTo>
                    <a:pt x="104" y="35"/>
                    <a:pt x="127" y="42"/>
                    <a:pt x="132" y="44"/>
                  </a:cubicBezTo>
                  <a:cubicBezTo>
                    <a:pt x="137" y="46"/>
                    <a:pt x="137" y="46"/>
                    <a:pt x="137" y="46"/>
                  </a:cubicBezTo>
                  <a:cubicBezTo>
                    <a:pt x="138" y="46"/>
                    <a:pt x="140" y="47"/>
                    <a:pt x="143" y="47"/>
                  </a:cubicBezTo>
                  <a:cubicBezTo>
                    <a:pt x="151" y="50"/>
                    <a:pt x="165" y="54"/>
                    <a:pt x="165" y="55"/>
                  </a:cubicBezTo>
                  <a:cubicBezTo>
                    <a:pt x="167" y="56"/>
                    <a:pt x="169" y="56"/>
                    <a:pt x="170" y="55"/>
                  </a:cubicBezTo>
                  <a:cubicBezTo>
                    <a:pt x="171" y="54"/>
                    <a:pt x="171" y="52"/>
                    <a:pt x="170" y="51"/>
                  </a:cubicBezTo>
                  <a:cubicBezTo>
                    <a:pt x="169" y="49"/>
                    <a:pt x="153" y="44"/>
                    <a:pt x="145" y="41"/>
                  </a:cubicBezTo>
                  <a:cubicBezTo>
                    <a:pt x="142" y="40"/>
                    <a:pt x="140" y="40"/>
                    <a:pt x="140" y="40"/>
                  </a:cubicBezTo>
                  <a:cubicBezTo>
                    <a:pt x="134" y="38"/>
                    <a:pt x="134" y="38"/>
                    <a:pt x="134" y="38"/>
                  </a:cubicBezTo>
                  <a:cubicBezTo>
                    <a:pt x="129" y="36"/>
                    <a:pt x="106" y="29"/>
                    <a:pt x="81" y="21"/>
                  </a:cubicBezTo>
                  <a:cubicBezTo>
                    <a:pt x="51" y="12"/>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9">
              <a:extLst>
                <a:ext uri="{FF2B5EF4-FFF2-40B4-BE49-F238E27FC236}">
                  <a16:creationId xmlns:a16="http://schemas.microsoft.com/office/drawing/2014/main" xmlns="" id="{6F87B1C4-7126-4C8A-B41E-0FF50AE6F954}"/>
                </a:ext>
              </a:extLst>
            </p:cNvPr>
            <p:cNvSpPr>
              <a:spLocks/>
            </p:cNvSpPr>
            <p:nvPr/>
          </p:nvSpPr>
          <p:spPr bwMode="auto">
            <a:xfrm>
              <a:off x="3970" y="1561"/>
              <a:ext cx="38" cy="638"/>
            </a:xfrm>
            <a:custGeom>
              <a:avLst/>
              <a:gdLst>
                <a:gd name="T0" fmla="*/ 16 w 16"/>
                <a:gd name="T1" fmla="*/ 3 h 269"/>
                <a:gd name="T2" fmla="*/ 13 w 16"/>
                <a:gd name="T3" fmla="*/ 0 h 269"/>
                <a:gd name="T4" fmla="*/ 10 w 16"/>
                <a:gd name="T5" fmla="*/ 3 h 269"/>
                <a:gd name="T6" fmla="*/ 5 w 16"/>
                <a:gd name="T7" fmla="*/ 115 h 269"/>
                <a:gd name="T8" fmla="*/ 0 w 16"/>
                <a:gd name="T9" fmla="*/ 266 h 269"/>
                <a:gd name="T10" fmla="*/ 3 w 16"/>
                <a:gd name="T11" fmla="*/ 269 h 269"/>
                <a:gd name="T12" fmla="*/ 6 w 16"/>
                <a:gd name="T13" fmla="*/ 266 h 269"/>
                <a:gd name="T14" fmla="*/ 11 w 16"/>
                <a:gd name="T15" fmla="*/ 116 h 269"/>
                <a:gd name="T16" fmla="*/ 16 w 16"/>
                <a:gd name="T17" fmla="*/ 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69">
                  <a:moveTo>
                    <a:pt x="16" y="3"/>
                  </a:moveTo>
                  <a:cubicBezTo>
                    <a:pt x="16" y="1"/>
                    <a:pt x="15" y="0"/>
                    <a:pt x="13" y="0"/>
                  </a:cubicBezTo>
                  <a:cubicBezTo>
                    <a:pt x="11" y="0"/>
                    <a:pt x="10" y="1"/>
                    <a:pt x="10" y="3"/>
                  </a:cubicBezTo>
                  <a:cubicBezTo>
                    <a:pt x="8" y="46"/>
                    <a:pt x="7" y="82"/>
                    <a:pt x="5" y="115"/>
                  </a:cubicBezTo>
                  <a:cubicBezTo>
                    <a:pt x="3" y="164"/>
                    <a:pt x="0" y="209"/>
                    <a:pt x="0" y="266"/>
                  </a:cubicBezTo>
                  <a:cubicBezTo>
                    <a:pt x="0" y="267"/>
                    <a:pt x="1" y="269"/>
                    <a:pt x="3" y="269"/>
                  </a:cubicBezTo>
                  <a:cubicBezTo>
                    <a:pt x="5" y="269"/>
                    <a:pt x="6" y="267"/>
                    <a:pt x="6" y="266"/>
                  </a:cubicBezTo>
                  <a:cubicBezTo>
                    <a:pt x="7" y="209"/>
                    <a:pt x="9" y="164"/>
                    <a:pt x="11" y="116"/>
                  </a:cubicBezTo>
                  <a:cubicBezTo>
                    <a:pt x="13" y="82"/>
                    <a:pt x="15" y="46"/>
                    <a:pt x="1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0">
              <a:extLst>
                <a:ext uri="{FF2B5EF4-FFF2-40B4-BE49-F238E27FC236}">
                  <a16:creationId xmlns:a16="http://schemas.microsoft.com/office/drawing/2014/main" xmlns="" id="{1DAB6D16-7F70-454F-BD37-4B584F6BCB82}"/>
                </a:ext>
              </a:extLst>
            </p:cNvPr>
            <p:cNvSpPr>
              <a:spLocks/>
            </p:cNvSpPr>
            <p:nvPr/>
          </p:nvSpPr>
          <p:spPr bwMode="auto">
            <a:xfrm>
              <a:off x="4049" y="2152"/>
              <a:ext cx="379" cy="76"/>
            </a:xfrm>
            <a:custGeom>
              <a:avLst/>
              <a:gdLst>
                <a:gd name="T0" fmla="*/ 4 w 160"/>
                <a:gd name="T1" fmla="*/ 1 h 32"/>
                <a:gd name="T2" fmla="*/ 1 w 160"/>
                <a:gd name="T3" fmla="*/ 3 h 32"/>
                <a:gd name="T4" fmla="*/ 3 w 160"/>
                <a:gd name="T5" fmla="*/ 7 h 32"/>
                <a:gd name="T6" fmla="*/ 77 w 160"/>
                <a:gd name="T7" fmla="*/ 18 h 32"/>
                <a:gd name="T8" fmla="*/ 112 w 160"/>
                <a:gd name="T9" fmla="*/ 23 h 32"/>
                <a:gd name="T10" fmla="*/ 121 w 160"/>
                <a:gd name="T11" fmla="*/ 25 h 32"/>
                <a:gd name="T12" fmla="*/ 154 w 160"/>
                <a:gd name="T13" fmla="*/ 30 h 32"/>
                <a:gd name="T14" fmla="*/ 158 w 160"/>
                <a:gd name="T15" fmla="*/ 31 h 32"/>
                <a:gd name="T16" fmla="*/ 159 w 160"/>
                <a:gd name="T17" fmla="*/ 26 h 32"/>
                <a:gd name="T18" fmla="*/ 122 w 160"/>
                <a:gd name="T19" fmla="*/ 19 h 32"/>
                <a:gd name="T20" fmla="*/ 113 w 160"/>
                <a:gd name="T21" fmla="*/ 17 h 32"/>
                <a:gd name="T22" fmla="*/ 77 w 160"/>
                <a:gd name="T23" fmla="*/ 12 h 32"/>
                <a:gd name="T24" fmla="*/ 4 w 160"/>
                <a:gd name="T25"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 h="32">
                  <a:moveTo>
                    <a:pt x="4" y="1"/>
                  </a:moveTo>
                  <a:cubicBezTo>
                    <a:pt x="3" y="0"/>
                    <a:pt x="1" y="1"/>
                    <a:pt x="1" y="3"/>
                  </a:cubicBezTo>
                  <a:cubicBezTo>
                    <a:pt x="0" y="5"/>
                    <a:pt x="1" y="6"/>
                    <a:pt x="3" y="7"/>
                  </a:cubicBezTo>
                  <a:cubicBezTo>
                    <a:pt x="12" y="9"/>
                    <a:pt x="48" y="14"/>
                    <a:pt x="77" y="18"/>
                  </a:cubicBezTo>
                  <a:cubicBezTo>
                    <a:pt x="93" y="21"/>
                    <a:pt x="106" y="22"/>
                    <a:pt x="112" y="23"/>
                  </a:cubicBezTo>
                  <a:cubicBezTo>
                    <a:pt x="113" y="24"/>
                    <a:pt x="116" y="24"/>
                    <a:pt x="121" y="25"/>
                  </a:cubicBezTo>
                  <a:cubicBezTo>
                    <a:pt x="133" y="27"/>
                    <a:pt x="153" y="29"/>
                    <a:pt x="154" y="30"/>
                  </a:cubicBezTo>
                  <a:cubicBezTo>
                    <a:pt x="155" y="31"/>
                    <a:pt x="157" y="32"/>
                    <a:pt x="158" y="31"/>
                  </a:cubicBezTo>
                  <a:cubicBezTo>
                    <a:pt x="160" y="30"/>
                    <a:pt x="160" y="28"/>
                    <a:pt x="159" y="26"/>
                  </a:cubicBezTo>
                  <a:cubicBezTo>
                    <a:pt x="158" y="25"/>
                    <a:pt x="136" y="21"/>
                    <a:pt x="122" y="19"/>
                  </a:cubicBezTo>
                  <a:cubicBezTo>
                    <a:pt x="118" y="18"/>
                    <a:pt x="115" y="17"/>
                    <a:pt x="113" y="17"/>
                  </a:cubicBezTo>
                  <a:cubicBezTo>
                    <a:pt x="108" y="16"/>
                    <a:pt x="94" y="14"/>
                    <a:pt x="77" y="12"/>
                  </a:cubicBezTo>
                  <a:cubicBezTo>
                    <a:pt x="49" y="8"/>
                    <a:pt x="13" y="3"/>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1">
              <a:extLst>
                <a:ext uri="{FF2B5EF4-FFF2-40B4-BE49-F238E27FC236}">
                  <a16:creationId xmlns:a16="http://schemas.microsoft.com/office/drawing/2014/main" xmlns="" id="{C0CEEB53-FED5-43BA-97B4-91BFBFFBC730}"/>
                </a:ext>
              </a:extLst>
            </p:cNvPr>
            <p:cNvSpPr>
              <a:spLocks/>
            </p:cNvSpPr>
            <p:nvPr/>
          </p:nvSpPr>
          <p:spPr bwMode="auto">
            <a:xfrm>
              <a:off x="4317" y="2166"/>
              <a:ext cx="88" cy="591"/>
            </a:xfrm>
            <a:custGeom>
              <a:avLst/>
              <a:gdLst>
                <a:gd name="T0" fmla="*/ 36 w 37"/>
                <a:gd name="T1" fmla="*/ 4 h 249"/>
                <a:gd name="T2" fmla="*/ 34 w 37"/>
                <a:gd name="T3" fmla="*/ 1 h 249"/>
                <a:gd name="T4" fmla="*/ 30 w 37"/>
                <a:gd name="T5" fmla="*/ 3 h 249"/>
                <a:gd name="T6" fmla="*/ 5 w 37"/>
                <a:gd name="T7" fmla="*/ 202 h 249"/>
                <a:gd name="T8" fmla="*/ 0 w 37"/>
                <a:gd name="T9" fmla="*/ 245 h 249"/>
                <a:gd name="T10" fmla="*/ 3 w 37"/>
                <a:gd name="T11" fmla="*/ 249 h 249"/>
                <a:gd name="T12" fmla="*/ 7 w 37"/>
                <a:gd name="T13" fmla="*/ 246 h 249"/>
                <a:gd name="T14" fmla="*/ 11 w 37"/>
                <a:gd name="T15" fmla="*/ 203 h 249"/>
                <a:gd name="T16" fmla="*/ 36 w 37"/>
                <a:gd name="T17" fmla="*/ 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49">
                  <a:moveTo>
                    <a:pt x="36" y="4"/>
                  </a:moveTo>
                  <a:cubicBezTo>
                    <a:pt x="37" y="2"/>
                    <a:pt x="36" y="1"/>
                    <a:pt x="34" y="1"/>
                  </a:cubicBezTo>
                  <a:cubicBezTo>
                    <a:pt x="32" y="0"/>
                    <a:pt x="30" y="1"/>
                    <a:pt x="30" y="3"/>
                  </a:cubicBezTo>
                  <a:cubicBezTo>
                    <a:pt x="20" y="58"/>
                    <a:pt x="11" y="140"/>
                    <a:pt x="5" y="202"/>
                  </a:cubicBezTo>
                  <a:cubicBezTo>
                    <a:pt x="3" y="218"/>
                    <a:pt x="2" y="232"/>
                    <a:pt x="0" y="245"/>
                  </a:cubicBezTo>
                  <a:cubicBezTo>
                    <a:pt x="0" y="247"/>
                    <a:pt x="1" y="249"/>
                    <a:pt x="3" y="249"/>
                  </a:cubicBezTo>
                  <a:cubicBezTo>
                    <a:pt x="5" y="249"/>
                    <a:pt x="6" y="248"/>
                    <a:pt x="7" y="246"/>
                  </a:cubicBezTo>
                  <a:cubicBezTo>
                    <a:pt x="8" y="234"/>
                    <a:pt x="10" y="219"/>
                    <a:pt x="11" y="203"/>
                  </a:cubicBezTo>
                  <a:cubicBezTo>
                    <a:pt x="18" y="141"/>
                    <a:pt x="26" y="59"/>
                    <a:pt x="3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2">
              <a:extLst>
                <a:ext uri="{FF2B5EF4-FFF2-40B4-BE49-F238E27FC236}">
                  <a16:creationId xmlns:a16="http://schemas.microsoft.com/office/drawing/2014/main" xmlns="" id="{EDD13AAD-69C9-4920-9961-5D13DD9F7EA7}"/>
                </a:ext>
              </a:extLst>
            </p:cNvPr>
            <p:cNvSpPr>
              <a:spLocks/>
            </p:cNvSpPr>
            <p:nvPr/>
          </p:nvSpPr>
          <p:spPr bwMode="auto">
            <a:xfrm>
              <a:off x="4324" y="2232"/>
              <a:ext cx="93" cy="468"/>
            </a:xfrm>
            <a:custGeom>
              <a:avLst/>
              <a:gdLst>
                <a:gd name="T0" fmla="*/ 38 w 39"/>
                <a:gd name="T1" fmla="*/ 4 h 197"/>
                <a:gd name="T2" fmla="*/ 36 w 39"/>
                <a:gd name="T3" fmla="*/ 1 h 197"/>
                <a:gd name="T4" fmla="*/ 32 w 39"/>
                <a:gd name="T5" fmla="*/ 3 h 197"/>
                <a:gd name="T6" fmla="*/ 24 w 39"/>
                <a:gd name="T7" fmla="*/ 44 h 197"/>
                <a:gd name="T8" fmla="*/ 0 w 39"/>
                <a:gd name="T9" fmla="*/ 193 h 197"/>
                <a:gd name="T10" fmla="*/ 3 w 39"/>
                <a:gd name="T11" fmla="*/ 197 h 197"/>
                <a:gd name="T12" fmla="*/ 6 w 39"/>
                <a:gd name="T13" fmla="*/ 194 h 197"/>
                <a:gd name="T14" fmla="*/ 31 w 39"/>
                <a:gd name="T15" fmla="*/ 45 h 197"/>
                <a:gd name="T16" fmla="*/ 38 w 39"/>
                <a:gd name="T17" fmla="*/ 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97">
                  <a:moveTo>
                    <a:pt x="38" y="4"/>
                  </a:moveTo>
                  <a:cubicBezTo>
                    <a:pt x="39" y="3"/>
                    <a:pt x="38" y="1"/>
                    <a:pt x="36" y="1"/>
                  </a:cubicBezTo>
                  <a:cubicBezTo>
                    <a:pt x="34" y="0"/>
                    <a:pt x="32" y="1"/>
                    <a:pt x="32" y="3"/>
                  </a:cubicBezTo>
                  <a:cubicBezTo>
                    <a:pt x="30" y="16"/>
                    <a:pt x="27" y="30"/>
                    <a:pt x="24" y="44"/>
                  </a:cubicBezTo>
                  <a:cubicBezTo>
                    <a:pt x="14" y="96"/>
                    <a:pt x="5" y="144"/>
                    <a:pt x="0" y="193"/>
                  </a:cubicBezTo>
                  <a:cubicBezTo>
                    <a:pt x="0" y="195"/>
                    <a:pt x="1" y="196"/>
                    <a:pt x="3" y="197"/>
                  </a:cubicBezTo>
                  <a:cubicBezTo>
                    <a:pt x="4" y="197"/>
                    <a:pt x="6" y="196"/>
                    <a:pt x="6" y="194"/>
                  </a:cubicBezTo>
                  <a:cubicBezTo>
                    <a:pt x="12" y="145"/>
                    <a:pt x="21" y="97"/>
                    <a:pt x="31" y="45"/>
                  </a:cubicBezTo>
                  <a:cubicBezTo>
                    <a:pt x="33" y="33"/>
                    <a:pt x="36" y="19"/>
                    <a:pt x="3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3">
              <a:extLst>
                <a:ext uri="{FF2B5EF4-FFF2-40B4-BE49-F238E27FC236}">
                  <a16:creationId xmlns:a16="http://schemas.microsoft.com/office/drawing/2014/main" xmlns="" id="{F17E8CBF-661D-44D5-9AA6-BD3CC1AFCBAE}"/>
                </a:ext>
              </a:extLst>
            </p:cNvPr>
            <p:cNvSpPr>
              <a:spLocks/>
            </p:cNvSpPr>
            <p:nvPr/>
          </p:nvSpPr>
          <p:spPr bwMode="auto">
            <a:xfrm>
              <a:off x="2934" y="2688"/>
              <a:ext cx="1812" cy="166"/>
            </a:xfrm>
            <a:custGeom>
              <a:avLst/>
              <a:gdLst>
                <a:gd name="T0" fmla="*/ 3 w 764"/>
                <a:gd name="T1" fmla="*/ 1 h 70"/>
                <a:gd name="T2" fmla="*/ 0 w 764"/>
                <a:gd name="T3" fmla="*/ 4 h 70"/>
                <a:gd name="T4" fmla="*/ 3 w 764"/>
                <a:gd name="T5" fmla="*/ 8 h 70"/>
                <a:gd name="T6" fmla="*/ 183 w 764"/>
                <a:gd name="T7" fmla="*/ 7 h 70"/>
                <a:gd name="T8" fmla="*/ 625 w 764"/>
                <a:gd name="T9" fmla="*/ 9 h 70"/>
                <a:gd name="T10" fmla="*/ 638 w 764"/>
                <a:gd name="T11" fmla="*/ 9 h 70"/>
                <a:gd name="T12" fmla="*/ 517 w 764"/>
                <a:gd name="T13" fmla="*/ 13 h 70"/>
                <a:gd name="T14" fmla="*/ 241 w 764"/>
                <a:gd name="T15" fmla="*/ 22 h 70"/>
                <a:gd name="T16" fmla="*/ 47 w 764"/>
                <a:gd name="T17" fmla="*/ 33 h 70"/>
                <a:gd name="T18" fmla="*/ 47 w 764"/>
                <a:gd name="T19" fmla="*/ 39 h 70"/>
                <a:gd name="T20" fmla="*/ 215 w 764"/>
                <a:gd name="T21" fmla="*/ 33 h 70"/>
                <a:gd name="T22" fmla="*/ 539 w 764"/>
                <a:gd name="T23" fmla="*/ 40 h 70"/>
                <a:gd name="T24" fmla="*/ 530 w 764"/>
                <a:gd name="T25" fmla="*/ 40 h 70"/>
                <a:gd name="T26" fmla="*/ 236 w 764"/>
                <a:gd name="T27" fmla="*/ 60 h 70"/>
                <a:gd name="T28" fmla="*/ 217 w 764"/>
                <a:gd name="T29" fmla="*/ 63 h 70"/>
                <a:gd name="T30" fmla="*/ 215 w 764"/>
                <a:gd name="T31" fmla="*/ 67 h 70"/>
                <a:gd name="T32" fmla="*/ 218 w 764"/>
                <a:gd name="T33" fmla="*/ 70 h 70"/>
                <a:gd name="T34" fmla="*/ 237 w 764"/>
                <a:gd name="T35" fmla="*/ 67 h 70"/>
                <a:gd name="T36" fmla="*/ 530 w 764"/>
                <a:gd name="T37" fmla="*/ 47 h 70"/>
                <a:gd name="T38" fmla="*/ 575 w 764"/>
                <a:gd name="T39" fmla="*/ 47 h 70"/>
                <a:gd name="T40" fmla="*/ 575 w 764"/>
                <a:gd name="T41" fmla="*/ 41 h 70"/>
                <a:gd name="T42" fmla="*/ 573 w 764"/>
                <a:gd name="T43" fmla="*/ 40 h 70"/>
                <a:gd name="T44" fmla="*/ 560 w 764"/>
                <a:gd name="T45" fmla="*/ 37 h 70"/>
                <a:gd name="T46" fmla="*/ 321 w 764"/>
                <a:gd name="T47" fmla="*/ 22 h 70"/>
                <a:gd name="T48" fmla="*/ 517 w 764"/>
                <a:gd name="T49" fmla="*/ 19 h 70"/>
                <a:gd name="T50" fmla="*/ 668 w 764"/>
                <a:gd name="T51" fmla="*/ 14 h 70"/>
                <a:gd name="T52" fmla="*/ 761 w 764"/>
                <a:gd name="T53" fmla="*/ 8 h 70"/>
                <a:gd name="T54" fmla="*/ 763 w 764"/>
                <a:gd name="T55" fmla="*/ 7 h 70"/>
                <a:gd name="T56" fmla="*/ 763 w 764"/>
                <a:gd name="T57" fmla="*/ 2 h 70"/>
                <a:gd name="T58" fmla="*/ 763 w 764"/>
                <a:gd name="T59" fmla="*/ 2 h 70"/>
                <a:gd name="T60" fmla="*/ 759 w 764"/>
                <a:gd name="T61" fmla="*/ 2 h 70"/>
                <a:gd name="T62" fmla="*/ 759 w 764"/>
                <a:gd name="T63" fmla="*/ 2 h 70"/>
                <a:gd name="T64" fmla="*/ 759 w 764"/>
                <a:gd name="T65" fmla="*/ 2 h 70"/>
                <a:gd name="T66" fmla="*/ 682 w 764"/>
                <a:gd name="T67" fmla="*/ 2 h 70"/>
                <a:gd name="T68" fmla="*/ 625 w 764"/>
                <a:gd name="T69" fmla="*/ 2 h 70"/>
                <a:gd name="T70" fmla="*/ 183 w 764"/>
                <a:gd name="T71" fmla="*/ 1 h 70"/>
                <a:gd name="T72" fmla="*/ 3 w 764"/>
                <a:gd name="T73"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4" h="70">
                  <a:moveTo>
                    <a:pt x="3" y="1"/>
                  </a:moveTo>
                  <a:cubicBezTo>
                    <a:pt x="1" y="1"/>
                    <a:pt x="0" y="3"/>
                    <a:pt x="0" y="4"/>
                  </a:cubicBezTo>
                  <a:cubicBezTo>
                    <a:pt x="0" y="6"/>
                    <a:pt x="1" y="8"/>
                    <a:pt x="3" y="8"/>
                  </a:cubicBezTo>
                  <a:cubicBezTo>
                    <a:pt x="59" y="8"/>
                    <a:pt x="121" y="8"/>
                    <a:pt x="183" y="7"/>
                  </a:cubicBezTo>
                  <a:cubicBezTo>
                    <a:pt x="330" y="7"/>
                    <a:pt x="473" y="7"/>
                    <a:pt x="625" y="9"/>
                  </a:cubicBezTo>
                  <a:cubicBezTo>
                    <a:pt x="627" y="9"/>
                    <a:pt x="632" y="9"/>
                    <a:pt x="638" y="9"/>
                  </a:cubicBezTo>
                  <a:cubicBezTo>
                    <a:pt x="581" y="11"/>
                    <a:pt x="523" y="13"/>
                    <a:pt x="517" y="13"/>
                  </a:cubicBezTo>
                  <a:cubicBezTo>
                    <a:pt x="414" y="7"/>
                    <a:pt x="327" y="15"/>
                    <a:pt x="241" y="22"/>
                  </a:cubicBezTo>
                  <a:cubicBezTo>
                    <a:pt x="178" y="28"/>
                    <a:pt x="115" y="33"/>
                    <a:pt x="47" y="33"/>
                  </a:cubicBezTo>
                  <a:cubicBezTo>
                    <a:pt x="47" y="39"/>
                    <a:pt x="47" y="39"/>
                    <a:pt x="47" y="39"/>
                  </a:cubicBezTo>
                  <a:cubicBezTo>
                    <a:pt x="108" y="39"/>
                    <a:pt x="162" y="36"/>
                    <a:pt x="215" y="33"/>
                  </a:cubicBezTo>
                  <a:cubicBezTo>
                    <a:pt x="316" y="28"/>
                    <a:pt x="411" y="22"/>
                    <a:pt x="539" y="40"/>
                  </a:cubicBezTo>
                  <a:cubicBezTo>
                    <a:pt x="530" y="40"/>
                    <a:pt x="530" y="40"/>
                    <a:pt x="530" y="40"/>
                  </a:cubicBezTo>
                  <a:cubicBezTo>
                    <a:pt x="427" y="40"/>
                    <a:pt x="355" y="40"/>
                    <a:pt x="236" y="60"/>
                  </a:cubicBezTo>
                  <a:cubicBezTo>
                    <a:pt x="217" y="63"/>
                    <a:pt x="217" y="63"/>
                    <a:pt x="217" y="63"/>
                  </a:cubicBezTo>
                  <a:cubicBezTo>
                    <a:pt x="216" y="64"/>
                    <a:pt x="214" y="65"/>
                    <a:pt x="215" y="67"/>
                  </a:cubicBezTo>
                  <a:cubicBezTo>
                    <a:pt x="215" y="69"/>
                    <a:pt x="217" y="70"/>
                    <a:pt x="218" y="70"/>
                  </a:cubicBezTo>
                  <a:cubicBezTo>
                    <a:pt x="237" y="67"/>
                    <a:pt x="237" y="67"/>
                    <a:pt x="237" y="67"/>
                  </a:cubicBezTo>
                  <a:cubicBezTo>
                    <a:pt x="356" y="46"/>
                    <a:pt x="427" y="47"/>
                    <a:pt x="530" y="47"/>
                  </a:cubicBezTo>
                  <a:cubicBezTo>
                    <a:pt x="546" y="47"/>
                    <a:pt x="563" y="47"/>
                    <a:pt x="575" y="47"/>
                  </a:cubicBezTo>
                  <a:cubicBezTo>
                    <a:pt x="575" y="41"/>
                    <a:pt x="575" y="41"/>
                    <a:pt x="575" y="41"/>
                  </a:cubicBezTo>
                  <a:cubicBezTo>
                    <a:pt x="574" y="41"/>
                    <a:pt x="574" y="40"/>
                    <a:pt x="573" y="40"/>
                  </a:cubicBezTo>
                  <a:cubicBezTo>
                    <a:pt x="569" y="39"/>
                    <a:pt x="561" y="37"/>
                    <a:pt x="560" y="37"/>
                  </a:cubicBezTo>
                  <a:cubicBezTo>
                    <a:pt x="467" y="23"/>
                    <a:pt x="392" y="20"/>
                    <a:pt x="321" y="22"/>
                  </a:cubicBezTo>
                  <a:cubicBezTo>
                    <a:pt x="382" y="18"/>
                    <a:pt x="446" y="15"/>
                    <a:pt x="517" y="19"/>
                  </a:cubicBezTo>
                  <a:cubicBezTo>
                    <a:pt x="524" y="20"/>
                    <a:pt x="602" y="17"/>
                    <a:pt x="668" y="14"/>
                  </a:cubicBezTo>
                  <a:cubicBezTo>
                    <a:pt x="713" y="12"/>
                    <a:pt x="753" y="10"/>
                    <a:pt x="761" y="8"/>
                  </a:cubicBezTo>
                  <a:cubicBezTo>
                    <a:pt x="762" y="8"/>
                    <a:pt x="763" y="8"/>
                    <a:pt x="763" y="7"/>
                  </a:cubicBezTo>
                  <a:cubicBezTo>
                    <a:pt x="764" y="6"/>
                    <a:pt x="764" y="4"/>
                    <a:pt x="763" y="2"/>
                  </a:cubicBezTo>
                  <a:cubicBezTo>
                    <a:pt x="763" y="2"/>
                    <a:pt x="763" y="2"/>
                    <a:pt x="763" y="2"/>
                  </a:cubicBezTo>
                  <a:cubicBezTo>
                    <a:pt x="763" y="2"/>
                    <a:pt x="761" y="2"/>
                    <a:pt x="759" y="2"/>
                  </a:cubicBezTo>
                  <a:cubicBezTo>
                    <a:pt x="759" y="2"/>
                    <a:pt x="759" y="2"/>
                    <a:pt x="759" y="2"/>
                  </a:cubicBezTo>
                  <a:cubicBezTo>
                    <a:pt x="759" y="2"/>
                    <a:pt x="759" y="2"/>
                    <a:pt x="759" y="2"/>
                  </a:cubicBezTo>
                  <a:cubicBezTo>
                    <a:pt x="748" y="2"/>
                    <a:pt x="713" y="2"/>
                    <a:pt x="682" y="2"/>
                  </a:cubicBezTo>
                  <a:cubicBezTo>
                    <a:pt x="655" y="2"/>
                    <a:pt x="631" y="2"/>
                    <a:pt x="625" y="2"/>
                  </a:cubicBezTo>
                  <a:cubicBezTo>
                    <a:pt x="474" y="0"/>
                    <a:pt x="330" y="1"/>
                    <a:pt x="183" y="1"/>
                  </a:cubicBezTo>
                  <a:cubicBezTo>
                    <a:pt x="126" y="1"/>
                    <a:pt x="68"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4">
              <a:extLst>
                <a:ext uri="{FF2B5EF4-FFF2-40B4-BE49-F238E27FC236}">
                  <a16:creationId xmlns:a16="http://schemas.microsoft.com/office/drawing/2014/main" xmlns="" id="{CA1151DD-BCE8-4E20-AF8C-4FFBC3BC9146}"/>
                </a:ext>
              </a:extLst>
            </p:cNvPr>
            <p:cNvSpPr>
              <a:spLocks/>
            </p:cNvSpPr>
            <p:nvPr/>
          </p:nvSpPr>
          <p:spPr bwMode="auto">
            <a:xfrm>
              <a:off x="3494" y="2512"/>
              <a:ext cx="208" cy="178"/>
            </a:xfrm>
            <a:custGeom>
              <a:avLst/>
              <a:gdLst>
                <a:gd name="T0" fmla="*/ 85 w 88"/>
                <a:gd name="T1" fmla="*/ 3 h 75"/>
                <a:gd name="T2" fmla="*/ 82 w 88"/>
                <a:gd name="T3" fmla="*/ 0 h 75"/>
                <a:gd name="T4" fmla="*/ 79 w 88"/>
                <a:gd name="T5" fmla="*/ 4 h 75"/>
                <a:gd name="T6" fmla="*/ 36 w 88"/>
                <a:gd name="T7" fmla="*/ 28 h 75"/>
                <a:gd name="T8" fmla="*/ 3 w 88"/>
                <a:gd name="T9" fmla="*/ 49 h 75"/>
                <a:gd name="T10" fmla="*/ 4 w 88"/>
                <a:gd name="T11" fmla="*/ 54 h 75"/>
                <a:gd name="T12" fmla="*/ 5 w 88"/>
                <a:gd name="T13" fmla="*/ 53 h 75"/>
                <a:gd name="T14" fmla="*/ 12 w 88"/>
                <a:gd name="T15" fmla="*/ 52 h 75"/>
                <a:gd name="T16" fmla="*/ 77 w 88"/>
                <a:gd name="T17" fmla="*/ 38 h 75"/>
                <a:gd name="T18" fmla="*/ 76 w 88"/>
                <a:gd name="T19" fmla="*/ 39 h 75"/>
                <a:gd name="T20" fmla="*/ 57 w 88"/>
                <a:gd name="T21" fmla="*/ 49 h 75"/>
                <a:gd name="T22" fmla="*/ 33 w 88"/>
                <a:gd name="T23" fmla="*/ 57 h 75"/>
                <a:gd name="T24" fmla="*/ 4 w 88"/>
                <a:gd name="T25" fmla="*/ 73 h 75"/>
                <a:gd name="T26" fmla="*/ 8 w 88"/>
                <a:gd name="T27" fmla="*/ 75 h 75"/>
                <a:gd name="T28" fmla="*/ 45 w 88"/>
                <a:gd name="T29" fmla="*/ 68 h 75"/>
                <a:gd name="T30" fmla="*/ 85 w 88"/>
                <a:gd name="T31" fmla="*/ 66 h 75"/>
                <a:gd name="T32" fmla="*/ 88 w 88"/>
                <a:gd name="T33" fmla="*/ 62 h 75"/>
                <a:gd name="T34" fmla="*/ 85 w 88"/>
                <a:gd name="T35" fmla="*/ 59 h 75"/>
                <a:gd name="T36" fmla="*/ 44 w 88"/>
                <a:gd name="T37" fmla="*/ 62 h 75"/>
                <a:gd name="T38" fmla="*/ 38 w 88"/>
                <a:gd name="T39" fmla="*/ 63 h 75"/>
                <a:gd name="T40" fmla="*/ 60 w 88"/>
                <a:gd name="T41" fmla="*/ 54 h 75"/>
                <a:gd name="T42" fmla="*/ 88 w 88"/>
                <a:gd name="T43" fmla="*/ 36 h 75"/>
                <a:gd name="T44" fmla="*/ 77 w 88"/>
                <a:gd name="T45" fmla="*/ 31 h 75"/>
                <a:gd name="T46" fmla="*/ 21 w 88"/>
                <a:gd name="T47" fmla="*/ 43 h 75"/>
                <a:gd name="T48" fmla="*/ 39 w 88"/>
                <a:gd name="T49" fmla="*/ 34 h 75"/>
                <a:gd name="T50" fmla="*/ 85 w 88"/>
                <a:gd name="T51" fmla="*/ 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75">
                  <a:moveTo>
                    <a:pt x="85" y="3"/>
                  </a:moveTo>
                  <a:cubicBezTo>
                    <a:pt x="85" y="1"/>
                    <a:pt x="83" y="0"/>
                    <a:pt x="82" y="0"/>
                  </a:cubicBezTo>
                  <a:cubicBezTo>
                    <a:pt x="80" y="1"/>
                    <a:pt x="79" y="3"/>
                    <a:pt x="79" y="4"/>
                  </a:cubicBezTo>
                  <a:cubicBezTo>
                    <a:pt x="80" y="7"/>
                    <a:pt x="57" y="18"/>
                    <a:pt x="36" y="28"/>
                  </a:cubicBezTo>
                  <a:cubicBezTo>
                    <a:pt x="32" y="31"/>
                    <a:pt x="10" y="42"/>
                    <a:pt x="3" y="49"/>
                  </a:cubicBezTo>
                  <a:cubicBezTo>
                    <a:pt x="1" y="51"/>
                    <a:pt x="0" y="53"/>
                    <a:pt x="4" y="54"/>
                  </a:cubicBezTo>
                  <a:cubicBezTo>
                    <a:pt x="4" y="54"/>
                    <a:pt x="5" y="54"/>
                    <a:pt x="5" y="53"/>
                  </a:cubicBezTo>
                  <a:cubicBezTo>
                    <a:pt x="7" y="53"/>
                    <a:pt x="9" y="53"/>
                    <a:pt x="12" y="52"/>
                  </a:cubicBezTo>
                  <a:cubicBezTo>
                    <a:pt x="28" y="48"/>
                    <a:pt x="63" y="39"/>
                    <a:pt x="77" y="38"/>
                  </a:cubicBezTo>
                  <a:cubicBezTo>
                    <a:pt x="77" y="38"/>
                    <a:pt x="76" y="38"/>
                    <a:pt x="76" y="39"/>
                  </a:cubicBezTo>
                  <a:cubicBezTo>
                    <a:pt x="71" y="42"/>
                    <a:pt x="64" y="45"/>
                    <a:pt x="57" y="49"/>
                  </a:cubicBezTo>
                  <a:cubicBezTo>
                    <a:pt x="49" y="53"/>
                    <a:pt x="41" y="55"/>
                    <a:pt x="33" y="57"/>
                  </a:cubicBezTo>
                  <a:cubicBezTo>
                    <a:pt x="28" y="59"/>
                    <a:pt x="0" y="67"/>
                    <a:pt x="4" y="73"/>
                  </a:cubicBezTo>
                  <a:cubicBezTo>
                    <a:pt x="5" y="75"/>
                    <a:pt x="6" y="75"/>
                    <a:pt x="8" y="75"/>
                  </a:cubicBezTo>
                  <a:cubicBezTo>
                    <a:pt x="20" y="72"/>
                    <a:pt x="32" y="70"/>
                    <a:pt x="45" y="68"/>
                  </a:cubicBezTo>
                  <a:cubicBezTo>
                    <a:pt x="57" y="67"/>
                    <a:pt x="71" y="66"/>
                    <a:pt x="85" y="66"/>
                  </a:cubicBezTo>
                  <a:cubicBezTo>
                    <a:pt x="87" y="66"/>
                    <a:pt x="88" y="64"/>
                    <a:pt x="88" y="62"/>
                  </a:cubicBezTo>
                  <a:cubicBezTo>
                    <a:pt x="88" y="61"/>
                    <a:pt x="87" y="59"/>
                    <a:pt x="85" y="59"/>
                  </a:cubicBezTo>
                  <a:cubicBezTo>
                    <a:pt x="70" y="59"/>
                    <a:pt x="57" y="60"/>
                    <a:pt x="44" y="62"/>
                  </a:cubicBezTo>
                  <a:cubicBezTo>
                    <a:pt x="42" y="62"/>
                    <a:pt x="40" y="62"/>
                    <a:pt x="38" y="63"/>
                  </a:cubicBezTo>
                  <a:cubicBezTo>
                    <a:pt x="45" y="61"/>
                    <a:pt x="52" y="58"/>
                    <a:pt x="60" y="54"/>
                  </a:cubicBezTo>
                  <a:cubicBezTo>
                    <a:pt x="65" y="52"/>
                    <a:pt x="87" y="42"/>
                    <a:pt x="88" y="36"/>
                  </a:cubicBezTo>
                  <a:cubicBezTo>
                    <a:pt x="88" y="33"/>
                    <a:pt x="83" y="31"/>
                    <a:pt x="77" y="31"/>
                  </a:cubicBezTo>
                  <a:cubicBezTo>
                    <a:pt x="59" y="31"/>
                    <a:pt x="24" y="42"/>
                    <a:pt x="21" y="43"/>
                  </a:cubicBezTo>
                  <a:cubicBezTo>
                    <a:pt x="26" y="40"/>
                    <a:pt x="32" y="37"/>
                    <a:pt x="39" y="34"/>
                  </a:cubicBezTo>
                  <a:cubicBezTo>
                    <a:pt x="62" y="23"/>
                    <a:pt x="87" y="11"/>
                    <a:pt x="8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5">
              <a:extLst>
                <a:ext uri="{FF2B5EF4-FFF2-40B4-BE49-F238E27FC236}">
                  <a16:creationId xmlns:a16="http://schemas.microsoft.com/office/drawing/2014/main" xmlns="" id="{2524A36C-7EAB-4503-B9FA-EA5EF354B370}"/>
                </a:ext>
              </a:extLst>
            </p:cNvPr>
            <p:cNvSpPr>
              <a:spLocks/>
            </p:cNvSpPr>
            <p:nvPr/>
          </p:nvSpPr>
          <p:spPr bwMode="auto">
            <a:xfrm>
              <a:off x="3479" y="2247"/>
              <a:ext cx="221" cy="320"/>
            </a:xfrm>
            <a:custGeom>
              <a:avLst/>
              <a:gdLst>
                <a:gd name="T0" fmla="*/ 89 w 93"/>
                <a:gd name="T1" fmla="*/ 4 h 135"/>
                <a:gd name="T2" fmla="*/ 87 w 93"/>
                <a:gd name="T3" fmla="*/ 0 h 135"/>
                <a:gd name="T4" fmla="*/ 83 w 93"/>
                <a:gd name="T5" fmla="*/ 2 h 135"/>
                <a:gd name="T6" fmla="*/ 56 w 93"/>
                <a:gd name="T7" fmla="*/ 23 h 135"/>
                <a:gd name="T8" fmla="*/ 3 w 93"/>
                <a:gd name="T9" fmla="*/ 57 h 135"/>
                <a:gd name="T10" fmla="*/ 4 w 93"/>
                <a:gd name="T11" fmla="*/ 60 h 135"/>
                <a:gd name="T12" fmla="*/ 3 w 93"/>
                <a:gd name="T13" fmla="*/ 57 h 135"/>
                <a:gd name="T14" fmla="*/ 1 w 93"/>
                <a:gd name="T15" fmla="*/ 61 h 135"/>
                <a:gd name="T16" fmla="*/ 4 w 93"/>
                <a:gd name="T17" fmla="*/ 63 h 135"/>
                <a:gd name="T18" fmla="*/ 40 w 93"/>
                <a:gd name="T19" fmla="*/ 56 h 135"/>
                <a:gd name="T20" fmla="*/ 80 w 93"/>
                <a:gd name="T21" fmla="*/ 46 h 135"/>
                <a:gd name="T22" fmla="*/ 37 w 93"/>
                <a:gd name="T23" fmla="*/ 72 h 135"/>
                <a:gd name="T24" fmla="*/ 4 w 93"/>
                <a:gd name="T25" fmla="*/ 93 h 135"/>
                <a:gd name="T26" fmla="*/ 6 w 93"/>
                <a:gd name="T27" fmla="*/ 95 h 135"/>
                <a:gd name="T28" fmla="*/ 4 w 93"/>
                <a:gd name="T29" fmla="*/ 93 h 135"/>
                <a:gd name="T30" fmla="*/ 4 w 93"/>
                <a:gd name="T31" fmla="*/ 97 h 135"/>
                <a:gd name="T32" fmla="*/ 6 w 93"/>
                <a:gd name="T33" fmla="*/ 98 h 135"/>
                <a:gd name="T34" fmla="*/ 6 w 93"/>
                <a:gd name="T35" fmla="*/ 98 h 135"/>
                <a:gd name="T36" fmla="*/ 6 w 93"/>
                <a:gd name="T37" fmla="*/ 98 h 135"/>
                <a:gd name="T38" fmla="*/ 7 w 93"/>
                <a:gd name="T39" fmla="*/ 98 h 135"/>
                <a:gd name="T40" fmla="*/ 39 w 93"/>
                <a:gd name="T41" fmla="*/ 92 h 135"/>
                <a:gd name="T42" fmla="*/ 83 w 93"/>
                <a:gd name="T43" fmla="*/ 82 h 135"/>
                <a:gd name="T44" fmla="*/ 69 w 93"/>
                <a:gd name="T45" fmla="*/ 91 h 135"/>
                <a:gd name="T46" fmla="*/ 59 w 93"/>
                <a:gd name="T47" fmla="*/ 97 h 135"/>
                <a:gd name="T48" fmla="*/ 37 w 93"/>
                <a:gd name="T49" fmla="*/ 110 h 135"/>
                <a:gd name="T50" fmla="*/ 7 w 93"/>
                <a:gd name="T51" fmla="*/ 128 h 135"/>
                <a:gd name="T52" fmla="*/ 8 w 93"/>
                <a:gd name="T53" fmla="*/ 131 h 135"/>
                <a:gd name="T54" fmla="*/ 7 w 93"/>
                <a:gd name="T55" fmla="*/ 128 h 135"/>
                <a:gd name="T56" fmla="*/ 6 w 93"/>
                <a:gd name="T57" fmla="*/ 133 h 135"/>
                <a:gd name="T58" fmla="*/ 9 w 93"/>
                <a:gd name="T59" fmla="*/ 134 h 135"/>
                <a:gd name="T60" fmla="*/ 47 w 93"/>
                <a:gd name="T61" fmla="*/ 127 h 135"/>
                <a:gd name="T62" fmla="*/ 68 w 93"/>
                <a:gd name="T63" fmla="*/ 122 h 135"/>
                <a:gd name="T64" fmla="*/ 76 w 93"/>
                <a:gd name="T65" fmla="*/ 120 h 135"/>
                <a:gd name="T66" fmla="*/ 87 w 93"/>
                <a:gd name="T67" fmla="*/ 119 h 135"/>
                <a:gd name="T68" fmla="*/ 91 w 93"/>
                <a:gd name="T69" fmla="*/ 117 h 135"/>
                <a:gd name="T70" fmla="*/ 89 w 93"/>
                <a:gd name="T71" fmla="*/ 113 h 135"/>
                <a:gd name="T72" fmla="*/ 74 w 93"/>
                <a:gd name="T73" fmla="*/ 114 h 135"/>
                <a:gd name="T74" fmla="*/ 67 w 93"/>
                <a:gd name="T75" fmla="*/ 116 h 135"/>
                <a:gd name="T76" fmla="*/ 46 w 93"/>
                <a:gd name="T77" fmla="*/ 121 h 135"/>
                <a:gd name="T78" fmla="*/ 26 w 93"/>
                <a:gd name="T79" fmla="*/ 125 h 135"/>
                <a:gd name="T80" fmla="*/ 40 w 93"/>
                <a:gd name="T81" fmla="*/ 116 h 135"/>
                <a:gd name="T82" fmla="*/ 62 w 93"/>
                <a:gd name="T83" fmla="*/ 103 h 135"/>
                <a:gd name="T84" fmla="*/ 72 w 93"/>
                <a:gd name="T85" fmla="*/ 97 h 135"/>
                <a:gd name="T86" fmla="*/ 92 w 93"/>
                <a:gd name="T87" fmla="*/ 81 h 135"/>
                <a:gd name="T88" fmla="*/ 92 w 93"/>
                <a:gd name="T89" fmla="*/ 81 h 135"/>
                <a:gd name="T90" fmla="*/ 92 w 93"/>
                <a:gd name="T91" fmla="*/ 81 h 135"/>
                <a:gd name="T92" fmla="*/ 92 w 93"/>
                <a:gd name="T93" fmla="*/ 81 h 135"/>
                <a:gd name="T94" fmla="*/ 92 w 93"/>
                <a:gd name="T95" fmla="*/ 81 h 135"/>
                <a:gd name="T96" fmla="*/ 90 w 93"/>
                <a:gd name="T97" fmla="*/ 76 h 135"/>
                <a:gd name="T98" fmla="*/ 37 w 93"/>
                <a:gd name="T99" fmla="*/ 85 h 135"/>
                <a:gd name="T100" fmla="*/ 20 w 93"/>
                <a:gd name="T101" fmla="*/ 89 h 135"/>
                <a:gd name="T102" fmla="*/ 40 w 93"/>
                <a:gd name="T103" fmla="*/ 78 h 135"/>
                <a:gd name="T104" fmla="*/ 90 w 93"/>
                <a:gd name="T105" fmla="*/ 43 h 135"/>
                <a:gd name="T106" fmla="*/ 90 w 93"/>
                <a:gd name="T107" fmla="*/ 42 h 135"/>
                <a:gd name="T108" fmla="*/ 87 w 93"/>
                <a:gd name="T109" fmla="*/ 39 h 135"/>
                <a:gd name="T110" fmla="*/ 87 w 93"/>
                <a:gd name="T111" fmla="*/ 39 h 135"/>
                <a:gd name="T112" fmla="*/ 38 w 93"/>
                <a:gd name="T113" fmla="*/ 50 h 135"/>
                <a:gd name="T114" fmla="*/ 19 w 93"/>
                <a:gd name="T115" fmla="*/ 55 h 135"/>
                <a:gd name="T116" fmla="*/ 60 w 93"/>
                <a:gd name="T117" fmla="*/ 29 h 135"/>
                <a:gd name="T118" fmla="*/ 89 w 93"/>
                <a:gd name="T119" fmla="*/ 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3" h="135">
                  <a:moveTo>
                    <a:pt x="89" y="4"/>
                  </a:moveTo>
                  <a:cubicBezTo>
                    <a:pt x="90" y="2"/>
                    <a:pt x="88" y="0"/>
                    <a:pt x="87" y="0"/>
                  </a:cubicBezTo>
                  <a:cubicBezTo>
                    <a:pt x="85" y="0"/>
                    <a:pt x="83" y="1"/>
                    <a:pt x="83" y="2"/>
                  </a:cubicBezTo>
                  <a:cubicBezTo>
                    <a:pt x="83" y="4"/>
                    <a:pt x="71" y="13"/>
                    <a:pt x="56" y="23"/>
                  </a:cubicBezTo>
                  <a:cubicBezTo>
                    <a:pt x="35" y="38"/>
                    <a:pt x="10" y="54"/>
                    <a:pt x="3" y="57"/>
                  </a:cubicBezTo>
                  <a:cubicBezTo>
                    <a:pt x="4" y="60"/>
                    <a:pt x="4" y="60"/>
                    <a:pt x="4" y="60"/>
                  </a:cubicBezTo>
                  <a:cubicBezTo>
                    <a:pt x="3" y="57"/>
                    <a:pt x="3" y="57"/>
                    <a:pt x="3" y="57"/>
                  </a:cubicBezTo>
                  <a:cubicBezTo>
                    <a:pt x="1" y="58"/>
                    <a:pt x="0" y="60"/>
                    <a:pt x="1" y="61"/>
                  </a:cubicBezTo>
                  <a:cubicBezTo>
                    <a:pt x="2" y="63"/>
                    <a:pt x="3" y="63"/>
                    <a:pt x="4" y="63"/>
                  </a:cubicBezTo>
                  <a:cubicBezTo>
                    <a:pt x="18" y="63"/>
                    <a:pt x="29" y="59"/>
                    <a:pt x="40" y="56"/>
                  </a:cubicBezTo>
                  <a:cubicBezTo>
                    <a:pt x="51" y="52"/>
                    <a:pt x="63" y="49"/>
                    <a:pt x="80" y="46"/>
                  </a:cubicBezTo>
                  <a:cubicBezTo>
                    <a:pt x="73" y="53"/>
                    <a:pt x="54" y="63"/>
                    <a:pt x="37" y="72"/>
                  </a:cubicBezTo>
                  <a:cubicBezTo>
                    <a:pt x="21" y="81"/>
                    <a:pt x="7" y="89"/>
                    <a:pt x="4" y="93"/>
                  </a:cubicBezTo>
                  <a:cubicBezTo>
                    <a:pt x="6" y="95"/>
                    <a:pt x="6" y="95"/>
                    <a:pt x="6" y="95"/>
                  </a:cubicBezTo>
                  <a:cubicBezTo>
                    <a:pt x="4" y="93"/>
                    <a:pt x="4" y="93"/>
                    <a:pt x="4" y="93"/>
                  </a:cubicBezTo>
                  <a:cubicBezTo>
                    <a:pt x="3" y="94"/>
                    <a:pt x="3" y="96"/>
                    <a:pt x="4" y="97"/>
                  </a:cubicBezTo>
                  <a:cubicBezTo>
                    <a:pt x="5" y="98"/>
                    <a:pt x="6" y="98"/>
                    <a:pt x="6" y="98"/>
                  </a:cubicBezTo>
                  <a:cubicBezTo>
                    <a:pt x="6" y="98"/>
                    <a:pt x="6" y="98"/>
                    <a:pt x="6" y="98"/>
                  </a:cubicBezTo>
                  <a:cubicBezTo>
                    <a:pt x="6" y="98"/>
                    <a:pt x="6" y="98"/>
                    <a:pt x="6" y="98"/>
                  </a:cubicBezTo>
                  <a:cubicBezTo>
                    <a:pt x="7" y="98"/>
                    <a:pt x="7" y="98"/>
                    <a:pt x="7" y="98"/>
                  </a:cubicBezTo>
                  <a:cubicBezTo>
                    <a:pt x="10" y="98"/>
                    <a:pt x="24" y="95"/>
                    <a:pt x="39" y="92"/>
                  </a:cubicBezTo>
                  <a:cubicBezTo>
                    <a:pt x="56" y="88"/>
                    <a:pt x="75" y="84"/>
                    <a:pt x="83" y="82"/>
                  </a:cubicBezTo>
                  <a:cubicBezTo>
                    <a:pt x="80" y="85"/>
                    <a:pt x="75" y="88"/>
                    <a:pt x="69" y="91"/>
                  </a:cubicBezTo>
                  <a:cubicBezTo>
                    <a:pt x="66" y="93"/>
                    <a:pt x="63" y="95"/>
                    <a:pt x="59" y="97"/>
                  </a:cubicBezTo>
                  <a:cubicBezTo>
                    <a:pt x="52" y="101"/>
                    <a:pt x="44" y="106"/>
                    <a:pt x="37" y="110"/>
                  </a:cubicBezTo>
                  <a:cubicBezTo>
                    <a:pt x="25" y="118"/>
                    <a:pt x="13" y="125"/>
                    <a:pt x="7" y="128"/>
                  </a:cubicBezTo>
                  <a:cubicBezTo>
                    <a:pt x="8" y="131"/>
                    <a:pt x="8" y="131"/>
                    <a:pt x="8" y="131"/>
                  </a:cubicBezTo>
                  <a:cubicBezTo>
                    <a:pt x="7" y="128"/>
                    <a:pt x="7" y="128"/>
                    <a:pt x="7" y="128"/>
                  </a:cubicBezTo>
                  <a:cubicBezTo>
                    <a:pt x="5" y="129"/>
                    <a:pt x="5" y="131"/>
                    <a:pt x="6" y="133"/>
                  </a:cubicBezTo>
                  <a:cubicBezTo>
                    <a:pt x="6" y="134"/>
                    <a:pt x="8" y="135"/>
                    <a:pt x="9" y="134"/>
                  </a:cubicBezTo>
                  <a:cubicBezTo>
                    <a:pt x="15" y="133"/>
                    <a:pt x="31" y="130"/>
                    <a:pt x="47" y="127"/>
                  </a:cubicBezTo>
                  <a:cubicBezTo>
                    <a:pt x="54" y="125"/>
                    <a:pt x="62" y="124"/>
                    <a:pt x="68" y="122"/>
                  </a:cubicBezTo>
                  <a:cubicBezTo>
                    <a:pt x="71" y="122"/>
                    <a:pt x="74" y="121"/>
                    <a:pt x="76" y="120"/>
                  </a:cubicBezTo>
                  <a:cubicBezTo>
                    <a:pt x="81" y="119"/>
                    <a:pt x="85" y="118"/>
                    <a:pt x="87" y="119"/>
                  </a:cubicBezTo>
                  <a:cubicBezTo>
                    <a:pt x="89" y="119"/>
                    <a:pt x="91" y="118"/>
                    <a:pt x="91" y="117"/>
                  </a:cubicBezTo>
                  <a:cubicBezTo>
                    <a:pt x="92" y="115"/>
                    <a:pt x="91" y="113"/>
                    <a:pt x="89" y="113"/>
                  </a:cubicBezTo>
                  <a:cubicBezTo>
                    <a:pt x="85" y="111"/>
                    <a:pt x="80" y="113"/>
                    <a:pt x="74" y="114"/>
                  </a:cubicBezTo>
                  <a:cubicBezTo>
                    <a:pt x="72" y="115"/>
                    <a:pt x="69" y="116"/>
                    <a:pt x="67" y="116"/>
                  </a:cubicBezTo>
                  <a:cubicBezTo>
                    <a:pt x="59" y="118"/>
                    <a:pt x="52" y="119"/>
                    <a:pt x="46" y="121"/>
                  </a:cubicBezTo>
                  <a:cubicBezTo>
                    <a:pt x="39" y="122"/>
                    <a:pt x="32" y="123"/>
                    <a:pt x="26" y="125"/>
                  </a:cubicBezTo>
                  <a:cubicBezTo>
                    <a:pt x="31" y="122"/>
                    <a:pt x="36" y="119"/>
                    <a:pt x="40" y="116"/>
                  </a:cubicBezTo>
                  <a:cubicBezTo>
                    <a:pt x="48" y="111"/>
                    <a:pt x="55" y="107"/>
                    <a:pt x="62" y="103"/>
                  </a:cubicBezTo>
                  <a:cubicBezTo>
                    <a:pt x="66" y="101"/>
                    <a:pt x="69" y="99"/>
                    <a:pt x="72" y="97"/>
                  </a:cubicBezTo>
                  <a:cubicBezTo>
                    <a:pt x="82" y="91"/>
                    <a:pt x="90" y="87"/>
                    <a:pt x="92" y="81"/>
                  </a:cubicBezTo>
                  <a:cubicBezTo>
                    <a:pt x="92" y="81"/>
                    <a:pt x="92" y="81"/>
                    <a:pt x="92" y="81"/>
                  </a:cubicBezTo>
                  <a:cubicBezTo>
                    <a:pt x="92" y="81"/>
                    <a:pt x="92" y="81"/>
                    <a:pt x="92" y="81"/>
                  </a:cubicBezTo>
                  <a:cubicBezTo>
                    <a:pt x="92" y="81"/>
                    <a:pt x="92" y="81"/>
                    <a:pt x="92" y="81"/>
                  </a:cubicBezTo>
                  <a:cubicBezTo>
                    <a:pt x="92" y="81"/>
                    <a:pt x="92" y="81"/>
                    <a:pt x="92" y="81"/>
                  </a:cubicBezTo>
                  <a:cubicBezTo>
                    <a:pt x="93" y="79"/>
                    <a:pt x="92" y="77"/>
                    <a:pt x="90" y="76"/>
                  </a:cubicBezTo>
                  <a:cubicBezTo>
                    <a:pt x="85" y="75"/>
                    <a:pt x="59" y="80"/>
                    <a:pt x="37" y="85"/>
                  </a:cubicBezTo>
                  <a:cubicBezTo>
                    <a:pt x="31" y="87"/>
                    <a:pt x="25" y="88"/>
                    <a:pt x="20" y="89"/>
                  </a:cubicBezTo>
                  <a:cubicBezTo>
                    <a:pt x="26" y="86"/>
                    <a:pt x="33" y="82"/>
                    <a:pt x="40" y="78"/>
                  </a:cubicBezTo>
                  <a:cubicBezTo>
                    <a:pt x="63" y="66"/>
                    <a:pt x="88" y="52"/>
                    <a:pt x="90" y="43"/>
                  </a:cubicBezTo>
                  <a:cubicBezTo>
                    <a:pt x="90" y="43"/>
                    <a:pt x="90" y="43"/>
                    <a:pt x="90" y="42"/>
                  </a:cubicBezTo>
                  <a:cubicBezTo>
                    <a:pt x="90" y="40"/>
                    <a:pt x="89" y="39"/>
                    <a:pt x="87" y="39"/>
                  </a:cubicBezTo>
                  <a:cubicBezTo>
                    <a:pt x="87" y="39"/>
                    <a:pt x="87" y="39"/>
                    <a:pt x="87" y="39"/>
                  </a:cubicBezTo>
                  <a:cubicBezTo>
                    <a:pt x="65" y="41"/>
                    <a:pt x="51" y="46"/>
                    <a:pt x="38" y="50"/>
                  </a:cubicBezTo>
                  <a:cubicBezTo>
                    <a:pt x="32" y="52"/>
                    <a:pt x="26" y="54"/>
                    <a:pt x="19" y="55"/>
                  </a:cubicBezTo>
                  <a:cubicBezTo>
                    <a:pt x="31" y="48"/>
                    <a:pt x="46" y="38"/>
                    <a:pt x="60" y="29"/>
                  </a:cubicBezTo>
                  <a:cubicBezTo>
                    <a:pt x="75" y="18"/>
                    <a:pt x="89" y="7"/>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6">
              <a:extLst>
                <a:ext uri="{FF2B5EF4-FFF2-40B4-BE49-F238E27FC236}">
                  <a16:creationId xmlns:a16="http://schemas.microsoft.com/office/drawing/2014/main" xmlns="" id="{01CC059E-435B-4769-910F-DF6D8E8AA06C}"/>
                </a:ext>
              </a:extLst>
            </p:cNvPr>
            <p:cNvSpPr>
              <a:spLocks/>
            </p:cNvSpPr>
            <p:nvPr/>
          </p:nvSpPr>
          <p:spPr bwMode="auto">
            <a:xfrm>
              <a:off x="3458" y="1914"/>
              <a:ext cx="235" cy="411"/>
            </a:xfrm>
            <a:custGeom>
              <a:avLst/>
              <a:gdLst>
                <a:gd name="T0" fmla="*/ 93 w 99"/>
                <a:gd name="T1" fmla="*/ 1 h 173"/>
                <a:gd name="T2" fmla="*/ 82 w 99"/>
                <a:gd name="T3" fmla="*/ 7 h 173"/>
                <a:gd name="T4" fmla="*/ 15 w 99"/>
                <a:gd name="T5" fmla="*/ 63 h 173"/>
                <a:gd name="T6" fmla="*/ 4 w 99"/>
                <a:gd name="T7" fmla="*/ 85 h 173"/>
                <a:gd name="T8" fmla="*/ 4 w 99"/>
                <a:gd name="T9" fmla="*/ 88 h 173"/>
                <a:gd name="T10" fmla="*/ 70 w 99"/>
                <a:gd name="T11" fmla="*/ 53 h 173"/>
                <a:gd name="T12" fmla="*/ 70 w 99"/>
                <a:gd name="T13" fmla="*/ 53 h 173"/>
                <a:gd name="T14" fmla="*/ 12 w 99"/>
                <a:gd name="T15" fmla="*/ 95 h 173"/>
                <a:gd name="T16" fmla="*/ 0 w 99"/>
                <a:gd name="T17" fmla="*/ 108 h 173"/>
                <a:gd name="T18" fmla="*/ 5 w 99"/>
                <a:gd name="T19" fmla="*/ 111 h 173"/>
                <a:gd name="T20" fmla="*/ 80 w 99"/>
                <a:gd name="T21" fmla="*/ 79 h 173"/>
                <a:gd name="T22" fmla="*/ 16 w 99"/>
                <a:gd name="T23" fmla="*/ 127 h 173"/>
                <a:gd name="T24" fmla="*/ 2 w 99"/>
                <a:gd name="T25" fmla="*/ 139 h 173"/>
                <a:gd name="T26" fmla="*/ 2 w 99"/>
                <a:gd name="T27" fmla="*/ 143 h 173"/>
                <a:gd name="T28" fmla="*/ 14 w 99"/>
                <a:gd name="T29" fmla="*/ 140 h 173"/>
                <a:gd name="T30" fmla="*/ 53 w 99"/>
                <a:gd name="T31" fmla="*/ 135 h 173"/>
                <a:gd name="T32" fmla="*/ 8 w 99"/>
                <a:gd name="T33" fmla="*/ 166 h 173"/>
                <a:gd name="T34" fmla="*/ 8 w 99"/>
                <a:gd name="T35" fmla="*/ 169 h 173"/>
                <a:gd name="T36" fmla="*/ 4 w 99"/>
                <a:gd name="T37" fmla="*/ 170 h 173"/>
                <a:gd name="T38" fmla="*/ 8 w 99"/>
                <a:gd name="T39" fmla="*/ 172 h 173"/>
                <a:gd name="T40" fmla="*/ 12 w 99"/>
                <a:gd name="T41" fmla="*/ 171 h 173"/>
                <a:gd name="T42" fmla="*/ 96 w 99"/>
                <a:gd name="T43" fmla="*/ 146 h 173"/>
                <a:gd name="T44" fmla="*/ 95 w 99"/>
                <a:gd name="T45" fmla="*/ 140 h 173"/>
                <a:gd name="T46" fmla="*/ 57 w 99"/>
                <a:gd name="T47" fmla="*/ 141 h 173"/>
                <a:gd name="T48" fmla="*/ 98 w 99"/>
                <a:gd name="T49" fmla="*/ 104 h 173"/>
                <a:gd name="T50" fmla="*/ 94 w 99"/>
                <a:gd name="T51" fmla="*/ 102 h 173"/>
                <a:gd name="T52" fmla="*/ 27 w 99"/>
                <a:gd name="T53" fmla="*/ 127 h 173"/>
                <a:gd name="T54" fmla="*/ 93 w 99"/>
                <a:gd name="T55" fmla="*/ 76 h 173"/>
                <a:gd name="T56" fmla="*/ 93 w 99"/>
                <a:gd name="T57" fmla="*/ 69 h 173"/>
                <a:gd name="T58" fmla="*/ 93 w 99"/>
                <a:gd name="T59" fmla="*/ 69 h 173"/>
                <a:gd name="T60" fmla="*/ 16 w 99"/>
                <a:gd name="T61" fmla="*/ 100 h 173"/>
                <a:gd name="T62" fmla="*/ 73 w 99"/>
                <a:gd name="T63" fmla="*/ 59 h 173"/>
                <a:gd name="T64" fmla="*/ 96 w 99"/>
                <a:gd name="T65" fmla="*/ 42 h 173"/>
                <a:gd name="T66" fmla="*/ 96 w 99"/>
                <a:gd name="T67" fmla="*/ 41 h 173"/>
                <a:gd name="T68" fmla="*/ 93 w 99"/>
                <a:gd name="T69" fmla="*/ 41 h 173"/>
                <a:gd name="T70" fmla="*/ 75 w 99"/>
                <a:gd name="T71" fmla="*/ 43 h 173"/>
                <a:gd name="T72" fmla="*/ 17 w 99"/>
                <a:gd name="T73" fmla="*/ 74 h 173"/>
                <a:gd name="T74" fmla="*/ 20 w 99"/>
                <a:gd name="T75" fmla="*/ 67 h 173"/>
                <a:gd name="T76" fmla="*/ 86 w 99"/>
                <a:gd name="T77" fmla="*/ 1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173">
                  <a:moveTo>
                    <a:pt x="94" y="6"/>
                  </a:moveTo>
                  <a:cubicBezTo>
                    <a:pt x="95" y="4"/>
                    <a:pt x="95" y="2"/>
                    <a:pt x="93" y="1"/>
                  </a:cubicBezTo>
                  <a:cubicBezTo>
                    <a:pt x="92" y="0"/>
                    <a:pt x="90" y="0"/>
                    <a:pt x="89" y="2"/>
                  </a:cubicBezTo>
                  <a:cubicBezTo>
                    <a:pt x="89" y="2"/>
                    <a:pt x="86" y="4"/>
                    <a:pt x="82" y="7"/>
                  </a:cubicBezTo>
                  <a:cubicBezTo>
                    <a:pt x="65" y="20"/>
                    <a:pt x="26" y="50"/>
                    <a:pt x="18" y="60"/>
                  </a:cubicBezTo>
                  <a:cubicBezTo>
                    <a:pt x="17" y="60"/>
                    <a:pt x="16" y="62"/>
                    <a:pt x="15" y="63"/>
                  </a:cubicBezTo>
                  <a:cubicBezTo>
                    <a:pt x="10" y="70"/>
                    <a:pt x="0" y="81"/>
                    <a:pt x="1" y="86"/>
                  </a:cubicBezTo>
                  <a:cubicBezTo>
                    <a:pt x="4" y="85"/>
                    <a:pt x="4" y="85"/>
                    <a:pt x="4" y="85"/>
                  </a:cubicBezTo>
                  <a:cubicBezTo>
                    <a:pt x="1" y="86"/>
                    <a:pt x="1" y="86"/>
                    <a:pt x="1" y="86"/>
                  </a:cubicBezTo>
                  <a:cubicBezTo>
                    <a:pt x="1" y="87"/>
                    <a:pt x="2" y="88"/>
                    <a:pt x="4" y="88"/>
                  </a:cubicBezTo>
                  <a:cubicBezTo>
                    <a:pt x="7" y="88"/>
                    <a:pt x="13" y="84"/>
                    <a:pt x="21" y="79"/>
                  </a:cubicBezTo>
                  <a:cubicBezTo>
                    <a:pt x="33" y="71"/>
                    <a:pt x="51" y="59"/>
                    <a:pt x="70" y="53"/>
                  </a:cubicBezTo>
                  <a:cubicBezTo>
                    <a:pt x="71" y="52"/>
                    <a:pt x="72" y="52"/>
                    <a:pt x="73" y="51"/>
                  </a:cubicBezTo>
                  <a:cubicBezTo>
                    <a:pt x="72" y="52"/>
                    <a:pt x="71" y="52"/>
                    <a:pt x="70" y="53"/>
                  </a:cubicBezTo>
                  <a:cubicBezTo>
                    <a:pt x="51" y="66"/>
                    <a:pt x="24" y="83"/>
                    <a:pt x="15" y="92"/>
                  </a:cubicBezTo>
                  <a:cubicBezTo>
                    <a:pt x="14" y="93"/>
                    <a:pt x="13" y="94"/>
                    <a:pt x="12" y="95"/>
                  </a:cubicBezTo>
                  <a:cubicBezTo>
                    <a:pt x="7" y="99"/>
                    <a:pt x="1" y="104"/>
                    <a:pt x="0" y="108"/>
                  </a:cubicBezTo>
                  <a:cubicBezTo>
                    <a:pt x="0" y="108"/>
                    <a:pt x="0" y="108"/>
                    <a:pt x="0" y="108"/>
                  </a:cubicBezTo>
                  <a:cubicBezTo>
                    <a:pt x="0" y="110"/>
                    <a:pt x="1" y="111"/>
                    <a:pt x="3" y="111"/>
                  </a:cubicBezTo>
                  <a:cubicBezTo>
                    <a:pt x="4" y="111"/>
                    <a:pt x="4" y="111"/>
                    <a:pt x="5" y="111"/>
                  </a:cubicBezTo>
                  <a:cubicBezTo>
                    <a:pt x="9" y="110"/>
                    <a:pt x="18" y="106"/>
                    <a:pt x="30" y="101"/>
                  </a:cubicBezTo>
                  <a:cubicBezTo>
                    <a:pt x="46" y="93"/>
                    <a:pt x="66" y="84"/>
                    <a:pt x="80" y="79"/>
                  </a:cubicBezTo>
                  <a:cubicBezTo>
                    <a:pt x="76" y="82"/>
                    <a:pt x="72" y="85"/>
                    <a:pt x="67" y="88"/>
                  </a:cubicBezTo>
                  <a:cubicBezTo>
                    <a:pt x="47" y="104"/>
                    <a:pt x="21" y="123"/>
                    <a:pt x="16" y="127"/>
                  </a:cubicBezTo>
                  <a:cubicBezTo>
                    <a:pt x="16" y="127"/>
                    <a:pt x="16" y="128"/>
                    <a:pt x="15" y="128"/>
                  </a:cubicBezTo>
                  <a:cubicBezTo>
                    <a:pt x="11" y="131"/>
                    <a:pt x="4" y="136"/>
                    <a:pt x="2" y="139"/>
                  </a:cubicBezTo>
                  <a:cubicBezTo>
                    <a:pt x="2" y="139"/>
                    <a:pt x="2" y="139"/>
                    <a:pt x="2" y="139"/>
                  </a:cubicBezTo>
                  <a:cubicBezTo>
                    <a:pt x="1" y="140"/>
                    <a:pt x="1" y="142"/>
                    <a:pt x="2" y="143"/>
                  </a:cubicBezTo>
                  <a:cubicBezTo>
                    <a:pt x="3" y="144"/>
                    <a:pt x="4" y="144"/>
                    <a:pt x="6" y="144"/>
                  </a:cubicBezTo>
                  <a:cubicBezTo>
                    <a:pt x="14" y="140"/>
                    <a:pt x="14" y="140"/>
                    <a:pt x="14" y="140"/>
                  </a:cubicBezTo>
                  <a:cubicBezTo>
                    <a:pt x="46" y="126"/>
                    <a:pt x="68" y="117"/>
                    <a:pt x="83" y="113"/>
                  </a:cubicBezTo>
                  <a:cubicBezTo>
                    <a:pt x="75" y="119"/>
                    <a:pt x="65" y="127"/>
                    <a:pt x="53" y="135"/>
                  </a:cubicBezTo>
                  <a:cubicBezTo>
                    <a:pt x="36" y="148"/>
                    <a:pt x="18" y="161"/>
                    <a:pt x="9" y="165"/>
                  </a:cubicBezTo>
                  <a:cubicBezTo>
                    <a:pt x="8" y="166"/>
                    <a:pt x="8" y="166"/>
                    <a:pt x="8" y="166"/>
                  </a:cubicBezTo>
                  <a:cubicBezTo>
                    <a:pt x="7" y="166"/>
                    <a:pt x="7" y="166"/>
                    <a:pt x="7" y="166"/>
                  </a:cubicBezTo>
                  <a:cubicBezTo>
                    <a:pt x="8" y="169"/>
                    <a:pt x="8" y="169"/>
                    <a:pt x="8" y="169"/>
                  </a:cubicBezTo>
                  <a:cubicBezTo>
                    <a:pt x="7" y="166"/>
                    <a:pt x="7" y="166"/>
                    <a:pt x="7" y="166"/>
                  </a:cubicBezTo>
                  <a:cubicBezTo>
                    <a:pt x="5" y="166"/>
                    <a:pt x="4" y="168"/>
                    <a:pt x="4" y="170"/>
                  </a:cubicBezTo>
                  <a:cubicBezTo>
                    <a:pt x="5" y="171"/>
                    <a:pt x="6" y="173"/>
                    <a:pt x="8" y="172"/>
                  </a:cubicBezTo>
                  <a:cubicBezTo>
                    <a:pt x="8" y="172"/>
                    <a:pt x="8" y="172"/>
                    <a:pt x="8" y="172"/>
                  </a:cubicBezTo>
                  <a:cubicBezTo>
                    <a:pt x="9" y="172"/>
                    <a:pt x="8" y="172"/>
                    <a:pt x="9" y="172"/>
                  </a:cubicBezTo>
                  <a:cubicBezTo>
                    <a:pt x="10" y="172"/>
                    <a:pt x="10" y="172"/>
                    <a:pt x="12" y="171"/>
                  </a:cubicBezTo>
                  <a:cubicBezTo>
                    <a:pt x="15" y="170"/>
                    <a:pt x="20" y="169"/>
                    <a:pt x="27" y="167"/>
                  </a:cubicBezTo>
                  <a:cubicBezTo>
                    <a:pt x="48" y="159"/>
                    <a:pt x="83" y="148"/>
                    <a:pt x="96" y="146"/>
                  </a:cubicBezTo>
                  <a:cubicBezTo>
                    <a:pt x="97" y="146"/>
                    <a:pt x="99" y="144"/>
                    <a:pt x="98" y="143"/>
                  </a:cubicBezTo>
                  <a:cubicBezTo>
                    <a:pt x="98" y="141"/>
                    <a:pt x="96" y="140"/>
                    <a:pt x="95" y="140"/>
                  </a:cubicBezTo>
                  <a:cubicBezTo>
                    <a:pt x="83" y="142"/>
                    <a:pt x="55" y="150"/>
                    <a:pt x="34" y="157"/>
                  </a:cubicBezTo>
                  <a:cubicBezTo>
                    <a:pt x="41" y="152"/>
                    <a:pt x="49" y="146"/>
                    <a:pt x="57" y="141"/>
                  </a:cubicBezTo>
                  <a:cubicBezTo>
                    <a:pt x="76" y="126"/>
                    <a:pt x="94" y="112"/>
                    <a:pt x="98" y="107"/>
                  </a:cubicBezTo>
                  <a:cubicBezTo>
                    <a:pt x="98" y="107"/>
                    <a:pt x="98" y="105"/>
                    <a:pt x="98" y="104"/>
                  </a:cubicBezTo>
                  <a:cubicBezTo>
                    <a:pt x="98" y="103"/>
                    <a:pt x="96" y="102"/>
                    <a:pt x="94" y="102"/>
                  </a:cubicBezTo>
                  <a:cubicBezTo>
                    <a:pt x="94" y="102"/>
                    <a:pt x="94" y="102"/>
                    <a:pt x="94" y="102"/>
                  </a:cubicBezTo>
                  <a:cubicBezTo>
                    <a:pt x="93" y="103"/>
                    <a:pt x="94" y="102"/>
                    <a:pt x="92" y="103"/>
                  </a:cubicBezTo>
                  <a:cubicBezTo>
                    <a:pt x="82" y="106"/>
                    <a:pt x="60" y="113"/>
                    <a:pt x="27" y="127"/>
                  </a:cubicBezTo>
                  <a:cubicBezTo>
                    <a:pt x="37" y="120"/>
                    <a:pt x="56" y="105"/>
                    <a:pt x="71" y="93"/>
                  </a:cubicBezTo>
                  <a:cubicBezTo>
                    <a:pt x="81" y="86"/>
                    <a:pt x="89" y="79"/>
                    <a:pt x="93" y="76"/>
                  </a:cubicBezTo>
                  <a:cubicBezTo>
                    <a:pt x="95" y="75"/>
                    <a:pt x="96" y="74"/>
                    <a:pt x="96" y="73"/>
                  </a:cubicBezTo>
                  <a:cubicBezTo>
                    <a:pt x="96" y="71"/>
                    <a:pt x="95" y="69"/>
                    <a:pt x="93" y="69"/>
                  </a:cubicBezTo>
                  <a:cubicBezTo>
                    <a:pt x="93" y="72"/>
                    <a:pt x="93" y="72"/>
                    <a:pt x="93" y="72"/>
                  </a:cubicBezTo>
                  <a:cubicBezTo>
                    <a:pt x="93" y="69"/>
                    <a:pt x="93" y="69"/>
                    <a:pt x="93" y="69"/>
                  </a:cubicBezTo>
                  <a:cubicBezTo>
                    <a:pt x="86" y="68"/>
                    <a:pt x="51" y="84"/>
                    <a:pt x="27" y="95"/>
                  </a:cubicBezTo>
                  <a:cubicBezTo>
                    <a:pt x="23" y="96"/>
                    <a:pt x="19" y="98"/>
                    <a:pt x="16" y="100"/>
                  </a:cubicBezTo>
                  <a:cubicBezTo>
                    <a:pt x="18" y="98"/>
                    <a:pt x="19" y="98"/>
                    <a:pt x="19" y="97"/>
                  </a:cubicBezTo>
                  <a:cubicBezTo>
                    <a:pt x="28" y="88"/>
                    <a:pt x="54" y="71"/>
                    <a:pt x="73" y="59"/>
                  </a:cubicBezTo>
                  <a:cubicBezTo>
                    <a:pt x="82" y="53"/>
                    <a:pt x="90" y="48"/>
                    <a:pt x="94" y="44"/>
                  </a:cubicBezTo>
                  <a:cubicBezTo>
                    <a:pt x="95" y="44"/>
                    <a:pt x="96" y="43"/>
                    <a:pt x="96" y="42"/>
                  </a:cubicBezTo>
                  <a:cubicBezTo>
                    <a:pt x="96" y="41"/>
                    <a:pt x="96" y="41"/>
                    <a:pt x="96" y="41"/>
                  </a:cubicBezTo>
                  <a:cubicBezTo>
                    <a:pt x="96" y="41"/>
                    <a:pt x="96" y="41"/>
                    <a:pt x="96" y="41"/>
                  </a:cubicBezTo>
                  <a:cubicBezTo>
                    <a:pt x="96" y="40"/>
                    <a:pt x="95" y="38"/>
                    <a:pt x="93" y="38"/>
                  </a:cubicBezTo>
                  <a:cubicBezTo>
                    <a:pt x="93" y="41"/>
                    <a:pt x="93" y="41"/>
                    <a:pt x="93" y="41"/>
                  </a:cubicBezTo>
                  <a:cubicBezTo>
                    <a:pt x="93" y="38"/>
                    <a:pt x="93" y="38"/>
                    <a:pt x="93" y="38"/>
                  </a:cubicBezTo>
                  <a:cubicBezTo>
                    <a:pt x="87" y="38"/>
                    <a:pt x="81" y="41"/>
                    <a:pt x="75" y="43"/>
                  </a:cubicBezTo>
                  <a:cubicBezTo>
                    <a:pt x="72" y="44"/>
                    <a:pt x="70" y="46"/>
                    <a:pt x="67" y="46"/>
                  </a:cubicBezTo>
                  <a:cubicBezTo>
                    <a:pt x="48" y="53"/>
                    <a:pt x="30" y="65"/>
                    <a:pt x="17" y="74"/>
                  </a:cubicBezTo>
                  <a:cubicBezTo>
                    <a:pt x="15" y="75"/>
                    <a:pt x="13" y="76"/>
                    <a:pt x="11" y="78"/>
                  </a:cubicBezTo>
                  <a:cubicBezTo>
                    <a:pt x="14" y="74"/>
                    <a:pt x="17" y="70"/>
                    <a:pt x="20" y="67"/>
                  </a:cubicBezTo>
                  <a:cubicBezTo>
                    <a:pt x="21" y="66"/>
                    <a:pt x="23" y="64"/>
                    <a:pt x="23" y="64"/>
                  </a:cubicBezTo>
                  <a:cubicBezTo>
                    <a:pt x="30" y="55"/>
                    <a:pt x="69" y="25"/>
                    <a:pt x="86" y="12"/>
                  </a:cubicBezTo>
                  <a:cubicBezTo>
                    <a:pt x="91" y="9"/>
                    <a:pt x="94" y="6"/>
                    <a:pt x="9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7">
              <a:extLst>
                <a:ext uri="{FF2B5EF4-FFF2-40B4-BE49-F238E27FC236}">
                  <a16:creationId xmlns:a16="http://schemas.microsoft.com/office/drawing/2014/main" xmlns="" id="{A0C6698B-E44E-438E-A53D-18081A03A0CB}"/>
                </a:ext>
              </a:extLst>
            </p:cNvPr>
            <p:cNvSpPr>
              <a:spLocks/>
            </p:cNvSpPr>
            <p:nvPr/>
          </p:nvSpPr>
          <p:spPr bwMode="auto">
            <a:xfrm>
              <a:off x="3434" y="1466"/>
              <a:ext cx="275" cy="598"/>
            </a:xfrm>
            <a:custGeom>
              <a:avLst/>
              <a:gdLst>
                <a:gd name="T0" fmla="*/ 114 w 116"/>
                <a:gd name="T1" fmla="*/ 2 h 252"/>
                <a:gd name="T2" fmla="*/ 91 w 116"/>
                <a:gd name="T3" fmla="*/ 23 h 252"/>
                <a:gd name="T4" fmla="*/ 17 w 116"/>
                <a:gd name="T5" fmla="*/ 117 h 252"/>
                <a:gd name="T6" fmla="*/ 3 w 116"/>
                <a:gd name="T7" fmla="*/ 146 h 252"/>
                <a:gd name="T8" fmla="*/ 4 w 116"/>
                <a:gd name="T9" fmla="*/ 149 h 252"/>
                <a:gd name="T10" fmla="*/ 28 w 116"/>
                <a:gd name="T11" fmla="*/ 130 h 252"/>
                <a:gd name="T12" fmla="*/ 68 w 116"/>
                <a:gd name="T13" fmla="*/ 93 h 252"/>
                <a:gd name="T14" fmla="*/ 31 w 116"/>
                <a:gd name="T15" fmla="*/ 139 h 252"/>
                <a:gd name="T16" fmla="*/ 7 w 116"/>
                <a:gd name="T17" fmla="*/ 173 h 252"/>
                <a:gd name="T18" fmla="*/ 5 w 116"/>
                <a:gd name="T19" fmla="*/ 175 h 252"/>
                <a:gd name="T20" fmla="*/ 70 w 116"/>
                <a:gd name="T21" fmla="*/ 128 h 252"/>
                <a:gd name="T22" fmla="*/ 59 w 116"/>
                <a:gd name="T23" fmla="*/ 150 h 252"/>
                <a:gd name="T24" fmla="*/ 9 w 116"/>
                <a:gd name="T25" fmla="*/ 207 h 252"/>
                <a:gd name="T26" fmla="*/ 9 w 116"/>
                <a:gd name="T27" fmla="*/ 207 h 252"/>
                <a:gd name="T28" fmla="*/ 13 w 116"/>
                <a:gd name="T29" fmla="*/ 211 h 252"/>
                <a:gd name="T30" fmla="*/ 82 w 116"/>
                <a:gd name="T31" fmla="*/ 167 h 252"/>
                <a:gd name="T32" fmla="*/ 23 w 116"/>
                <a:gd name="T33" fmla="*/ 223 h 252"/>
                <a:gd name="T34" fmla="*/ 19 w 116"/>
                <a:gd name="T35" fmla="*/ 229 h 252"/>
                <a:gd name="T36" fmla="*/ 8 w 116"/>
                <a:gd name="T37" fmla="*/ 252 h 252"/>
                <a:gd name="T38" fmla="*/ 50 w 116"/>
                <a:gd name="T39" fmla="*/ 227 h 252"/>
                <a:gd name="T40" fmla="*/ 105 w 116"/>
                <a:gd name="T41" fmla="*/ 192 h 252"/>
                <a:gd name="T42" fmla="*/ 47 w 116"/>
                <a:gd name="T43" fmla="*/ 221 h 252"/>
                <a:gd name="T44" fmla="*/ 24 w 116"/>
                <a:gd name="T45" fmla="*/ 233 h 252"/>
                <a:gd name="T46" fmla="*/ 28 w 116"/>
                <a:gd name="T47" fmla="*/ 227 h 252"/>
                <a:gd name="T48" fmla="*/ 104 w 116"/>
                <a:gd name="T49" fmla="*/ 153 h 252"/>
                <a:gd name="T50" fmla="*/ 100 w 116"/>
                <a:gd name="T51" fmla="*/ 148 h 252"/>
                <a:gd name="T52" fmla="*/ 54 w 116"/>
                <a:gd name="T53" fmla="*/ 177 h 252"/>
                <a:gd name="T54" fmla="*/ 38 w 116"/>
                <a:gd name="T55" fmla="*/ 183 h 252"/>
                <a:gd name="T56" fmla="*/ 101 w 116"/>
                <a:gd name="T57" fmla="*/ 105 h 252"/>
                <a:gd name="T58" fmla="*/ 102 w 116"/>
                <a:gd name="T59" fmla="*/ 100 h 252"/>
                <a:gd name="T60" fmla="*/ 98 w 116"/>
                <a:gd name="T61" fmla="*/ 98 h 252"/>
                <a:gd name="T62" fmla="*/ 26 w 116"/>
                <a:gd name="T63" fmla="*/ 155 h 252"/>
                <a:gd name="T64" fmla="*/ 101 w 116"/>
                <a:gd name="T65" fmla="*/ 65 h 252"/>
                <a:gd name="T66" fmla="*/ 101 w 116"/>
                <a:gd name="T67" fmla="*/ 61 h 252"/>
                <a:gd name="T68" fmla="*/ 56 w 116"/>
                <a:gd name="T69" fmla="*/ 96 h 252"/>
                <a:gd name="T70" fmla="*/ 11 w 116"/>
                <a:gd name="T71" fmla="*/ 137 h 252"/>
                <a:gd name="T72" fmla="*/ 59 w 116"/>
                <a:gd name="T73" fmla="*/ 72 h 252"/>
                <a:gd name="T74" fmla="*/ 114 w 116"/>
                <a:gd name="T75" fmla="*/ 6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252">
                  <a:moveTo>
                    <a:pt x="114" y="6"/>
                  </a:moveTo>
                  <a:cubicBezTo>
                    <a:pt x="115" y="5"/>
                    <a:pt x="116" y="3"/>
                    <a:pt x="114" y="2"/>
                  </a:cubicBezTo>
                  <a:cubicBezTo>
                    <a:pt x="113" y="1"/>
                    <a:pt x="111" y="0"/>
                    <a:pt x="110" y="2"/>
                  </a:cubicBezTo>
                  <a:cubicBezTo>
                    <a:pt x="107" y="4"/>
                    <a:pt x="100" y="12"/>
                    <a:pt x="91" y="23"/>
                  </a:cubicBezTo>
                  <a:cubicBezTo>
                    <a:pt x="81" y="35"/>
                    <a:pt x="67" y="52"/>
                    <a:pt x="54" y="68"/>
                  </a:cubicBezTo>
                  <a:cubicBezTo>
                    <a:pt x="40" y="86"/>
                    <a:pt x="26" y="103"/>
                    <a:pt x="17" y="117"/>
                  </a:cubicBezTo>
                  <a:cubicBezTo>
                    <a:pt x="6" y="131"/>
                    <a:pt x="0" y="142"/>
                    <a:pt x="0" y="146"/>
                  </a:cubicBezTo>
                  <a:cubicBezTo>
                    <a:pt x="3" y="146"/>
                    <a:pt x="3" y="146"/>
                    <a:pt x="3" y="146"/>
                  </a:cubicBezTo>
                  <a:cubicBezTo>
                    <a:pt x="0" y="146"/>
                    <a:pt x="0" y="146"/>
                    <a:pt x="0" y="146"/>
                  </a:cubicBezTo>
                  <a:cubicBezTo>
                    <a:pt x="0" y="148"/>
                    <a:pt x="2" y="149"/>
                    <a:pt x="4" y="149"/>
                  </a:cubicBezTo>
                  <a:cubicBezTo>
                    <a:pt x="4" y="149"/>
                    <a:pt x="5" y="149"/>
                    <a:pt x="5" y="148"/>
                  </a:cubicBezTo>
                  <a:cubicBezTo>
                    <a:pt x="9" y="147"/>
                    <a:pt x="17" y="140"/>
                    <a:pt x="28" y="130"/>
                  </a:cubicBezTo>
                  <a:cubicBezTo>
                    <a:pt x="38" y="122"/>
                    <a:pt x="50" y="111"/>
                    <a:pt x="61" y="100"/>
                  </a:cubicBezTo>
                  <a:cubicBezTo>
                    <a:pt x="63" y="98"/>
                    <a:pt x="66" y="95"/>
                    <a:pt x="68" y="93"/>
                  </a:cubicBezTo>
                  <a:cubicBezTo>
                    <a:pt x="74" y="87"/>
                    <a:pt x="79" y="82"/>
                    <a:pt x="83" y="78"/>
                  </a:cubicBezTo>
                  <a:cubicBezTo>
                    <a:pt x="70" y="94"/>
                    <a:pt x="48" y="119"/>
                    <a:pt x="31" y="139"/>
                  </a:cubicBezTo>
                  <a:cubicBezTo>
                    <a:pt x="19" y="154"/>
                    <a:pt x="8" y="166"/>
                    <a:pt x="4" y="171"/>
                  </a:cubicBezTo>
                  <a:cubicBezTo>
                    <a:pt x="7" y="173"/>
                    <a:pt x="7" y="173"/>
                    <a:pt x="7" y="173"/>
                  </a:cubicBezTo>
                  <a:cubicBezTo>
                    <a:pt x="4" y="171"/>
                    <a:pt x="4" y="171"/>
                    <a:pt x="4" y="171"/>
                  </a:cubicBezTo>
                  <a:cubicBezTo>
                    <a:pt x="3" y="172"/>
                    <a:pt x="3" y="174"/>
                    <a:pt x="5" y="175"/>
                  </a:cubicBezTo>
                  <a:cubicBezTo>
                    <a:pt x="6" y="176"/>
                    <a:pt x="7" y="176"/>
                    <a:pt x="8" y="175"/>
                  </a:cubicBezTo>
                  <a:cubicBezTo>
                    <a:pt x="19" y="169"/>
                    <a:pt x="48" y="146"/>
                    <a:pt x="70" y="128"/>
                  </a:cubicBezTo>
                  <a:cubicBezTo>
                    <a:pt x="76" y="123"/>
                    <a:pt x="81" y="119"/>
                    <a:pt x="86" y="115"/>
                  </a:cubicBezTo>
                  <a:cubicBezTo>
                    <a:pt x="79" y="125"/>
                    <a:pt x="70" y="138"/>
                    <a:pt x="59" y="150"/>
                  </a:cubicBezTo>
                  <a:cubicBezTo>
                    <a:pt x="50" y="162"/>
                    <a:pt x="41" y="170"/>
                    <a:pt x="34" y="178"/>
                  </a:cubicBezTo>
                  <a:cubicBezTo>
                    <a:pt x="24" y="188"/>
                    <a:pt x="15" y="197"/>
                    <a:pt x="9" y="207"/>
                  </a:cubicBezTo>
                  <a:cubicBezTo>
                    <a:pt x="11" y="209"/>
                    <a:pt x="11" y="209"/>
                    <a:pt x="11" y="209"/>
                  </a:cubicBezTo>
                  <a:cubicBezTo>
                    <a:pt x="9" y="207"/>
                    <a:pt x="9" y="207"/>
                    <a:pt x="9" y="207"/>
                  </a:cubicBezTo>
                  <a:cubicBezTo>
                    <a:pt x="8" y="208"/>
                    <a:pt x="8" y="210"/>
                    <a:pt x="10" y="211"/>
                  </a:cubicBezTo>
                  <a:cubicBezTo>
                    <a:pt x="11" y="212"/>
                    <a:pt x="12" y="212"/>
                    <a:pt x="13" y="211"/>
                  </a:cubicBezTo>
                  <a:cubicBezTo>
                    <a:pt x="22" y="206"/>
                    <a:pt x="39" y="195"/>
                    <a:pt x="57" y="183"/>
                  </a:cubicBezTo>
                  <a:cubicBezTo>
                    <a:pt x="66" y="177"/>
                    <a:pt x="74" y="172"/>
                    <a:pt x="82" y="167"/>
                  </a:cubicBezTo>
                  <a:cubicBezTo>
                    <a:pt x="75" y="173"/>
                    <a:pt x="68" y="180"/>
                    <a:pt x="60" y="187"/>
                  </a:cubicBezTo>
                  <a:cubicBezTo>
                    <a:pt x="44" y="201"/>
                    <a:pt x="29" y="215"/>
                    <a:pt x="23" y="223"/>
                  </a:cubicBezTo>
                  <a:cubicBezTo>
                    <a:pt x="21" y="226"/>
                    <a:pt x="21" y="226"/>
                    <a:pt x="21" y="226"/>
                  </a:cubicBezTo>
                  <a:cubicBezTo>
                    <a:pt x="21" y="226"/>
                    <a:pt x="20" y="227"/>
                    <a:pt x="19" y="229"/>
                  </a:cubicBezTo>
                  <a:cubicBezTo>
                    <a:pt x="14" y="235"/>
                    <a:pt x="5" y="247"/>
                    <a:pt x="5" y="249"/>
                  </a:cubicBezTo>
                  <a:cubicBezTo>
                    <a:pt x="5" y="250"/>
                    <a:pt x="6" y="252"/>
                    <a:pt x="8" y="252"/>
                  </a:cubicBezTo>
                  <a:cubicBezTo>
                    <a:pt x="9" y="252"/>
                    <a:pt x="9" y="252"/>
                    <a:pt x="10" y="251"/>
                  </a:cubicBezTo>
                  <a:cubicBezTo>
                    <a:pt x="17" y="248"/>
                    <a:pt x="33" y="238"/>
                    <a:pt x="50" y="227"/>
                  </a:cubicBezTo>
                  <a:cubicBezTo>
                    <a:pt x="71" y="213"/>
                    <a:pt x="94" y="199"/>
                    <a:pt x="103" y="196"/>
                  </a:cubicBezTo>
                  <a:cubicBezTo>
                    <a:pt x="104" y="195"/>
                    <a:pt x="105" y="193"/>
                    <a:pt x="105" y="192"/>
                  </a:cubicBezTo>
                  <a:cubicBezTo>
                    <a:pt x="104" y="190"/>
                    <a:pt x="102" y="189"/>
                    <a:pt x="100" y="190"/>
                  </a:cubicBezTo>
                  <a:cubicBezTo>
                    <a:pt x="91" y="193"/>
                    <a:pt x="68" y="208"/>
                    <a:pt x="47" y="221"/>
                  </a:cubicBezTo>
                  <a:cubicBezTo>
                    <a:pt x="37" y="228"/>
                    <a:pt x="27" y="234"/>
                    <a:pt x="19" y="239"/>
                  </a:cubicBezTo>
                  <a:cubicBezTo>
                    <a:pt x="21" y="237"/>
                    <a:pt x="23" y="234"/>
                    <a:pt x="24" y="233"/>
                  </a:cubicBezTo>
                  <a:cubicBezTo>
                    <a:pt x="25" y="231"/>
                    <a:pt x="26" y="230"/>
                    <a:pt x="26" y="230"/>
                  </a:cubicBezTo>
                  <a:cubicBezTo>
                    <a:pt x="28" y="227"/>
                    <a:pt x="28" y="227"/>
                    <a:pt x="28" y="227"/>
                  </a:cubicBezTo>
                  <a:cubicBezTo>
                    <a:pt x="34" y="219"/>
                    <a:pt x="49" y="206"/>
                    <a:pt x="64" y="191"/>
                  </a:cubicBezTo>
                  <a:cubicBezTo>
                    <a:pt x="81" y="177"/>
                    <a:pt x="97" y="161"/>
                    <a:pt x="104" y="153"/>
                  </a:cubicBezTo>
                  <a:cubicBezTo>
                    <a:pt x="104" y="152"/>
                    <a:pt x="105" y="150"/>
                    <a:pt x="104" y="149"/>
                  </a:cubicBezTo>
                  <a:cubicBezTo>
                    <a:pt x="103" y="148"/>
                    <a:pt x="101" y="147"/>
                    <a:pt x="100" y="148"/>
                  </a:cubicBezTo>
                  <a:cubicBezTo>
                    <a:pt x="100" y="148"/>
                    <a:pt x="100" y="148"/>
                    <a:pt x="100" y="148"/>
                  </a:cubicBezTo>
                  <a:cubicBezTo>
                    <a:pt x="91" y="153"/>
                    <a:pt x="72" y="165"/>
                    <a:pt x="54" y="177"/>
                  </a:cubicBezTo>
                  <a:cubicBezTo>
                    <a:pt x="44" y="184"/>
                    <a:pt x="33" y="191"/>
                    <a:pt x="25" y="196"/>
                  </a:cubicBezTo>
                  <a:cubicBezTo>
                    <a:pt x="29" y="192"/>
                    <a:pt x="33" y="187"/>
                    <a:pt x="38" y="183"/>
                  </a:cubicBezTo>
                  <a:cubicBezTo>
                    <a:pt x="46" y="175"/>
                    <a:pt x="55" y="166"/>
                    <a:pt x="64" y="154"/>
                  </a:cubicBezTo>
                  <a:cubicBezTo>
                    <a:pt x="82" y="134"/>
                    <a:pt x="96" y="111"/>
                    <a:pt x="101" y="105"/>
                  </a:cubicBezTo>
                  <a:cubicBezTo>
                    <a:pt x="101" y="104"/>
                    <a:pt x="100" y="104"/>
                    <a:pt x="101" y="104"/>
                  </a:cubicBezTo>
                  <a:cubicBezTo>
                    <a:pt x="102" y="103"/>
                    <a:pt x="103" y="101"/>
                    <a:pt x="102" y="100"/>
                  </a:cubicBezTo>
                  <a:cubicBezTo>
                    <a:pt x="101" y="98"/>
                    <a:pt x="99" y="97"/>
                    <a:pt x="98" y="98"/>
                  </a:cubicBezTo>
                  <a:cubicBezTo>
                    <a:pt x="98" y="98"/>
                    <a:pt x="98" y="98"/>
                    <a:pt x="98" y="98"/>
                  </a:cubicBezTo>
                  <a:cubicBezTo>
                    <a:pt x="95" y="100"/>
                    <a:pt x="82" y="110"/>
                    <a:pt x="66" y="123"/>
                  </a:cubicBezTo>
                  <a:cubicBezTo>
                    <a:pt x="53" y="133"/>
                    <a:pt x="39" y="145"/>
                    <a:pt x="26" y="155"/>
                  </a:cubicBezTo>
                  <a:cubicBezTo>
                    <a:pt x="29" y="151"/>
                    <a:pt x="32" y="147"/>
                    <a:pt x="36" y="144"/>
                  </a:cubicBezTo>
                  <a:cubicBezTo>
                    <a:pt x="62" y="113"/>
                    <a:pt x="97" y="73"/>
                    <a:pt x="101" y="65"/>
                  </a:cubicBezTo>
                  <a:cubicBezTo>
                    <a:pt x="102" y="64"/>
                    <a:pt x="102" y="62"/>
                    <a:pt x="101" y="61"/>
                  </a:cubicBezTo>
                  <a:cubicBezTo>
                    <a:pt x="101" y="61"/>
                    <a:pt x="101" y="61"/>
                    <a:pt x="101" y="61"/>
                  </a:cubicBezTo>
                  <a:cubicBezTo>
                    <a:pt x="96" y="56"/>
                    <a:pt x="81" y="71"/>
                    <a:pt x="64" y="88"/>
                  </a:cubicBezTo>
                  <a:cubicBezTo>
                    <a:pt x="61" y="91"/>
                    <a:pt x="59" y="93"/>
                    <a:pt x="56" y="96"/>
                  </a:cubicBezTo>
                  <a:cubicBezTo>
                    <a:pt x="46" y="106"/>
                    <a:pt x="34" y="117"/>
                    <a:pt x="24" y="126"/>
                  </a:cubicBezTo>
                  <a:cubicBezTo>
                    <a:pt x="19" y="130"/>
                    <a:pt x="15" y="134"/>
                    <a:pt x="11" y="137"/>
                  </a:cubicBezTo>
                  <a:cubicBezTo>
                    <a:pt x="13" y="132"/>
                    <a:pt x="17" y="127"/>
                    <a:pt x="22" y="121"/>
                  </a:cubicBezTo>
                  <a:cubicBezTo>
                    <a:pt x="32" y="107"/>
                    <a:pt x="45" y="90"/>
                    <a:pt x="59" y="72"/>
                  </a:cubicBezTo>
                  <a:cubicBezTo>
                    <a:pt x="72" y="56"/>
                    <a:pt x="85" y="40"/>
                    <a:pt x="96" y="27"/>
                  </a:cubicBezTo>
                  <a:cubicBezTo>
                    <a:pt x="105" y="16"/>
                    <a:pt x="112" y="8"/>
                    <a:pt x="1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9" name="矩形 28">
            <a:extLst>
              <a:ext uri="{FF2B5EF4-FFF2-40B4-BE49-F238E27FC236}">
                <a16:creationId xmlns:a16="http://schemas.microsoft.com/office/drawing/2014/main" xmlns="" id="{DA2CF803-CAFF-41EE-8A29-FBCA7447039D}"/>
              </a:ext>
            </a:extLst>
          </p:cNvPr>
          <p:cNvSpPr/>
          <p:nvPr/>
        </p:nvSpPr>
        <p:spPr>
          <a:xfrm>
            <a:off x="1186002" y="372621"/>
            <a:ext cx="5879816"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交通调查结果展示（背景</a:t>
            </a:r>
            <a:r>
              <a:rPr lang="en-US" altLang="zh-CN" sz="2800" dirty="0">
                <a:ln w="0"/>
                <a:gradFill>
                  <a:gsLst>
                    <a:gs pos="21000">
                      <a:srgbClr val="53575C"/>
                    </a:gs>
                    <a:gs pos="88000">
                      <a:srgbClr val="C5C7CA"/>
                    </a:gs>
                  </a:gsLst>
                  <a:lin ang="5400000"/>
                </a:gradFill>
              </a:rPr>
              <a:t>&amp;</a:t>
            </a:r>
            <a:r>
              <a:rPr lang="zh-CN" altLang="en-US" sz="2800" dirty="0">
                <a:ln w="0"/>
                <a:gradFill>
                  <a:gsLst>
                    <a:gs pos="21000">
                      <a:srgbClr val="53575C"/>
                    </a:gs>
                    <a:gs pos="88000">
                      <a:srgbClr val="C5C7CA"/>
                    </a:gs>
                  </a:gsLst>
                  <a:lin ang="5400000"/>
                </a:gradFill>
              </a:rPr>
              <a:t>目的）</a:t>
            </a:r>
          </a:p>
        </p:txBody>
      </p:sp>
    </p:spTree>
    <p:extLst>
      <p:ext uri="{BB962C8B-B14F-4D97-AF65-F5344CB8AC3E}">
        <p14:creationId xmlns:p14="http://schemas.microsoft.com/office/powerpoint/2010/main" val="3248538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82674450-F9EB-48AF-9F14-547B9D2423EE}"/>
              </a:ext>
            </a:extLst>
          </p:cNvPr>
          <p:cNvSpPr/>
          <p:nvPr/>
        </p:nvSpPr>
        <p:spPr>
          <a:xfrm>
            <a:off x="833654" y="1788787"/>
            <a:ext cx="10504905" cy="4111510"/>
          </a:xfrm>
          <a:prstGeom prst="rect">
            <a:avLst/>
          </a:prstGeom>
        </p:spPr>
        <p:txBody>
          <a:bodyPr wrap="square">
            <a:spAutoFit/>
          </a:bodyPr>
          <a:lstStyle/>
          <a:p>
            <a:pPr>
              <a:lnSpc>
                <a:spcPct val="150000"/>
              </a:lnSpc>
            </a:pPr>
            <a:r>
              <a:rPr lang="zh-CN" altLang="en-US" sz="1600" b="1" dirty="0">
                <a:latin typeface="微软雅黑" panose="020B0503020204020204" pitchFamily="34" charset="-122"/>
                <a:ea typeface="微软雅黑" panose="020B0503020204020204" pitchFamily="34" charset="-122"/>
              </a:rPr>
              <a:t>创新点一</a:t>
            </a:r>
            <a:endParaRPr lang="en-US" altLang="zh-CN" sz="1600" b="1" dirty="0">
              <a:latin typeface="微软雅黑" panose="020B0503020204020204" pitchFamily="34" charset="-122"/>
              <a:ea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广州市中山大道路段BRT由于建设初期规划和路段条件限制，BRT车道没有100%路权，即车辆需要在某些平面交叉口等待红绿灯，其中中山大道和车陂路平交口是个典型案例，且在预调查过程中我们小组发现由于BRT车辆不可越线使用普通车道导致BRT汽车在专用车道排长队现象，这与厦门等城市采用高架式BRT车道的情况有区别，本小组成员对此现象感兴趣，并决定采用点样本法和牌照法两种方法进行调查并对比，研究广州BRT专用车道由于路权问题带来的控制延误。</a:t>
            </a:r>
            <a:endParaRPr lang="en-US" altLang="zh-CN" sz="1600" dirty="0">
              <a:latin typeface="微软雅黑" panose="020B0503020204020204" pitchFamily="34" charset="-122"/>
              <a:ea typeface="微软雅黑" panose="020B0503020204020204" pitchFamily="34" charset="-122"/>
            </a:endParaRPr>
          </a:p>
          <a:p>
            <a:pPr>
              <a:lnSpc>
                <a:spcPct val="150000"/>
              </a:lnSpc>
            </a:pP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b="1" dirty="0">
                <a:latin typeface="微软雅黑" panose="020B0503020204020204" pitchFamily="34" charset="-122"/>
                <a:ea typeface="微软雅黑" panose="020B0503020204020204" pitchFamily="34" charset="-122"/>
              </a:rPr>
              <a:t>创新点二</a:t>
            </a:r>
            <a:endParaRPr lang="en-US" altLang="zh-CN" sz="1600" b="1" dirty="0">
              <a:latin typeface="微软雅黑" panose="020B0503020204020204" pitchFamily="34" charset="-122"/>
              <a:ea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对于东西方向（BRT车站车陂站和天朗明居站）之间直行路段，本小组有条件同时开展点样本法和牌照法调查，可以通过过程、数据、结果等的对比，更深入了解这两种方法的差异，利于以后深入学习和研究，同时通过数据相互验证，保证结果的有效和准确。</a:t>
            </a:r>
          </a:p>
        </p:txBody>
      </p:sp>
      <p:grpSp>
        <p:nvGrpSpPr>
          <p:cNvPr id="31" name="Group 4">
            <a:extLst>
              <a:ext uri="{FF2B5EF4-FFF2-40B4-BE49-F238E27FC236}">
                <a16:creationId xmlns:a16="http://schemas.microsoft.com/office/drawing/2014/main" xmlns="" id="{BC56B026-642F-4805-BCD6-6CE04D4E95D8}"/>
              </a:ext>
            </a:extLst>
          </p:cNvPr>
          <p:cNvGrpSpPr>
            <a:grpSpLocks noChangeAspect="1"/>
          </p:cNvGrpSpPr>
          <p:nvPr/>
        </p:nvGrpSpPr>
        <p:grpSpPr bwMode="auto">
          <a:xfrm>
            <a:off x="8712326" y="361436"/>
            <a:ext cx="2626233" cy="1455232"/>
            <a:chOff x="4788" y="2136"/>
            <a:chExt cx="2005" cy="1111"/>
          </a:xfrm>
          <a:solidFill>
            <a:srgbClr val="4A67AA"/>
          </a:solidFill>
        </p:grpSpPr>
        <p:sp>
          <p:nvSpPr>
            <p:cNvPr id="32" name="Freeform 5">
              <a:extLst>
                <a:ext uri="{FF2B5EF4-FFF2-40B4-BE49-F238E27FC236}">
                  <a16:creationId xmlns:a16="http://schemas.microsoft.com/office/drawing/2014/main" xmlns="" id="{6BAC1E85-1B67-4657-8EAA-E0FEA6EDE954}"/>
                </a:ext>
              </a:extLst>
            </p:cNvPr>
            <p:cNvSpPr>
              <a:spLocks/>
            </p:cNvSpPr>
            <p:nvPr/>
          </p:nvSpPr>
          <p:spPr bwMode="auto">
            <a:xfrm>
              <a:off x="5096" y="2310"/>
              <a:ext cx="263" cy="766"/>
            </a:xfrm>
            <a:custGeom>
              <a:avLst/>
              <a:gdLst>
                <a:gd name="T0" fmla="*/ 5 w 111"/>
                <a:gd name="T1" fmla="*/ 108 h 322"/>
                <a:gd name="T2" fmla="*/ 6 w 111"/>
                <a:gd name="T3" fmla="*/ 203 h 322"/>
                <a:gd name="T4" fmla="*/ 12 w 111"/>
                <a:gd name="T5" fmla="*/ 313 h 322"/>
                <a:gd name="T6" fmla="*/ 15 w 111"/>
                <a:gd name="T7" fmla="*/ 320 h 322"/>
                <a:gd name="T8" fmla="*/ 19 w 111"/>
                <a:gd name="T9" fmla="*/ 316 h 322"/>
                <a:gd name="T10" fmla="*/ 24 w 111"/>
                <a:gd name="T11" fmla="*/ 196 h 322"/>
                <a:gd name="T12" fmla="*/ 21 w 111"/>
                <a:gd name="T13" fmla="*/ 102 h 322"/>
                <a:gd name="T14" fmla="*/ 45 w 111"/>
                <a:gd name="T15" fmla="*/ 319 h 322"/>
                <a:gd name="T16" fmla="*/ 47 w 111"/>
                <a:gd name="T17" fmla="*/ 294 h 322"/>
                <a:gd name="T18" fmla="*/ 58 w 111"/>
                <a:gd name="T19" fmla="*/ 166 h 322"/>
                <a:gd name="T20" fmla="*/ 65 w 111"/>
                <a:gd name="T21" fmla="*/ 257 h 322"/>
                <a:gd name="T22" fmla="*/ 70 w 111"/>
                <a:gd name="T23" fmla="*/ 320 h 322"/>
                <a:gd name="T24" fmla="*/ 76 w 111"/>
                <a:gd name="T25" fmla="*/ 319 h 322"/>
                <a:gd name="T26" fmla="*/ 77 w 111"/>
                <a:gd name="T27" fmla="*/ 181 h 322"/>
                <a:gd name="T28" fmla="*/ 81 w 111"/>
                <a:gd name="T29" fmla="*/ 49 h 322"/>
                <a:gd name="T30" fmla="*/ 81 w 111"/>
                <a:gd name="T31" fmla="*/ 48 h 322"/>
                <a:gd name="T32" fmla="*/ 85 w 111"/>
                <a:gd name="T33" fmla="*/ 40 h 322"/>
                <a:gd name="T34" fmla="*/ 87 w 111"/>
                <a:gd name="T35" fmla="*/ 211 h 322"/>
                <a:gd name="T36" fmla="*/ 108 w 111"/>
                <a:gd name="T37" fmla="*/ 319 h 322"/>
                <a:gd name="T38" fmla="*/ 111 w 111"/>
                <a:gd name="T39" fmla="*/ 270 h 322"/>
                <a:gd name="T40" fmla="*/ 109 w 111"/>
                <a:gd name="T41" fmla="*/ 130 h 322"/>
                <a:gd name="T42" fmla="*/ 110 w 111"/>
                <a:gd name="T43" fmla="*/ 12 h 322"/>
                <a:gd name="T44" fmla="*/ 107 w 111"/>
                <a:gd name="T45" fmla="*/ 0 h 322"/>
                <a:gd name="T46" fmla="*/ 104 w 111"/>
                <a:gd name="T47" fmla="*/ 12 h 322"/>
                <a:gd name="T48" fmla="*/ 103 w 111"/>
                <a:gd name="T49" fmla="*/ 130 h 322"/>
                <a:gd name="T50" fmla="*/ 104 w 111"/>
                <a:gd name="T51" fmla="*/ 270 h 322"/>
                <a:gd name="T52" fmla="*/ 98 w 111"/>
                <a:gd name="T53" fmla="*/ 285 h 322"/>
                <a:gd name="T54" fmla="*/ 91 w 111"/>
                <a:gd name="T55" fmla="*/ 45 h 322"/>
                <a:gd name="T56" fmla="*/ 90 w 111"/>
                <a:gd name="T57" fmla="*/ 26 h 322"/>
                <a:gd name="T58" fmla="*/ 79 w 111"/>
                <a:gd name="T59" fmla="*/ 39 h 322"/>
                <a:gd name="T60" fmla="*/ 70 w 111"/>
                <a:gd name="T61" fmla="*/ 131 h 322"/>
                <a:gd name="T62" fmla="*/ 71 w 111"/>
                <a:gd name="T63" fmla="*/ 248 h 322"/>
                <a:gd name="T64" fmla="*/ 71 w 111"/>
                <a:gd name="T65" fmla="*/ 257 h 322"/>
                <a:gd name="T66" fmla="*/ 64 w 111"/>
                <a:gd name="T67" fmla="*/ 166 h 322"/>
                <a:gd name="T68" fmla="*/ 53 w 111"/>
                <a:gd name="T69" fmla="*/ 68 h 322"/>
                <a:gd name="T70" fmla="*/ 51 w 111"/>
                <a:gd name="T71" fmla="*/ 70 h 322"/>
                <a:gd name="T72" fmla="*/ 41 w 111"/>
                <a:gd name="T73" fmla="*/ 294 h 322"/>
                <a:gd name="T74" fmla="*/ 34 w 111"/>
                <a:gd name="T75" fmla="*/ 193 h 322"/>
                <a:gd name="T76" fmla="*/ 22 w 111"/>
                <a:gd name="T77" fmla="*/ 91 h 322"/>
                <a:gd name="T78" fmla="*/ 17 w 111"/>
                <a:gd name="T79" fmla="*/ 171 h 322"/>
                <a:gd name="T80" fmla="*/ 15 w 111"/>
                <a:gd name="T81" fmla="*/ 259 h 322"/>
                <a:gd name="T82" fmla="*/ 7 w 111"/>
                <a:gd name="T83" fmla="*/ 112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1" h="322">
                  <a:moveTo>
                    <a:pt x="7" y="112"/>
                  </a:moveTo>
                  <a:cubicBezTo>
                    <a:pt x="8" y="111"/>
                    <a:pt x="7" y="109"/>
                    <a:pt x="5" y="108"/>
                  </a:cubicBezTo>
                  <a:cubicBezTo>
                    <a:pt x="3" y="108"/>
                    <a:pt x="2" y="109"/>
                    <a:pt x="1" y="110"/>
                  </a:cubicBezTo>
                  <a:cubicBezTo>
                    <a:pt x="0" y="114"/>
                    <a:pt x="3" y="157"/>
                    <a:pt x="6" y="203"/>
                  </a:cubicBezTo>
                  <a:cubicBezTo>
                    <a:pt x="8" y="247"/>
                    <a:pt x="12" y="294"/>
                    <a:pt x="12" y="312"/>
                  </a:cubicBezTo>
                  <a:cubicBezTo>
                    <a:pt x="12" y="312"/>
                    <a:pt x="12" y="312"/>
                    <a:pt x="12" y="313"/>
                  </a:cubicBezTo>
                  <a:cubicBezTo>
                    <a:pt x="11" y="315"/>
                    <a:pt x="11" y="318"/>
                    <a:pt x="15" y="320"/>
                  </a:cubicBezTo>
                  <a:cubicBezTo>
                    <a:pt x="15" y="320"/>
                    <a:pt x="15" y="320"/>
                    <a:pt x="15" y="320"/>
                  </a:cubicBezTo>
                  <a:cubicBezTo>
                    <a:pt x="16" y="320"/>
                    <a:pt x="18" y="319"/>
                    <a:pt x="19" y="318"/>
                  </a:cubicBezTo>
                  <a:cubicBezTo>
                    <a:pt x="19" y="317"/>
                    <a:pt x="19" y="317"/>
                    <a:pt x="19" y="316"/>
                  </a:cubicBezTo>
                  <a:cubicBezTo>
                    <a:pt x="19" y="315"/>
                    <a:pt x="19" y="311"/>
                    <a:pt x="20" y="303"/>
                  </a:cubicBezTo>
                  <a:cubicBezTo>
                    <a:pt x="21" y="273"/>
                    <a:pt x="24" y="206"/>
                    <a:pt x="24" y="196"/>
                  </a:cubicBezTo>
                  <a:cubicBezTo>
                    <a:pt x="24" y="191"/>
                    <a:pt x="24" y="182"/>
                    <a:pt x="23" y="171"/>
                  </a:cubicBezTo>
                  <a:cubicBezTo>
                    <a:pt x="21" y="147"/>
                    <a:pt x="19" y="115"/>
                    <a:pt x="21" y="102"/>
                  </a:cubicBezTo>
                  <a:cubicBezTo>
                    <a:pt x="23" y="115"/>
                    <a:pt x="25" y="153"/>
                    <a:pt x="27" y="193"/>
                  </a:cubicBezTo>
                  <a:cubicBezTo>
                    <a:pt x="31" y="254"/>
                    <a:pt x="35" y="319"/>
                    <a:pt x="45" y="319"/>
                  </a:cubicBezTo>
                  <a:cubicBezTo>
                    <a:pt x="45" y="319"/>
                    <a:pt x="48" y="318"/>
                    <a:pt x="48" y="316"/>
                  </a:cubicBezTo>
                  <a:cubicBezTo>
                    <a:pt x="48" y="308"/>
                    <a:pt x="48" y="301"/>
                    <a:pt x="47" y="294"/>
                  </a:cubicBezTo>
                  <a:cubicBezTo>
                    <a:pt x="47" y="242"/>
                    <a:pt x="45" y="121"/>
                    <a:pt x="50" y="83"/>
                  </a:cubicBezTo>
                  <a:cubicBezTo>
                    <a:pt x="53" y="101"/>
                    <a:pt x="55" y="133"/>
                    <a:pt x="58" y="166"/>
                  </a:cubicBezTo>
                  <a:cubicBezTo>
                    <a:pt x="60" y="189"/>
                    <a:pt x="61" y="213"/>
                    <a:pt x="64" y="234"/>
                  </a:cubicBezTo>
                  <a:cubicBezTo>
                    <a:pt x="64" y="238"/>
                    <a:pt x="64" y="247"/>
                    <a:pt x="65" y="257"/>
                  </a:cubicBezTo>
                  <a:cubicBezTo>
                    <a:pt x="66" y="281"/>
                    <a:pt x="67" y="314"/>
                    <a:pt x="70" y="320"/>
                  </a:cubicBezTo>
                  <a:cubicBezTo>
                    <a:pt x="70" y="320"/>
                    <a:pt x="70" y="320"/>
                    <a:pt x="70" y="320"/>
                  </a:cubicBezTo>
                  <a:cubicBezTo>
                    <a:pt x="71" y="322"/>
                    <a:pt x="73" y="322"/>
                    <a:pt x="74" y="321"/>
                  </a:cubicBezTo>
                  <a:cubicBezTo>
                    <a:pt x="75" y="321"/>
                    <a:pt x="76" y="320"/>
                    <a:pt x="76" y="319"/>
                  </a:cubicBezTo>
                  <a:cubicBezTo>
                    <a:pt x="78" y="303"/>
                    <a:pt x="78" y="276"/>
                    <a:pt x="77" y="247"/>
                  </a:cubicBezTo>
                  <a:cubicBezTo>
                    <a:pt x="77" y="224"/>
                    <a:pt x="76" y="199"/>
                    <a:pt x="77" y="181"/>
                  </a:cubicBezTo>
                  <a:cubicBezTo>
                    <a:pt x="78" y="164"/>
                    <a:pt x="77" y="147"/>
                    <a:pt x="76" y="130"/>
                  </a:cubicBezTo>
                  <a:cubicBezTo>
                    <a:pt x="74" y="103"/>
                    <a:pt x="73" y="76"/>
                    <a:pt x="81" y="49"/>
                  </a:cubicBezTo>
                  <a:cubicBezTo>
                    <a:pt x="81" y="49"/>
                    <a:pt x="81" y="49"/>
                    <a:pt x="81" y="49"/>
                  </a:cubicBezTo>
                  <a:cubicBezTo>
                    <a:pt x="81" y="49"/>
                    <a:pt x="81" y="49"/>
                    <a:pt x="81" y="48"/>
                  </a:cubicBezTo>
                  <a:cubicBezTo>
                    <a:pt x="81" y="48"/>
                    <a:pt x="83" y="45"/>
                    <a:pt x="84" y="41"/>
                  </a:cubicBezTo>
                  <a:cubicBezTo>
                    <a:pt x="85" y="41"/>
                    <a:pt x="85" y="41"/>
                    <a:pt x="85" y="40"/>
                  </a:cubicBezTo>
                  <a:cubicBezTo>
                    <a:pt x="85" y="42"/>
                    <a:pt x="85" y="43"/>
                    <a:pt x="85" y="45"/>
                  </a:cubicBezTo>
                  <a:cubicBezTo>
                    <a:pt x="85" y="77"/>
                    <a:pt x="85" y="149"/>
                    <a:pt x="87" y="211"/>
                  </a:cubicBezTo>
                  <a:cubicBezTo>
                    <a:pt x="88" y="240"/>
                    <a:pt x="90" y="267"/>
                    <a:pt x="92" y="286"/>
                  </a:cubicBezTo>
                  <a:cubicBezTo>
                    <a:pt x="95" y="307"/>
                    <a:pt x="100" y="320"/>
                    <a:pt x="108" y="319"/>
                  </a:cubicBezTo>
                  <a:cubicBezTo>
                    <a:pt x="108" y="320"/>
                    <a:pt x="111" y="319"/>
                    <a:pt x="111" y="316"/>
                  </a:cubicBezTo>
                  <a:cubicBezTo>
                    <a:pt x="111" y="299"/>
                    <a:pt x="111" y="285"/>
                    <a:pt x="111" y="270"/>
                  </a:cubicBezTo>
                  <a:cubicBezTo>
                    <a:pt x="111" y="234"/>
                    <a:pt x="111" y="197"/>
                    <a:pt x="111" y="163"/>
                  </a:cubicBezTo>
                  <a:cubicBezTo>
                    <a:pt x="110" y="155"/>
                    <a:pt x="110" y="143"/>
                    <a:pt x="109" y="130"/>
                  </a:cubicBezTo>
                  <a:cubicBezTo>
                    <a:pt x="107" y="91"/>
                    <a:pt x="105" y="38"/>
                    <a:pt x="109" y="19"/>
                  </a:cubicBezTo>
                  <a:cubicBezTo>
                    <a:pt x="109" y="17"/>
                    <a:pt x="110" y="15"/>
                    <a:pt x="110" y="12"/>
                  </a:cubicBezTo>
                  <a:cubicBezTo>
                    <a:pt x="110" y="8"/>
                    <a:pt x="110" y="5"/>
                    <a:pt x="110" y="3"/>
                  </a:cubicBezTo>
                  <a:cubicBezTo>
                    <a:pt x="110" y="2"/>
                    <a:pt x="109" y="0"/>
                    <a:pt x="107" y="0"/>
                  </a:cubicBezTo>
                  <a:cubicBezTo>
                    <a:pt x="106" y="0"/>
                    <a:pt x="104" y="2"/>
                    <a:pt x="104" y="3"/>
                  </a:cubicBezTo>
                  <a:cubicBezTo>
                    <a:pt x="104" y="5"/>
                    <a:pt x="104" y="8"/>
                    <a:pt x="104" y="12"/>
                  </a:cubicBezTo>
                  <a:cubicBezTo>
                    <a:pt x="103" y="14"/>
                    <a:pt x="103" y="16"/>
                    <a:pt x="103" y="17"/>
                  </a:cubicBezTo>
                  <a:cubicBezTo>
                    <a:pt x="99" y="38"/>
                    <a:pt x="101" y="91"/>
                    <a:pt x="103" y="130"/>
                  </a:cubicBezTo>
                  <a:cubicBezTo>
                    <a:pt x="104" y="144"/>
                    <a:pt x="104" y="156"/>
                    <a:pt x="104" y="164"/>
                  </a:cubicBezTo>
                  <a:cubicBezTo>
                    <a:pt x="105" y="197"/>
                    <a:pt x="105" y="234"/>
                    <a:pt x="104" y="270"/>
                  </a:cubicBezTo>
                  <a:cubicBezTo>
                    <a:pt x="104" y="285"/>
                    <a:pt x="104" y="299"/>
                    <a:pt x="104" y="311"/>
                  </a:cubicBezTo>
                  <a:cubicBezTo>
                    <a:pt x="102" y="307"/>
                    <a:pt x="100" y="298"/>
                    <a:pt x="98" y="285"/>
                  </a:cubicBezTo>
                  <a:cubicBezTo>
                    <a:pt x="96" y="266"/>
                    <a:pt x="95" y="239"/>
                    <a:pt x="93" y="210"/>
                  </a:cubicBezTo>
                  <a:cubicBezTo>
                    <a:pt x="91" y="149"/>
                    <a:pt x="91" y="77"/>
                    <a:pt x="91" y="45"/>
                  </a:cubicBezTo>
                  <a:cubicBezTo>
                    <a:pt x="91" y="38"/>
                    <a:pt x="91" y="33"/>
                    <a:pt x="91" y="29"/>
                  </a:cubicBezTo>
                  <a:cubicBezTo>
                    <a:pt x="91" y="28"/>
                    <a:pt x="91" y="27"/>
                    <a:pt x="90" y="26"/>
                  </a:cubicBezTo>
                  <a:cubicBezTo>
                    <a:pt x="89" y="25"/>
                    <a:pt x="87" y="25"/>
                    <a:pt x="86" y="26"/>
                  </a:cubicBezTo>
                  <a:cubicBezTo>
                    <a:pt x="85" y="28"/>
                    <a:pt x="79" y="38"/>
                    <a:pt x="79" y="39"/>
                  </a:cubicBezTo>
                  <a:cubicBezTo>
                    <a:pt x="77" y="42"/>
                    <a:pt x="75" y="46"/>
                    <a:pt x="75" y="48"/>
                  </a:cubicBezTo>
                  <a:cubicBezTo>
                    <a:pt x="66" y="75"/>
                    <a:pt x="68" y="103"/>
                    <a:pt x="70" y="131"/>
                  </a:cubicBezTo>
                  <a:cubicBezTo>
                    <a:pt x="71" y="147"/>
                    <a:pt x="72" y="164"/>
                    <a:pt x="71" y="180"/>
                  </a:cubicBezTo>
                  <a:cubicBezTo>
                    <a:pt x="70" y="199"/>
                    <a:pt x="70" y="223"/>
                    <a:pt x="71" y="248"/>
                  </a:cubicBezTo>
                  <a:cubicBezTo>
                    <a:pt x="71" y="252"/>
                    <a:pt x="71" y="256"/>
                    <a:pt x="71" y="259"/>
                  </a:cubicBezTo>
                  <a:cubicBezTo>
                    <a:pt x="71" y="257"/>
                    <a:pt x="71" y="257"/>
                    <a:pt x="71" y="257"/>
                  </a:cubicBezTo>
                  <a:cubicBezTo>
                    <a:pt x="71" y="246"/>
                    <a:pt x="70" y="238"/>
                    <a:pt x="70" y="234"/>
                  </a:cubicBezTo>
                  <a:cubicBezTo>
                    <a:pt x="68" y="213"/>
                    <a:pt x="66" y="189"/>
                    <a:pt x="64" y="166"/>
                  </a:cubicBezTo>
                  <a:cubicBezTo>
                    <a:pt x="61" y="122"/>
                    <a:pt x="58" y="80"/>
                    <a:pt x="54" y="69"/>
                  </a:cubicBezTo>
                  <a:cubicBezTo>
                    <a:pt x="54" y="69"/>
                    <a:pt x="53" y="68"/>
                    <a:pt x="53" y="68"/>
                  </a:cubicBezTo>
                  <a:cubicBezTo>
                    <a:pt x="51" y="67"/>
                    <a:pt x="49" y="67"/>
                    <a:pt x="48" y="68"/>
                  </a:cubicBezTo>
                  <a:cubicBezTo>
                    <a:pt x="51" y="70"/>
                    <a:pt x="51" y="70"/>
                    <a:pt x="51" y="70"/>
                  </a:cubicBezTo>
                  <a:cubicBezTo>
                    <a:pt x="48" y="68"/>
                    <a:pt x="48" y="68"/>
                    <a:pt x="48" y="68"/>
                  </a:cubicBezTo>
                  <a:cubicBezTo>
                    <a:pt x="39" y="79"/>
                    <a:pt x="41" y="233"/>
                    <a:pt x="41" y="294"/>
                  </a:cubicBezTo>
                  <a:cubicBezTo>
                    <a:pt x="41" y="300"/>
                    <a:pt x="41" y="300"/>
                    <a:pt x="41" y="300"/>
                  </a:cubicBezTo>
                  <a:cubicBezTo>
                    <a:pt x="39" y="279"/>
                    <a:pt x="36" y="235"/>
                    <a:pt x="34" y="193"/>
                  </a:cubicBezTo>
                  <a:cubicBezTo>
                    <a:pt x="31" y="147"/>
                    <a:pt x="29" y="104"/>
                    <a:pt x="24" y="93"/>
                  </a:cubicBezTo>
                  <a:cubicBezTo>
                    <a:pt x="23" y="92"/>
                    <a:pt x="23" y="91"/>
                    <a:pt x="22" y="91"/>
                  </a:cubicBezTo>
                  <a:cubicBezTo>
                    <a:pt x="21" y="90"/>
                    <a:pt x="19" y="90"/>
                    <a:pt x="18" y="91"/>
                  </a:cubicBezTo>
                  <a:cubicBezTo>
                    <a:pt x="13" y="94"/>
                    <a:pt x="16" y="162"/>
                    <a:pt x="17" y="171"/>
                  </a:cubicBezTo>
                  <a:cubicBezTo>
                    <a:pt x="17" y="182"/>
                    <a:pt x="18" y="191"/>
                    <a:pt x="18" y="196"/>
                  </a:cubicBezTo>
                  <a:cubicBezTo>
                    <a:pt x="18" y="202"/>
                    <a:pt x="17" y="231"/>
                    <a:pt x="15" y="259"/>
                  </a:cubicBezTo>
                  <a:cubicBezTo>
                    <a:pt x="14" y="241"/>
                    <a:pt x="13" y="222"/>
                    <a:pt x="12" y="203"/>
                  </a:cubicBezTo>
                  <a:cubicBezTo>
                    <a:pt x="9" y="157"/>
                    <a:pt x="6" y="115"/>
                    <a:pt x="7"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6">
              <a:extLst>
                <a:ext uri="{FF2B5EF4-FFF2-40B4-BE49-F238E27FC236}">
                  <a16:creationId xmlns:a16="http://schemas.microsoft.com/office/drawing/2014/main" xmlns="" id="{8A1574F1-420F-4A6F-A169-0480717FF02B}"/>
                </a:ext>
              </a:extLst>
            </p:cNvPr>
            <p:cNvSpPr>
              <a:spLocks/>
            </p:cNvSpPr>
            <p:nvPr/>
          </p:nvSpPr>
          <p:spPr bwMode="auto">
            <a:xfrm>
              <a:off x="5575" y="2136"/>
              <a:ext cx="263" cy="933"/>
            </a:xfrm>
            <a:custGeom>
              <a:avLst/>
              <a:gdLst>
                <a:gd name="T0" fmla="*/ 9 w 111"/>
                <a:gd name="T1" fmla="*/ 76 h 392"/>
                <a:gd name="T2" fmla="*/ 2 w 111"/>
                <a:gd name="T3" fmla="*/ 135 h 392"/>
                <a:gd name="T4" fmla="*/ 2 w 111"/>
                <a:gd name="T5" fmla="*/ 144 h 392"/>
                <a:gd name="T6" fmla="*/ 8 w 111"/>
                <a:gd name="T7" fmla="*/ 145 h 392"/>
                <a:gd name="T8" fmla="*/ 23 w 111"/>
                <a:gd name="T9" fmla="*/ 86 h 392"/>
                <a:gd name="T10" fmla="*/ 24 w 111"/>
                <a:gd name="T11" fmla="*/ 152 h 392"/>
                <a:gd name="T12" fmla="*/ 30 w 111"/>
                <a:gd name="T13" fmla="*/ 151 h 392"/>
                <a:gd name="T14" fmla="*/ 50 w 111"/>
                <a:gd name="T15" fmla="*/ 69 h 392"/>
                <a:gd name="T16" fmla="*/ 55 w 111"/>
                <a:gd name="T17" fmla="*/ 170 h 392"/>
                <a:gd name="T18" fmla="*/ 60 w 111"/>
                <a:gd name="T19" fmla="*/ 169 h 392"/>
                <a:gd name="T20" fmla="*/ 79 w 111"/>
                <a:gd name="T21" fmla="*/ 58 h 392"/>
                <a:gd name="T22" fmla="*/ 74 w 111"/>
                <a:gd name="T23" fmla="*/ 158 h 392"/>
                <a:gd name="T24" fmla="*/ 68 w 111"/>
                <a:gd name="T25" fmla="*/ 286 h 392"/>
                <a:gd name="T26" fmla="*/ 67 w 111"/>
                <a:gd name="T27" fmla="*/ 382 h 392"/>
                <a:gd name="T28" fmla="*/ 78 w 111"/>
                <a:gd name="T29" fmla="*/ 387 h 392"/>
                <a:gd name="T30" fmla="*/ 88 w 111"/>
                <a:gd name="T31" fmla="*/ 208 h 392"/>
                <a:gd name="T32" fmla="*/ 92 w 111"/>
                <a:gd name="T33" fmla="*/ 68 h 392"/>
                <a:gd name="T34" fmla="*/ 105 w 111"/>
                <a:gd name="T35" fmla="*/ 12 h 392"/>
                <a:gd name="T36" fmla="*/ 100 w 111"/>
                <a:gd name="T37" fmla="*/ 115 h 392"/>
                <a:gd name="T38" fmla="*/ 94 w 111"/>
                <a:gd name="T39" fmla="*/ 276 h 392"/>
                <a:gd name="T40" fmla="*/ 97 w 111"/>
                <a:gd name="T41" fmla="*/ 390 h 392"/>
                <a:gd name="T42" fmla="*/ 100 w 111"/>
                <a:gd name="T43" fmla="*/ 276 h 392"/>
                <a:gd name="T44" fmla="*/ 106 w 111"/>
                <a:gd name="T45" fmla="*/ 116 h 392"/>
                <a:gd name="T46" fmla="*/ 111 w 111"/>
                <a:gd name="T47" fmla="*/ 2 h 392"/>
                <a:gd name="T48" fmla="*/ 107 w 111"/>
                <a:gd name="T49" fmla="*/ 0 h 392"/>
                <a:gd name="T50" fmla="*/ 101 w 111"/>
                <a:gd name="T51" fmla="*/ 6 h 392"/>
                <a:gd name="T52" fmla="*/ 93 w 111"/>
                <a:gd name="T53" fmla="*/ 28 h 392"/>
                <a:gd name="T54" fmla="*/ 85 w 111"/>
                <a:gd name="T55" fmla="*/ 130 h 392"/>
                <a:gd name="T56" fmla="*/ 80 w 111"/>
                <a:gd name="T57" fmla="*/ 264 h 392"/>
                <a:gd name="T58" fmla="*/ 73 w 111"/>
                <a:gd name="T59" fmla="*/ 384 h 392"/>
                <a:gd name="T60" fmla="*/ 71 w 111"/>
                <a:gd name="T61" fmla="*/ 365 h 392"/>
                <a:gd name="T62" fmla="*/ 78 w 111"/>
                <a:gd name="T63" fmla="*/ 223 h 392"/>
                <a:gd name="T64" fmla="*/ 84 w 111"/>
                <a:gd name="T65" fmla="*/ 95 h 392"/>
                <a:gd name="T66" fmla="*/ 87 w 111"/>
                <a:gd name="T67" fmla="*/ 19 h 392"/>
                <a:gd name="T68" fmla="*/ 80 w 111"/>
                <a:gd name="T69" fmla="*/ 20 h 392"/>
                <a:gd name="T70" fmla="*/ 78 w 111"/>
                <a:gd name="T71" fmla="*/ 42 h 392"/>
                <a:gd name="T72" fmla="*/ 58 w 111"/>
                <a:gd name="T73" fmla="*/ 147 h 392"/>
                <a:gd name="T74" fmla="*/ 56 w 111"/>
                <a:gd name="T75" fmla="*/ 47 h 392"/>
                <a:gd name="T76" fmla="*/ 50 w 111"/>
                <a:gd name="T77" fmla="*/ 45 h 392"/>
                <a:gd name="T78" fmla="*/ 28 w 111"/>
                <a:gd name="T79" fmla="*/ 141 h 392"/>
                <a:gd name="T80" fmla="*/ 28 w 111"/>
                <a:gd name="T81" fmla="*/ 61 h 392"/>
                <a:gd name="T82" fmla="*/ 22 w 111"/>
                <a:gd name="T83" fmla="*/ 61 h 392"/>
                <a:gd name="T84" fmla="*/ 8 w 111"/>
                <a:gd name="T85" fmla="*/ 118 h 392"/>
                <a:gd name="T86" fmla="*/ 11 w 111"/>
                <a:gd name="T87" fmla="*/ 8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1" h="392">
                  <a:moveTo>
                    <a:pt x="11" y="80"/>
                  </a:moveTo>
                  <a:cubicBezTo>
                    <a:pt x="11" y="78"/>
                    <a:pt x="10" y="76"/>
                    <a:pt x="9" y="76"/>
                  </a:cubicBezTo>
                  <a:cubicBezTo>
                    <a:pt x="7" y="75"/>
                    <a:pt x="5" y="76"/>
                    <a:pt x="5" y="78"/>
                  </a:cubicBezTo>
                  <a:cubicBezTo>
                    <a:pt x="0" y="94"/>
                    <a:pt x="1" y="121"/>
                    <a:pt x="2" y="135"/>
                  </a:cubicBezTo>
                  <a:cubicBezTo>
                    <a:pt x="2" y="140"/>
                    <a:pt x="2" y="143"/>
                    <a:pt x="2" y="144"/>
                  </a:cubicBezTo>
                  <a:cubicBezTo>
                    <a:pt x="2" y="144"/>
                    <a:pt x="2" y="144"/>
                    <a:pt x="2" y="144"/>
                  </a:cubicBezTo>
                  <a:cubicBezTo>
                    <a:pt x="2" y="145"/>
                    <a:pt x="3" y="147"/>
                    <a:pt x="5" y="147"/>
                  </a:cubicBezTo>
                  <a:cubicBezTo>
                    <a:pt x="6" y="147"/>
                    <a:pt x="8" y="146"/>
                    <a:pt x="8" y="145"/>
                  </a:cubicBezTo>
                  <a:cubicBezTo>
                    <a:pt x="9" y="142"/>
                    <a:pt x="12" y="132"/>
                    <a:pt x="15" y="120"/>
                  </a:cubicBezTo>
                  <a:cubicBezTo>
                    <a:pt x="17" y="109"/>
                    <a:pt x="20" y="97"/>
                    <a:pt x="23" y="86"/>
                  </a:cubicBezTo>
                  <a:cubicBezTo>
                    <a:pt x="23" y="88"/>
                    <a:pt x="22" y="90"/>
                    <a:pt x="22" y="92"/>
                  </a:cubicBezTo>
                  <a:cubicBezTo>
                    <a:pt x="21" y="113"/>
                    <a:pt x="20" y="139"/>
                    <a:pt x="24" y="152"/>
                  </a:cubicBezTo>
                  <a:cubicBezTo>
                    <a:pt x="24" y="152"/>
                    <a:pt x="26" y="155"/>
                    <a:pt x="28" y="154"/>
                  </a:cubicBezTo>
                  <a:cubicBezTo>
                    <a:pt x="30" y="154"/>
                    <a:pt x="30" y="153"/>
                    <a:pt x="30" y="151"/>
                  </a:cubicBezTo>
                  <a:cubicBezTo>
                    <a:pt x="34" y="144"/>
                    <a:pt x="38" y="124"/>
                    <a:pt x="42" y="103"/>
                  </a:cubicBezTo>
                  <a:cubicBezTo>
                    <a:pt x="45" y="91"/>
                    <a:pt x="47" y="79"/>
                    <a:pt x="50" y="69"/>
                  </a:cubicBezTo>
                  <a:cubicBezTo>
                    <a:pt x="50" y="87"/>
                    <a:pt x="50" y="113"/>
                    <a:pt x="51" y="134"/>
                  </a:cubicBezTo>
                  <a:cubicBezTo>
                    <a:pt x="52" y="153"/>
                    <a:pt x="53" y="168"/>
                    <a:pt x="55" y="170"/>
                  </a:cubicBezTo>
                  <a:cubicBezTo>
                    <a:pt x="56" y="171"/>
                    <a:pt x="58" y="172"/>
                    <a:pt x="60" y="170"/>
                  </a:cubicBezTo>
                  <a:cubicBezTo>
                    <a:pt x="60" y="170"/>
                    <a:pt x="60" y="170"/>
                    <a:pt x="60" y="169"/>
                  </a:cubicBezTo>
                  <a:cubicBezTo>
                    <a:pt x="62" y="166"/>
                    <a:pt x="64" y="153"/>
                    <a:pt x="66" y="136"/>
                  </a:cubicBezTo>
                  <a:cubicBezTo>
                    <a:pt x="69" y="112"/>
                    <a:pt x="74" y="80"/>
                    <a:pt x="79" y="58"/>
                  </a:cubicBezTo>
                  <a:cubicBezTo>
                    <a:pt x="79" y="70"/>
                    <a:pt x="78" y="82"/>
                    <a:pt x="77" y="94"/>
                  </a:cubicBezTo>
                  <a:cubicBezTo>
                    <a:pt x="76" y="116"/>
                    <a:pt x="75" y="138"/>
                    <a:pt x="74" y="158"/>
                  </a:cubicBezTo>
                  <a:cubicBezTo>
                    <a:pt x="74" y="182"/>
                    <a:pt x="73" y="202"/>
                    <a:pt x="72" y="222"/>
                  </a:cubicBezTo>
                  <a:cubicBezTo>
                    <a:pt x="71" y="242"/>
                    <a:pt x="70" y="262"/>
                    <a:pt x="68" y="286"/>
                  </a:cubicBezTo>
                  <a:cubicBezTo>
                    <a:pt x="68" y="286"/>
                    <a:pt x="64" y="335"/>
                    <a:pt x="65" y="365"/>
                  </a:cubicBezTo>
                  <a:cubicBezTo>
                    <a:pt x="65" y="372"/>
                    <a:pt x="66" y="378"/>
                    <a:pt x="67" y="382"/>
                  </a:cubicBezTo>
                  <a:cubicBezTo>
                    <a:pt x="68" y="389"/>
                    <a:pt x="71" y="392"/>
                    <a:pt x="75" y="390"/>
                  </a:cubicBezTo>
                  <a:cubicBezTo>
                    <a:pt x="76" y="390"/>
                    <a:pt x="77" y="389"/>
                    <a:pt x="78" y="387"/>
                  </a:cubicBezTo>
                  <a:cubicBezTo>
                    <a:pt x="81" y="383"/>
                    <a:pt x="84" y="316"/>
                    <a:pt x="86" y="264"/>
                  </a:cubicBezTo>
                  <a:cubicBezTo>
                    <a:pt x="87" y="237"/>
                    <a:pt x="88" y="215"/>
                    <a:pt x="88" y="208"/>
                  </a:cubicBezTo>
                  <a:cubicBezTo>
                    <a:pt x="90" y="185"/>
                    <a:pt x="91" y="158"/>
                    <a:pt x="91" y="131"/>
                  </a:cubicBezTo>
                  <a:cubicBezTo>
                    <a:pt x="91" y="110"/>
                    <a:pt x="91" y="89"/>
                    <a:pt x="92" y="68"/>
                  </a:cubicBezTo>
                  <a:cubicBezTo>
                    <a:pt x="93" y="44"/>
                    <a:pt x="96" y="38"/>
                    <a:pt x="99" y="30"/>
                  </a:cubicBezTo>
                  <a:cubicBezTo>
                    <a:pt x="100" y="26"/>
                    <a:pt x="102" y="21"/>
                    <a:pt x="105" y="12"/>
                  </a:cubicBezTo>
                  <a:cubicBezTo>
                    <a:pt x="105" y="12"/>
                    <a:pt x="105" y="12"/>
                    <a:pt x="105" y="12"/>
                  </a:cubicBezTo>
                  <a:cubicBezTo>
                    <a:pt x="104" y="30"/>
                    <a:pt x="101" y="76"/>
                    <a:pt x="100" y="115"/>
                  </a:cubicBezTo>
                  <a:cubicBezTo>
                    <a:pt x="98" y="144"/>
                    <a:pt x="97" y="169"/>
                    <a:pt x="97" y="176"/>
                  </a:cubicBezTo>
                  <a:cubicBezTo>
                    <a:pt x="95" y="209"/>
                    <a:pt x="94" y="242"/>
                    <a:pt x="94" y="276"/>
                  </a:cubicBezTo>
                  <a:cubicBezTo>
                    <a:pt x="93" y="311"/>
                    <a:pt x="93" y="347"/>
                    <a:pt x="94" y="387"/>
                  </a:cubicBezTo>
                  <a:cubicBezTo>
                    <a:pt x="94" y="389"/>
                    <a:pt x="95" y="390"/>
                    <a:pt x="97" y="390"/>
                  </a:cubicBezTo>
                  <a:cubicBezTo>
                    <a:pt x="99" y="390"/>
                    <a:pt x="100" y="389"/>
                    <a:pt x="100" y="387"/>
                  </a:cubicBezTo>
                  <a:cubicBezTo>
                    <a:pt x="100" y="347"/>
                    <a:pt x="100" y="311"/>
                    <a:pt x="100" y="276"/>
                  </a:cubicBezTo>
                  <a:cubicBezTo>
                    <a:pt x="100" y="242"/>
                    <a:pt x="101" y="210"/>
                    <a:pt x="103" y="176"/>
                  </a:cubicBezTo>
                  <a:cubicBezTo>
                    <a:pt x="103" y="169"/>
                    <a:pt x="104" y="144"/>
                    <a:pt x="106" y="116"/>
                  </a:cubicBezTo>
                  <a:cubicBezTo>
                    <a:pt x="108" y="70"/>
                    <a:pt x="111" y="16"/>
                    <a:pt x="111" y="4"/>
                  </a:cubicBezTo>
                  <a:cubicBezTo>
                    <a:pt x="111" y="4"/>
                    <a:pt x="111" y="3"/>
                    <a:pt x="111" y="2"/>
                  </a:cubicBezTo>
                  <a:cubicBezTo>
                    <a:pt x="111" y="1"/>
                    <a:pt x="109" y="0"/>
                    <a:pt x="107" y="0"/>
                  </a:cubicBezTo>
                  <a:cubicBezTo>
                    <a:pt x="107" y="0"/>
                    <a:pt x="107" y="0"/>
                    <a:pt x="107" y="0"/>
                  </a:cubicBezTo>
                  <a:cubicBezTo>
                    <a:pt x="104" y="1"/>
                    <a:pt x="103" y="3"/>
                    <a:pt x="102" y="5"/>
                  </a:cubicBezTo>
                  <a:cubicBezTo>
                    <a:pt x="102" y="5"/>
                    <a:pt x="102" y="6"/>
                    <a:pt x="101" y="6"/>
                  </a:cubicBezTo>
                  <a:cubicBezTo>
                    <a:pt x="100" y="7"/>
                    <a:pt x="99" y="8"/>
                    <a:pt x="99" y="9"/>
                  </a:cubicBezTo>
                  <a:cubicBezTo>
                    <a:pt x="99" y="10"/>
                    <a:pt x="94" y="26"/>
                    <a:pt x="93" y="28"/>
                  </a:cubicBezTo>
                  <a:cubicBezTo>
                    <a:pt x="90" y="37"/>
                    <a:pt x="87" y="43"/>
                    <a:pt x="86" y="68"/>
                  </a:cubicBezTo>
                  <a:cubicBezTo>
                    <a:pt x="85" y="88"/>
                    <a:pt x="85" y="109"/>
                    <a:pt x="85" y="130"/>
                  </a:cubicBezTo>
                  <a:cubicBezTo>
                    <a:pt x="84" y="157"/>
                    <a:pt x="84" y="184"/>
                    <a:pt x="82" y="208"/>
                  </a:cubicBezTo>
                  <a:cubicBezTo>
                    <a:pt x="81" y="214"/>
                    <a:pt x="81" y="237"/>
                    <a:pt x="80" y="264"/>
                  </a:cubicBezTo>
                  <a:cubicBezTo>
                    <a:pt x="78" y="315"/>
                    <a:pt x="75" y="381"/>
                    <a:pt x="73" y="383"/>
                  </a:cubicBezTo>
                  <a:cubicBezTo>
                    <a:pt x="73" y="384"/>
                    <a:pt x="73" y="384"/>
                    <a:pt x="73" y="384"/>
                  </a:cubicBezTo>
                  <a:cubicBezTo>
                    <a:pt x="72" y="385"/>
                    <a:pt x="73" y="383"/>
                    <a:pt x="73" y="381"/>
                  </a:cubicBezTo>
                  <a:cubicBezTo>
                    <a:pt x="72" y="377"/>
                    <a:pt x="71" y="372"/>
                    <a:pt x="71" y="365"/>
                  </a:cubicBezTo>
                  <a:cubicBezTo>
                    <a:pt x="70" y="335"/>
                    <a:pt x="74" y="287"/>
                    <a:pt x="74" y="287"/>
                  </a:cubicBezTo>
                  <a:cubicBezTo>
                    <a:pt x="76" y="263"/>
                    <a:pt x="77" y="243"/>
                    <a:pt x="78" y="223"/>
                  </a:cubicBezTo>
                  <a:cubicBezTo>
                    <a:pt x="79" y="203"/>
                    <a:pt x="80" y="182"/>
                    <a:pt x="80" y="158"/>
                  </a:cubicBezTo>
                  <a:cubicBezTo>
                    <a:pt x="81" y="138"/>
                    <a:pt x="82" y="116"/>
                    <a:pt x="84" y="95"/>
                  </a:cubicBezTo>
                  <a:cubicBezTo>
                    <a:pt x="85" y="68"/>
                    <a:pt x="87" y="42"/>
                    <a:pt x="87" y="20"/>
                  </a:cubicBezTo>
                  <a:cubicBezTo>
                    <a:pt x="87" y="20"/>
                    <a:pt x="87" y="19"/>
                    <a:pt x="87" y="19"/>
                  </a:cubicBezTo>
                  <a:cubicBezTo>
                    <a:pt x="86" y="14"/>
                    <a:pt x="81" y="14"/>
                    <a:pt x="80" y="19"/>
                  </a:cubicBezTo>
                  <a:cubicBezTo>
                    <a:pt x="80" y="20"/>
                    <a:pt x="80" y="20"/>
                    <a:pt x="80" y="20"/>
                  </a:cubicBezTo>
                  <a:cubicBezTo>
                    <a:pt x="80" y="23"/>
                    <a:pt x="80" y="27"/>
                    <a:pt x="80" y="31"/>
                  </a:cubicBezTo>
                  <a:cubicBezTo>
                    <a:pt x="80" y="35"/>
                    <a:pt x="79" y="39"/>
                    <a:pt x="78" y="42"/>
                  </a:cubicBezTo>
                  <a:cubicBezTo>
                    <a:pt x="70" y="63"/>
                    <a:pt x="64" y="105"/>
                    <a:pt x="60" y="135"/>
                  </a:cubicBezTo>
                  <a:cubicBezTo>
                    <a:pt x="59" y="139"/>
                    <a:pt x="59" y="143"/>
                    <a:pt x="58" y="147"/>
                  </a:cubicBezTo>
                  <a:cubicBezTo>
                    <a:pt x="58" y="143"/>
                    <a:pt x="58" y="139"/>
                    <a:pt x="58" y="134"/>
                  </a:cubicBezTo>
                  <a:cubicBezTo>
                    <a:pt x="56" y="101"/>
                    <a:pt x="56" y="54"/>
                    <a:pt x="56" y="47"/>
                  </a:cubicBezTo>
                  <a:cubicBezTo>
                    <a:pt x="56" y="46"/>
                    <a:pt x="55" y="45"/>
                    <a:pt x="54" y="44"/>
                  </a:cubicBezTo>
                  <a:cubicBezTo>
                    <a:pt x="52" y="43"/>
                    <a:pt x="51" y="44"/>
                    <a:pt x="50" y="45"/>
                  </a:cubicBezTo>
                  <a:cubicBezTo>
                    <a:pt x="44" y="58"/>
                    <a:pt x="39" y="88"/>
                    <a:pt x="36" y="102"/>
                  </a:cubicBezTo>
                  <a:cubicBezTo>
                    <a:pt x="33" y="118"/>
                    <a:pt x="30" y="133"/>
                    <a:pt x="28" y="141"/>
                  </a:cubicBezTo>
                  <a:cubicBezTo>
                    <a:pt x="27" y="128"/>
                    <a:pt x="28" y="109"/>
                    <a:pt x="29" y="93"/>
                  </a:cubicBezTo>
                  <a:cubicBezTo>
                    <a:pt x="29" y="78"/>
                    <a:pt x="30" y="66"/>
                    <a:pt x="28" y="61"/>
                  </a:cubicBezTo>
                  <a:cubicBezTo>
                    <a:pt x="28" y="60"/>
                    <a:pt x="27" y="59"/>
                    <a:pt x="26" y="59"/>
                  </a:cubicBezTo>
                  <a:cubicBezTo>
                    <a:pt x="24" y="58"/>
                    <a:pt x="23" y="59"/>
                    <a:pt x="22" y="61"/>
                  </a:cubicBezTo>
                  <a:cubicBezTo>
                    <a:pt x="22" y="61"/>
                    <a:pt x="22" y="61"/>
                    <a:pt x="22" y="61"/>
                  </a:cubicBezTo>
                  <a:cubicBezTo>
                    <a:pt x="22" y="62"/>
                    <a:pt x="14" y="94"/>
                    <a:pt x="8" y="118"/>
                  </a:cubicBezTo>
                  <a:cubicBezTo>
                    <a:pt x="8" y="122"/>
                    <a:pt x="8" y="122"/>
                    <a:pt x="8" y="122"/>
                  </a:cubicBezTo>
                  <a:cubicBezTo>
                    <a:pt x="7" y="108"/>
                    <a:pt x="7" y="91"/>
                    <a:pt x="11"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7">
              <a:extLst>
                <a:ext uri="{FF2B5EF4-FFF2-40B4-BE49-F238E27FC236}">
                  <a16:creationId xmlns:a16="http://schemas.microsoft.com/office/drawing/2014/main" xmlns="" id="{C894961A-0AE1-49B1-AC8C-9D7C3A60DF13}"/>
                </a:ext>
              </a:extLst>
            </p:cNvPr>
            <p:cNvSpPr>
              <a:spLocks/>
            </p:cNvSpPr>
            <p:nvPr/>
          </p:nvSpPr>
          <p:spPr bwMode="auto">
            <a:xfrm>
              <a:off x="5850" y="2151"/>
              <a:ext cx="369" cy="285"/>
            </a:xfrm>
            <a:custGeom>
              <a:avLst/>
              <a:gdLst>
                <a:gd name="T0" fmla="*/ 5 w 156"/>
                <a:gd name="T1" fmla="*/ 1 h 120"/>
                <a:gd name="T2" fmla="*/ 1 w 156"/>
                <a:gd name="T3" fmla="*/ 1 h 120"/>
                <a:gd name="T4" fmla="*/ 1 w 156"/>
                <a:gd name="T5" fmla="*/ 6 h 120"/>
                <a:gd name="T6" fmla="*/ 65 w 156"/>
                <a:gd name="T7" fmla="*/ 53 h 120"/>
                <a:gd name="T8" fmla="*/ 127 w 156"/>
                <a:gd name="T9" fmla="*/ 99 h 120"/>
                <a:gd name="T10" fmla="*/ 135 w 156"/>
                <a:gd name="T11" fmla="*/ 107 h 120"/>
                <a:gd name="T12" fmla="*/ 151 w 156"/>
                <a:gd name="T13" fmla="*/ 119 h 120"/>
                <a:gd name="T14" fmla="*/ 155 w 156"/>
                <a:gd name="T15" fmla="*/ 117 h 120"/>
                <a:gd name="T16" fmla="*/ 153 w 156"/>
                <a:gd name="T17" fmla="*/ 113 h 120"/>
                <a:gd name="T18" fmla="*/ 139 w 156"/>
                <a:gd name="T19" fmla="*/ 102 h 120"/>
                <a:gd name="T20" fmla="*/ 69 w 156"/>
                <a:gd name="T21" fmla="*/ 48 h 120"/>
                <a:gd name="T22" fmla="*/ 5 w 156"/>
                <a:gd name="T23" fmla="*/ 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20">
                  <a:moveTo>
                    <a:pt x="5" y="1"/>
                  </a:moveTo>
                  <a:cubicBezTo>
                    <a:pt x="4" y="0"/>
                    <a:pt x="2" y="0"/>
                    <a:pt x="1" y="1"/>
                  </a:cubicBezTo>
                  <a:cubicBezTo>
                    <a:pt x="0" y="3"/>
                    <a:pt x="0" y="5"/>
                    <a:pt x="1" y="6"/>
                  </a:cubicBezTo>
                  <a:cubicBezTo>
                    <a:pt x="6" y="9"/>
                    <a:pt x="36" y="32"/>
                    <a:pt x="65" y="53"/>
                  </a:cubicBezTo>
                  <a:cubicBezTo>
                    <a:pt x="92" y="74"/>
                    <a:pt x="120" y="94"/>
                    <a:pt x="127" y="99"/>
                  </a:cubicBezTo>
                  <a:cubicBezTo>
                    <a:pt x="128" y="101"/>
                    <a:pt x="131" y="104"/>
                    <a:pt x="135" y="107"/>
                  </a:cubicBezTo>
                  <a:cubicBezTo>
                    <a:pt x="142" y="113"/>
                    <a:pt x="151" y="119"/>
                    <a:pt x="151" y="119"/>
                  </a:cubicBezTo>
                  <a:cubicBezTo>
                    <a:pt x="153" y="120"/>
                    <a:pt x="155" y="119"/>
                    <a:pt x="155" y="117"/>
                  </a:cubicBezTo>
                  <a:cubicBezTo>
                    <a:pt x="156" y="115"/>
                    <a:pt x="155" y="114"/>
                    <a:pt x="153" y="113"/>
                  </a:cubicBezTo>
                  <a:cubicBezTo>
                    <a:pt x="153" y="113"/>
                    <a:pt x="145" y="107"/>
                    <a:pt x="139" y="102"/>
                  </a:cubicBezTo>
                  <a:cubicBezTo>
                    <a:pt x="116" y="83"/>
                    <a:pt x="93" y="67"/>
                    <a:pt x="69" y="48"/>
                  </a:cubicBezTo>
                  <a:cubicBezTo>
                    <a:pt x="39" y="27"/>
                    <a:pt x="10" y="5"/>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8">
              <a:extLst>
                <a:ext uri="{FF2B5EF4-FFF2-40B4-BE49-F238E27FC236}">
                  <a16:creationId xmlns:a16="http://schemas.microsoft.com/office/drawing/2014/main" xmlns="" id="{5CECB06F-6D25-4B35-9570-C5787376AD1B}"/>
                </a:ext>
              </a:extLst>
            </p:cNvPr>
            <p:cNvSpPr>
              <a:spLocks/>
            </p:cNvSpPr>
            <p:nvPr/>
          </p:nvSpPr>
          <p:spPr bwMode="auto">
            <a:xfrm>
              <a:off x="5807" y="2151"/>
              <a:ext cx="429" cy="271"/>
            </a:xfrm>
            <a:custGeom>
              <a:avLst/>
              <a:gdLst>
                <a:gd name="T0" fmla="*/ 7 w 181"/>
                <a:gd name="T1" fmla="*/ 3 h 114"/>
                <a:gd name="T2" fmla="*/ 3 w 181"/>
                <a:gd name="T3" fmla="*/ 0 h 114"/>
                <a:gd name="T4" fmla="*/ 1 w 181"/>
                <a:gd name="T5" fmla="*/ 4 h 114"/>
                <a:gd name="T6" fmla="*/ 10 w 181"/>
                <a:gd name="T7" fmla="*/ 13 h 114"/>
                <a:gd name="T8" fmla="*/ 30 w 181"/>
                <a:gd name="T9" fmla="*/ 28 h 114"/>
                <a:gd name="T10" fmla="*/ 101 w 181"/>
                <a:gd name="T11" fmla="*/ 72 h 114"/>
                <a:gd name="T12" fmla="*/ 175 w 181"/>
                <a:gd name="T13" fmla="*/ 113 h 114"/>
                <a:gd name="T14" fmla="*/ 180 w 181"/>
                <a:gd name="T15" fmla="*/ 112 h 114"/>
                <a:gd name="T16" fmla="*/ 178 w 181"/>
                <a:gd name="T17" fmla="*/ 107 h 114"/>
                <a:gd name="T18" fmla="*/ 105 w 181"/>
                <a:gd name="T19" fmla="*/ 66 h 114"/>
                <a:gd name="T20" fmla="*/ 33 w 181"/>
                <a:gd name="T21" fmla="*/ 23 h 114"/>
                <a:gd name="T22" fmla="*/ 14 w 181"/>
                <a:gd name="T23" fmla="*/ 8 h 114"/>
                <a:gd name="T24" fmla="*/ 7 w 181"/>
                <a:gd name="T25" fmla="*/ 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1" h="114">
                  <a:moveTo>
                    <a:pt x="7" y="3"/>
                  </a:moveTo>
                  <a:cubicBezTo>
                    <a:pt x="7" y="1"/>
                    <a:pt x="5" y="0"/>
                    <a:pt x="3" y="0"/>
                  </a:cubicBezTo>
                  <a:cubicBezTo>
                    <a:pt x="1" y="1"/>
                    <a:pt x="0" y="3"/>
                    <a:pt x="1" y="4"/>
                  </a:cubicBezTo>
                  <a:cubicBezTo>
                    <a:pt x="1" y="6"/>
                    <a:pt x="5" y="10"/>
                    <a:pt x="10" y="13"/>
                  </a:cubicBezTo>
                  <a:cubicBezTo>
                    <a:pt x="17" y="19"/>
                    <a:pt x="27" y="26"/>
                    <a:pt x="30" y="28"/>
                  </a:cubicBezTo>
                  <a:cubicBezTo>
                    <a:pt x="49" y="41"/>
                    <a:pt x="75" y="57"/>
                    <a:pt x="101" y="72"/>
                  </a:cubicBezTo>
                  <a:cubicBezTo>
                    <a:pt x="128" y="87"/>
                    <a:pt x="154" y="102"/>
                    <a:pt x="175" y="113"/>
                  </a:cubicBezTo>
                  <a:cubicBezTo>
                    <a:pt x="177" y="114"/>
                    <a:pt x="179" y="113"/>
                    <a:pt x="180" y="112"/>
                  </a:cubicBezTo>
                  <a:cubicBezTo>
                    <a:pt x="181" y="110"/>
                    <a:pt x="180" y="108"/>
                    <a:pt x="178" y="107"/>
                  </a:cubicBezTo>
                  <a:cubicBezTo>
                    <a:pt x="157" y="97"/>
                    <a:pt x="131" y="82"/>
                    <a:pt x="105" y="66"/>
                  </a:cubicBezTo>
                  <a:cubicBezTo>
                    <a:pt x="78" y="51"/>
                    <a:pt x="53" y="35"/>
                    <a:pt x="33" y="23"/>
                  </a:cubicBezTo>
                  <a:cubicBezTo>
                    <a:pt x="30" y="21"/>
                    <a:pt x="21" y="14"/>
                    <a:pt x="14" y="8"/>
                  </a:cubicBezTo>
                  <a:cubicBezTo>
                    <a:pt x="10" y="5"/>
                    <a:pt x="7" y="3"/>
                    <a:pt x="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9">
              <a:extLst>
                <a:ext uri="{FF2B5EF4-FFF2-40B4-BE49-F238E27FC236}">
                  <a16:creationId xmlns:a16="http://schemas.microsoft.com/office/drawing/2014/main" xmlns="" id="{76AAF407-9E1B-4B2C-B229-A00BEA9B0F95}"/>
                </a:ext>
              </a:extLst>
            </p:cNvPr>
            <p:cNvSpPr>
              <a:spLocks/>
            </p:cNvSpPr>
            <p:nvPr/>
          </p:nvSpPr>
          <p:spPr bwMode="auto">
            <a:xfrm>
              <a:off x="6167" y="2353"/>
              <a:ext cx="41" cy="697"/>
            </a:xfrm>
            <a:custGeom>
              <a:avLst/>
              <a:gdLst>
                <a:gd name="T0" fmla="*/ 17 w 17"/>
                <a:gd name="T1" fmla="*/ 3 h 293"/>
                <a:gd name="T2" fmla="*/ 14 w 17"/>
                <a:gd name="T3" fmla="*/ 0 h 293"/>
                <a:gd name="T4" fmla="*/ 10 w 17"/>
                <a:gd name="T5" fmla="*/ 3 h 293"/>
                <a:gd name="T6" fmla="*/ 3 w 17"/>
                <a:gd name="T7" fmla="*/ 143 h 293"/>
                <a:gd name="T8" fmla="*/ 2 w 17"/>
                <a:gd name="T9" fmla="*/ 263 h 293"/>
                <a:gd name="T10" fmla="*/ 2 w 17"/>
                <a:gd name="T11" fmla="*/ 293 h 293"/>
                <a:gd name="T12" fmla="*/ 2 w 17"/>
                <a:gd name="T13" fmla="*/ 293 h 293"/>
                <a:gd name="T14" fmla="*/ 8 w 17"/>
                <a:gd name="T15" fmla="*/ 293 h 293"/>
                <a:gd name="T16" fmla="*/ 8 w 17"/>
                <a:gd name="T17" fmla="*/ 293 h 293"/>
                <a:gd name="T18" fmla="*/ 8 w 17"/>
                <a:gd name="T19" fmla="*/ 262 h 293"/>
                <a:gd name="T20" fmla="*/ 9 w 17"/>
                <a:gd name="T21" fmla="*/ 143 h 293"/>
                <a:gd name="T22" fmla="*/ 17 w 17"/>
                <a:gd name="T23" fmla="*/ 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293">
                  <a:moveTo>
                    <a:pt x="17" y="3"/>
                  </a:moveTo>
                  <a:cubicBezTo>
                    <a:pt x="17" y="2"/>
                    <a:pt x="16" y="0"/>
                    <a:pt x="14" y="0"/>
                  </a:cubicBezTo>
                  <a:cubicBezTo>
                    <a:pt x="12" y="0"/>
                    <a:pt x="11" y="1"/>
                    <a:pt x="10" y="3"/>
                  </a:cubicBezTo>
                  <a:cubicBezTo>
                    <a:pt x="8" y="23"/>
                    <a:pt x="5" y="84"/>
                    <a:pt x="3" y="143"/>
                  </a:cubicBezTo>
                  <a:cubicBezTo>
                    <a:pt x="1" y="197"/>
                    <a:pt x="0" y="249"/>
                    <a:pt x="2" y="263"/>
                  </a:cubicBezTo>
                  <a:cubicBezTo>
                    <a:pt x="3" y="273"/>
                    <a:pt x="2" y="283"/>
                    <a:pt x="2" y="293"/>
                  </a:cubicBezTo>
                  <a:cubicBezTo>
                    <a:pt x="2" y="293"/>
                    <a:pt x="2" y="293"/>
                    <a:pt x="2" y="293"/>
                  </a:cubicBezTo>
                  <a:cubicBezTo>
                    <a:pt x="8" y="293"/>
                    <a:pt x="8" y="293"/>
                    <a:pt x="8" y="293"/>
                  </a:cubicBezTo>
                  <a:cubicBezTo>
                    <a:pt x="8" y="293"/>
                    <a:pt x="8" y="293"/>
                    <a:pt x="8" y="293"/>
                  </a:cubicBezTo>
                  <a:cubicBezTo>
                    <a:pt x="9" y="283"/>
                    <a:pt x="10" y="273"/>
                    <a:pt x="8" y="262"/>
                  </a:cubicBezTo>
                  <a:cubicBezTo>
                    <a:pt x="7" y="249"/>
                    <a:pt x="7" y="197"/>
                    <a:pt x="9" y="143"/>
                  </a:cubicBezTo>
                  <a:cubicBezTo>
                    <a:pt x="11" y="85"/>
                    <a:pt x="14" y="24"/>
                    <a:pt x="1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0">
              <a:extLst>
                <a:ext uri="{FF2B5EF4-FFF2-40B4-BE49-F238E27FC236}">
                  <a16:creationId xmlns:a16="http://schemas.microsoft.com/office/drawing/2014/main" xmlns="" id="{C055467E-F0F8-4FF3-8300-A9370F66869F}"/>
                </a:ext>
              </a:extLst>
            </p:cNvPr>
            <p:cNvSpPr>
              <a:spLocks/>
            </p:cNvSpPr>
            <p:nvPr/>
          </p:nvSpPr>
          <p:spPr bwMode="auto">
            <a:xfrm>
              <a:off x="5286" y="2327"/>
              <a:ext cx="478" cy="249"/>
            </a:xfrm>
            <a:custGeom>
              <a:avLst/>
              <a:gdLst>
                <a:gd name="T0" fmla="*/ 5 w 202"/>
                <a:gd name="T1" fmla="*/ 1 h 105"/>
                <a:gd name="T2" fmla="*/ 1 w 202"/>
                <a:gd name="T3" fmla="*/ 2 h 105"/>
                <a:gd name="T4" fmla="*/ 1 w 202"/>
                <a:gd name="T5" fmla="*/ 7 h 105"/>
                <a:gd name="T6" fmla="*/ 34 w 202"/>
                <a:gd name="T7" fmla="*/ 26 h 105"/>
                <a:gd name="T8" fmla="*/ 72 w 202"/>
                <a:gd name="T9" fmla="*/ 42 h 105"/>
                <a:gd name="T10" fmla="*/ 74 w 202"/>
                <a:gd name="T11" fmla="*/ 43 h 105"/>
                <a:gd name="T12" fmla="*/ 154 w 202"/>
                <a:gd name="T13" fmla="*/ 77 h 105"/>
                <a:gd name="T14" fmla="*/ 166 w 202"/>
                <a:gd name="T15" fmla="*/ 83 h 105"/>
                <a:gd name="T16" fmla="*/ 186 w 202"/>
                <a:gd name="T17" fmla="*/ 95 h 105"/>
                <a:gd name="T18" fmla="*/ 196 w 202"/>
                <a:gd name="T19" fmla="*/ 102 h 105"/>
                <a:gd name="T20" fmla="*/ 200 w 202"/>
                <a:gd name="T21" fmla="*/ 104 h 105"/>
                <a:gd name="T22" fmla="*/ 201 w 202"/>
                <a:gd name="T23" fmla="*/ 99 h 105"/>
                <a:gd name="T24" fmla="*/ 190 w 202"/>
                <a:gd name="T25" fmla="*/ 90 h 105"/>
                <a:gd name="T26" fmla="*/ 169 w 202"/>
                <a:gd name="T27" fmla="*/ 77 h 105"/>
                <a:gd name="T28" fmla="*/ 157 w 202"/>
                <a:gd name="T29" fmla="*/ 71 h 105"/>
                <a:gd name="T30" fmla="*/ 76 w 202"/>
                <a:gd name="T31" fmla="*/ 37 h 105"/>
                <a:gd name="T32" fmla="*/ 74 w 202"/>
                <a:gd name="T33" fmla="*/ 36 h 105"/>
                <a:gd name="T34" fmla="*/ 37 w 202"/>
                <a:gd name="T35" fmla="*/ 21 h 105"/>
                <a:gd name="T36" fmla="*/ 5 w 202"/>
                <a:gd name="T37" fmla="*/ 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2" h="105">
                  <a:moveTo>
                    <a:pt x="5" y="1"/>
                  </a:moveTo>
                  <a:cubicBezTo>
                    <a:pt x="4" y="0"/>
                    <a:pt x="2" y="1"/>
                    <a:pt x="1" y="2"/>
                  </a:cubicBezTo>
                  <a:cubicBezTo>
                    <a:pt x="0" y="3"/>
                    <a:pt x="0" y="5"/>
                    <a:pt x="1" y="7"/>
                  </a:cubicBezTo>
                  <a:cubicBezTo>
                    <a:pt x="9" y="13"/>
                    <a:pt x="22" y="20"/>
                    <a:pt x="34" y="26"/>
                  </a:cubicBezTo>
                  <a:cubicBezTo>
                    <a:pt x="48" y="33"/>
                    <a:pt x="62" y="39"/>
                    <a:pt x="72" y="42"/>
                  </a:cubicBezTo>
                  <a:cubicBezTo>
                    <a:pt x="74" y="43"/>
                    <a:pt x="74" y="43"/>
                    <a:pt x="74" y="43"/>
                  </a:cubicBezTo>
                  <a:cubicBezTo>
                    <a:pt x="109" y="54"/>
                    <a:pt x="125" y="62"/>
                    <a:pt x="154" y="77"/>
                  </a:cubicBezTo>
                  <a:cubicBezTo>
                    <a:pt x="157" y="78"/>
                    <a:pt x="160" y="80"/>
                    <a:pt x="166" y="83"/>
                  </a:cubicBezTo>
                  <a:cubicBezTo>
                    <a:pt x="169" y="84"/>
                    <a:pt x="178" y="90"/>
                    <a:pt x="186" y="95"/>
                  </a:cubicBezTo>
                  <a:cubicBezTo>
                    <a:pt x="191" y="99"/>
                    <a:pt x="195" y="102"/>
                    <a:pt x="196" y="102"/>
                  </a:cubicBezTo>
                  <a:cubicBezTo>
                    <a:pt x="197" y="104"/>
                    <a:pt x="199" y="105"/>
                    <a:pt x="200" y="104"/>
                  </a:cubicBezTo>
                  <a:cubicBezTo>
                    <a:pt x="202" y="103"/>
                    <a:pt x="202" y="101"/>
                    <a:pt x="201" y="99"/>
                  </a:cubicBezTo>
                  <a:cubicBezTo>
                    <a:pt x="200" y="98"/>
                    <a:pt x="196" y="94"/>
                    <a:pt x="190" y="90"/>
                  </a:cubicBezTo>
                  <a:cubicBezTo>
                    <a:pt x="182" y="85"/>
                    <a:pt x="172" y="78"/>
                    <a:pt x="169" y="77"/>
                  </a:cubicBezTo>
                  <a:cubicBezTo>
                    <a:pt x="167" y="76"/>
                    <a:pt x="162" y="73"/>
                    <a:pt x="157" y="71"/>
                  </a:cubicBezTo>
                  <a:cubicBezTo>
                    <a:pt x="128" y="57"/>
                    <a:pt x="111" y="48"/>
                    <a:pt x="76" y="37"/>
                  </a:cubicBezTo>
                  <a:cubicBezTo>
                    <a:pt x="74" y="36"/>
                    <a:pt x="74" y="36"/>
                    <a:pt x="74" y="36"/>
                  </a:cubicBezTo>
                  <a:cubicBezTo>
                    <a:pt x="64" y="33"/>
                    <a:pt x="51" y="27"/>
                    <a:pt x="37" y="21"/>
                  </a:cubicBezTo>
                  <a:cubicBezTo>
                    <a:pt x="25" y="14"/>
                    <a:pt x="13" y="7"/>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1">
              <a:extLst>
                <a:ext uri="{FF2B5EF4-FFF2-40B4-BE49-F238E27FC236}">
                  <a16:creationId xmlns:a16="http://schemas.microsoft.com/office/drawing/2014/main" xmlns="" id="{7591EB98-0C31-44AB-8756-1BBDFE752F07}"/>
                </a:ext>
              </a:extLst>
            </p:cNvPr>
            <p:cNvSpPr>
              <a:spLocks/>
            </p:cNvSpPr>
            <p:nvPr/>
          </p:nvSpPr>
          <p:spPr bwMode="auto">
            <a:xfrm>
              <a:off x="5314" y="2367"/>
              <a:ext cx="448" cy="205"/>
            </a:xfrm>
            <a:custGeom>
              <a:avLst/>
              <a:gdLst>
                <a:gd name="T0" fmla="*/ 5 w 189"/>
                <a:gd name="T1" fmla="*/ 1 h 86"/>
                <a:gd name="T2" fmla="*/ 1 w 189"/>
                <a:gd name="T3" fmla="*/ 2 h 86"/>
                <a:gd name="T4" fmla="*/ 2 w 189"/>
                <a:gd name="T5" fmla="*/ 6 h 86"/>
                <a:gd name="T6" fmla="*/ 110 w 189"/>
                <a:gd name="T7" fmla="*/ 54 h 86"/>
                <a:gd name="T8" fmla="*/ 185 w 189"/>
                <a:gd name="T9" fmla="*/ 86 h 86"/>
                <a:gd name="T10" fmla="*/ 189 w 189"/>
                <a:gd name="T11" fmla="*/ 83 h 86"/>
                <a:gd name="T12" fmla="*/ 186 w 189"/>
                <a:gd name="T13" fmla="*/ 80 h 86"/>
                <a:gd name="T14" fmla="*/ 112 w 189"/>
                <a:gd name="T15" fmla="*/ 48 h 86"/>
                <a:gd name="T16" fmla="*/ 5 w 189"/>
                <a:gd name="T17" fmla="*/ 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86">
                  <a:moveTo>
                    <a:pt x="5" y="1"/>
                  </a:moveTo>
                  <a:cubicBezTo>
                    <a:pt x="3" y="0"/>
                    <a:pt x="2" y="0"/>
                    <a:pt x="1" y="2"/>
                  </a:cubicBezTo>
                  <a:cubicBezTo>
                    <a:pt x="0" y="3"/>
                    <a:pt x="0" y="5"/>
                    <a:pt x="2" y="6"/>
                  </a:cubicBezTo>
                  <a:cubicBezTo>
                    <a:pt x="7" y="9"/>
                    <a:pt x="61" y="33"/>
                    <a:pt x="110" y="54"/>
                  </a:cubicBezTo>
                  <a:cubicBezTo>
                    <a:pt x="148" y="71"/>
                    <a:pt x="182" y="86"/>
                    <a:pt x="185" y="86"/>
                  </a:cubicBezTo>
                  <a:cubicBezTo>
                    <a:pt x="187" y="86"/>
                    <a:pt x="189" y="85"/>
                    <a:pt x="189" y="83"/>
                  </a:cubicBezTo>
                  <a:cubicBezTo>
                    <a:pt x="189" y="81"/>
                    <a:pt x="188" y="80"/>
                    <a:pt x="186" y="80"/>
                  </a:cubicBezTo>
                  <a:cubicBezTo>
                    <a:pt x="184" y="79"/>
                    <a:pt x="150" y="65"/>
                    <a:pt x="112" y="48"/>
                  </a:cubicBezTo>
                  <a:cubicBezTo>
                    <a:pt x="64" y="28"/>
                    <a:pt x="10" y="3"/>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2">
              <a:extLst>
                <a:ext uri="{FF2B5EF4-FFF2-40B4-BE49-F238E27FC236}">
                  <a16:creationId xmlns:a16="http://schemas.microsoft.com/office/drawing/2014/main" xmlns="" id="{606EF41D-385E-4226-BBB3-FC4EBD2B1D08}"/>
                </a:ext>
              </a:extLst>
            </p:cNvPr>
            <p:cNvSpPr>
              <a:spLocks/>
            </p:cNvSpPr>
            <p:nvPr/>
          </p:nvSpPr>
          <p:spPr bwMode="auto">
            <a:xfrm>
              <a:off x="4788" y="3035"/>
              <a:ext cx="2005" cy="212"/>
            </a:xfrm>
            <a:custGeom>
              <a:avLst/>
              <a:gdLst>
                <a:gd name="T0" fmla="*/ 587 w 846"/>
                <a:gd name="T1" fmla="*/ 3 h 89"/>
                <a:gd name="T2" fmla="*/ 584 w 846"/>
                <a:gd name="T3" fmla="*/ 6 h 89"/>
                <a:gd name="T4" fmla="*/ 587 w 846"/>
                <a:gd name="T5" fmla="*/ 10 h 89"/>
                <a:gd name="T6" fmla="*/ 840 w 846"/>
                <a:gd name="T7" fmla="*/ 21 h 89"/>
                <a:gd name="T8" fmla="*/ 838 w 846"/>
                <a:gd name="T9" fmla="*/ 24 h 89"/>
                <a:gd name="T10" fmla="*/ 820 w 846"/>
                <a:gd name="T11" fmla="*/ 26 h 89"/>
                <a:gd name="T12" fmla="*/ 784 w 846"/>
                <a:gd name="T13" fmla="*/ 29 h 89"/>
                <a:gd name="T14" fmla="*/ 661 w 846"/>
                <a:gd name="T15" fmla="*/ 25 h 89"/>
                <a:gd name="T16" fmla="*/ 552 w 846"/>
                <a:gd name="T17" fmla="*/ 20 h 89"/>
                <a:gd name="T18" fmla="*/ 538 w 846"/>
                <a:gd name="T19" fmla="*/ 20 h 89"/>
                <a:gd name="T20" fmla="*/ 421 w 846"/>
                <a:gd name="T21" fmla="*/ 20 h 89"/>
                <a:gd name="T22" fmla="*/ 29 w 846"/>
                <a:gd name="T23" fmla="*/ 35 h 89"/>
                <a:gd name="T24" fmla="*/ 4 w 846"/>
                <a:gd name="T25" fmla="*/ 43 h 89"/>
                <a:gd name="T26" fmla="*/ 1 w 846"/>
                <a:gd name="T27" fmla="*/ 49 h 89"/>
                <a:gd name="T28" fmla="*/ 5 w 846"/>
                <a:gd name="T29" fmla="*/ 54 h 89"/>
                <a:gd name="T30" fmla="*/ 35 w 846"/>
                <a:gd name="T31" fmla="*/ 58 h 89"/>
                <a:gd name="T32" fmla="*/ 154 w 846"/>
                <a:gd name="T33" fmla="*/ 51 h 89"/>
                <a:gd name="T34" fmla="*/ 253 w 846"/>
                <a:gd name="T35" fmla="*/ 43 h 89"/>
                <a:gd name="T36" fmla="*/ 494 w 846"/>
                <a:gd name="T37" fmla="*/ 46 h 89"/>
                <a:gd name="T38" fmla="*/ 593 w 846"/>
                <a:gd name="T39" fmla="*/ 50 h 89"/>
                <a:gd name="T40" fmla="*/ 597 w 846"/>
                <a:gd name="T41" fmla="*/ 50 h 89"/>
                <a:gd name="T42" fmla="*/ 685 w 846"/>
                <a:gd name="T43" fmla="*/ 53 h 89"/>
                <a:gd name="T44" fmla="*/ 642 w 846"/>
                <a:gd name="T45" fmla="*/ 53 h 89"/>
                <a:gd name="T46" fmla="*/ 141 w 846"/>
                <a:gd name="T47" fmla="*/ 82 h 89"/>
                <a:gd name="T48" fmla="*/ 139 w 846"/>
                <a:gd name="T49" fmla="*/ 86 h 89"/>
                <a:gd name="T50" fmla="*/ 143 w 846"/>
                <a:gd name="T51" fmla="*/ 88 h 89"/>
                <a:gd name="T52" fmla="*/ 642 w 846"/>
                <a:gd name="T53" fmla="*/ 59 h 89"/>
                <a:gd name="T54" fmla="*/ 724 w 846"/>
                <a:gd name="T55" fmla="*/ 57 h 89"/>
                <a:gd name="T56" fmla="*/ 726 w 846"/>
                <a:gd name="T57" fmla="*/ 57 h 89"/>
                <a:gd name="T58" fmla="*/ 727 w 846"/>
                <a:gd name="T59" fmla="*/ 53 h 89"/>
                <a:gd name="T60" fmla="*/ 597 w 846"/>
                <a:gd name="T61" fmla="*/ 44 h 89"/>
                <a:gd name="T62" fmla="*/ 594 w 846"/>
                <a:gd name="T63" fmla="*/ 43 h 89"/>
                <a:gd name="T64" fmla="*/ 494 w 846"/>
                <a:gd name="T65" fmla="*/ 40 h 89"/>
                <a:gd name="T66" fmla="*/ 253 w 846"/>
                <a:gd name="T67" fmla="*/ 37 h 89"/>
                <a:gd name="T68" fmla="*/ 154 w 846"/>
                <a:gd name="T69" fmla="*/ 45 h 89"/>
                <a:gd name="T70" fmla="*/ 35 w 846"/>
                <a:gd name="T71" fmla="*/ 52 h 89"/>
                <a:gd name="T72" fmla="*/ 8 w 846"/>
                <a:gd name="T73" fmla="*/ 48 h 89"/>
                <a:gd name="T74" fmla="*/ 30 w 846"/>
                <a:gd name="T75" fmla="*/ 42 h 89"/>
                <a:gd name="T76" fmla="*/ 421 w 846"/>
                <a:gd name="T77" fmla="*/ 26 h 89"/>
                <a:gd name="T78" fmla="*/ 538 w 846"/>
                <a:gd name="T79" fmla="*/ 26 h 89"/>
                <a:gd name="T80" fmla="*/ 553 w 846"/>
                <a:gd name="T81" fmla="*/ 26 h 89"/>
                <a:gd name="T82" fmla="*/ 660 w 846"/>
                <a:gd name="T83" fmla="*/ 31 h 89"/>
                <a:gd name="T84" fmla="*/ 784 w 846"/>
                <a:gd name="T85" fmla="*/ 36 h 89"/>
                <a:gd name="T86" fmla="*/ 821 w 846"/>
                <a:gd name="T87" fmla="*/ 32 h 89"/>
                <a:gd name="T88" fmla="*/ 840 w 846"/>
                <a:gd name="T89" fmla="*/ 30 h 89"/>
                <a:gd name="T90" fmla="*/ 846 w 846"/>
                <a:gd name="T91" fmla="*/ 21 h 89"/>
                <a:gd name="T92" fmla="*/ 587 w 846"/>
                <a:gd name="T93" fmla="*/ 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46" h="89">
                  <a:moveTo>
                    <a:pt x="587" y="3"/>
                  </a:moveTo>
                  <a:cubicBezTo>
                    <a:pt x="586" y="3"/>
                    <a:pt x="584" y="5"/>
                    <a:pt x="584" y="6"/>
                  </a:cubicBezTo>
                  <a:cubicBezTo>
                    <a:pt x="584" y="8"/>
                    <a:pt x="586" y="10"/>
                    <a:pt x="587" y="10"/>
                  </a:cubicBezTo>
                  <a:cubicBezTo>
                    <a:pt x="812" y="6"/>
                    <a:pt x="840" y="14"/>
                    <a:pt x="840" y="21"/>
                  </a:cubicBezTo>
                  <a:cubicBezTo>
                    <a:pt x="840" y="21"/>
                    <a:pt x="838" y="23"/>
                    <a:pt x="838" y="24"/>
                  </a:cubicBezTo>
                  <a:cubicBezTo>
                    <a:pt x="831" y="24"/>
                    <a:pt x="826" y="25"/>
                    <a:pt x="820" y="26"/>
                  </a:cubicBezTo>
                  <a:cubicBezTo>
                    <a:pt x="810" y="27"/>
                    <a:pt x="800" y="29"/>
                    <a:pt x="784" y="29"/>
                  </a:cubicBezTo>
                  <a:cubicBezTo>
                    <a:pt x="726" y="32"/>
                    <a:pt x="694" y="28"/>
                    <a:pt x="661" y="25"/>
                  </a:cubicBezTo>
                  <a:cubicBezTo>
                    <a:pt x="632" y="22"/>
                    <a:pt x="602" y="19"/>
                    <a:pt x="552" y="20"/>
                  </a:cubicBezTo>
                  <a:cubicBezTo>
                    <a:pt x="538" y="20"/>
                    <a:pt x="538" y="20"/>
                    <a:pt x="538" y="20"/>
                  </a:cubicBezTo>
                  <a:cubicBezTo>
                    <a:pt x="506" y="21"/>
                    <a:pt x="465" y="20"/>
                    <a:pt x="421" y="20"/>
                  </a:cubicBezTo>
                  <a:cubicBezTo>
                    <a:pt x="287" y="18"/>
                    <a:pt x="117" y="17"/>
                    <a:pt x="29" y="35"/>
                  </a:cubicBezTo>
                  <a:cubicBezTo>
                    <a:pt x="16" y="38"/>
                    <a:pt x="8" y="41"/>
                    <a:pt x="4" y="43"/>
                  </a:cubicBezTo>
                  <a:cubicBezTo>
                    <a:pt x="2" y="45"/>
                    <a:pt x="0" y="47"/>
                    <a:pt x="1" y="49"/>
                  </a:cubicBezTo>
                  <a:cubicBezTo>
                    <a:pt x="1" y="51"/>
                    <a:pt x="2" y="53"/>
                    <a:pt x="5" y="54"/>
                  </a:cubicBezTo>
                  <a:cubicBezTo>
                    <a:pt x="10" y="56"/>
                    <a:pt x="20" y="57"/>
                    <a:pt x="35" y="58"/>
                  </a:cubicBezTo>
                  <a:cubicBezTo>
                    <a:pt x="76" y="59"/>
                    <a:pt x="114" y="55"/>
                    <a:pt x="154" y="51"/>
                  </a:cubicBezTo>
                  <a:cubicBezTo>
                    <a:pt x="185" y="48"/>
                    <a:pt x="218" y="44"/>
                    <a:pt x="253" y="43"/>
                  </a:cubicBezTo>
                  <a:cubicBezTo>
                    <a:pt x="329" y="41"/>
                    <a:pt x="412" y="44"/>
                    <a:pt x="494" y="46"/>
                  </a:cubicBezTo>
                  <a:cubicBezTo>
                    <a:pt x="527" y="48"/>
                    <a:pt x="561" y="49"/>
                    <a:pt x="593" y="50"/>
                  </a:cubicBezTo>
                  <a:cubicBezTo>
                    <a:pt x="597" y="50"/>
                    <a:pt x="597" y="50"/>
                    <a:pt x="597" y="50"/>
                  </a:cubicBezTo>
                  <a:cubicBezTo>
                    <a:pt x="610" y="50"/>
                    <a:pt x="653" y="51"/>
                    <a:pt x="685" y="53"/>
                  </a:cubicBezTo>
                  <a:cubicBezTo>
                    <a:pt x="673" y="53"/>
                    <a:pt x="659" y="53"/>
                    <a:pt x="642" y="53"/>
                  </a:cubicBezTo>
                  <a:cubicBezTo>
                    <a:pt x="504" y="54"/>
                    <a:pt x="231" y="57"/>
                    <a:pt x="141" y="82"/>
                  </a:cubicBezTo>
                  <a:cubicBezTo>
                    <a:pt x="139" y="83"/>
                    <a:pt x="138" y="84"/>
                    <a:pt x="139" y="86"/>
                  </a:cubicBezTo>
                  <a:cubicBezTo>
                    <a:pt x="139" y="88"/>
                    <a:pt x="141" y="89"/>
                    <a:pt x="143" y="88"/>
                  </a:cubicBezTo>
                  <a:cubicBezTo>
                    <a:pt x="232" y="63"/>
                    <a:pt x="504" y="61"/>
                    <a:pt x="642" y="59"/>
                  </a:cubicBezTo>
                  <a:cubicBezTo>
                    <a:pt x="685" y="59"/>
                    <a:pt x="715" y="59"/>
                    <a:pt x="724" y="57"/>
                  </a:cubicBezTo>
                  <a:cubicBezTo>
                    <a:pt x="724" y="57"/>
                    <a:pt x="725" y="57"/>
                    <a:pt x="726" y="57"/>
                  </a:cubicBezTo>
                  <a:cubicBezTo>
                    <a:pt x="727" y="56"/>
                    <a:pt x="728" y="54"/>
                    <a:pt x="727" y="53"/>
                  </a:cubicBezTo>
                  <a:cubicBezTo>
                    <a:pt x="724" y="46"/>
                    <a:pt x="611" y="44"/>
                    <a:pt x="597" y="44"/>
                  </a:cubicBezTo>
                  <a:cubicBezTo>
                    <a:pt x="594" y="43"/>
                    <a:pt x="594" y="43"/>
                    <a:pt x="594" y="43"/>
                  </a:cubicBezTo>
                  <a:cubicBezTo>
                    <a:pt x="561" y="43"/>
                    <a:pt x="528" y="41"/>
                    <a:pt x="494" y="40"/>
                  </a:cubicBezTo>
                  <a:cubicBezTo>
                    <a:pt x="413" y="37"/>
                    <a:pt x="329" y="34"/>
                    <a:pt x="253" y="37"/>
                  </a:cubicBezTo>
                  <a:cubicBezTo>
                    <a:pt x="217" y="38"/>
                    <a:pt x="185" y="41"/>
                    <a:pt x="154" y="45"/>
                  </a:cubicBezTo>
                  <a:cubicBezTo>
                    <a:pt x="114" y="49"/>
                    <a:pt x="76" y="53"/>
                    <a:pt x="35" y="52"/>
                  </a:cubicBezTo>
                  <a:cubicBezTo>
                    <a:pt x="21" y="51"/>
                    <a:pt x="12" y="50"/>
                    <a:pt x="8" y="48"/>
                  </a:cubicBezTo>
                  <a:cubicBezTo>
                    <a:pt x="11" y="46"/>
                    <a:pt x="19" y="44"/>
                    <a:pt x="30" y="42"/>
                  </a:cubicBezTo>
                  <a:cubicBezTo>
                    <a:pt x="118" y="23"/>
                    <a:pt x="287" y="25"/>
                    <a:pt x="421" y="26"/>
                  </a:cubicBezTo>
                  <a:cubicBezTo>
                    <a:pt x="465" y="26"/>
                    <a:pt x="506" y="27"/>
                    <a:pt x="538" y="26"/>
                  </a:cubicBezTo>
                  <a:cubicBezTo>
                    <a:pt x="553" y="26"/>
                    <a:pt x="553" y="26"/>
                    <a:pt x="553" y="26"/>
                  </a:cubicBezTo>
                  <a:cubicBezTo>
                    <a:pt x="601" y="26"/>
                    <a:pt x="631" y="29"/>
                    <a:pt x="660" y="31"/>
                  </a:cubicBezTo>
                  <a:cubicBezTo>
                    <a:pt x="694" y="35"/>
                    <a:pt x="726" y="38"/>
                    <a:pt x="784" y="36"/>
                  </a:cubicBezTo>
                  <a:cubicBezTo>
                    <a:pt x="801" y="35"/>
                    <a:pt x="811" y="34"/>
                    <a:pt x="821" y="32"/>
                  </a:cubicBezTo>
                  <a:cubicBezTo>
                    <a:pt x="827" y="31"/>
                    <a:pt x="833" y="31"/>
                    <a:pt x="840" y="30"/>
                  </a:cubicBezTo>
                  <a:cubicBezTo>
                    <a:pt x="843" y="30"/>
                    <a:pt x="846" y="23"/>
                    <a:pt x="846" y="21"/>
                  </a:cubicBezTo>
                  <a:cubicBezTo>
                    <a:pt x="846" y="12"/>
                    <a:pt x="818" y="0"/>
                    <a:pt x="58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grpSp>
      <p:grpSp>
        <p:nvGrpSpPr>
          <p:cNvPr id="17" name="组合 16">
            <a:extLst>
              <a:ext uri="{FF2B5EF4-FFF2-40B4-BE49-F238E27FC236}">
                <a16:creationId xmlns:a16="http://schemas.microsoft.com/office/drawing/2014/main" xmlns="" id="{0ABF3FB5-C3F7-44E3-A16A-6ADB17157AF3}"/>
              </a:ext>
            </a:extLst>
          </p:cNvPr>
          <p:cNvGrpSpPr/>
          <p:nvPr/>
        </p:nvGrpSpPr>
        <p:grpSpPr>
          <a:xfrm>
            <a:off x="539059" y="310759"/>
            <a:ext cx="5263225" cy="646944"/>
            <a:chOff x="539059" y="310759"/>
            <a:chExt cx="5263225" cy="646944"/>
          </a:xfrm>
        </p:grpSpPr>
        <p:pic>
          <p:nvPicPr>
            <p:cNvPr id="18" name="图片 1" descr="b3119313b07eca8032bb094b9a2397dda04483db">
              <a:extLst>
                <a:ext uri="{FF2B5EF4-FFF2-40B4-BE49-F238E27FC236}">
                  <a16:creationId xmlns:a16="http://schemas.microsoft.com/office/drawing/2014/main" xmlns="" id="{5B128E77-6694-4F76-8DE3-876A9577B6B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矩形 18">
              <a:extLst>
                <a:ext uri="{FF2B5EF4-FFF2-40B4-BE49-F238E27FC236}">
                  <a16:creationId xmlns:a16="http://schemas.microsoft.com/office/drawing/2014/main" xmlns="" id="{183562D1-99FC-4D9D-AC08-7A38459EA627}"/>
                </a:ext>
              </a:extLst>
            </p:cNvPr>
            <p:cNvSpPr/>
            <p:nvPr/>
          </p:nvSpPr>
          <p:spPr>
            <a:xfrm>
              <a:off x="1186002" y="372621"/>
              <a:ext cx="4616282"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交通调查结果展示（创新点）</a:t>
              </a:r>
            </a:p>
          </p:txBody>
        </p:sp>
      </p:grpSp>
    </p:spTree>
    <p:extLst>
      <p:ext uri="{BB962C8B-B14F-4D97-AF65-F5344CB8AC3E}">
        <p14:creationId xmlns:p14="http://schemas.microsoft.com/office/powerpoint/2010/main" val="725930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a:extLst>
              <a:ext uri="{FF2B5EF4-FFF2-40B4-BE49-F238E27FC236}">
                <a16:creationId xmlns:a16="http://schemas.microsoft.com/office/drawing/2014/main" xmlns="" id="{B58E7931-C55C-4418-8B50-8D5521363D6D}"/>
              </a:ext>
            </a:extLst>
          </p:cNvPr>
          <p:cNvSpPr txBox="1"/>
          <p:nvPr/>
        </p:nvSpPr>
        <p:spPr>
          <a:xfrm>
            <a:off x="5411162" y="2845078"/>
            <a:ext cx="4663440" cy="523220"/>
          </a:xfrm>
          <a:prstGeom prst="rect">
            <a:avLst/>
          </a:prstGeom>
          <a:noFill/>
        </p:spPr>
        <p:txBody>
          <a:bodyPr wrap="square" rtlCol="0">
            <a:spAutoFit/>
          </a:bodyPr>
          <a:lstStyle/>
          <a:p>
            <a:pPr algn="ct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方法回顾</a:t>
            </a:r>
            <a:endParaRPr lang="en-US" altLang="zh-CN"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0" name="组合 9">
            <a:extLst>
              <a:ext uri="{FF2B5EF4-FFF2-40B4-BE49-F238E27FC236}">
                <a16:creationId xmlns:a16="http://schemas.microsoft.com/office/drawing/2014/main" xmlns="" id="{B8C37B49-C7CA-4054-98B2-3741ED233E92}"/>
              </a:ext>
            </a:extLst>
          </p:cNvPr>
          <p:cNvGrpSpPr/>
          <p:nvPr/>
        </p:nvGrpSpPr>
        <p:grpSpPr>
          <a:xfrm>
            <a:off x="5579569" y="3340599"/>
            <a:ext cx="4447733" cy="149104"/>
            <a:chOff x="3649980" y="3375660"/>
            <a:chExt cx="4663440" cy="108000"/>
          </a:xfrm>
        </p:grpSpPr>
        <p:cxnSp>
          <p:nvCxnSpPr>
            <p:cNvPr id="11" name="直接连接符 10">
              <a:extLst>
                <a:ext uri="{FF2B5EF4-FFF2-40B4-BE49-F238E27FC236}">
                  <a16:creationId xmlns:a16="http://schemas.microsoft.com/office/drawing/2014/main" xmlns="" id="{D5E30621-71F4-4D27-B282-85EA31332934}"/>
                </a:ext>
              </a:extLst>
            </p:cNvPr>
            <p:cNvCxnSpPr/>
            <p:nvPr/>
          </p:nvCxnSpPr>
          <p:spPr>
            <a:xfrm>
              <a:off x="3733800" y="3429660"/>
              <a:ext cx="449580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2" name="椭圆 11">
              <a:extLst>
                <a:ext uri="{FF2B5EF4-FFF2-40B4-BE49-F238E27FC236}">
                  <a16:creationId xmlns:a16="http://schemas.microsoft.com/office/drawing/2014/main" xmlns="" id="{BD8FF48B-8F11-481E-89C3-FDEC542B1BD6}"/>
                </a:ext>
              </a:extLst>
            </p:cNvPr>
            <p:cNvSpPr/>
            <p:nvPr/>
          </p:nvSpPr>
          <p:spPr>
            <a:xfrm>
              <a:off x="3649980" y="3375660"/>
              <a:ext cx="108000" cy="1080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C24C76B8-A23B-4C03-9CF4-368DCB7D716B}"/>
                </a:ext>
              </a:extLst>
            </p:cNvPr>
            <p:cNvSpPr/>
            <p:nvPr/>
          </p:nvSpPr>
          <p:spPr>
            <a:xfrm>
              <a:off x="8205420" y="3375660"/>
              <a:ext cx="108000" cy="1080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a:extLst>
              <a:ext uri="{FF2B5EF4-FFF2-40B4-BE49-F238E27FC236}">
                <a16:creationId xmlns:a16="http://schemas.microsoft.com/office/drawing/2014/main" xmlns="" id="{FBA92F8D-6E8C-4AFA-82FD-54553F26A8B6}"/>
              </a:ext>
            </a:extLst>
          </p:cNvPr>
          <p:cNvSpPr txBox="1"/>
          <p:nvPr/>
        </p:nvSpPr>
        <p:spPr>
          <a:xfrm>
            <a:off x="1434602" y="1912348"/>
            <a:ext cx="4205521" cy="3154710"/>
          </a:xfrm>
          <a:prstGeom prst="rect">
            <a:avLst/>
          </a:prstGeom>
          <a:noFill/>
        </p:spPr>
        <p:txBody>
          <a:bodyPr wrap="square" rtlCol="0">
            <a:spAutoFit/>
          </a:bodyPr>
          <a:lstStyle/>
          <a:p>
            <a:pPr algn="ctr"/>
            <a:r>
              <a:rPr lang="en-US" altLang="zh-CN" sz="199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02</a:t>
            </a:r>
            <a:endParaRPr lang="zh-CN" altLang="en-US" sz="199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p:txBody>
      </p:sp>
      <p:sp useBgFill="1">
        <p:nvSpPr>
          <p:cNvPr id="15" name="文本框 14">
            <a:extLst>
              <a:ext uri="{FF2B5EF4-FFF2-40B4-BE49-F238E27FC236}">
                <a16:creationId xmlns:a16="http://schemas.microsoft.com/office/drawing/2014/main" xmlns="" id="{8FF94724-4DF8-4ED5-919F-63A9F59EA471}"/>
              </a:ext>
            </a:extLst>
          </p:cNvPr>
          <p:cNvSpPr txBox="1"/>
          <p:nvPr/>
        </p:nvSpPr>
        <p:spPr>
          <a:xfrm>
            <a:off x="2059863" y="3093723"/>
            <a:ext cx="3230339" cy="646331"/>
          </a:xfrm>
          <a:prstGeom prst="rect">
            <a:avLst/>
          </a:prstGeom>
        </p:spPr>
        <p:txBody>
          <a:bodyPr wrap="square" rtlCol="0">
            <a:spAutoFit/>
          </a:bodyPr>
          <a:lstStyle/>
          <a:p>
            <a:pPr algn="ctr"/>
            <a:r>
              <a:rPr lang="en-US" altLang="zh-CN" sz="3600" b="1" dirty="0">
                <a:solidFill>
                  <a:schemeClr val="accent1"/>
                </a:solidFill>
                <a:latin typeface="Times New Roman" panose="02020603050405020304" pitchFamily="18" charset="0"/>
                <a:cs typeface="Times New Roman" panose="02020603050405020304" pitchFamily="18" charset="0"/>
              </a:rPr>
              <a:t>PART TWO</a:t>
            </a:r>
            <a:endParaRPr lang="zh-CN" altLang="en-US" sz="3600" b="1" dirty="0">
              <a:solidFill>
                <a:schemeClr val="accent1"/>
              </a:solidFill>
              <a:latin typeface="Times New Roman" panose="02020603050405020304" pitchFamily="18" charset="0"/>
              <a:cs typeface="Times New Roman" panose="02020603050405020304" pitchFamily="18" charset="0"/>
            </a:endParaRPr>
          </a:p>
        </p:txBody>
      </p:sp>
      <p:grpSp>
        <p:nvGrpSpPr>
          <p:cNvPr id="16" name="Group 39">
            <a:extLst>
              <a:ext uri="{FF2B5EF4-FFF2-40B4-BE49-F238E27FC236}">
                <a16:creationId xmlns:a16="http://schemas.microsoft.com/office/drawing/2014/main" xmlns="" id="{8E68204F-6BA1-43DD-817A-BABE9984AC63}"/>
              </a:ext>
            </a:extLst>
          </p:cNvPr>
          <p:cNvGrpSpPr>
            <a:grpSpLocks noChangeAspect="1"/>
          </p:cNvGrpSpPr>
          <p:nvPr/>
        </p:nvGrpSpPr>
        <p:grpSpPr bwMode="auto">
          <a:xfrm>
            <a:off x="8876156" y="5051833"/>
            <a:ext cx="3302354" cy="1518947"/>
            <a:chOff x="2625" y="1600"/>
            <a:chExt cx="2435" cy="1120"/>
          </a:xfrm>
          <a:solidFill>
            <a:srgbClr val="4A67AA"/>
          </a:solidFill>
        </p:grpSpPr>
        <p:sp>
          <p:nvSpPr>
            <p:cNvPr id="17" name="Freeform 40">
              <a:extLst>
                <a:ext uri="{FF2B5EF4-FFF2-40B4-BE49-F238E27FC236}">
                  <a16:creationId xmlns:a16="http://schemas.microsoft.com/office/drawing/2014/main" xmlns="" id="{3166D55E-3103-4285-B6E6-2B0636B87D79}"/>
                </a:ext>
              </a:extLst>
            </p:cNvPr>
            <p:cNvSpPr>
              <a:spLocks noEditPoints="1"/>
            </p:cNvSpPr>
            <p:nvPr/>
          </p:nvSpPr>
          <p:spPr bwMode="auto">
            <a:xfrm>
              <a:off x="2926" y="1976"/>
              <a:ext cx="1009" cy="647"/>
            </a:xfrm>
            <a:custGeom>
              <a:avLst/>
              <a:gdLst>
                <a:gd name="T0" fmla="*/ 92 w 426"/>
                <a:gd name="T1" fmla="*/ 48 h 272"/>
                <a:gd name="T2" fmla="*/ 261 w 426"/>
                <a:gd name="T3" fmla="*/ 17 h 272"/>
                <a:gd name="T4" fmla="*/ 26 w 426"/>
                <a:gd name="T5" fmla="*/ 76 h 272"/>
                <a:gd name="T6" fmla="*/ 198 w 426"/>
                <a:gd name="T7" fmla="*/ 52 h 272"/>
                <a:gd name="T8" fmla="*/ 27 w 426"/>
                <a:gd name="T9" fmla="*/ 113 h 272"/>
                <a:gd name="T10" fmla="*/ 108 w 426"/>
                <a:gd name="T11" fmla="*/ 100 h 272"/>
                <a:gd name="T12" fmla="*/ 133 w 426"/>
                <a:gd name="T13" fmla="*/ 105 h 272"/>
                <a:gd name="T14" fmla="*/ 24 w 426"/>
                <a:gd name="T15" fmla="*/ 137 h 272"/>
                <a:gd name="T16" fmla="*/ 171 w 426"/>
                <a:gd name="T17" fmla="*/ 117 h 272"/>
                <a:gd name="T18" fmla="*/ 162 w 426"/>
                <a:gd name="T19" fmla="*/ 127 h 272"/>
                <a:gd name="T20" fmla="*/ 343 w 426"/>
                <a:gd name="T21" fmla="*/ 124 h 272"/>
                <a:gd name="T22" fmla="*/ 316 w 426"/>
                <a:gd name="T23" fmla="*/ 133 h 272"/>
                <a:gd name="T24" fmla="*/ 149 w 426"/>
                <a:gd name="T25" fmla="*/ 167 h 272"/>
                <a:gd name="T26" fmla="*/ 38 w 426"/>
                <a:gd name="T27" fmla="*/ 198 h 272"/>
                <a:gd name="T28" fmla="*/ 193 w 426"/>
                <a:gd name="T29" fmla="*/ 177 h 272"/>
                <a:gd name="T30" fmla="*/ 240 w 426"/>
                <a:gd name="T31" fmla="*/ 183 h 272"/>
                <a:gd name="T32" fmla="*/ 104 w 426"/>
                <a:gd name="T33" fmla="*/ 202 h 272"/>
                <a:gd name="T34" fmla="*/ 156 w 426"/>
                <a:gd name="T35" fmla="*/ 212 h 272"/>
                <a:gd name="T36" fmla="*/ 257 w 426"/>
                <a:gd name="T37" fmla="*/ 210 h 272"/>
                <a:gd name="T38" fmla="*/ 71 w 426"/>
                <a:gd name="T39" fmla="*/ 248 h 272"/>
                <a:gd name="T40" fmla="*/ 356 w 426"/>
                <a:gd name="T41" fmla="*/ 216 h 272"/>
                <a:gd name="T42" fmla="*/ 228 w 426"/>
                <a:gd name="T43" fmla="*/ 238 h 272"/>
                <a:gd name="T44" fmla="*/ 91 w 426"/>
                <a:gd name="T45" fmla="*/ 255 h 272"/>
                <a:gd name="T46" fmla="*/ 96 w 426"/>
                <a:gd name="T47" fmla="*/ 266 h 272"/>
                <a:gd name="T48" fmla="*/ 351 w 426"/>
                <a:gd name="T49" fmla="*/ 247 h 272"/>
                <a:gd name="T50" fmla="*/ 208 w 426"/>
                <a:gd name="T51" fmla="*/ 267 h 272"/>
                <a:gd name="T52" fmla="*/ 365 w 426"/>
                <a:gd name="T53" fmla="*/ 256 h 272"/>
                <a:gd name="T54" fmla="*/ 310 w 426"/>
                <a:gd name="T55" fmla="*/ 245 h 272"/>
                <a:gd name="T56" fmla="*/ 86 w 426"/>
                <a:gd name="T57" fmla="*/ 261 h 272"/>
                <a:gd name="T58" fmla="*/ 175 w 426"/>
                <a:gd name="T59" fmla="*/ 248 h 272"/>
                <a:gd name="T60" fmla="*/ 422 w 426"/>
                <a:gd name="T61" fmla="*/ 216 h 272"/>
                <a:gd name="T62" fmla="*/ 236 w 426"/>
                <a:gd name="T63" fmla="*/ 224 h 272"/>
                <a:gd name="T64" fmla="*/ 53 w 426"/>
                <a:gd name="T65" fmla="*/ 243 h 272"/>
                <a:gd name="T66" fmla="*/ 414 w 426"/>
                <a:gd name="T67" fmla="*/ 185 h 272"/>
                <a:gd name="T68" fmla="*/ 102 w 426"/>
                <a:gd name="T69" fmla="*/ 214 h 272"/>
                <a:gd name="T70" fmla="*/ 110 w 426"/>
                <a:gd name="T71" fmla="*/ 207 h 272"/>
                <a:gd name="T72" fmla="*/ 422 w 426"/>
                <a:gd name="T73" fmla="*/ 151 h 272"/>
                <a:gd name="T74" fmla="*/ 194 w 426"/>
                <a:gd name="T75" fmla="*/ 171 h 272"/>
                <a:gd name="T76" fmla="*/ 92 w 426"/>
                <a:gd name="T77" fmla="*/ 184 h 272"/>
                <a:gd name="T78" fmla="*/ 204 w 426"/>
                <a:gd name="T79" fmla="*/ 161 h 272"/>
                <a:gd name="T80" fmla="*/ 421 w 426"/>
                <a:gd name="T81" fmla="*/ 113 h 272"/>
                <a:gd name="T82" fmla="*/ 356 w 426"/>
                <a:gd name="T83" fmla="*/ 117 h 272"/>
                <a:gd name="T84" fmla="*/ 163 w 426"/>
                <a:gd name="T85" fmla="*/ 132 h 272"/>
                <a:gd name="T86" fmla="*/ 306 w 426"/>
                <a:gd name="T87" fmla="*/ 90 h 272"/>
                <a:gd name="T88" fmla="*/ 236 w 426"/>
                <a:gd name="T89" fmla="*/ 99 h 272"/>
                <a:gd name="T90" fmla="*/ 52 w 426"/>
                <a:gd name="T91" fmla="*/ 131 h 272"/>
                <a:gd name="T92" fmla="*/ 290 w 426"/>
                <a:gd name="T93" fmla="*/ 70 h 272"/>
                <a:gd name="T94" fmla="*/ 107 w 426"/>
                <a:gd name="T95" fmla="*/ 95 h 272"/>
                <a:gd name="T96" fmla="*/ 98 w 426"/>
                <a:gd name="T97" fmla="*/ 97 h 272"/>
                <a:gd name="T98" fmla="*/ 304 w 426"/>
                <a:gd name="T99" fmla="*/ 31 h 272"/>
                <a:gd name="T100" fmla="*/ 153 w 426"/>
                <a:gd name="T101" fmla="*/ 52 h 272"/>
                <a:gd name="T102" fmla="*/ 310 w 426"/>
                <a:gd name="T103" fmla="*/ 6 h 272"/>
                <a:gd name="T104" fmla="*/ 25 w 426"/>
                <a:gd name="T105" fmla="*/ 5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26" h="272">
                  <a:moveTo>
                    <a:pt x="25" y="56"/>
                  </a:moveTo>
                  <a:cubicBezTo>
                    <a:pt x="23" y="56"/>
                    <a:pt x="23" y="58"/>
                    <a:pt x="23" y="59"/>
                  </a:cubicBezTo>
                  <a:cubicBezTo>
                    <a:pt x="23" y="61"/>
                    <a:pt x="25" y="62"/>
                    <a:pt x="26" y="61"/>
                  </a:cubicBezTo>
                  <a:cubicBezTo>
                    <a:pt x="48" y="55"/>
                    <a:pt x="70" y="52"/>
                    <a:pt x="92" y="48"/>
                  </a:cubicBezTo>
                  <a:cubicBezTo>
                    <a:pt x="109" y="46"/>
                    <a:pt x="125" y="43"/>
                    <a:pt x="142" y="39"/>
                  </a:cubicBezTo>
                  <a:cubicBezTo>
                    <a:pt x="150" y="38"/>
                    <a:pt x="220" y="22"/>
                    <a:pt x="267" y="14"/>
                  </a:cubicBezTo>
                  <a:cubicBezTo>
                    <a:pt x="271" y="13"/>
                    <a:pt x="276" y="12"/>
                    <a:pt x="280" y="11"/>
                  </a:cubicBezTo>
                  <a:cubicBezTo>
                    <a:pt x="274" y="13"/>
                    <a:pt x="267" y="15"/>
                    <a:pt x="261" y="17"/>
                  </a:cubicBezTo>
                  <a:cubicBezTo>
                    <a:pt x="226" y="28"/>
                    <a:pt x="187" y="39"/>
                    <a:pt x="152" y="47"/>
                  </a:cubicBezTo>
                  <a:cubicBezTo>
                    <a:pt x="134" y="51"/>
                    <a:pt x="117" y="53"/>
                    <a:pt x="101" y="56"/>
                  </a:cubicBezTo>
                  <a:cubicBezTo>
                    <a:pt x="74" y="60"/>
                    <a:pt x="48" y="63"/>
                    <a:pt x="25" y="73"/>
                  </a:cubicBezTo>
                  <a:cubicBezTo>
                    <a:pt x="26" y="76"/>
                    <a:pt x="26" y="76"/>
                    <a:pt x="26" y="76"/>
                  </a:cubicBezTo>
                  <a:cubicBezTo>
                    <a:pt x="25" y="73"/>
                    <a:pt x="25" y="73"/>
                    <a:pt x="25" y="73"/>
                  </a:cubicBezTo>
                  <a:cubicBezTo>
                    <a:pt x="24" y="74"/>
                    <a:pt x="23" y="75"/>
                    <a:pt x="24" y="77"/>
                  </a:cubicBezTo>
                  <a:cubicBezTo>
                    <a:pt x="24" y="77"/>
                    <a:pt x="24" y="78"/>
                    <a:pt x="25" y="78"/>
                  </a:cubicBezTo>
                  <a:cubicBezTo>
                    <a:pt x="38" y="84"/>
                    <a:pt x="123" y="67"/>
                    <a:pt x="198" y="52"/>
                  </a:cubicBezTo>
                  <a:cubicBezTo>
                    <a:pt x="228" y="46"/>
                    <a:pt x="257" y="40"/>
                    <a:pt x="278" y="37"/>
                  </a:cubicBezTo>
                  <a:cubicBezTo>
                    <a:pt x="241" y="49"/>
                    <a:pt x="171" y="68"/>
                    <a:pt x="114" y="83"/>
                  </a:cubicBezTo>
                  <a:cubicBezTo>
                    <a:pt x="83" y="91"/>
                    <a:pt x="10" y="106"/>
                    <a:pt x="25" y="113"/>
                  </a:cubicBezTo>
                  <a:cubicBezTo>
                    <a:pt x="26" y="113"/>
                    <a:pt x="27" y="113"/>
                    <a:pt x="27" y="113"/>
                  </a:cubicBezTo>
                  <a:cubicBezTo>
                    <a:pt x="36" y="111"/>
                    <a:pt x="50" y="109"/>
                    <a:pt x="65" y="107"/>
                  </a:cubicBezTo>
                  <a:cubicBezTo>
                    <a:pt x="77" y="105"/>
                    <a:pt x="90" y="104"/>
                    <a:pt x="99" y="102"/>
                  </a:cubicBezTo>
                  <a:cubicBezTo>
                    <a:pt x="108" y="100"/>
                    <a:pt x="108" y="100"/>
                    <a:pt x="108" y="100"/>
                  </a:cubicBezTo>
                  <a:cubicBezTo>
                    <a:pt x="108" y="100"/>
                    <a:pt x="108" y="100"/>
                    <a:pt x="108" y="100"/>
                  </a:cubicBezTo>
                  <a:cubicBezTo>
                    <a:pt x="108" y="100"/>
                    <a:pt x="108" y="100"/>
                    <a:pt x="108" y="100"/>
                  </a:cubicBezTo>
                  <a:cubicBezTo>
                    <a:pt x="110" y="100"/>
                    <a:pt x="110" y="100"/>
                    <a:pt x="110" y="100"/>
                  </a:cubicBezTo>
                  <a:cubicBezTo>
                    <a:pt x="124" y="97"/>
                    <a:pt x="234" y="76"/>
                    <a:pt x="278" y="68"/>
                  </a:cubicBezTo>
                  <a:cubicBezTo>
                    <a:pt x="229" y="81"/>
                    <a:pt x="182" y="93"/>
                    <a:pt x="133" y="105"/>
                  </a:cubicBezTo>
                  <a:cubicBezTo>
                    <a:pt x="112" y="111"/>
                    <a:pt x="91" y="116"/>
                    <a:pt x="67" y="122"/>
                  </a:cubicBezTo>
                  <a:cubicBezTo>
                    <a:pt x="63" y="123"/>
                    <a:pt x="58" y="124"/>
                    <a:pt x="54" y="125"/>
                  </a:cubicBezTo>
                  <a:cubicBezTo>
                    <a:pt x="47" y="127"/>
                    <a:pt x="29" y="131"/>
                    <a:pt x="25" y="135"/>
                  </a:cubicBezTo>
                  <a:cubicBezTo>
                    <a:pt x="24" y="135"/>
                    <a:pt x="24" y="136"/>
                    <a:pt x="24" y="137"/>
                  </a:cubicBezTo>
                  <a:cubicBezTo>
                    <a:pt x="24" y="137"/>
                    <a:pt x="25" y="138"/>
                    <a:pt x="26" y="138"/>
                  </a:cubicBezTo>
                  <a:cubicBezTo>
                    <a:pt x="34" y="140"/>
                    <a:pt x="61" y="135"/>
                    <a:pt x="65" y="135"/>
                  </a:cubicBezTo>
                  <a:cubicBezTo>
                    <a:pt x="88" y="132"/>
                    <a:pt x="114" y="128"/>
                    <a:pt x="126" y="126"/>
                  </a:cubicBezTo>
                  <a:cubicBezTo>
                    <a:pt x="141" y="123"/>
                    <a:pt x="156" y="120"/>
                    <a:pt x="171" y="117"/>
                  </a:cubicBezTo>
                  <a:cubicBezTo>
                    <a:pt x="194" y="112"/>
                    <a:pt x="217" y="107"/>
                    <a:pt x="237" y="104"/>
                  </a:cubicBezTo>
                  <a:cubicBezTo>
                    <a:pt x="241" y="104"/>
                    <a:pt x="245" y="103"/>
                    <a:pt x="251" y="102"/>
                  </a:cubicBezTo>
                  <a:cubicBezTo>
                    <a:pt x="264" y="100"/>
                    <a:pt x="280" y="97"/>
                    <a:pt x="290" y="97"/>
                  </a:cubicBezTo>
                  <a:cubicBezTo>
                    <a:pt x="264" y="106"/>
                    <a:pt x="213" y="117"/>
                    <a:pt x="162" y="127"/>
                  </a:cubicBezTo>
                  <a:cubicBezTo>
                    <a:pt x="155" y="128"/>
                    <a:pt x="6" y="161"/>
                    <a:pt x="27" y="169"/>
                  </a:cubicBezTo>
                  <a:cubicBezTo>
                    <a:pt x="27" y="169"/>
                    <a:pt x="27" y="169"/>
                    <a:pt x="27" y="169"/>
                  </a:cubicBezTo>
                  <a:cubicBezTo>
                    <a:pt x="41" y="172"/>
                    <a:pt x="170" y="151"/>
                    <a:pt x="259" y="137"/>
                  </a:cubicBezTo>
                  <a:cubicBezTo>
                    <a:pt x="300" y="130"/>
                    <a:pt x="332" y="125"/>
                    <a:pt x="343" y="124"/>
                  </a:cubicBezTo>
                  <a:cubicBezTo>
                    <a:pt x="347" y="123"/>
                    <a:pt x="352" y="123"/>
                    <a:pt x="356" y="122"/>
                  </a:cubicBezTo>
                  <a:cubicBezTo>
                    <a:pt x="373" y="121"/>
                    <a:pt x="389" y="119"/>
                    <a:pt x="405" y="116"/>
                  </a:cubicBezTo>
                  <a:cubicBezTo>
                    <a:pt x="391" y="121"/>
                    <a:pt x="368" y="125"/>
                    <a:pt x="343" y="129"/>
                  </a:cubicBezTo>
                  <a:cubicBezTo>
                    <a:pt x="334" y="130"/>
                    <a:pt x="325" y="132"/>
                    <a:pt x="316" y="133"/>
                  </a:cubicBezTo>
                  <a:cubicBezTo>
                    <a:pt x="276" y="140"/>
                    <a:pt x="233" y="149"/>
                    <a:pt x="203" y="155"/>
                  </a:cubicBezTo>
                  <a:cubicBezTo>
                    <a:pt x="194" y="157"/>
                    <a:pt x="186" y="159"/>
                    <a:pt x="181" y="160"/>
                  </a:cubicBezTo>
                  <a:cubicBezTo>
                    <a:pt x="179" y="160"/>
                    <a:pt x="179" y="160"/>
                    <a:pt x="179" y="160"/>
                  </a:cubicBezTo>
                  <a:cubicBezTo>
                    <a:pt x="169" y="162"/>
                    <a:pt x="159" y="164"/>
                    <a:pt x="149" y="167"/>
                  </a:cubicBezTo>
                  <a:cubicBezTo>
                    <a:pt x="129" y="171"/>
                    <a:pt x="109" y="175"/>
                    <a:pt x="91" y="178"/>
                  </a:cubicBezTo>
                  <a:cubicBezTo>
                    <a:pt x="86" y="179"/>
                    <a:pt x="76" y="182"/>
                    <a:pt x="65" y="185"/>
                  </a:cubicBezTo>
                  <a:cubicBezTo>
                    <a:pt x="60" y="186"/>
                    <a:pt x="24" y="192"/>
                    <a:pt x="24" y="196"/>
                  </a:cubicBezTo>
                  <a:cubicBezTo>
                    <a:pt x="23" y="200"/>
                    <a:pt x="31" y="199"/>
                    <a:pt x="38" y="198"/>
                  </a:cubicBezTo>
                  <a:cubicBezTo>
                    <a:pt x="43" y="198"/>
                    <a:pt x="49" y="197"/>
                    <a:pt x="55" y="197"/>
                  </a:cubicBezTo>
                  <a:cubicBezTo>
                    <a:pt x="64" y="195"/>
                    <a:pt x="64" y="195"/>
                    <a:pt x="64" y="195"/>
                  </a:cubicBezTo>
                  <a:cubicBezTo>
                    <a:pt x="76" y="194"/>
                    <a:pt x="89" y="192"/>
                    <a:pt x="103" y="191"/>
                  </a:cubicBezTo>
                  <a:cubicBezTo>
                    <a:pt x="134" y="187"/>
                    <a:pt x="167" y="184"/>
                    <a:pt x="193" y="177"/>
                  </a:cubicBezTo>
                  <a:cubicBezTo>
                    <a:pt x="195" y="176"/>
                    <a:pt x="195" y="176"/>
                    <a:pt x="195" y="176"/>
                  </a:cubicBezTo>
                  <a:cubicBezTo>
                    <a:pt x="199" y="175"/>
                    <a:pt x="284" y="163"/>
                    <a:pt x="349" y="156"/>
                  </a:cubicBezTo>
                  <a:cubicBezTo>
                    <a:pt x="375" y="153"/>
                    <a:pt x="398" y="151"/>
                    <a:pt x="411" y="151"/>
                  </a:cubicBezTo>
                  <a:cubicBezTo>
                    <a:pt x="379" y="161"/>
                    <a:pt x="260" y="180"/>
                    <a:pt x="240" y="183"/>
                  </a:cubicBezTo>
                  <a:cubicBezTo>
                    <a:pt x="238" y="183"/>
                    <a:pt x="237" y="183"/>
                    <a:pt x="237" y="183"/>
                  </a:cubicBezTo>
                  <a:cubicBezTo>
                    <a:pt x="202" y="189"/>
                    <a:pt x="167" y="194"/>
                    <a:pt x="132" y="198"/>
                  </a:cubicBezTo>
                  <a:cubicBezTo>
                    <a:pt x="124" y="199"/>
                    <a:pt x="117" y="200"/>
                    <a:pt x="110" y="201"/>
                  </a:cubicBezTo>
                  <a:cubicBezTo>
                    <a:pt x="104" y="202"/>
                    <a:pt x="104" y="202"/>
                    <a:pt x="104" y="202"/>
                  </a:cubicBezTo>
                  <a:cubicBezTo>
                    <a:pt x="98" y="203"/>
                    <a:pt x="82" y="207"/>
                    <a:pt x="66" y="211"/>
                  </a:cubicBezTo>
                  <a:cubicBezTo>
                    <a:pt x="55" y="213"/>
                    <a:pt x="23" y="220"/>
                    <a:pt x="22" y="224"/>
                  </a:cubicBezTo>
                  <a:cubicBezTo>
                    <a:pt x="21" y="233"/>
                    <a:pt x="91" y="221"/>
                    <a:pt x="102" y="219"/>
                  </a:cubicBezTo>
                  <a:cubicBezTo>
                    <a:pt x="122" y="216"/>
                    <a:pt x="141" y="213"/>
                    <a:pt x="156" y="212"/>
                  </a:cubicBezTo>
                  <a:cubicBezTo>
                    <a:pt x="184" y="210"/>
                    <a:pt x="212" y="206"/>
                    <a:pt x="241" y="203"/>
                  </a:cubicBezTo>
                  <a:cubicBezTo>
                    <a:pt x="271" y="199"/>
                    <a:pt x="300" y="195"/>
                    <a:pt x="329" y="193"/>
                  </a:cubicBezTo>
                  <a:cubicBezTo>
                    <a:pt x="358" y="191"/>
                    <a:pt x="381" y="190"/>
                    <a:pt x="397" y="190"/>
                  </a:cubicBezTo>
                  <a:cubicBezTo>
                    <a:pt x="366" y="195"/>
                    <a:pt x="313" y="202"/>
                    <a:pt x="257" y="210"/>
                  </a:cubicBezTo>
                  <a:cubicBezTo>
                    <a:pt x="245" y="211"/>
                    <a:pt x="0" y="239"/>
                    <a:pt x="26" y="250"/>
                  </a:cubicBezTo>
                  <a:cubicBezTo>
                    <a:pt x="27" y="250"/>
                    <a:pt x="28" y="250"/>
                    <a:pt x="28" y="250"/>
                  </a:cubicBezTo>
                  <a:cubicBezTo>
                    <a:pt x="32" y="249"/>
                    <a:pt x="40" y="249"/>
                    <a:pt x="49" y="249"/>
                  </a:cubicBezTo>
                  <a:cubicBezTo>
                    <a:pt x="57" y="249"/>
                    <a:pt x="66" y="249"/>
                    <a:pt x="71" y="248"/>
                  </a:cubicBezTo>
                  <a:cubicBezTo>
                    <a:pt x="85" y="246"/>
                    <a:pt x="101" y="245"/>
                    <a:pt x="117" y="244"/>
                  </a:cubicBezTo>
                  <a:cubicBezTo>
                    <a:pt x="127" y="243"/>
                    <a:pt x="136" y="243"/>
                    <a:pt x="145" y="242"/>
                  </a:cubicBezTo>
                  <a:cubicBezTo>
                    <a:pt x="177" y="239"/>
                    <a:pt x="207" y="235"/>
                    <a:pt x="237" y="230"/>
                  </a:cubicBezTo>
                  <a:cubicBezTo>
                    <a:pt x="275" y="224"/>
                    <a:pt x="313" y="218"/>
                    <a:pt x="356" y="216"/>
                  </a:cubicBezTo>
                  <a:cubicBezTo>
                    <a:pt x="357" y="216"/>
                    <a:pt x="358" y="216"/>
                    <a:pt x="360" y="216"/>
                  </a:cubicBezTo>
                  <a:cubicBezTo>
                    <a:pt x="371" y="215"/>
                    <a:pt x="403" y="213"/>
                    <a:pt x="415" y="215"/>
                  </a:cubicBezTo>
                  <a:cubicBezTo>
                    <a:pt x="407" y="217"/>
                    <a:pt x="389" y="220"/>
                    <a:pt x="365" y="223"/>
                  </a:cubicBezTo>
                  <a:cubicBezTo>
                    <a:pt x="314" y="230"/>
                    <a:pt x="244" y="237"/>
                    <a:pt x="228" y="238"/>
                  </a:cubicBezTo>
                  <a:cubicBezTo>
                    <a:pt x="211" y="239"/>
                    <a:pt x="192" y="241"/>
                    <a:pt x="174" y="243"/>
                  </a:cubicBezTo>
                  <a:cubicBezTo>
                    <a:pt x="156" y="245"/>
                    <a:pt x="138" y="247"/>
                    <a:pt x="121" y="249"/>
                  </a:cubicBezTo>
                  <a:cubicBezTo>
                    <a:pt x="116" y="250"/>
                    <a:pt x="110" y="251"/>
                    <a:pt x="105" y="252"/>
                  </a:cubicBezTo>
                  <a:cubicBezTo>
                    <a:pt x="100" y="253"/>
                    <a:pt x="96" y="254"/>
                    <a:pt x="91" y="255"/>
                  </a:cubicBezTo>
                  <a:cubicBezTo>
                    <a:pt x="89" y="255"/>
                    <a:pt x="81" y="256"/>
                    <a:pt x="73" y="258"/>
                  </a:cubicBezTo>
                  <a:cubicBezTo>
                    <a:pt x="64" y="260"/>
                    <a:pt x="27" y="266"/>
                    <a:pt x="27" y="268"/>
                  </a:cubicBezTo>
                  <a:cubicBezTo>
                    <a:pt x="26" y="272"/>
                    <a:pt x="32" y="271"/>
                    <a:pt x="34" y="270"/>
                  </a:cubicBezTo>
                  <a:cubicBezTo>
                    <a:pt x="45" y="270"/>
                    <a:pt x="69" y="268"/>
                    <a:pt x="96" y="266"/>
                  </a:cubicBezTo>
                  <a:cubicBezTo>
                    <a:pt x="136" y="263"/>
                    <a:pt x="182" y="259"/>
                    <a:pt x="190" y="259"/>
                  </a:cubicBezTo>
                  <a:cubicBezTo>
                    <a:pt x="210" y="258"/>
                    <a:pt x="229" y="256"/>
                    <a:pt x="248" y="255"/>
                  </a:cubicBezTo>
                  <a:cubicBezTo>
                    <a:pt x="269" y="253"/>
                    <a:pt x="290" y="251"/>
                    <a:pt x="310" y="251"/>
                  </a:cubicBezTo>
                  <a:cubicBezTo>
                    <a:pt x="321" y="250"/>
                    <a:pt x="335" y="249"/>
                    <a:pt x="351" y="247"/>
                  </a:cubicBezTo>
                  <a:cubicBezTo>
                    <a:pt x="372" y="245"/>
                    <a:pt x="396" y="242"/>
                    <a:pt x="409" y="243"/>
                  </a:cubicBezTo>
                  <a:cubicBezTo>
                    <a:pt x="414" y="243"/>
                    <a:pt x="420" y="244"/>
                    <a:pt x="408" y="246"/>
                  </a:cubicBezTo>
                  <a:cubicBezTo>
                    <a:pt x="389" y="248"/>
                    <a:pt x="327" y="254"/>
                    <a:pt x="276" y="259"/>
                  </a:cubicBezTo>
                  <a:cubicBezTo>
                    <a:pt x="243" y="263"/>
                    <a:pt x="216" y="265"/>
                    <a:pt x="208" y="267"/>
                  </a:cubicBezTo>
                  <a:cubicBezTo>
                    <a:pt x="207" y="267"/>
                    <a:pt x="206" y="268"/>
                    <a:pt x="206" y="270"/>
                  </a:cubicBezTo>
                  <a:cubicBezTo>
                    <a:pt x="206" y="271"/>
                    <a:pt x="207" y="272"/>
                    <a:pt x="209" y="272"/>
                  </a:cubicBezTo>
                  <a:cubicBezTo>
                    <a:pt x="217" y="271"/>
                    <a:pt x="244" y="268"/>
                    <a:pt x="277" y="265"/>
                  </a:cubicBezTo>
                  <a:cubicBezTo>
                    <a:pt x="279" y="265"/>
                    <a:pt x="326" y="260"/>
                    <a:pt x="365" y="256"/>
                  </a:cubicBezTo>
                  <a:cubicBezTo>
                    <a:pt x="391" y="253"/>
                    <a:pt x="414" y="251"/>
                    <a:pt x="419" y="247"/>
                  </a:cubicBezTo>
                  <a:cubicBezTo>
                    <a:pt x="422" y="246"/>
                    <a:pt x="422" y="241"/>
                    <a:pt x="418" y="240"/>
                  </a:cubicBezTo>
                  <a:cubicBezTo>
                    <a:pt x="409" y="236"/>
                    <a:pt x="378" y="239"/>
                    <a:pt x="350" y="242"/>
                  </a:cubicBezTo>
                  <a:cubicBezTo>
                    <a:pt x="335" y="243"/>
                    <a:pt x="320" y="245"/>
                    <a:pt x="310" y="245"/>
                  </a:cubicBezTo>
                  <a:cubicBezTo>
                    <a:pt x="289" y="246"/>
                    <a:pt x="268" y="247"/>
                    <a:pt x="248" y="249"/>
                  </a:cubicBezTo>
                  <a:cubicBezTo>
                    <a:pt x="228" y="251"/>
                    <a:pt x="209" y="253"/>
                    <a:pt x="190" y="253"/>
                  </a:cubicBezTo>
                  <a:cubicBezTo>
                    <a:pt x="182" y="254"/>
                    <a:pt x="136" y="257"/>
                    <a:pt x="95" y="260"/>
                  </a:cubicBezTo>
                  <a:cubicBezTo>
                    <a:pt x="92" y="261"/>
                    <a:pt x="89" y="261"/>
                    <a:pt x="86" y="261"/>
                  </a:cubicBezTo>
                  <a:cubicBezTo>
                    <a:pt x="88" y="261"/>
                    <a:pt x="91" y="260"/>
                    <a:pt x="92" y="260"/>
                  </a:cubicBezTo>
                  <a:cubicBezTo>
                    <a:pt x="96" y="259"/>
                    <a:pt x="101" y="259"/>
                    <a:pt x="106" y="258"/>
                  </a:cubicBezTo>
                  <a:cubicBezTo>
                    <a:pt x="111" y="256"/>
                    <a:pt x="116" y="255"/>
                    <a:pt x="122" y="255"/>
                  </a:cubicBezTo>
                  <a:cubicBezTo>
                    <a:pt x="139" y="252"/>
                    <a:pt x="157" y="250"/>
                    <a:pt x="175" y="248"/>
                  </a:cubicBezTo>
                  <a:cubicBezTo>
                    <a:pt x="193" y="246"/>
                    <a:pt x="211" y="245"/>
                    <a:pt x="228" y="243"/>
                  </a:cubicBezTo>
                  <a:cubicBezTo>
                    <a:pt x="244" y="242"/>
                    <a:pt x="315" y="236"/>
                    <a:pt x="366" y="229"/>
                  </a:cubicBezTo>
                  <a:cubicBezTo>
                    <a:pt x="394" y="225"/>
                    <a:pt x="417" y="221"/>
                    <a:pt x="422" y="217"/>
                  </a:cubicBezTo>
                  <a:cubicBezTo>
                    <a:pt x="422" y="217"/>
                    <a:pt x="422" y="216"/>
                    <a:pt x="422" y="216"/>
                  </a:cubicBezTo>
                  <a:cubicBezTo>
                    <a:pt x="424" y="214"/>
                    <a:pt x="423" y="211"/>
                    <a:pt x="419" y="210"/>
                  </a:cubicBezTo>
                  <a:cubicBezTo>
                    <a:pt x="406" y="206"/>
                    <a:pt x="367" y="210"/>
                    <a:pt x="360" y="210"/>
                  </a:cubicBezTo>
                  <a:cubicBezTo>
                    <a:pt x="357" y="210"/>
                    <a:pt x="356" y="211"/>
                    <a:pt x="356" y="211"/>
                  </a:cubicBezTo>
                  <a:cubicBezTo>
                    <a:pt x="313" y="212"/>
                    <a:pt x="275" y="218"/>
                    <a:pt x="236" y="224"/>
                  </a:cubicBezTo>
                  <a:cubicBezTo>
                    <a:pt x="207" y="229"/>
                    <a:pt x="177" y="234"/>
                    <a:pt x="144" y="237"/>
                  </a:cubicBezTo>
                  <a:cubicBezTo>
                    <a:pt x="135" y="238"/>
                    <a:pt x="126" y="238"/>
                    <a:pt x="117" y="239"/>
                  </a:cubicBezTo>
                  <a:cubicBezTo>
                    <a:pt x="101" y="240"/>
                    <a:pt x="85" y="240"/>
                    <a:pt x="71" y="243"/>
                  </a:cubicBezTo>
                  <a:cubicBezTo>
                    <a:pt x="66" y="243"/>
                    <a:pt x="60" y="243"/>
                    <a:pt x="53" y="243"/>
                  </a:cubicBezTo>
                  <a:cubicBezTo>
                    <a:pt x="93" y="237"/>
                    <a:pt x="178" y="226"/>
                    <a:pt x="257" y="215"/>
                  </a:cubicBezTo>
                  <a:cubicBezTo>
                    <a:pt x="271" y="213"/>
                    <a:pt x="419" y="194"/>
                    <a:pt x="423" y="191"/>
                  </a:cubicBezTo>
                  <a:cubicBezTo>
                    <a:pt x="426" y="188"/>
                    <a:pt x="425" y="186"/>
                    <a:pt x="420" y="186"/>
                  </a:cubicBezTo>
                  <a:cubicBezTo>
                    <a:pt x="419" y="185"/>
                    <a:pt x="416" y="185"/>
                    <a:pt x="414" y="185"/>
                  </a:cubicBezTo>
                  <a:cubicBezTo>
                    <a:pt x="401" y="185"/>
                    <a:pt x="371" y="184"/>
                    <a:pt x="328" y="188"/>
                  </a:cubicBezTo>
                  <a:cubicBezTo>
                    <a:pt x="300" y="190"/>
                    <a:pt x="270" y="194"/>
                    <a:pt x="241" y="197"/>
                  </a:cubicBezTo>
                  <a:cubicBezTo>
                    <a:pt x="212" y="201"/>
                    <a:pt x="183" y="205"/>
                    <a:pt x="156" y="207"/>
                  </a:cubicBezTo>
                  <a:cubicBezTo>
                    <a:pt x="140" y="208"/>
                    <a:pt x="121" y="211"/>
                    <a:pt x="102" y="214"/>
                  </a:cubicBezTo>
                  <a:cubicBezTo>
                    <a:pt x="83" y="216"/>
                    <a:pt x="65" y="219"/>
                    <a:pt x="48" y="221"/>
                  </a:cubicBezTo>
                  <a:cubicBezTo>
                    <a:pt x="54" y="219"/>
                    <a:pt x="61" y="217"/>
                    <a:pt x="68" y="216"/>
                  </a:cubicBezTo>
                  <a:cubicBezTo>
                    <a:pt x="83" y="212"/>
                    <a:pt x="99" y="208"/>
                    <a:pt x="105" y="208"/>
                  </a:cubicBezTo>
                  <a:cubicBezTo>
                    <a:pt x="110" y="207"/>
                    <a:pt x="110" y="207"/>
                    <a:pt x="110" y="207"/>
                  </a:cubicBezTo>
                  <a:cubicBezTo>
                    <a:pt x="118" y="206"/>
                    <a:pt x="125" y="205"/>
                    <a:pt x="132" y="204"/>
                  </a:cubicBezTo>
                  <a:cubicBezTo>
                    <a:pt x="168" y="199"/>
                    <a:pt x="203" y="194"/>
                    <a:pt x="238" y="188"/>
                  </a:cubicBezTo>
                  <a:cubicBezTo>
                    <a:pt x="241" y="188"/>
                    <a:pt x="241" y="188"/>
                    <a:pt x="241" y="188"/>
                  </a:cubicBezTo>
                  <a:cubicBezTo>
                    <a:pt x="263" y="185"/>
                    <a:pt x="410" y="162"/>
                    <a:pt x="422" y="151"/>
                  </a:cubicBezTo>
                  <a:cubicBezTo>
                    <a:pt x="423" y="151"/>
                    <a:pt x="423" y="151"/>
                    <a:pt x="423" y="150"/>
                  </a:cubicBezTo>
                  <a:cubicBezTo>
                    <a:pt x="424" y="149"/>
                    <a:pt x="423" y="147"/>
                    <a:pt x="421" y="147"/>
                  </a:cubicBezTo>
                  <a:cubicBezTo>
                    <a:pt x="409" y="143"/>
                    <a:pt x="357" y="150"/>
                    <a:pt x="348" y="151"/>
                  </a:cubicBezTo>
                  <a:cubicBezTo>
                    <a:pt x="283" y="158"/>
                    <a:pt x="198" y="170"/>
                    <a:pt x="194" y="171"/>
                  </a:cubicBezTo>
                  <a:cubicBezTo>
                    <a:pt x="191" y="172"/>
                    <a:pt x="191" y="172"/>
                    <a:pt x="191" y="172"/>
                  </a:cubicBezTo>
                  <a:cubicBezTo>
                    <a:pt x="166" y="178"/>
                    <a:pt x="134" y="182"/>
                    <a:pt x="103" y="185"/>
                  </a:cubicBezTo>
                  <a:cubicBezTo>
                    <a:pt x="91" y="187"/>
                    <a:pt x="80" y="188"/>
                    <a:pt x="69" y="189"/>
                  </a:cubicBezTo>
                  <a:cubicBezTo>
                    <a:pt x="79" y="187"/>
                    <a:pt x="87" y="184"/>
                    <a:pt x="92" y="184"/>
                  </a:cubicBezTo>
                  <a:cubicBezTo>
                    <a:pt x="109" y="180"/>
                    <a:pt x="130" y="176"/>
                    <a:pt x="150" y="172"/>
                  </a:cubicBezTo>
                  <a:cubicBezTo>
                    <a:pt x="161" y="170"/>
                    <a:pt x="171" y="167"/>
                    <a:pt x="180" y="166"/>
                  </a:cubicBezTo>
                  <a:cubicBezTo>
                    <a:pt x="182" y="165"/>
                    <a:pt x="182" y="165"/>
                    <a:pt x="182" y="165"/>
                  </a:cubicBezTo>
                  <a:cubicBezTo>
                    <a:pt x="188" y="164"/>
                    <a:pt x="196" y="162"/>
                    <a:pt x="204" y="161"/>
                  </a:cubicBezTo>
                  <a:cubicBezTo>
                    <a:pt x="234" y="155"/>
                    <a:pt x="277" y="146"/>
                    <a:pt x="317" y="139"/>
                  </a:cubicBezTo>
                  <a:cubicBezTo>
                    <a:pt x="326" y="137"/>
                    <a:pt x="335" y="136"/>
                    <a:pt x="343" y="134"/>
                  </a:cubicBezTo>
                  <a:cubicBezTo>
                    <a:pt x="379" y="128"/>
                    <a:pt x="410" y="124"/>
                    <a:pt x="420" y="113"/>
                  </a:cubicBezTo>
                  <a:cubicBezTo>
                    <a:pt x="420" y="113"/>
                    <a:pt x="421" y="113"/>
                    <a:pt x="421" y="113"/>
                  </a:cubicBezTo>
                  <a:cubicBezTo>
                    <a:pt x="421" y="112"/>
                    <a:pt x="421" y="111"/>
                    <a:pt x="421" y="110"/>
                  </a:cubicBezTo>
                  <a:cubicBezTo>
                    <a:pt x="421" y="110"/>
                    <a:pt x="420" y="108"/>
                    <a:pt x="416" y="108"/>
                  </a:cubicBezTo>
                  <a:cubicBezTo>
                    <a:pt x="414" y="109"/>
                    <a:pt x="412" y="109"/>
                    <a:pt x="412" y="109"/>
                  </a:cubicBezTo>
                  <a:cubicBezTo>
                    <a:pt x="393" y="113"/>
                    <a:pt x="374" y="115"/>
                    <a:pt x="356" y="117"/>
                  </a:cubicBezTo>
                  <a:cubicBezTo>
                    <a:pt x="351" y="117"/>
                    <a:pt x="346" y="118"/>
                    <a:pt x="342" y="118"/>
                  </a:cubicBezTo>
                  <a:cubicBezTo>
                    <a:pt x="332" y="120"/>
                    <a:pt x="299" y="125"/>
                    <a:pt x="258" y="132"/>
                  </a:cubicBezTo>
                  <a:cubicBezTo>
                    <a:pt x="176" y="145"/>
                    <a:pt x="66" y="164"/>
                    <a:pt x="39" y="164"/>
                  </a:cubicBezTo>
                  <a:cubicBezTo>
                    <a:pt x="54" y="159"/>
                    <a:pt x="105" y="144"/>
                    <a:pt x="163" y="132"/>
                  </a:cubicBezTo>
                  <a:cubicBezTo>
                    <a:pt x="227" y="119"/>
                    <a:pt x="291" y="106"/>
                    <a:pt x="308" y="95"/>
                  </a:cubicBezTo>
                  <a:cubicBezTo>
                    <a:pt x="309" y="94"/>
                    <a:pt x="309" y="93"/>
                    <a:pt x="309" y="92"/>
                  </a:cubicBezTo>
                  <a:cubicBezTo>
                    <a:pt x="309" y="90"/>
                    <a:pt x="307" y="89"/>
                    <a:pt x="306" y="90"/>
                  </a:cubicBezTo>
                  <a:cubicBezTo>
                    <a:pt x="306" y="90"/>
                    <a:pt x="306" y="90"/>
                    <a:pt x="306" y="90"/>
                  </a:cubicBezTo>
                  <a:cubicBezTo>
                    <a:pt x="306" y="90"/>
                    <a:pt x="304" y="90"/>
                    <a:pt x="303" y="90"/>
                  </a:cubicBezTo>
                  <a:cubicBezTo>
                    <a:pt x="299" y="91"/>
                    <a:pt x="294" y="91"/>
                    <a:pt x="294" y="92"/>
                  </a:cubicBezTo>
                  <a:cubicBezTo>
                    <a:pt x="283" y="91"/>
                    <a:pt x="265" y="94"/>
                    <a:pt x="250" y="97"/>
                  </a:cubicBezTo>
                  <a:cubicBezTo>
                    <a:pt x="245" y="98"/>
                    <a:pt x="240" y="98"/>
                    <a:pt x="236" y="99"/>
                  </a:cubicBezTo>
                  <a:cubicBezTo>
                    <a:pt x="216" y="102"/>
                    <a:pt x="193" y="107"/>
                    <a:pt x="170" y="111"/>
                  </a:cubicBezTo>
                  <a:cubicBezTo>
                    <a:pt x="155" y="115"/>
                    <a:pt x="140" y="118"/>
                    <a:pt x="126" y="120"/>
                  </a:cubicBezTo>
                  <a:cubicBezTo>
                    <a:pt x="114" y="122"/>
                    <a:pt x="87" y="127"/>
                    <a:pt x="64" y="130"/>
                  </a:cubicBezTo>
                  <a:cubicBezTo>
                    <a:pt x="60" y="130"/>
                    <a:pt x="56" y="131"/>
                    <a:pt x="52" y="131"/>
                  </a:cubicBezTo>
                  <a:cubicBezTo>
                    <a:pt x="53" y="131"/>
                    <a:pt x="54" y="131"/>
                    <a:pt x="55" y="130"/>
                  </a:cubicBezTo>
                  <a:cubicBezTo>
                    <a:pt x="59" y="130"/>
                    <a:pt x="64" y="129"/>
                    <a:pt x="69" y="127"/>
                  </a:cubicBezTo>
                  <a:cubicBezTo>
                    <a:pt x="90" y="122"/>
                    <a:pt x="112" y="116"/>
                    <a:pt x="135" y="111"/>
                  </a:cubicBezTo>
                  <a:cubicBezTo>
                    <a:pt x="187" y="98"/>
                    <a:pt x="238" y="85"/>
                    <a:pt x="290" y="70"/>
                  </a:cubicBezTo>
                  <a:cubicBezTo>
                    <a:pt x="299" y="68"/>
                    <a:pt x="302" y="65"/>
                    <a:pt x="302" y="63"/>
                  </a:cubicBezTo>
                  <a:cubicBezTo>
                    <a:pt x="300" y="57"/>
                    <a:pt x="128" y="91"/>
                    <a:pt x="109" y="95"/>
                  </a:cubicBezTo>
                  <a:cubicBezTo>
                    <a:pt x="107" y="95"/>
                    <a:pt x="107" y="95"/>
                    <a:pt x="107" y="95"/>
                  </a:cubicBezTo>
                  <a:cubicBezTo>
                    <a:pt x="107" y="95"/>
                    <a:pt x="107" y="95"/>
                    <a:pt x="107" y="95"/>
                  </a:cubicBezTo>
                  <a:cubicBezTo>
                    <a:pt x="107" y="95"/>
                    <a:pt x="107" y="95"/>
                    <a:pt x="107" y="95"/>
                  </a:cubicBezTo>
                  <a:cubicBezTo>
                    <a:pt x="107" y="95"/>
                    <a:pt x="107" y="95"/>
                    <a:pt x="107" y="95"/>
                  </a:cubicBezTo>
                  <a:cubicBezTo>
                    <a:pt x="107" y="95"/>
                    <a:pt x="107" y="95"/>
                    <a:pt x="107" y="95"/>
                  </a:cubicBezTo>
                  <a:cubicBezTo>
                    <a:pt x="98" y="97"/>
                    <a:pt x="98" y="97"/>
                    <a:pt x="98" y="97"/>
                  </a:cubicBezTo>
                  <a:cubicBezTo>
                    <a:pt x="89" y="98"/>
                    <a:pt x="76" y="100"/>
                    <a:pt x="64" y="102"/>
                  </a:cubicBezTo>
                  <a:cubicBezTo>
                    <a:pt x="62" y="102"/>
                    <a:pt x="62" y="102"/>
                    <a:pt x="62" y="102"/>
                  </a:cubicBezTo>
                  <a:cubicBezTo>
                    <a:pt x="77" y="98"/>
                    <a:pt x="95" y="93"/>
                    <a:pt x="115" y="88"/>
                  </a:cubicBezTo>
                  <a:cubicBezTo>
                    <a:pt x="131" y="84"/>
                    <a:pt x="304" y="40"/>
                    <a:pt x="304" y="31"/>
                  </a:cubicBezTo>
                  <a:cubicBezTo>
                    <a:pt x="303" y="22"/>
                    <a:pt x="205" y="45"/>
                    <a:pt x="196" y="47"/>
                  </a:cubicBezTo>
                  <a:cubicBezTo>
                    <a:pt x="134" y="59"/>
                    <a:pt x="64" y="73"/>
                    <a:pt x="37" y="74"/>
                  </a:cubicBezTo>
                  <a:cubicBezTo>
                    <a:pt x="57" y="68"/>
                    <a:pt x="79" y="64"/>
                    <a:pt x="101" y="61"/>
                  </a:cubicBezTo>
                  <a:cubicBezTo>
                    <a:pt x="118" y="59"/>
                    <a:pt x="135" y="56"/>
                    <a:pt x="153" y="52"/>
                  </a:cubicBezTo>
                  <a:cubicBezTo>
                    <a:pt x="188" y="44"/>
                    <a:pt x="227" y="33"/>
                    <a:pt x="263" y="22"/>
                  </a:cubicBezTo>
                  <a:cubicBezTo>
                    <a:pt x="278" y="17"/>
                    <a:pt x="294" y="13"/>
                    <a:pt x="308" y="9"/>
                  </a:cubicBezTo>
                  <a:cubicBezTo>
                    <a:pt x="309" y="9"/>
                    <a:pt x="310" y="8"/>
                    <a:pt x="310" y="6"/>
                  </a:cubicBezTo>
                  <a:cubicBezTo>
                    <a:pt x="310" y="6"/>
                    <a:pt x="310" y="6"/>
                    <a:pt x="310" y="6"/>
                  </a:cubicBezTo>
                  <a:cubicBezTo>
                    <a:pt x="309" y="0"/>
                    <a:pt x="277" y="6"/>
                    <a:pt x="266" y="8"/>
                  </a:cubicBezTo>
                  <a:cubicBezTo>
                    <a:pt x="219" y="17"/>
                    <a:pt x="149" y="32"/>
                    <a:pt x="140" y="34"/>
                  </a:cubicBezTo>
                  <a:cubicBezTo>
                    <a:pt x="124" y="38"/>
                    <a:pt x="108" y="40"/>
                    <a:pt x="91" y="43"/>
                  </a:cubicBezTo>
                  <a:cubicBezTo>
                    <a:pt x="69" y="47"/>
                    <a:pt x="46" y="50"/>
                    <a:pt x="25" y="56"/>
                  </a:cubicBezTo>
                  <a:close/>
                  <a:moveTo>
                    <a:pt x="297" y="65"/>
                  </a:moveTo>
                  <a:cubicBezTo>
                    <a:pt x="297" y="65"/>
                    <a:pt x="296" y="65"/>
                    <a:pt x="295" y="65"/>
                  </a:cubicBezTo>
                  <a:cubicBezTo>
                    <a:pt x="296" y="65"/>
                    <a:pt x="297" y="65"/>
                    <a:pt x="297"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41">
              <a:extLst>
                <a:ext uri="{FF2B5EF4-FFF2-40B4-BE49-F238E27FC236}">
                  <a16:creationId xmlns:a16="http://schemas.microsoft.com/office/drawing/2014/main" xmlns="" id="{FFA7B598-A282-4860-8EC7-A9CCE57149AC}"/>
                </a:ext>
              </a:extLst>
            </p:cNvPr>
            <p:cNvSpPr>
              <a:spLocks/>
            </p:cNvSpPr>
            <p:nvPr/>
          </p:nvSpPr>
          <p:spPr bwMode="auto">
            <a:xfrm>
              <a:off x="3911" y="1600"/>
              <a:ext cx="422" cy="1034"/>
            </a:xfrm>
            <a:custGeom>
              <a:avLst/>
              <a:gdLst>
                <a:gd name="T0" fmla="*/ 1 w 178"/>
                <a:gd name="T1" fmla="*/ 44 h 435"/>
                <a:gd name="T2" fmla="*/ 12 w 178"/>
                <a:gd name="T3" fmla="*/ 194 h 435"/>
                <a:gd name="T4" fmla="*/ 14 w 178"/>
                <a:gd name="T5" fmla="*/ 193 h 435"/>
                <a:gd name="T6" fmla="*/ 28 w 178"/>
                <a:gd name="T7" fmla="*/ 126 h 435"/>
                <a:gd name="T8" fmla="*/ 33 w 178"/>
                <a:gd name="T9" fmla="*/ 198 h 435"/>
                <a:gd name="T10" fmla="*/ 38 w 178"/>
                <a:gd name="T11" fmla="*/ 199 h 435"/>
                <a:gd name="T12" fmla="*/ 47 w 178"/>
                <a:gd name="T13" fmla="*/ 62 h 435"/>
                <a:gd name="T14" fmla="*/ 51 w 178"/>
                <a:gd name="T15" fmla="*/ 210 h 435"/>
                <a:gd name="T16" fmla="*/ 68 w 178"/>
                <a:gd name="T17" fmla="*/ 212 h 435"/>
                <a:gd name="T18" fmla="*/ 76 w 178"/>
                <a:gd name="T19" fmla="*/ 35 h 435"/>
                <a:gd name="T20" fmla="*/ 76 w 178"/>
                <a:gd name="T21" fmla="*/ 229 h 435"/>
                <a:gd name="T22" fmla="*/ 93 w 178"/>
                <a:gd name="T23" fmla="*/ 244 h 435"/>
                <a:gd name="T24" fmla="*/ 97 w 178"/>
                <a:gd name="T25" fmla="*/ 150 h 435"/>
                <a:gd name="T26" fmla="*/ 100 w 178"/>
                <a:gd name="T27" fmla="*/ 36 h 435"/>
                <a:gd name="T28" fmla="*/ 105 w 178"/>
                <a:gd name="T29" fmla="*/ 80 h 435"/>
                <a:gd name="T30" fmla="*/ 104 w 178"/>
                <a:gd name="T31" fmla="*/ 292 h 435"/>
                <a:gd name="T32" fmla="*/ 118 w 178"/>
                <a:gd name="T33" fmla="*/ 233 h 435"/>
                <a:gd name="T34" fmla="*/ 125 w 178"/>
                <a:gd name="T35" fmla="*/ 217 h 435"/>
                <a:gd name="T36" fmla="*/ 125 w 178"/>
                <a:gd name="T37" fmla="*/ 424 h 435"/>
                <a:gd name="T38" fmla="*/ 145 w 178"/>
                <a:gd name="T39" fmla="*/ 294 h 435"/>
                <a:gd name="T40" fmla="*/ 149 w 178"/>
                <a:gd name="T41" fmla="*/ 54 h 435"/>
                <a:gd name="T42" fmla="*/ 154 w 178"/>
                <a:gd name="T43" fmla="*/ 87 h 435"/>
                <a:gd name="T44" fmla="*/ 155 w 178"/>
                <a:gd name="T45" fmla="*/ 277 h 435"/>
                <a:gd name="T46" fmla="*/ 166 w 178"/>
                <a:gd name="T47" fmla="*/ 425 h 435"/>
                <a:gd name="T48" fmla="*/ 176 w 178"/>
                <a:gd name="T49" fmla="*/ 103 h 435"/>
                <a:gd name="T50" fmla="*/ 173 w 178"/>
                <a:gd name="T51" fmla="*/ 2 h 435"/>
                <a:gd name="T52" fmla="*/ 168 w 178"/>
                <a:gd name="T53" fmla="*/ 299 h 435"/>
                <a:gd name="T54" fmla="*/ 160 w 178"/>
                <a:gd name="T55" fmla="*/ 277 h 435"/>
                <a:gd name="T56" fmla="*/ 159 w 178"/>
                <a:gd name="T57" fmla="*/ 87 h 435"/>
                <a:gd name="T58" fmla="*/ 150 w 178"/>
                <a:gd name="T59" fmla="*/ 7 h 435"/>
                <a:gd name="T60" fmla="*/ 141 w 178"/>
                <a:gd name="T61" fmla="*/ 176 h 435"/>
                <a:gd name="T62" fmla="*/ 131 w 178"/>
                <a:gd name="T63" fmla="*/ 424 h 435"/>
                <a:gd name="T64" fmla="*/ 131 w 178"/>
                <a:gd name="T65" fmla="*/ 217 h 435"/>
                <a:gd name="T66" fmla="*/ 118 w 178"/>
                <a:gd name="T67" fmla="*/ 100 h 435"/>
                <a:gd name="T68" fmla="*/ 107 w 178"/>
                <a:gd name="T69" fmla="*/ 287 h 435"/>
                <a:gd name="T70" fmla="*/ 111 w 178"/>
                <a:gd name="T71" fmla="*/ 80 h 435"/>
                <a:gd name="T72" fmla="*/ 95 w 178"/>
                <a:gd name="T73" fmla="*/ 33 h 435"/>
                <a:gd name="T74" fmla="*/ 92 w 178"/>
                <a:gd name="T75" fmla="*/ 141 h 435"/>
                <a:gd name="T76" fmla="*/ 88 w 178"/>
                <a:gd name="T77" fmla="*/ 230 h 435"/>
                <a:gd name="T78" fmla="*/ 81 w 178"/>
                <a:gd name="T79" fmla="*/ 229 h 435"/>
                <a:gd name="T80" fmla="*/ 80 w 178"/>
                <a:gd name="T81" fmla="*/ 27 h 435"/>
                <a:gd name="T82" fmla="*/ 66 w 178"/>
                <a:gd name="T83" fmla="*/ 88 h 435"/>
                <a:gd name="T84" fmla="*/ 56 w 178"/>
                <a:gd name="T85" fmla="*/ 225 h 435"/>
                <a:gd name="T86" fmla="*/ 54 w 178"/>
                <a:gd name="T87" fmla="*/ 30 h 435"/>
                <a:gd name="T88" fmla="*/ 50 w 178"/>
                <a:gd name="T89" fmla="*/ 27 h 435"/>
                <a:gd name="T90" fmla="*/ 45 w 178"/>
                <a:gd name="T91" fmla="*/ 29 h 435"/>
                <a:gd name="T92" fmla="*/ 39 w 178"/>
                <a:gd name="T93" fmla="*/ 103 h 435"/>
                <a:gd name="T94" fmla="*/ 25 w 178"/>
                <a:gd name="T95" fmla="*/ 36 h 435"/>
                <a:gd name="T96" fmla="*/ 7 w 178"/>
                <a:gd name="T97" fmla="*/ 146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435">
                  <a:moveTo>
                    <a:pt x="6" y="43"/>
                  </a:moveTo>
                  <a:cubicBezTo>
                    <a:pt x="6" y="42"/>
                    <a:pt x="5" y="41"/>
                    <a:pt x="3" y="41"/>
                  </a:cubicBezTo>
                  <a:cubicBezTo>
                    <a:pt x="2" y="41"/>
                    <a:pt x="0" y="42"/>
                    <a:pt x="1" y="44"/>
                  </a:cubicBezTo>
                  <a:cubicBezTo>
                    <a:pt x="1" y="46"/>
                    <a:pt x="1" y="56"/>
                    <a:pt x="1" y="69"/>
                  </a:cubicBezTo>
                  <a:cubicBezTo>
                    <a:pt x="1" y="91"/>
                    <a:pt x="1" y="121"/>
                    <a:pt x="2" y="147"/>
                  </a:cubicBezTo>
                  <a:cubicBezTo>
                    <a:pt x="3" y="173"/>
                    <a:pt x="5" y="195"/>
                    <a:pt x="12" y="194"/>
                  </a:cubicBezTo>
                  <a:cubicBezTo>
                    <a:pt x="12" y="192"/>
                    <a:pt x="12" y="192"/>
                    <a:pt x="12" y="192"/>
                  </a:cubicBezTo>
                  <a:cubicBezTo>
                    <a:pt x="12" y="194"/>
                    <a:pt x="12" y="194"/>
                    <a:pt x="12" y="194"/>
                  </a:cubicBezTo>
                  <a:cubicBezTo>
                    <a:pt x="13" y="194"/>
                    <a:pt x="14" y="194"/>
                    <a:pt x="14" y="193"/>
                  </a:cubicBezTo>
                  <a:cubicBezTo>
                    <a:pt x="21" y="182"/>
                    <a:pt x="21" y="147"/>
                    <a:pt x="21" y="112"/>
                  </a:cubicBezTo>
                  <a:cubicBezTo>
                    <a:pt x="22" y="88"/>
                    <a:pt x="22" y="65"/>
                    <a:pt x="24" y="50"/>
                  </a:cubicBezTo>
                  <a:cubicBezTo>
                    <a:pt x="25" y="64"/>
                    <a:pt x="26" y="96"/>
                    <a:pt x="28" y="126"/>
                  </a:cubicBezTo>
                  <a:cubicBezTo>
                    <a:pt x="29" y="157"/>
                    <a:pt x="30" y="187"/>
                    <a:pt x="33" y="198"/>
                  </a:cubicBezTo>
                  <a:cubicBezTo>
                    <a:pt x="33" y="198"/>
                    <a:pt x="33" y="198"/>
                    <a:pt x="33" y="198"/>
                  </a:cubicBezTo>
                  <a:cubicBezTo>
                    <a:pt x="33" y="198"/>
                    <a:pt x="33" y="198"/>
                    <a:pt x="33" y="198"/>
                  </a:cubicBezTo>
                  <a:cubicBezTo>
                    <a:pt x="34" y="201"/>
                    <a:pt x="35" y="202"/>
                    <a:pt x="36" y="202"/>
                  </a:cubicBezTo>
                  <a:cubicBezTo>
                    <a:pt x="36" y="202"/>
                    <a:pt x="36" y="202"/>
                    <a:pt x="36" y="202"/>
                  </a:cubicBezTo>
                  <a:cubicBezTo>
                    <a:pt x="37" y="202"/>
                    <a:pt x="38" y="201"/>
                    <a:pt x="38" y="199"/>
                  </a:cubicBezTo>
                  <a:cubicBezTo>
                    <a:pt x="47" y="167"/>
                    <a:pt x="46" y="135"/>
                    <a:pt x="44" y="103"/>
                  </a:cubicBezTo>
                  <a:cubicBezTo>
                    <a:pt x="44" y="99"/>
                    <a:pt x="44" y="95"/>
                    <a:pt x="44" y="91"/>
                  </a:cubicBezTo>
                  <a:cubicBezTo>
                    <a:pt x="44" y="91"/>
                    <a:pt x="45" y="77"/>
                    <a:pt x="47" y="62"/>
                  </a:cubicBezTo>
                  <a:cubicBezTo>
                    <a:pt x="48" y="50"/>
                    <a:pt x="49" y="37"/>
                    <a:pt x="50" y="33"/>
                  </a:cubicBezTo>
                  <a:cubicBezTo>
                    <a:pt x="51" y="33"/>
                    <a:pt x="50" y="104"/>
                    <a:pt x="50" y="109"/>
                  </a:cubicBezTo>
                  <a:cubicBezTo>
                    <a:pt x="51" y="151"/>
                    <a:pt x="51" y="196"/>
                    <a:pt x="51" y="210"/>
                  </a:cubicBezTo>
                  <a:cubicBezTo>
                    <a:pt x="51" y="214"/>
                    <a:pt x="51" y="219"/>
                    <a:pt x="51" y="225"/>
                  </a:cubicBezTo>
                  <a:cubicBezTo>
                    <a:pt x="50" y="245"/>
                    <a:pt x="51" y="293"/>
                    <a:pt x="59" y="280"/>
                  </a:cubicBezTo>
                  <a:cubicBezTo>
                    <a:pt x="63" y="274"/>
                    <a:pt x="66" y="246"/>
                    <a:pt x="68" y="212"/>
                  </a:cubicBezTo>
                  <a:cubicBezTo>
                    <a:pt x="71" y="165"/>
                    <a:pt x="72" y="107"/>
                    <a:pt x="71" y="87"/>
                  </a:cubicBezTo>
                  <a:cubicBezTo>
                    <a:pt x="70" y="78"/>
                    <a:pt x="70" y="63"/>
                    <a:pt x="72" y="49"/>
                  </a:cubicBezTo>
                  <a:cubicBezTo>
                    <a:pt x="73" y="44"/>
                    <a:pt x="74" y="39"/>
                    <a:pt x="76" y="35"/>
                  </a:cubicBezTo>
                  <a:cubicBezTo>
                    <a:pt x="79" y="71"/>
                    <a:pt x="78" y="122"/>
                    <a:pt x="77" y="169"/>
                  </a:cubicBezTo>
                  <a:cubicBezTo>
                    <a:pt x="76" y="190"/>
                    <a:pt x="76" y="211"/>
                    <a:pt x="76" y="228"/>
                  </a:cubicBezTo>
                  <a:cubicBezTo>
                    <a:pt x="76" y="231"/>
                    <a:pt x="76" y="228"/>
                    <a:pt x="76" y="229"/>
                  </a:cubicBezTo>
                  <a:cubicBezTo>
                    <a:pt x="76" y="232"/>
                    <a:pt x="77" y="283"/>
                    <a:pt x="83" y="285"/>
                  </a:cubicBezTo>
                  <a:cubicBezTo>
                    <a:pt x="84" y="285"/>
                    <a:pt x="86" y="285"/>
                    <a:pt x="87" y="283"/>
                  </a:cubicBezTo>
                  <a:cubicBezTo>
                    <a:pt x="92" y="276"/>
                    <a:pt x="93" y="262"/>
                    <a:pt x="93" y="244"/>
                  </a:cubicBezTo>
                  <a:cubicBezTo>
                    <a:pt x="93" y="239"/>
                    <a:pt x="93" y="235"/>
                    <a:pt x="94" y="230"/>
                  </a:cubicBezTo>
                  <a:cubicBezTo>
                    <a:pt x="94" y="218"/>
                    <a:pt x="95" y="204"/>
                    <a:pt x="95" y="191"/>
                  </a:cubicBezTo>
                  <a:cubicBezTo>
                    <a:pt x="96" y="174"/>
                    <a:pt x="97" y="158"/>
                    <a:pt x="97" y="150"/>
                  </a:cubicBezTo>
                  <a:cubicBezTo>
                    <a:pt x="97" y="141"/>
                    <a:pt x="97" y="141"/>
                    <a:pt x="97" y="141"/>
                  </a:cubicBezTo>
                  <a:cubicBezTo>
                    <a:pt x="97" y="133"/>
                    <a:pt x="97" y="125"/>
                    <a:pt x="97" y="118"/>
                  </a:cubicBezTo>
                  <a:cubicBezTo>
                    <a:pt x="97" y="90"/>
                    <a:pt x="97" y="64"/>
                    <a:pt x="100" y="36"/>
                  </a:cubicBezTo>
                  <a:cubicBezTo>
                    <a:pt x="101" y="35"/>
                    <a:pt x="101" y="34"/>
                    <a:pt x="101" y="33"/>
                  </a:cubicBezTo>
                  <a:cubicBezTo>
                    <a:pt x="100" y="29"/>
                    <a:pt x="101" y="27"/>
                    <a:pt x="102" y="24"/>
                  </a:cubicBezTo>
                  <a:cubicBezTo>
                    <a:pt x="103" y="31"/>
                    <a:pt x="104" y="54"/>
                    <a:pt x="105" y="80"/>
                  </a:cubicBezTo>
                  <a:cubicBezTo>
                    <a:pt x="106" y="116"/>
                    <a:pt x="106" y="155"/>
                    <a:pt x="105" y="163"/>
                  </a:cubicBezTo>
                  <a:cubicBezTo>
                    <a:pt x="103" y="170"/>
                    <a:pt x="100" y="212"/>
                    <a:pt x="100" y="246"/>
                  </a:cubicBezTo>
                  <a:cubicBezTo>
                    <a:pt x="100" y="269"/>
                    <a:pt x="101" y="288"/>
                    <a:pt x="104" y="292"/>
                  </a:cubicBezTo>
                  <a:cubicBezTo>
                    <a:pt x="106" y="294"/>
                    <a:pt x="108" y="294"/>
                    <a:pt x="110" y="293"/>
                  </a:cubicBezTo>
                  <a:cubicBezTo>
                    <a:pt x="114" y="289"/>
                    <a:pt x="115" y="270"/>
                    <a:pt x="117" y="250"/>
                  </a:cubicBezTo>
                  <a:cubicBezTo>
                    <a:pt x="117" y="244"/>
                    <a:pt x="117" y="238"/>
                    <a:pt x="118" y="233"/>
                  </a:cubicBezTo>
                  <a:cubicBezTo>
                    <a:pt x="121" y="196"/>
                    <a:pt x="122" y="145"/>
                    <a:pt x="123" y="101"/>
                  </a:cubicBezTo>
                  <a:cubicBezTo>
                    <a:pt x="124" y="63"/>
                    <a:pt x="125" y="32"/>
                    <a:pt x="126" y="20"/>
                  </a:cubicBezTo>
                  <a:cubicBezTo>
                    <a:pt x="133" y="49"/>
                    <a:pt x="129" y="141"/>
                    <a:pt x="125" y="217"/>
                  </a:cubicBezTo>
                  <a:cubicBezTo>
                    <a:pt x="123" y="255"/>
                    <a:pt x="122" y="289"/>
                    <a:pt x="122" y="309"/>
                  </a:cubicBezTo>
                  <a:cubicBezTo>
                    <a:pt x="122" y="311"/>
                    <a:pt x="122" y="316"/>
                    <a:pt x="122" y="323"/>
                  </a:cubicBezTo>
                  <a:cubicBezTo>
                    <a:pt x="121" y="346"/>
                    <a:pt x="120" y="404"/>
                    <a:pt x="125" y="424"/>
                  </a:cubicBezTo>
                  <a:cubicBezTo>
                    <a:pt x="127" y="431"/>
                    <a:pt x="132" y="435"/>
                    <a:pt x="136" y="427"/>
                  </a:cubicBezTo>
                  <a:cubicBezTo>
                    <a:pt x="137" y="424"/>
                    <a:pt x="137" y="419"/>
                    <a:pt x="138" y="410"/>
                  </a:cubicBezTo>
                  <a:cubicBezTo>
                    <a:pt x="142" y="375"/>
                    <a:pt x="144" y="335"/>
                    <a:pt x="145" y="294"/>
                  </a:cubicBezTo>
                  <a:cubicBezTo>
                    <a:pt x="146" y="253"/>
                    <a:pt x="147" y="212"/>
                    <a:pt x="147" y="176"/>
                  </a:cubicBezTo>
                  <a:cubicBezTo>
                    <a:pt x="147" y="171"/>
                    <a:pt x="147" y="176"/>
                    <a:pt x="147" y="172"/>
                  </a:cubicBezTo>
                  <a:cubicBezTo>
                    <a:pt x="147" y="153"/>
                    <a:pt x="147" y="96"/>
                    <a:pt x="149" y="54"/>
                  </a:cubicBezTo>
                  <a:cubicBezTo>
                    <a:pt x="151" y="37"/>
                    <a:pt x="152" y="23"/>
                    <a:pt x="154" y="15"/>
                  </a:cubicBezTo>
                  <a:cubicBezTo>
                    <a:pt x="154" y="22"/>
                    <a:pt x="154" y="30"/>
                    <a:pt x="154" y="39"/>
                  </a:cubicBezTo>
                  <a:cubicBezTo>
                    <a:pt x="154" y="61"/>
                    <a:pt x="153" y="85"/>
                    <a:pt x="154" y="87"/>
                  </a:cubicBezTo>
                  <a:cubicBezTo>
                    <a:pt x="154" y="109"/>
                    <a:pt x="155" y="134"/>
                    <a:pt x="155" y="158"/>
                  </a:cubicBezTo>
                  <a:cubicBezTo>
                    <a:pt x="155" y="186"/>
                    <a:pt x="154" y="214"/>
                    <a:pt x="154" y="238"/>
                  </a:cubicBezTo>
                  <a:cubicBezTo>
                    <a:pt x="153" y="249"/>
                    <a:pt x="154" y="263"/>
                    <a:pt x="155" y="277"/>
                  </a:cubicBezTo>
                  <a:cubicBezTo>
                    <a:pt x="156" y="318"/>
                    <a:pt x="152" y="355"/>
                    <a:pt x="153" y="396"/>
                  </a:cubicBezTo>
                  <a:cubicBezTo>
                    <a:pt x="153" y="412"/>
                    <a:pt x="155" y="426"/>
                    <a:pt x="158" y="428"/>
                  </a:cubicBezTo>
                  <a:cubicBezTo>
                    <a:pt x="162" y="431"/>
                    <a:pt x="164" y="427"/>
                    <a:pt x="166" y="425"/>
                  </a:cubicBezTo>
                  <a:cubicBezTo>
                    <a:pt x="172" y="413"/>
                    <a:pt x="173" y="363"/>
                    <a:pt x="174" y="299"/>
                  </a:cubicBezTo>
                  <a:cubicBezTo>
                    <a:pt x="174" y="278"/>
                    <a:pt x="174" y="256"/>
                    <a:pt x="175" y="232"/>
                  </a:cubicBezTo>
                  <a:cubicBezTo>
                    <a:pt x="176" y="188"/>
                    <a:pt x="176" y="143"/>
                    <a:pt x="176" y="103"/>
                  </a:cubicBezTo>
                  <a:cubicBezTo>
                    <a:pt x="177" y="58"/>
                    <a:pt x="177" y="21"/>
                    <a:pt x="178" y="3"/>
                  </a:cubicBezTo>
                  <a:cubicBezTo>
                    <a:pt x="178" y="1"/>
                    <a:pt x="177" y="0"/>
                    <a:pt x="175" y="0"/>
                  </a:cubicBezTo>
                  <a:cubicBezTo>
                    <a:pt x="174" y="0"/>
                    <a:pt x="173" y="1"/>
                    <a:pt x="173" y="2"/>
                  </a:cubicBezTo>
                  <a:cubicBezTo>
                    <a:pt x="172" y="20"/>
                    <a:pt x="171" y="58"/>
                    <a:pt x="171" y="103"/>
                  </a:cubicBezTo>
                  <a:cubicBezTo>
                    <a:pt x="171" y="143"/>
                    <a:pt x="170" y="188"/>
                    <a:pt x="169" y="232"/>
                  </a:cubicBezTo>
                  <a:cubicBezTo>
                    <a:pt x="169" y="255"/>
                    <a:pt x="168" y="278"/>
                    <a:pt x="168" y="299"/>
                  </a:cubicBezTo>
                  <a:cubicBezTo>
                    <a:pt x="168" y="302"/>
                    <a:pt x="164" y="425"/>
                    <a:pt x="161" y="422"/>
                  </a:cubicBezTo>
                  <a:cubicBezTo>
                    <a:pt x="160" y="422"/>
                    <a:pt x="159" y="416"/>
                    <a:pt x="159" y="396"/>
                  </a:cubicBezTo>
                  <a:cubicBezTo>
                    <a:pt x="158" y="355"/>
                    <a:pt x="162" y="317"/>
                    <a:pt x="160" y="277"/>
                  </a:cubicBezTo>
                  <a:cubicBezTo>
                    <a:pt x="159" y="263"/>
                    <a:pt x="159" y="249"/>
                    <a:pt x="159" y="238"/>
                  </a:cubicBezTo>
                  <a:cubicBezTo>
                    <a:pt x="160" y="214"/>
                    <a:pt x="160" y="186"/>
                    <a:pt x="160" y="158"/>
                  </a:cubicBezTo>
                  <a:cubicBezTo>
                    <a:pt x="160" y="133"/>
                    <a:pt x="160" y="109"/>
                    <a:pt x="159" y="87"/>
                  </a:cubicBezTo>
                  <a:cubicBezTo>
                    <a:pt x="159" y="85"/>
                    <a:pt x="159" y="61"/>
                    <a:pt x="159" y="39"/>
                  </a:cubicBezTo>
                  <a:cubicBezTo>
                    <a:pt x="159" y="29"/>
                    <a:pt x="159" y="18"/>
                    <a:pt x="159" y="8"/>
                  </a:cubicBezTo>
                  <a:cubicBezTo>
                    <a:pt x="160" y="2"/>
                    <a:pt x="152" y="3"/>
                    <a:pt x="150" y="7"/>
                  </a:cubicBezTo>
                  <a:cubicBezTo>
                    <a:pt x="146" y="15"/>
                    <a:pt x="145" y="38"/>
                    <a:pt x="144" y="54"/>
                  </a:cubicBezTo>
                  <a:cubicBezTo>
                    <a:pt x="141" y="95"/>
                    <a:pt x="141" y="153"/>
                    <a:pt x="141" y="172"/>
                  </a:cubicBezTo>
                  <a:cubicBezTo>
                    <a:pt x="141" y="173"/>
                    <a:pt x="141" y="169"/>
                    <a:pt x="141" y="176"/>
                  </a:cubicBezTo>
                  <a:cubicBezTo>
                    <a:pt x="141" y="212"/>
                    <a:pt x="141" y="254"/>
                    <a:pt x="140" y="294"/>
                  </a:cubicBezTo>
                  <a:cubicBezTo>
                    <a:pt x="138" y="335"/>
                    <a:pt x="136" y="375"/>
                    <a:pt x="133" y="409"/>
                  </a:cubicBezTo>
                  <a:cubicBezTo>
                    <a:pt x="132" y="417"/>
                    <a:pt x="132" y="422"/>
                    <a:pt x="131" y="424"/>
                  </a:cubicBezTo>
                  <a:cubicBezTo>
                    <a:pt x="125" y="417"/>
                    <a:pt x="127" y="352"/>
                    <a:pt x="127" y="323"/>
                  </a:cubicBezTo>
                  <a:cubicBezTo>
                    <a:pt x="127" y="316"/>
                    <a:pt x="127" y="311"/>
                    <a:pt x="127" y="309"/>
                  </a:cubicBezTo>
                  <a:cubicBezTo>
                    <a:pt x="127" y="290"/>
                    <a:pt x="129" y="255"/>
                    <a:pt x="131" y="217"/>
                  </a:cubicBezTo>
                  <a:cubicBezTo>
                    <a:pt x="134" y="135"/>
                    <a:pt x="139" y="34"/>
                    <a:pt x="129" y="12"/>
                  </a:cubicBezTo>
                  <a:cubicBezTo>
                    <a:pt x="128" y="10"/>
                    <a:pt x="126" y="9"/>
                    <a:pt x="124" y="10"/>
                  </a:cubicBezTo>
                  <a:cubicBezTo>
                    <a:pt x="120" y="12"/>
                    <a:pt x="119" y="52"/>
                    <a:pt x="118" y="100"/>
                  </a:cubicBezTo>
                  <a:cubicBezTo>
                    <a:pt x="117" y="144"/>
                    <a:pt x="116" y="195"/>
                    <a:pt x="113" y="232"/>
                  </a:cubicBezTo>
                  <a:cubicBezTo>
                    <a:pt x="112" y="238"/>
                    <a:pt x="112" y="244"/>
                    <a:pt x="111" y="249"/>
                  </a:cubicBezTo>
                  <a:cubicBezTo>
                    <a:pt x="110" y="266"/>
                    <a:pt x="109" y="282"/>
                    <a:pt x="107" y="287"/>
                  </a:cubicBezTo>
                  <a:cubicBezTo>
                    <a:pt x="106" y="282"/>
                    <a:pt x="105" y="266"/>
                    <a:pt x="105" y="246"/>
                  </a:cubicBezTo>
                  <a:cubicBezTo>
                    <a:pt x="106" y="213"/>
                    <a:pt x="108" y="171"/>
                    <a:pt x="110" y="165"/>
                  </a:cubicBezTo>
                  <a:cubicBezTo>
                    <a:pt x="112" y="156"/>
                    <a:pt x="112" y="116"/>
                    <a:pt x="111" y="80"/>
                  </a:cubicBezTo>
                  <a:cubicBezTo>
                    <a:pt x="110" y="52"/>
                    <a:pt x="108" y="26"/>
                    <a:pt x="105" y="18"/>
                  </a:cubicBezTo>
                  <a:cubicBezTo>
                    <a:pt x="105" y="18"/>
                    <a:pt x="105" y="18"/>
                    <a:pt x="105" y="18"/>
                  </a:cubicBezTo>
                  <a:cubicBezTo>
                    <a:pt x="102" y="11"/>
                    <a:pt x="95" y="21"/>
                    <a:pt x="95" y="33"/>
                  </a:cubicBezTo>
                  <a:cubicBezTo>
                    <a:pt x="95" y="34"/>
                    <a:pt x="95" y="35"/>
                    <a:pt x="95" y="36"/>
                  </a:cubicBezTo>
                  <a:cubicBezTo>
                    <a:pt x="92" y="64"/>
                    <a:pt x="92" y="90"/>
                    <a:pt x="92" y="118"/>
                  </a:cubicBezTo>
                  <a:cubicBezTo>
                    <a:pt x="92" y="125"/>
                    <a:pt x="92" y="133"/>
                    <a:pt x="92" y="141"/>
                  </a:cubicBezTo>
                  <a:cubicBezTo>
                    <a:pt x="91" y="150"/>
                    <a:pt x="91" y="150"/>
                    <a:pt x="91" y="150"/>
                  </a:cubicBezTo>
                  <a:cubicBezTo>
                    <a:pt x="91" y="158"/>
                    <a:pt x="91" y="174"/>
                    <a:pt x="90" y="191"/>
                  </a:cubicBezTo>
                  <a:cubicBezTo>
                    <a:pt x="89" y="204"/>
                    <a:pt x="89" y="217"/>
                    <a:pt x="88" y="230"/>
                  </a:cubicBezTo>
                  <a:cubicBezTo>
                    <a:pt x="88" y="235"/>
                    <a:pt x="88" y="239"/>
                    <a:pt x="88" y="244"/>
                  </a:cubicBezTo>
                  <a:cubicBezTo>
                    <a:pt x="87" y="259"/>
                    <a:pt x="87" y="271"/>
                    <a:pt x="84" y="278"/>
                  </a:cubicBezTo>
                  <a:cubicBezTo>
                    <a:pt x="81" y="272"/>
                    <a:pt x="81" y="238"/>
                    <a:pt x="81" y="229"/>
                  </a:cubicBezTo>
                  <a:cubicBezTo>
                    <a:pt x="81" y="227"/>
                    <a:pt x="81" y="230"/>
                    <a:pt x="81" y="228"/>
                  </a:cubicBezTo>
                  <a:cubicBezTo>
                    <a:pt x="81" y="210"/>
                    <a:pt x="82" y="190"/>
                    <a:pt x="82" y="169"/>
                  </a:cubicBezTo>
                  <a:cubicBezTo>
                    <a:pt x="84" y="118"/>
                    <a:pt x="85" y="63"/>
                    <a:pt x="80" y="27"/>
                  </a:cubicBezTo>
                  <a:cubicBezTo>
                    <a:pt x="80" y="26"/>
                    <a:pt x="80" y="26"/>
                    <a:pt x="79" y="25"/>
                  </a:cubicBezTo>
                  <a:cubicBezTo>
                    <a:pt x="73" y="19"/>
                    <a:pt x="67" y="46"/>
                    <a:pt x="67" y="49"/>
                  </a:cubicBezTo>
                  <a:cubicBezTo>
                    <a:pt x="65" y="62"/>
                    <a:pt x="65" y="78"/>
                    <a:pt x="66" y="88"/>
                  </a:cubicBezTo>
                  <a:cubicBezTo>
                    <a:pt x="67" y="107"/>
                    <a:pt x="66" y="165"/>
                    <a:pt x="63" y="212"/>
                  </a:cubicBezTo>
                  <a:cubicBezTo>
                    <a:pt x="61" y="239"/>
                    <a:pt x="59" y="262"/>
                    <a:pt x="56" y="272"/>
                  </a:cubicBezTo>
                  <a:cubicBezTo>
                    <a:pt x="55" y="264"/>
                    <a:pt x="55" y="243"/>
                    <a:pt x="56" y="225"/>
                  </a:cubicBezTo>
                  <a:cubicBezTo>
                    <a:pt x="56" y="220"/>
                    <a:pt x="56" y="215"/>
                    <a:pt x="56" y="210"/>
                  </a:cubicBezTo>
                  <a:cubicBezTo>
                    <a:pt x="57" y="196"/>
                    <a:pt x="56" y="151"/>
                    <a:pt x="56" y="109"/>
                  </a:cubicBezTo>
                  <a:cubicBezTo>
                    <a:pt x="56" y="84"/>
                    <a:pt x="56" y="54"/>
                    <a:pt x="54" y="30"/>
                  </a:cubicBezTo>
                  <a:cubicBezTo>
                    <a:pt x="54" y="28"/>
                    <a:pt x="53" y="27"/>
                    <a:pt x="51" y="27"/>
                  </a:cubicBezTo>
                  <a:cubicBezTo>
                    <a:pt x="51" y="27"/>
                    <a:pt x="51" y="27"/>
                    <a:pt x="51" y="27"/>
                  </a:cubicBezTo>
                  <a:cubicBezTo>
                    <a:pt x="50" y="28"/>
                    <a:pt x="50" y="28"/>
                    <a:pt x="50" y="27"/>
                  </a:cubicBezTo>
                  <a:cubicBezTo>
                    <a:pt x="49" y="27"/>
                    <a:pt x="48" y="27"/>
                    <a:pt x="47" y="28"/>
                  </a:cubicBezTo>
                  <a:cubicBezTo>
                    <a:pt x="46" y="28"/>
                    <a:pt x="45" y="28"/>
                    <a:pt x="45" y="29"/>
                  </a:cubicBezTo>
                  <a:cubicBezTo>
                    <a:pt x="45" y="29"/>
                    <a:pt x="45" y="29"/>
                    <a:pt x="45" y="29"/>
                  </a:cubicBezTo>
                  <a:cubicBezTo>
                    <a:pt x="45" y="30"/>
                    <a:pt x="43" y="46"/>
                    <a:pt x="42" y="61"/>
                  </a:cubicBezTo>
                  <a:cubicBezTo>
                    <a:pt x="40" y="76"/>
                    <a:pt x="39" y="91"/>
                    <a:pt x="39" y="91"/>
                  </a:cubicBezTo>
                  <a:cubicBezTo>
                    <a:pt x="39" y="95"/>
                    <a:pt x="39" y="99"/>
                    <a:pt x="39" y="103"/>
                  </a:cubicBezTo>
                  <a:cubicBezTo>
                    <a:pt x="40" y="132"/>
                    <a:pt x="41" y="161"/>
                    <a:pt x="35" y="189"/>
                  </a:cubicBezTo>
                  <a:cubicBezTo>
                    <a:pt x="35" y="177"/>
                    <a:pt x="34" y="152"/>
                    <a:pt x="33" y="126"/>
                  </a:cubicBezTo>
                  <a:cubicBezTo>
                    <a:pt x="33" y="118"/>
                    <a:pt x="30" y="38"/>
                    <a:pt x="25" y="36"/>
                  </a:cubicBezTo>
                  <a:cubicBezTo>
                    <a:pt x="17" y="34"/>
                    <a:pt x="16" y="101"/>
                    <a:pt x="16" y="112"/>
                  </a:cubicBezTo>
                  <a:cubicBezTo>
                    <a:pt x="16" y="143"/>
                    <a:pt x="15" y="175"/>
                    <a:pt x="11" y="188"/>
                  </a:cubicBezTo>
                  <a:cubicBezTo>
                    <a:pt x="9" y="183"/>
                    <a:pt x="8" y="166"/>
                    <a:pt x="7" y="146"/>
                  </a:cubicBezTo>
                  <a:cubicBezTo>
                    <a:pt x="6" y="121"/>
                    <a:pt x="6" y="91"/>
                    <a:pt x="6" y="69"/>
                  </a:cubicBezTo>
                  <a:cubicBezTo>
                    <a:pt x="6" y="56"/>
                    <a:pt x="6" y="46"/>
                    <a:pt x="6"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42">
              <a:extLst>
                <a:ext uri="{FF2B5EF4-FFF2-40B4-BE49-F238E27FC236}">
                  <a16:creationId xmlns:a16="http://schemas.microsoft.com/office/drawing/2014/main" xmlns="" id="{780F82A5-D5EE-41BF-85A2-B32AB2AA087F}"/>
                </a:ext>
              </a:extLst>
            </p:cNvPr>
            <p:cNvSpPr>
              <a:spLocks/>
            </p:cNvSpPr>
            <p:nvPr/>
          </p:nvSpPr>
          <p:spPr bwMode="auto">
            <a:xfrm>
              <a:off x="4292" y="1602"/>
              <a:ext cx="301" cy="131"/>
            </a:xfrm>
            <a:custGeom>
              <a:avLst/>
              <a:gdLst>
                <a:gd name="T0" fmla="*/ 4 w 127"/>
                <a:gd name="T1" fmla="*/ 1 h 55"/>
                <a:gd name="T2" fmla="*/ 1 w 127"/>
                <a:gd name="T3" fmla="*/ 1 h 55"/>
                <a:gd name="T4" fmla="*/ 1 w 127"/>
                <a:gd name="T5" fmla="*/ 5 h 55"/>
                <a:gd name="T6" fmla="*/ 100 w 127"/>
                <a:gd name="T7" fmla="*/ 46 h 55"/>
                <a:gd name="T8" fmla="*/ 123 w 127"/>
                <a:gd name="T9" fmla="*/ 54 h 55"/>
                <a:gd name="T10" fmla="*/ 126 w 127"/>
                <a:gd name="T11" fmla="*/ 52 h 55"/>
                <a:gd name="T12" fmla="*/ 125 w 127"/>
                <a:gd name="T13" fmla="*/ 49 h 55"/>
                <a:gd name="T14" fmla="*/ 102 w 127"/>
                <a:gd name="T15" fmla="*/ 40 h 55"/>
                <a:gd name="T16" fmla="*/ 4 w 127"/>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55">
                  <a:moveTo>
                    <a:pt x="4" y="1"/>
                  </a:moveTo>
                  <a:cubicBezTo>
                    <a:pt x="3" y="0"/>
                    <a:pt x="2" y="0"/>
                    <a:pt x="1" y="1"/>
                  </a:cubicBezTo>
                  <a:cubicBezTo>
                    <a:pt x="0" y="2"/>
                    <a:pt x="0" y="4"/>
                    <a:pt x="1" y="5"/>
                  </a:cubicBezTo>
                  <a:cubicBezTo>
                    <a:pt x="12" y="14"/>
                    <a:pt x="67" y="34"/>
                    <a:pt x="100" y="46"/>
                  </a:cubicBezTo>
                  <a:cubicBezTo>
                    <a:pt x="110" y="49"/>
                    <a:pt x="118" y="52"/>
                    <a:pt x="123" y="54"/>
                  </a:cubicBezTo>
                  <a:cubicBezTo>
                    <a:pt x="124" y="55"/>
                    <a:pt x="126" y="54"/>
                    <a:pt x="126" y="52"/>
                  </a:cubicBezTo>
                  <a:cubicBezTo>
                    <a:pt x="127" y="51"/>
                    <a:pt x="126" y="49"/>
                    <a:pt x="125" y="49"/>
                  </a:cubicBezTo>
                  <a:cubicBezTo>
                    <a:pt x="121" y="47"/>
                    <a:pt x="112" y="44"/>
                    <a:pt x="102" y="40"/>
                  </a:cubicBezTo>
                  <a:cubicBezTo>
                    <a:pt x="69" y="29"/>
                    <a:pt x="15" y="1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43">
              <a:extLst>
                <a:ext uri="{FF2B5EF4-FFF2-40B4-BE49-F238E27FC236}">
                  <a16:creationId xmlns:a16="http://schemas.microsoft.com/office/drawing/2014/main" xmlns="" id="{65A8AB98-0232-4890-A1E4-146420F7A178}"/>
                </a:ext>
              </a:extLst>
            </p:cNvPr>
            <p:cNvSpPr>
              <a:spLocks/>
            </p:cNvSpPr>
            <p:nvPr/>
          </p:nvSpPr>
          <p:spPr bwMode="auto">
            <a:xfrm>
              <a:off x="3579" y="1964"/>
              <a:ext cx="446" cy="133"/>
            </a:xfrm>
            <a:custGeom>
              <a:avLst/>
              <a:gdLst>
                <a:gd name="T0" fmla="*/ 2 w 188"/>
                <a:gd name="T1" fmla="*/ 4 h 56"/>
                <a:gd name="T2" fmla="*/ 0 w 188"/>
                <a:gd name="T3" fmla="*/ 7 h 56"/>
                <a:gd name="T4" fmla="*/ 3 w 188"/>
                <a:gd name="T5" fmla="*/ 9 h 56"/>
                <a:gd name="T6" fmla="*/ 185 w 188"/>
                <a:gd name="T7" fmla="*/ 55 h 56"/>
                <a:gd name="T8" fmla="*/ 188 w 188"/>
                <a:gd name="T9" fmla="*/ 53 h 56"/>
                <a:gd name="T10" fmla="*/ 186 w 188"/>
                <a:gd name="T11" fmla="*/ 50 h 56"/>
                <a:gd name="T12" fmla="*/ 2 w 188"/>
                <a:gd name="T13" fmla="*/ 4 h 56"/>
              </a:gdLst>
              <a:ahLst/>
              <a:cxnLst>
                <a:cxn ang="0">
                  <a:pos x="T0" y="T1"/>
                </a:cxn>
                <a:cxn ang="0">
                  <a:pos x="T2" y="T3"/>
                </a:cxn>
                <a:cxn ang="0">
                  <a:pos x="T4" y="T5"/>
                </a:cxn>
                <a:cxn ang="0">
                  <a:pos x="T6" y="T7"/>
                </a:cxn>
                <a:cxn ang="0">
                  <a:pos x="T8" y="T9"/>
                </a:cxn>
                <a:cxn ang="0">
                  <a:pos x="T10" y="T11"/>
                </a:cxn>
                <a:cxn ang="0">
                  <a:pos x="T12" y="T13"/>
                </a:cxn>
              </a:cxnLst>
              <a:rect l="0" t="0" r="r" b="b"/>
              <a:pathLst>
                <a:path w="188" h="56">
                  <a:moveTo>
                    <a:pt x="2" y="4"/>
                  </a:moveTo>
                  <a:cubicBezTo>
                    <a:pt x="0" y="4"/>
                    <a:pt x="0" y="6"/>
                    <a:pt x="0" y="7"/>
                  </a:cubicBezTo>
                  <a:cubicBezTo>
                    <a:pt x="0" y="9"/>
                    <a:pt x="2" y="10"/>
                    <a:pt x="3" y="9"/>
                  </a:cubicBezTo>
                  <a:cubicBezTo>
                    <a:pt x="15" y="6"/>
                    <a:pt x="149" y="50"/>
                    <a:pt x="185" y="55"/>
                  </a:cubicBezTo>
                  <a:cubicBezTo>
                    <a:pt x="187" y="56"/>
                    <a:pt x="188" y="54"/>
                    <a:pt x="188" y="53"/>
                  </a:cubicBezTo>
                  <a:cubicBezTo>
                    <a:pt x="188" y="52"/>
                    <a:pt x="187" y="50"/>
                    <a:pt x="186" y="50"/>
                  </a:cubicBezTo>
                  <a:cubicBezTo>
                    <a:pt x="148" y="45"/>
                    <a:pt x="16" y="0"/>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44">
              <a:extLst>
                <a:ext uri="{FF2B5EF4-FFF2-40B4-BE49-F238E27FC236}">
                  <a16:creationId xmlns:a16="http://schemas.microsoft.com/office/drawing/2014/main" xmlns="" id="{70A4BF06-B9D6-4092-ACFE-4673BE14A0C6}"/>
                </a:ext>
              </a:extLst>
            </p:cNvPr>
            <p:cNvSpPr>
              <a:spLocks/>
            </p:cNvSpPr>
            <p:nvPr/>
          </p:nvSpPr>
          <p:spPr bwMode="auto">
            <a:xfrm>
              <a:off x="3871" y="2228"/>
              <a:ext cx="350" cy="97"/>
            </a:xfrm>
            <a:custGeom>
              <a:avLst/>
              <a:gdLst>
                <a:gd name="T0" fmla="*/ 3 w 148"/>
                <a:gd name="T1" fmla="*/ 1 h 41"/>
                <a:gd name="T2" fmla="*/ 0 w 148"/>
                <a:gd name="T3" fmla="*/ 3 h 41"/>
                <a:gd name="T4" fmla="*/ 2 w 148"/>
                <a:gd name="T5" fmla="*/ 6 h 41"/>
                <a:gd name="T6" fmla="*/ 90 w 148"/>
                <a:gd name="T7" fmla="*/ 28 h 41"/>
                <a:gd name="T8" fmla="*/ 146 w 148"/>
                <a:gd name="T9" fmla="*/ 41 h 41"/>
                <a:gd name="T10" fmla="*/ 148 w 148"/>
                <a:gd name="T11" fmla="*/ 38 h 41"/>
                <a:gd name="T12" fmla="*/ 145 w 148"/>
                <a:gd name="T13" fmla="*/ 36 h 41"/>
                <a:gd name="T14" fmla="*/ 92 w 148"/>
                <a:gd name="T15" fmla="*/ 22 h 41"/>
                <a:gd name="T16" fmla="*/ 3 w 148"/>
                <a:gd name="T17" fmla="*/ 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41">
                  <a:moveTo>
                    <a:pt x="3" y="1"/>
                  </a:moveTo>
                  <a:cubicBezTo>
                    <a:pt x="2" y="0"/>
                    <a:pt x="0" y="1"/>
                    <a:pt x="0" y="3"/>
                  </a:cubicBezTo>
                  <a:cubicBezTo>
                    <a:pt x="0" y="4"/>
                    <a:pt x="1" y="6"/>
                    <a:pt x="2" y="6"/>
                  </a:cubicBezTo>
                  <a:cubicBezTo>
                    <a:pt x="11" y="8"/>
                    <a:pt x="54" y="18"/>
                    <a:pt x="90" y="28"/>
                  </a:cubicBezTo>
                  <a:cubicBezTo>
                    <a:pt x="119" y="35"/>
                    <a:pt x="144" y="41"/>
                    <a:pt x="146" y="41"/>
                  </a:cubicBezTo>
                  <a:cubicBezTo>
                    <a:pt x="147" y="41"/>
                    <a:pt x="148" y="40"/>
                    <a:pt x="148" y="38"/>
                  </a:cubicBezTo>
                  <a:cubicBezTo>
                    <a:pt x="148" y="37"/>
                    <a:pt x="147" y="36"/>
                    <a:pt x="145" y="36"/>
                  </a:cubicBezTo>
                  <a:cubicBezTo>
                    <a:pt x="145" y="36"/>
                    <a:pt x="120" y="30"/>
                    <a:pt x="92" y="22"/>
                  </a:cubicBezTo>
                  <a:cubicBezTo>
                    <a:pt x="55" y="13"/>
                    <a:pt x="12" y="2"/>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45">
              <a:extLst>
                <a:ext uri="{FF2B5EF4-FFF2-40B4-BE49-F238E27FC236}">
                  <a16:creationId xmlns:a16="http://schemas.microsoft.com/office/drawing/2014/main" xmlns="" id="{411624DF-4000-436A-ABCB-44BCD2D529DE}"/>
                </a:ext>
              </a:extLst>
            </p:cNvPr>
            <p:cNvSpPr>
              <a:spLocks/>
            </p:cNvSpPr>
            <p:nvPr/>
          </p:nvSpPr>
          <p:spPr bwMode="auto">
            <a:xfrm>
              <a:off x="4560" y="1702"/>
              <a:ext cx="26" cy="916"/>
            </a:xfrm>
            <a:custGeom>
              <a:avLst/>
              <a:gdLst>
                <a:gd name="T0" fmla="*/ 11 w 11"/>
                <a:gd name="T1" fmla="*/ 3 h 385"/>
                <a:gd name="T2" fmla="*/ 9 w 11"/>
                <a:gd name="T3" fmla="*/ 0 h 385"/>
                <a:gd name="T4" fmla="*/ 6 w 11"/>
                <a:gd name="T5" fmla="*/ 3 h 385"/>
                <a:gd name="T6" fmla="*/ 1 w 11"/>
                <a:gd name="T7" fmla="*/ 245 h 385"/>
                <a:gd name="T8" fmla="*/ 0 w 11"/>
                <a:gd name="T9" fmla="*/ 383 h 385"/>
                <a:gd name="T10" fmla="*/ 2 w 11"/>
                <a:gd name="T11" fmla="*/ 385 h 385"/>
                <a:gd name="T12" fmla="*/ 5 w 11"/>
                <a:gd name="T13" fmla="*/ 383 h 385"/>
                <a:gd name="T14" fmla="*/ 6 w 11"/>
                <a:gd name="T15" fmla="*/ 245 h 385"/>
                <a:gd name="T16" fmla="*/ 11 w 11"/>
                <a:gd name="T17" fmla="*/ 3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85">
                  <a:moveTo>
                    <a:pt x="11" y="3"/>
                  </a:moveTo>
                  <a:cubicBezTo>
                    <a:pt x="11" y="1"/>
                    <a:pt x="10" y="0"/>
                    <a:pt x="9" y="0"/>
                  </a:cubicBezTo>
                  <a:cubicBezTo>
                    <a:pt x="7" y="0"/>
                    <a:pt x="6" y="1"/>
                    <a:pt x="6" y="3"/>
                  </a:cubicBezTo>
                  <a:cubicBezTo>
                    <a:pt x="2" y="81"/>
                    <a:pt x="1" y="164"/>
                    <a:pt x="1" y="245"/>
                  </a:cubicBezTo>
                  <a:cubicBezTo>
                    <a:pt x="1" y="292"/>
                    <a:pt x="0" y="338"/>
                    <a:pt x="0" y="383"/>
                  </a:cubicBezTo>
                  <a:cubicBezTo>
                    <a:pt x="0" y="384"/>
                    <a:pt x="1" y="385"/>
                    <a:pt x="2" y="385"/>
                  </a:cubicBezTo>
                  <a:cubicBezTo>
                    <a:pt x="4" y="385"/>
                    <a:pt x="5" y="384"/>
                    <a:pt x="5" y="383"/>
                  </a:cubicBezTo>
                  <a:cubicBezTo>
                    <a:pt x="6" y="338"/>
                    <a:pt x="6" y="292"/>
                    <a:pt x="6" y="245"/>
                  </a:cubicBezTo>
                  <a:cubicBezTo>
                    <a:pt x="7" y="164"/>
                    <a:pt x="7" y="81"/>
                    <a:pt x="1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46">
              <a:extLst>
                <a:ext uri="{FF2B5EF4-FFF2-40B4-BE49-F238E27FC236}">
                  <a16:creationId xmlns:a16="http://schemas.microsoft.com/office/drawing/2014/main" xmlns="" id="{6AF59579-2B5E-44A1-9A87-EE4A54729ABC}"/>
                </a:ext>
              </a:extLst>
            </p:cNvPr>
            <p:cNvSpPr>
              <a:spLocks/>
            </p:cNvSpPr>
            <p:nvPr/>
          </p:nvSpPr>
          <p:spPr bwMode="auto">
            <a:xfrm>
              <a:off x="3416" y="2282"/>
              <a:ext cx="26" cy="357"/>
            </a:xfrm>
            <a:custGeom>
              <a:avLst/>
              <a:gdLst>
                <a:gd name="T0" fmla="*/ 6 w 11"/>
                <a:gd name="T1" fmla="*/ 2 h 150"/>
                <a:gd name="T2" fmla="*/ 3 w 11"/>
                <a:gd name="T3" fmla="*/ 0 h 150"/>
                <a:gd name="T4" fmla="*/ 0 w 11"/>
                <a:gd name="T5" fmla="*/ 2 h 150"/>
                <a:gd name="T6" fmla="*/ 2 w 11"/>
                <a:gd name="T7" fmla="*/ 95 h 150"/>
                <a:gd name="T8" fmla="*/ 5 w 11"/>
                <a:gd name="T9" fmla="*/ 147 h 150"/>
                <a:gd name="T10" fmla="*/ 9 w 11"/>
                <a:gd name="T11" fmla="*/ 149 h 150"/>
                <a:gd name="T12" fmla="*/ 11 w 11"/>
                <a:gd name="T13" fmla="*/ 146 h 150"/>
                <a:gd name="T14" fmla="*/ 7 w 11"/>
                <a:gd name="T15" fmla="*/ 95 h 150"/>
                <a:gd name="T16" fmla="*/ 6 w 11"/>
                <a:gd name="T17" fmla="*/ 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50">
                  <a:moveTo>
                    <a:pt x="6" y="2"/>
                  </a:moveTo>
                  <a:cubicBezTo>
                    <a:pt x="6" y="1"/>
                    <a:pt x="5" y="0"/>
                    <a:pt x="3" y="0"/>
                  </a:cubicBezTo>
                  <a:cubicBezTo>
                    <a:pt x="2" y="0"/>
                    <a:pt x="0" y="1"/>
                    <a:pt x="0" y="2"/>
                  </a:cubicBezTo>
                  <a:cubicBezTo>
                    <a:pt x="0" y="16"/>
                    <a:pt x="1" y="59"/>
                    <a:pt x="2" y="95"/>
                  </a:cubicBezTo>
                  <a:cubicBezTo>
                    <a:pt x="3" y="117"/>
                    <a:pt x="4" y="137"/>
                    <a:pt x="5" y="147"/>
                  </a:cubicBezTo>
                  <a:cubicBezTo>
                    <a:pt x="6" y="149"/>
                    <a:pt x="7" y="150"/>
                    <a:pt x="9" y="149"/>
                  </a:cubicBezTo>
                  <a:cubicBezTo>
                    <a:pt x="10" y="149"/>
                    <a:pt x="11" y="148"/>
                    <a:pt x="11" y="146"/>
                  </a:cubicBezTo>
                  <a:cubicBezTo>
                    <a:pt x="9" y="136"/>
                    <a:pt x="8" y="117"/>
                    <a:pt x="7" y="95"/>
                  </a:cubicBezTo>
                  <a:cubicBezTo>
                    <a:pt x="6" y="59"/>
                    <a:pt x="6" y="16"/>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47">
              <a:extLst>
                <a:ext uri="{FF2B5EF4-FFF2-40B4-BE49-F238E27FC236}">
                  <a16:creationId xmlns:a16="http://schemas.microsoft.com/office/drawing/2014/main" xmlns="" id="{6B4530E1-108F-451B-AE33-4DC797DA1502}"/>
                </a:ext>
              </a:extLst>
            </p:cNvPr>
            <p:cNvSpPr>
              <a:spLocks/>
            </p:cNvSpPr>
            <p:nvPr/>
          </p:nvSpPr>
          <p:spPr bwMode="auto">
            <a:xfrm>
              <a:off x="2625" y="2615"/>
              <a:ext cx="2435" cy="105"/>
            </a:xfrm>
            <a:custGeom>
              <a:avLst/>
              <a:gdLst>
                <a:gd name="T0" fmla="*/ 3 w 1028"/>
                <a:gd name="T1" fmla="*/ 18 h 44"/>
                <a:gd name="T2" fmla="*/ 0 w 1028"/>
                <a:gd name="T3" fmla="*/ 21 h 44"/>
                <a:gd name="T4" fmla="*/ 3 w 1028"/>
                <a:gd name="T5" fmla="*/ 24 h 44"/>
                <a:gd name="T6" fmla="*/ 252 w 1028"/>
                <a:gd name="T7" fmla="*/ 20 h 44"/>
                <a:gd name="T8" fmla="*/ 1009 w 1028"/>
                <a:gd name="T9" fmla="*/ 20 h 44"/>
                <a:gd name="T10" fmla="*/ 1018 w 1028"/>
                <a:gd name="T11" fmla="*/ 25 h 44"/>
                <a:gd name="T12" fmla="*/ 667 w 1028"/>
                <a:gd name="T13" fmla="*/ 29 h 44"/>
                <a:gd name="T14" fmla="*/ 508 w 1028"/>
                <a:gd name="T15" fmla="*/ 26 h 44"/>
                <a:gd name="T16" fmla="*/ 191 w 1028"/>
                <a:gd name="T17" fmla="*/ 27 h 44"/>
                <a:gd name="T18" fmla="*/ 71 w 1028"/>
                <a:gd name="T19" fmla="*/ 41 h 44"/>
                <a:gd name="T20" fmla="*/ 74 w 1028"/>
                <a:gd name="T21" fmla="*/ 44 h 44"/>
                <a:gd name="T22" fmla="*/ 77 w 1028"/>
                <a:gd name="T23" fmla="*/ 42 h 44"/>
                <a:gd name="T24" fmla="*/ 191 w 1028"/>
                <a:gd name="T25" fmla="*/ 32 h 44"/>
                <a:gd name="T26" fmla="*/ 508 w 1028"/>
                <a:gd name="T27" fmla="*/ 32 h 44"/>
                <a:gd name="T28" fmla="*/ 667 w 1028"/>
                <a:gd name="T29" fmla="*/ 35 h 44"/>
                <a:gd name="T30" fmla="*/ 1020 w 1028"/>
                <a:gd name="T31" fmla="*/ 30 h 44"/>
                <a:gd name="T32" fmla="*/ 1027 w 1028"/>
                <a:gd name="T33" fmla="*/ 21 h 44"/>
                <a:gd name="T34" fmla="*/ 252 w 1028"/>
                <a:gd name="T35" fmla="*/ 14 h 44"/>
                <a:gd name="T36" fmla="*/ 3 w 1028"/>
                <a:gd name="T37" fmla="*/ 1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8" h="44">
                  <a:moveTo>
                    <a:pt x="3" y="18"/>
                  </a:moveTo>
                  <a:cubicBezTo>
                    <a:pt x="2" y="18"/>
                    <a:pt x="0" y="19"/>
                    <a:pt x="0" y="21"/>
                  </a:cubicBezTo>
                  <a:cubicBezTo>
                    <a:pt x="0" y="22"/>
                    <a:pt x="2" y="24"/>
                    <a:pt x="3" y="24"/>
                  </a:cubicBezTo>
                  <a:cubicBezTo>
                    <a:pt x="59" y="23"/>
                    <a:pt x="148" y="22"/>
                    <a:pt x="252" y="20"/>
                  </a:cubicBezTo>
                  <a:cubicBezTo>
                    <a:pt x="390" y="17"/>
                    <a:pt x="935" y="7"/>
                    <a:pt x="1009" y="20"/>
                  </a:cubicBezTo>
                  <a:cubicBezTo>
                    <a:pt x="1017" y="22"/>
                    <a:pt x="1023" y="22"/>
                    <a:pt x="1018" y="25"/>
                  </a:cubicBezTo>
                  <a:cubicBezTo>
                    <a:pt x="988" y="36"/>
                    <a:pt x="839" y="33"/>
                    <a:pt x="667" y="29"/>
                  </a:cubicBezTo>
                  <a:cubicBezTo>
                    <a:pt x="615" y="28"/>
                    <a:pt x="561" y="27"/>
                    <a:pt x="508" y="26"/>
                  </a:cubicBezTo>
                  <a:cubicBezTo>
                    <a:pt x="388" y="25"/>
                    <a:pt x="273" y="25"/>
                    <a:pt x="191" y="27"/>
                  </a:cubicBezTo>
                  <a:cubicBezTo>
                    <a:pt x="118" y="29"/>
                    <a:pt x="71" y="33"/>
                    <a:pt x="71" y="41"/>
                  </a:cubicBezTo>
                  <a:cubicBezTo>
                    <a:pt x="71" y="43"/>
                    <a:pt x="72" y="44"/>
                    <a:pt x="74" y="44"/>
                  </a:cubicBezTo>
                  <a:cubicBezTo>
                    <a:pt x="75" y="44"/>
                    <a:pt x="77" y="44"/>
                    <a:pt x="77" y="42"/>
                  </a:cubicBezTo>
                  <a:cubicBezTo>
                    <a:pt x="78" y="38"/>
                    <a:pt x="121" y="34"/>
                    <a:pt x="191" y="32"/>
                  </a:cubicBezTo>
                  <a:cubicBezTo>
                    <a:pt x="273" y="30"/>
                    <a:pt x="388" y="30"/>
                    <a:pt x="508" y="32"/>
                  </a:cubicBezTo>
                  <a:cubicBezTo>
                    <a:pt x="561" y="33"/>
                    <a:pt x="615" y="34"/>
                    <a:pt x="667" y="35"/>
                  </a:cubicBezTo>
                  <a:cubicBezTo>
                    <a:pt x="839" y="39"/>
                    <a:pt x="989" y="42"/>
                    <a:pt x="1020" y="30"/>
                  </a:cubicBezTo>
                  <a:cubicBezTo>
                    <a:pt x="1026" y="27"/>
                    <a:pt x="1028" y="25"/>
                    <a:pt x="1027" y="21"/>
                  </a:cubicBezTo>
                  <a:cubicBezTo>
                    <a:pt x="1018" y="0"/>
                    <a:pt x="570" y="9"/>
                    <a:pt x="252" y="14"/>
                  </a:cubicBezTo>
                  <a:cubicBezTo>
                    <a:pt x="148" y="16"/>
                    <a:pt x="59" y="18"/>
                    <a:pt x="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 name="文本框 1">
            <a:extLst>
              <a:ext uri="{FF2B5EF4-FFF2-40B4-BE49-F238E27FC236}">
                <a16:creationId xmlns:a16="http://schemas.microsoft.com/office/drawing/2014/main" xmlns="" id="{7F0AC2D5-3F4B-44B6-8D7B-B1378EA3D05F}"/>
              </a:ext>
            </a:extLst>
          </p:cNvPr>
          <p:cNvSpPr txBox="1"/>
          <p:nvPr/>
        </p:nvSpPr>
        <p:spPr>
          <a:xfrm>
            <a:off x="5519015" y="3476699"/>
            <a:ext cx="4447733" cy="377608"/>
          </a:xfrm>
          <a:prstGeom prst="rect">
            <a:avLst/>
          </a:prstGeom>
          <a:noFill/>
        </p:spPr>
        <p:txBody>
          <a:bodyPr wrap="square" rtlCol="0">
            <a:spAutoFit/>
          </a:bodyPr>
          <a:lstStyle/>
          <a:p>
            <a:pPr algn="ctr"/>
            <a:r>
              <a:rPr lang="en-US" altLang="zh-CN" dirty="0"/>
              <a:t>method</a:t>
            </a:r>
            <a:endParaRPr lang="zh-CN" altLang="en-US" dirty="0"/>
          </a:p>
        </p:txBody>
      </p:sp>
    </p:spTree>
    <p:extLst>
      <p:ext uri="{BB962C8B-B14F-4D97-AF65-F5344CB8AC3E}">
        <p14:creationId xmlns:p14="http://schemas.microsoft.com/office/powerpoint/2010/main" val="1007166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par>
                                <p:cTn id="9" presetID="22" presetClass="entr" presetSubtype="8"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par>
                                <p:cTn id="17" presetID="16" presetClass="entr" presetSubtype="37" fill="hold" grpId="0"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barn(outVertical)">
                                      <p:cBhvr>
                                        <p:cTn id="19" dur="500"/>
                                        <p:tgtEl>
                                          <p:spTgt spid="15"/>
                                        </p:tgtEl>
                                      </p:cBhvr>
                                    </p:animEffect>
                                  </p:childTnLst>
                                </p:cTn>
                              </p:par>
                              <p:par>
                                <p:cTn id="20" presetID="10" presetClass="entr" presetSubtype="0" fill="hold" nodeType="withEffect">
                                  <p:stCondLst>
                                    <p:cond delay="6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1" descr="b3119313b07eca8032bb094b9a2397dda04483d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文本框 12">
            <a:extLst>
              <a:ext uri="{FF2B5EF4-FFF2-40B4-BE49-F238E27FC236}">
                <a16:creationId xmlns:a16="http://schemas.microsoft.com/office/drawing/2014/main" xmlns="" id="{37F00C92-F172-41D4-A4F5-FF906D6F4338}"/>
              </a:ext>
            </a:extLst>
          </p:cNvPr>
          <p:cNvSpPr txBox="1"/>
          <p:nvPr/>
        </p:nvSpPr>
        <p:spPr>
          <a:xfrm>
            <a:off x="3251876" y="3440444"/>
            <a:ext cx="7633854"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一：点样本法调查信控延误</a:t>
            </a:r>
          </a:p>
        </p:txBody>
      </p:sp>
      <p:sp>
        <p:nvSpPr>
          <p:cNvPr id="14" name="矩形: 圆角 13">
            <a:extLst>
              <a:ext uri="{FF2B5EF4-FFF2-40B4-BE49-F238E27FC236}">
                <a16:creationId xmlns:a16="http://schemas.microsoft.com/office/drawing/2014/main" xmlns="" id="{C2148C19-0C18-40A7-9A38-0F55C6EE5F85}"/>
              </a:ext>
            </a:extLst>
          </p:cNvPr>
          <p:cNvSpPr/>
          <p:nvPr/>
        </p:nvSpPr>
        <p:spPr>
          <a:xfrm>
            <a:off x="2020936" y="2447367"/>
            <a:ext cx="7897091" cy="264344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Group 4">
            <a:extLst>
              <a:ext uri="{FF2B5EF4-FFF2-40B4-BE49-F238E27FC236}">
                <a16:creationId xmlns:a16="http://schemas.microsoft.com/office/drawing/2014/main" xmlns="" id="{6AC608B6-AEF2-4FDE-A643-DF52F86F888E}"/>
              </a:ext>
            </a:extLst>
          </p:cNvPr>
          <p:cNvGrpSpPr>
            <a:grpSpLocks noChangeAspect="1"/>
          </p:cNvGrpSpPr>
          <p:nvPr/>
        </p:nvGrpSpPr>
        <p:grpSpPr bwMode="auto">
          <a:xfrm>
            <a:off x="9483236" y="4894566"/>
            <a:ext cx="1995322" cy="1528424"/>
            <a:chOff x="2934" y="1466"/>
            <a:chExt cx="1812" cy="1388"/>
          </a:xfrm>
          <a:solidFill>
            <a:srgbClr val="4A67AA"/>
          </a:solidFill>
        </p:grpSpPr>
        <p:sp>
          <p:nvSpPr>
            <p:cNvPr id="16" name="Freeform 5">
              <a:extLst>
                <a:ext uri="{FF2B5EF4-FFF2-40B4-BE49-F238E27FC236}">
                  <a16:creationId xmlns:a16="http://schemas.microsoft.com/office/drawing/2014/main" xmlns="" id="{EA835D9D-AA31-4AA7-BB45-5D36A1386E69}"/>
                </a:ext>
              </a:extLst>
            </p:cNvPr>
            <p:cNvSpPr>
              <a:spLocks/>
            </p:cNvSpPr>
            <p:nvPr/>
          </p:nvSpPr>
          <p:spPr bwMode="auto">
            <a:xfrm>
              <a:off x="3123" y="2083"/>
              <a:ext cx="278" cy="619"/>
            </a:xfrm>
            <a:custGeom>
              <a:avLst/>
              <a:gdLst>
                <a:gd name="T0" fmla="*/ 85 w 117"/>
                <a:gd name="T1" fmla="*/ 2 h 261"/>
                <a:gd name="T2" fmla="*/ 0 w 117"/>
                <a:gd name="T3" fmla="*/ 106 h 261"/>
                <a:gd name="T4" fmla="*/ 54 w 117"/>
                <a:gd name="T5" fmla="*/ 70 h 261"/>
                <a:gd name="T6" fmla="*/ 9 w 117"/>
                <a:gd name="T7" fmla="*/ 133 h 261"/>
                <a:gd name="T8" fmla="*/ 58 w 117"/>
                <a:gd name="T9" fmla="*/ 101 h 261"/>
                <a:gd name="T10" fmla="*/ 14 w 117"/>
                <a:gd name="T11" fmla="*/ 165 h 261"/>
                <a:gd name="T12" fmla="*/ 39 w 117"/>
                <a:gd name="T13" fmla="*/ 155 h 261"/>
                <a:gd name="T14" fmla="*/ 19 w 117"/>
                <a:gd name="T15" fmla="*/ 190 h 261"/>
                <a:gd name="T16" fmla="*/ 22 w 117"/>
                <a:gd name="T17" fmla="*/ 193 h 261"/>
                <a:gd name="T18" fmla="*/ 70 w 117"/>
                <a:gd name="T19" fmla="*/ 175 h 261"/>
                <a:gd name="T20" fmla="*/ 22 w 117"/>
                <a:gd name="T21" fmla="*/ 210 h 261"/>
                <a:gd name="T22" fmla="*/ 22 w 117"/>
                <a:gd name="T23" fmla="*/ 210 h 261"/>
                <a:gd name="T24" fmla="*/ 22 w 117"/>
                <a:gd name="T25" fmla="*/ 211 h 261"/>
                <a:gd name="T26" fmla="*/ 25 w 117"/>
                <a:gd name="T27" fmla="*/ 215 h 261"/>
                <a:gd name="T28" fmla="*/ 58 w 117"/>
                <a:gd name="T29" fmla="*/ 213 h 261"/>
                <a:gd name="T30" fmla="*/ 25 w 117"/>
                <a:gd name="T31" fmla="*/ 234 h 261"/>
                <a:gd name="T32" fmla="*/ 90 w 117"/>
                <a:gd name="T33" fmla="*/ 233 h 261"/>
                <a:gd name="T34" fmla="*/ 30 w 117"/>
                <a:gd name="T35" fmla="*/ 247 h 261"/>
                <a:gd name="T36" fmla="*/ 30 w 117"/>
                <a:gd name="T37" fmla="*/ 250 h 261"/>
                <a:gd name="T38" fmla="*/ 116 w 117"/>
                <a:gd name="T39" fmla="*/ 259 h 261"/>
                <a:gd name="T40" fmla="*/ 53 w 117"/>
                <a:gd name="T41" fmla="*/ 245 h 261"/>
                <a:gd name="T42" fmla="*/ 105 w 117"/>
                <a:gd name="T43" fmla="*/ 233 h 261"/>
                <a:gd name="T44" fmla="*/ 103 w 117"/>
                <a:gd name="T45" fmla="*/ 229 h 261"/>
                <a:gd name="T46" fmla="*/ 60 w 117"/>
                <a:gd name="T47" fmla="*/ 219 h 261"/>
                <a:gd name="T48" fmla="*/ 101 w 117"/>
                <a:gd name="T49" fmla="*/ 193 h 261"/>
                <a:gd name="T50" fmla="*/ 49 w 117"/>
                <a:gd name="T51" fmla="*/ 203 h 261"/>
                <a:gd name="T52" fmla="*/ 90 w 117"/>
                <a:gd name="T53" fmla="*/ 167 h 261"/>
                <a:gd name="T54" fmla="*/ 97 w 117"/>
                <a:gd name="T55" fmla="*/ 165 h 261"/>
                <a:gd name="T56" fmla="*/ 98 w 117"/>
                <a:gd name="T57" fmla="*/ 159 h 261"/>
                <a:gd name="T58" fmla="*/ 96 w 117"/>
                <a:gd name="T59" fmla="*/ 159 h 261"/>
                <a:gd name="T60" fmla="*/ 96 w 117"/>
                <a:gd name="T61" fmla="*/ 159 h 261"/>
                <a:gd name="T62" fmla="*/ 95 w 117"/>
                <a:gd name="T63" fmla="*/ 159 h 261"/>
                <a:gd name="T64" fmla="*/ 62 w 117"/>
                <a:gd name="T65" fmla="*/ 153 h 261"/>
                <a:gd name="T66" fmla="*/ 93 w 117"/>
                <a:gd name="T67" fmla="*/ 122 h 261"/>
                <a:gd name="T68" fmla="*/ 89 w 117"/>
                <a:gd name="T69" fmla="*/ 117 h 261"/>
                <a:gd name="T70" fmla="*/ 87 w 117"/>
                <a:gd name="T71" fmla="*/ 119 h 261"/>
                <a:gd name="T72" fmla="*/ 86 w 117"/>
                <a:gd name="T73" fmla="*/ 120 h 261"/>
                <a:gd name="T74" fmla="*/ 26 w 117"/>
                <a:gd name="T75" fmla="*/ 156 h 261"/>
                <a:gd name="T76" fmla="*/ 83 w 117"/>
                <a:gd name="T77" fmla="*/ 82 h 261"/>
                <a:gd name="T78" fmla="*/ 89 w 117"/>
                <a:gd name="T79" fmla="*/ 78 h 261"/>
                <a:gd name="T80" fmla="*/ 78 w 117"/>
                <a:gd name="T81" fmla="*/ 78 h 261"/>
                <a:gd name="T82" fmla="*/ 84 w 117"/>
                <a:gd name="T83" fmla="*/ 45 h 261"/>
                <a:gd name="T84" fmla="*/ 84 w 117"/>
                <a:gd name="T85" fmla="*/ 45 h 261"/>
                <a:gd name="T86" fmla="*/ 85 w 117"/>
                <a:gd name="T87" fmla="*/ 44 h 261"/>
                <a:gd name="T88" fmla="*/ 83 w 117"/>
                <a:gd name="T89" fmla="*/ 39 h 261"/>
                <a:gd name="T90" fmla="*/ 79 w 117"/>
                <a:gd name="T91" fmla="*/ 41 h 261"/>
                <a:gd name="T92" fmla="*/ 79 w 117"/>
                <a:gd name="T93" fmla="*/ 41 h 261"/>
                <a:gd name="T94" fmla="*/ 13 w 117"/>
                <a:gd name="T95" fmla="*/ 95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7" h="261">
                  <a:moveTo>
                    <a:pt x="91" y="6"/>
                  </a:moveTo>
                  <a:cubicBezTo>
                    <a:pt x="92" y="4"/>
                    <a:pt x="91" y="2"/>
                    <a:pt x="90" y="1"/>
                  </a:cubicBezTo>
                  <a:cubicBezTo>
                    <a:pt x="88" y="0"/>
                    <a:pt x="86" y="1"/>
                    <a:pt x="85" y="2"/>
                  </a:cubicBezTo>
                  <a:cubicBezTo>
                    <a:pt x="82" y="8"/>
                    <a:pt x="68" y="23"/>
                    <a:pt x="53" y="40"/>
                  </a:cubicBezTo>
                  <a:cubicBezTo>
                    <a:pt x="29" y="66"/>
                    <a:pt x="1" y="96"/>
                    <a:pt x="0" y="106"/>
                  </a:cubicBezTo>
                  <a:cubicBezTo>
                    <a:pt x="0" y="106"/>
                    <a:pt x="0" y="106"/>
                    <a:pt x="0" y="106"/>
                  </a:cubicBezTo>
                  <a:cubicBezTo>
                    <a:pt x="0" y="107"/>
                    <a:pt x="2" y="109"/>
                    <a:pt x="3" y="109"/>
                  </a:cubicBezTo>
                  <a:cubicBezTo>
                    <a:pt x="4" y="109"/>
                    <a:pt x="5" y="109"/>
                    <a:pt x="5" y="108"/>
                  </a:cubicBezTo>
                  <a:cubicBezTo>
                    <a:pt x="10" y="106"/>
                    <a:pt x="33" y="87"/>
                    <a:pt x="54" y="70"/>
                  </a:cubicBezTo>
                  <a:cubicBezTo>
                    <a:pt x="33" y="96"/>
                    <a:pt x="7" y="128"/>
                    <a:pt x="9" y="133"/>
                  </a:cubicBezTo>
                  <a:cubicBezTo>
                    <a:pt x="12" y="132"/>
                    <a:pt x="12" y="132"/>
                    <a:pt x="12" y="132"/>
                  </a:cubicBezTo>
                  <a:cubicBezTo>
                    <a:pt x="9" y="133"/>
                    <a:pt x="9" y="133"/>
                    <a:pt x="9" y="133"/>
                  </a:cubicBezTo>
                  <a:cubicBezTo>
                    <a:pt x="9" y="135"/>
                    <a:pt x="11" y="136"/>
                    <a:pt x="13" y="135"/>
                  </a:cubicBezTo>
                  <a:cubicBezTo>
                    <a:pt x="13" y="135"/>
                    <a:pt x="14" y="135"/>
                    <a:pt x="14" y="135"/>
                  </a:cubicBezTo>
                  <a:cubicBezTo>
                    <a:pt x="20" y="130"/>
                    <a:pt x="41" y="113"/>
                    <a:pt x="58" y="101"/>
                  </a:cubicBezTo>
                  <a:cubicBezTo>
                    <a:pt x="54" y="106"/>
                    <a:pt x="49" y="111"/>
                    <a:pt x="45" y="117"/>
                  </a:cubicBezTo>
                  <a:cubicBezTo>
                    <a:pt x="30" y="137"/>
                    <a:pt x="16" y="158"/>
                    <a:pt x="14" y="165"/>
                  </a:cubicBezTo>
                  <a:cubicBezTo>
                    <a:pt x="14" y="165"/>
                    <a:pt x="14" y="165"/>
                    <a:pt x="14" y="165"/>
                  </a:cubicBezTo>
                  <a:cubicBezTo>
                    <a:pt x="14" y="167"/>
                    <a:pt x="15" y="168"/>
                    <a:pt x="17" y="169"/>
                  </a:cubicBezTo>
                  <a:cubicBezTo>
                    <a:pt x="18" y="169"/>
                    <a:pt x="20" y="168"/>
                    <a:pt x="20" y="167"/>
                  </a:cubicBezTo>
                  <a:cubicBezTo>
                    <a:pt x="21" y="166"/>
                    <a:pt x="29" y="161"/>
                    <a:pt x="39" y="155"/>
                  </a:cubicBezTo>
                  <a:cubicBezTo>
                    <a:pt x="49" y="149"/>
                    <a:pt x="61" y="142"/>
                    <a:pt x="71" y="136"/>
                  </a:cubicBezTo>
                  <a:cubicBezTo>
                    <a:pt x="67" y="140"/>
                    <a:pt x="62" y="144"/>
                    <a:pt x="58" y="148"/>
                  </a:cubicBezTo>
                  <a:cubicBezTo>
                    <a:pt x="39" y="166"/>
                    <a:pt x="19" y="186"/>
                    <a:pt x="19" y="190"/>
                  </a:cubicBezTo>
                  <a:cubicBezTo>
                    <a:pt x="22" y="190"/>
                    <a:pt x="22" y="190"/>
                    <a:pt x="22" y="190"/>
                  </a:cubicBezTo>
                  <a:cubicBezTo>
                    <a:pt x="19" y="190"/>
                    <a:pt x="19" y="190"/>
                    <a:pt x="19" y="190"/>
                  </a:cubicBezTo>
                  <a:cubicBezTo>
                    <a:pt x="19" y="192"/>
                    <a:pt x="21" y="193"/>
                    <a:pt x="22" y="193"/>
                  </a:cubicBezTo>
                  <a:cubicBezTo>
                    <a:pt x="22" y="193"/>
                    <a:pt x="22" y="193"/>
                    <a:pt x="22" y="193"/>
                  </a:cubicBezTo>
                  <a:cubicBezTo>
                    <a:pt x="22" y="193"/>
                    <a:pt x="22" y="193"/>
                    <a:pt x="22" y="193"/>
                  </a:cubicBezTo>
                  <a:cubicBezTo>
                    <a:pt x="27" y="193"/>
                    <a:pt x="50" y="184"/>
                    <a:pt x="70" y="175"/>
                  </a:cubicBezTo>
                  <a:cubicBezTo>
                    <a:pt x="71" y="175"/>
                    <a:pt x="71" y="175"/>
                    <a:pt x="71" y="175"/>
                  </a:cubicBezTo>
                  <a:cubicBezTo>
                    <a:pt x="67" y="178"/>
                    <a:pt x="63" y="181"/>
                    <a:pt x="59" y="184"/>
                  </a:cubicBezTo>
                  <a:cubicBezTo>
                    <a:pt x="41" y="197"/>
                    <a:pt x="23" y="210"/>
                    <a:pt x="22" y="210"/>
                  </a:cubicBezTo>
                  <a:cubicBezTo>
                    <a:pt x="22" y="210"/>
                    <a:pt x="22" y="210"/>
                    <a:pt x="22" y="210"/>
                  </a:cubicBezTo>
                  <a:cubicBezTo>
                    <a:pt x="22" y="210"/>
                    <a:pt x="22" y="210"/>
                    <a:pt x="22" y="210"/>
                  </a:cubicBezTo>
                  <a:cubicBezTo>
                    <a:pt x="22" y="210"/>
                    <a:pt x="22" y="210"/>
                    <a:pt x="22" y="210"/>
                  </a:cubicBezTo>
                  <a:cubicBezTo>
                    <a:pt x="22" y="210"/>
                    <a:pt x="22" y="210"/>
                    <a:pt x="22" y="210"/>
                  </a:cubicBezTo>
                  <a:cubicBezTo>
                    <a:pt x="22" y="210"/>
                    <a:pt x="22" y="210"/>
                    <a:pt x="22" y="210"/>
                  </a:cubicBezTo>
                  <a:cubicBezTo>
                    <a:pt x="22" y="211"/>
                    <a:pt x="22" y="211"/>
                    <a:pt x="22" y="211"/>
                  </a:cubicBezTo>
                  <a:cubicBezTo>
                    <a:pt x="22" y="211"/>
                    <a:pt x="22" y="211"/>
                    <a:pt x="22" y="211"/>
                  </a:cubicBezTo>
                  <a:cubicBezTo>
                    <a:pt x="21" y="212"/>
                    <a:pt x="22" y="214"/>
                    <a:pt x="23" y="215"/>
                  </a:cubicBezTo>
                  <a:cubicBezTo>
                    <a:pt x="24" y="215"/>
                    <a:pt x="24" y="215"/>
                    <a:pt x="25" y="215"/>
                  </a:cubicBezTo>
                  <a:cubicBezTo>
                    <a:pt x="28" y="216"/>
                    <a:pt x="38" y="213"/>
                    <a:pt x="51" y="209"/>
                  </a:cubicBezTo>
                  <a:cubicBezTo>
                    <a:pt x="63" y="205"/>
                    <a:pt x="78" y="201"/>
                    <a:pt x="88" y="199"/>
                  </a:cubicBezTo>
                  <a:cubicBezTo>
                    <a:pt x="80" y="204"/>
                    <a:pt x="69" y="208"/>
                    <a:pt x="58" y="213"/>
                  </a:cubicBezTo>
                  <a:cubicBezTo>
                    <a:pt x="43" y="219"/>
                    <a:pt x="29" y="224"/>
                    <a:pt x="24" y="229"/>
                  </a:cubicBezTo>
                  <a:cubicBezTo>
                    <a:pt x="24" y="229"/>
                    <a:pt x="24" y="229"/>
                    <a:pt x="24" y="229"/>
                  </a:cubicBezTo>
                  <a:cubicBezTo>
                    <a:pt x="23" y="231"/>
                    <a:pt x="23" y="233"/>
                    <a:pt x="25" y="234"/>
                  </a:cubicBezTo>
                  <a:cubicBezTo>
                    <a:pt x="26" y="235"/>
                    <a:pt x="27" y="235"/>
                    <a:pt x="28" y="235"/>
                  </a:cubicBezTo>
                  <a:cubicBezTo>
                    <a:pt x="32" y="233"/>
                    <a:pt x="51" y="232"/>
                    <a:pt x="69" y="232"/>
                  </a:cubicBezTo>
                  <a:cubicBezTo>
                    <a:pt x="76" y="232"/>
                    <a:pt x="83" y="232"/>
                    <a:pt x="90" y="233"/>
                  </a:cubicBezTo>
                  <a:cubicBezTo>
                    <a:pt x="85" y="233"/>
                    <a:pt x="80" y="234"/>
                    <a:pt x="74" y="235"/>
                  </a:cubicBezTo>
                  <a:cubicBezTo>
                    <a:pt x="57" y="237"/>
                    <a:pt x="38" y="240"/>
                    <a:pt x="29" y="244"/>
                  </a:cubicBezTo>
                  <a:cubicBezTo>
                    <a:pt x="30" y="247"/>
                    <a:pt x="30" y="247"/>
                    <a:pt x="30" y="247"/>
                  </a:cubicBezTo>
                  <a:cubicBezTo>
                    <a:pt x="29" y="244"/>
                    <a:pt x="29" y="244"/>
                    <a:pt x="29" y="244"/>
                  </a:cubicBezTo>
                  <a:cubicBezTo>
                    <a:pt x="27" y="244"/>
                    <a:pt x="26" y="246"/>
                    <a:pt x="27" y="248"/>
                  </a:cubicBezTo>
                  <a:cubicBezTo>
                    <a:pt x="27" y="249"/>
                    <a:pt x="29" y="250"/>
                    <a:pt x="30" y="250"/>
                  </a:cubicBezTo>
                  <a:cubicBezTo>
                    <a:pt x="40" y="250"/>
                    <a:pt x="62" y="252"/>
                    <a:pt x="82" y="254"/>
                  </a:cubicBezTo>
                  <a:cubicBezTo>
                    <a:pt x="95" y="256"/>
                    <a:pt x="107" y="258"/>
                    <a:pt x="111" y="260"/>
                  </a:cubicBezTo>
                  <a:cubicBezTo>
                    <a:pt x="113" y="261"/>
                    <a:pt x="115" y="261"/>
                    <a:pt x="116" y="259"/>
                  </a:cubicBezTo>
                  <a:cubicBezTo>
                    <a:pt x="117" y="257"/>
                    <a:pt x="116" y="255"/>
                    <a:pt x="114" y="255"/>
                  </a:cubicBezTo>
                  <a:cubicBezTo>
                    <a:pt x="109" y="252"/>
                    <a:pt x="96" y="250"/>
                    <a:pt x="82" y="248"/>
                  </a:cubicBezTo>
                  <a:cubicBezTo>
                    <a:pt x="73" y="247"/>
                    <a:pt x="62" y="246"/>
                    <a:pt x="53" y="245"/>
                  </a:cubicBezTo>
                  <a:cubicBezTo>
                    <a:pt x="60" y="244"/>
                    <a:pt x="67" y="242"/>
                    <a:pt x="75" y="241"/>
                  </a:cubicBezTo>
                  <a:cubicBezTo>
                    <a:pt x="87" y="239"/>
                    <a:pt x="97" y="238"/>
                    <a:pt x="102" y="235"/>
                  </a:cubicBezTo>
                  <a:cubicBezTo>
                    <a:pt x="104" y="235"/>
                    <a:pt x="105" y="235"/>
                    <a:pt x="105" y="233"/>
                  </a:cubicBezTo>
                  <a:cubicBezTo>
                    <a:pt x="106" y="232"/>
                    <a:pt x="105" y="230"/>
                    <a:pt x="103" y="229"/>
                  </a:cubicBezTo>
                  <a:cubicBezTo>
                    <a:pt x="102" y="232"/>
                    <a:pt x="102" y="232"/>
                    <a:pt x="102" y="232"/>
                  </a:cubicBezTo>
                  <a:cubicBezTo>
                    <a:pt x="103" y="229"/>
                    <a:pt x="103" y="229"/>
                    <a:pt x="103" y="229"/>
                  </a:cubicBezTo>
                  <a:cubicBezTo>
                    <a:pt x="96" y="226"/>
                    <a:pt x="83" y="225"/>
                    <a:pt x="69" y="225"/>
                  </a:cubicBezTo>
                  <a:cubicBezTo>
                    <a:pt x="60" y="225"/>
                    <a:pt x="50" y="226"/>
                    <a:pt x="42" y="226"/>
                  </a:cubicBezTo>
                  <a:cubicBezTo>
                    <a:pt x="48" y="224"/>
                    <a:pt x="54" y="221"/>
                    <a:pt x="60" y="219"/>
                  </a:cubicBezTo>
                  <a:cubicBezTo>
                    <a:pt x="76" y="212"/>
                    <a:pt x="93" y="206"/>
                    <a:pt x="101" y="199"/>
                  </a:cubicBezTo>
                  <a:cubicBezTo>
                    <a:pt x="102" y="198"/>
                    <a:pt x="102" y="198"/>
                    <a:pt x="102" y="197"/>
                  </a:cubicBezTo>
                  <a:cubicBezTo>
                    <a:pt x="103" y="196"/>
                    <a:pt x="102" y="194"/>
                    <a:pt x="101" y="193"/>
                  </a:cubicBezTo>
                  <a:cubicBezTo>
                    <a:pt x="99" y="196"/>
                    <a:pt x="99" y="196"/>
                    <a:pt x="99" y="196"/>
                  </a:cubicBezTo>
                  <a:cubicBezTo>
                    <a:pt x="101" y="193"/>
                    <a:pt x="101" y="193"/>
                    <a:pt x="101" y="193"/>
                  </a:cubicBezTo>
                  <a:cubicBezTo>
                    <a:pt x="93" y="190"/>
                    <a:pt x="68" y="197"/>
                    <a:pt x="49" y="203"/>
                  </a:cubicBezTo>
                  <a:cubicBezTo>
                    <a:pt x="45" y="204"/>
                    <a:pt x="42" y="205"/>
                    <a:pt x="39" y="206"/>
                  </a:cubicBezTo>
                  <a:cubicBezTo>
                    <a:pt x="45" y="201"/>
                    <a:pt x="54" y="195"/>
                    <a:pt x="62" y="189"/>
                  </a:cubicBezTo>
                  <a:cubicBezTo>
                    <a:pt x="74" y="181"/>
                    <a:pt x="85" y="172"/>
                    <a:pt x="90" y="167"/>
                  </a:cubicBezTo>
                  <a:cubicBezTo>
                    <a:pt x="93" y="166"/>
                    <a:pt x="95" y="165"/>
                    <a:pt x="97" y="165"/>
                  </a:cubicBezTo>
                  <a:cubicBezTo>
                    <a:pt x="96" y="162"/>
                    <a:pt x="96" y="162"/>
                    <a:pt x="96" y="162"/>
                  </a:cubicBezTo>
                  <a:cubicBezTo>
                    <a:pt x="97" y="165"/>
                    <a:pt x="97" y="165"/>
                    <a:pt x="97" y="165"/>
                  </a:cubicBezTo>
                  <a:cubicBezTo>
                    <a:pt x="99" y="164"/>
                    <a:pt x="99" y="162"/>
                    <a:pt x="99" y="161"/>
                  </a:cubicBezTo>
                  <a:cubicBezTo>
                    <a:pt x="99" y="160"/>
                    <a:pt x="98" y="159"/>
                    <a:pt x="98" y="159"/>
                  </a:cubicBezTo>
                  <a:cubicBezTo>
                    <a:pt x="98" y="159"/>
                    <a:pt x="98" y="159"/>
                    <a:pt x="98" y="159"/>
                  </a:cubicBezTo>
                  <a:cubicBezTo>
                    <a:pt x="98" y="159"/>
                    <a:pt x="98" y="159"/>
                    <a:pt x="98" y="159"/>
                  </a:cubicBezTo>
                  <a:cubicBezTo>
                    <a:pt x="98" y="159"/>
                    <a:pt x="98" y="159"/>
                    <a:pt x="98" y="159"/>
                  </a:cubicBezTo>
                  <a:cubicBezTo>
                    <a:pt x="97" y="159"/>
                    <a:pt x="96" y="158"/>
                    <a:pt x="96" y="159"/>
                  </a:cubicBezTo>
                  <a:cubicBezTo>
                    <a:pt x="96" y="159"/>
                    <a:pt x="96" y="159"/>
                    <a:pt x="96" y="159"/>
                  </a:cubicBezTo>
                  <a:cubicBezTo>
                    <a:pt x="96" y="159"/>
                    <a:pt x="96" y="159"/>
                    <a:pt x="96" y="159"/>
                  </a:cubicBezTo>
                  <a:cubicBezTo>
                    <a:pt x="96" y="159"/>
                    <a:pt x="96" y="159"/>
                    <a:pt x="96" y="159"/>
                  </a:cubicBezTo>
                  <a:cubicBezTo>
                    <a:pt x="96" y="159"/>
                    <a:pt x="96" y="159"/>
                    <a:pt x="96" y="159"/>
                  </a:cubicBezTo>
                  <a:cubicBezTo>
                    <a:pt x="95" y="159"/>
                    <a:pt x="95" y="159"/>
                    <a:pt x="95" y="159"/>
                  </a:cubicBezTo>
                  <a:cubicBezTo>
                    <a:pt x="95" y="159"/>
                    <a:pt x="95" y="159"/>
                    <a:pt x="95" y="159"/>
                  </a:cubicBezTo>
                  <a:cubicBezTo>
                    <a:pt x="89" y="161"/>
                    <a:pt x="79" y="165"/>
                    <a:pt x="67" y="170"/>
                  </a:cubicBezTo>
                  <a:cubicBezTo>
                    <a:pt x="54" y="175"/>
                    <a:pt x="39" y="181"/>
                    <a:pt x="30" y="184"/>
                  </a:cubicBezTo>
                  <a:cubicBezTo>
                    <a:pt x="37" y="177"/>
                    <a:pt x="50" y="165"/>
                    <a:pt x="62" y="153"/>
                  </a:cubicBezTo>
                  <a:cubicBezTo>
                    <a:pt x="74" y="141"/>
                    <a:pt x="86" y="130"/>
                    <a:pt x="91" y="124"/>
                  </a:cubicBezTo>
                  <a:cubicBezTo>
                    <a:pt x="91" y="124"/>
                    <a:pt x="91" y="124"/>
                    <a:pt x="92" y="124"/>
                  </a:cubicBezTo>
                  <a:cubicBezTo>
                    <a:pt x="92" y="123"/>
                    <a:pt x="92" y="123"/>
                    <a:pt x="93" y="122"/>
                  </a:cubicBezTo>
                  <a:cubicBezTo>
                    <a:pt x="94" y="121"/>
                    <a:pt x="94" y="119"/>
                    <a:pt x="93" y="118"/>
                  </a:cubicBezTo>
                  <a:cubicBezTo>
                    <a:pt x="92" y="117"/>
                    <a:pt x="90" y="116"/>
                    <a:pt x="89" y="117"/>
                  </a:cubicBezTo>
                  <a:cubicBezTo>
                    <a:pt x="89" y="117"/>
                    <a:pt x="89" y="117"/>
                    <a:pt x="89" y="117"/>
                  </a:cubicBezTo>
                  <a:cubicBezTo>
                    <a:pt x="89" y="117"/>
                    <a:pt x="88" y="117"/>
                    <a:pt x="88" y="117"/>
                  </a:cubicBezTo>
                  <a:cubicBezTo>
                    <a:pt x="88" y="117"/>
                    <a:pt x="88" y="117"/>
                    <a:pt x="88" y="117"/>
                  </a:cubicBezTo>
                  <a:cubicBezTo>
                    <a:pt x="88" y="118"/>
                    <a:pt x="87" y="118"/>
                    <a:pt x="87" y="119"/>
                  </a:cubicBezTo>
                  <a:cubicBezTo>
                    <a:pt x="86" y="119"/>
                    <a:pt x="86" y="120"/>
                    <a:pt x="86" y="120"/>
                  </a:cubicBezTo>
                  <a:cubicBezTo>
                    <a:pt x="86" y="120"/>
                    <a:pt x="86" y="120"/>
                    <a:pt x="86" y="120"/>
                  </a:cubicBezTo>
                  <a:cubicBezTo>
                    <a:pt x="86" y="120"/>
                    <a:pt x="86" y="120"/>
                    <a:pt x="86" y="120"/>
                  </a:cubicBezTo>
                  <a:cubicBezTo>
                    <a:pt x="86" y="121"/>
                    <a:pt x="86" y="121"/>
                    <a:pt x="86" y="121"/>
                  </a:cubicBezTo>
                  <a:cubicBezTo>
                    <a:pt x="77" y="125"/>
                    <a:pt x="53" y="139"/>
                    <a:pt x="35" y="150"/>
                  </a:cubicBezTo>
                  <a:cubicBezTo>
                    <a:pt x="32" y="152"/>
                    <a:pt x="28" y="154"/>
                    <a:pt x="26" y="156"/>
                  </a:cubicBezTo>
                  <a:cubicBezTo>
                    <a:pt x="31" y="147"/>
                    <a:pt x="40" y="134"/>
                    <a:pt x="50" y="121"/>
                  </a:cubicBezTo>
                  <a:cubicBezTo>
                    <a:pt x="62" y="106"/>
                    <a:pt x="74" y="91"/>
                    <a:pt x="82" y="83"/>
                  </a:cubicBezTo>
                  <a:cubicBezTo>
                    <a:pt x="83" y="83"/>
                    <a:pt x="83" y="83"/>
                    <a:pt x="83" y="82"/>
                  </a:cubicBezTo>
                  <a:cubicBezTo>
                    <a:pt x="84" y="82"/>
                    <a:pt x="87" y="79"/>
                    <a:pt x="88" y="79"/>
                  </a:cubicBezTo>
                  <a:cubicBezTo>
                    <a:pt x="88" y="78"/>
                    <a:pt x="88" y="78"/>
                    <a:pt x="89" y="78"/>
                  </a:cubicBezTo>
                  <a:cubicBezTo>
                    <a:pt x="89" y="78"/>
                    <a:pt x="89" y="78"/>
                    <a:pt x="89" y="78"/>
                  </a:cubicBezTo>
                  <a:cubicBezTo>
                    <a:pt x="90" y="77"/>
                    <a:pt x="90" y="75"/>
                    <a:pt x="89" y="74"/>
                  </a:cubicBezTo>
                  <a:cubicBezTo>
                    <a:pt x="88" y="72"/>
                    <a:pt x="86" y="72"/>
                    <a:pt x="85" y="73"/>
                  </a:cubicBezTo>
                  <a:cubicBezTo>
                    <a:pt x="83" y="74"/>
                    <a:pt x="81" y="75"/>
                    <a:pt x="78" y="78"/>
                  </a:cubicBezTo>
                  <a:cubicBezTo>
                    <a:pt x="75" y="80"/>
                    <a:pt x="66" y="87"/>
                    <a:pt x="56" y="95"/>
                  </a:cubicBezTo>
                  <a:cubicBezTo>
                    <a:pt x="44" y="103"/>
                    <a:pt x="31" y="113"/>
                    <a:pt x="22" y="120"/>
                  </a:cubicBezTo>
                  <a:cubicBezTo>
                    <a:pt x="38" y="99"/>
                    <a:pt x="75" y="55"/>
                    <a:pt x="84" y="45"/>
                  </a:cubicBezTo>
                  <a:cubicBezTo>
                    <a:pt x="84" y="45"/>
                    <a:pt x="84" y="45"/>
                    <a:pt x="84" y="45"/>
                  </a:cubicBezTo>
                  <a:cubicBezTo>
                    <a:pt x="84" y="45"/>
                    <a:pt x="84" y="45"/>
                    <a:pt x="84" y="45"/>
                  </a:cubicBezTo>
                  <a:cubicBezTo>
                    <a:pt x="84" y="45"/>
                    <a:pt x="84" y="45"/>
                    <a:pt x="84" y="45"/>
                  </a:cubicBezTo>
                  <a:cubicBezTo>
                    <a:pt x="84" y="45"/>
                    <a:pt x="84" y="45"/>
                    <a:pt x="84" y="45"/>
                  </a:cubicBezTo>
                  <a:cubicBezTo>
                    <a:pt x="85" y="44"/>
                    <a:pt x="85" y="44"/>
                    <a:pt x="85" y="44"/>
                  </a:cubicBezTo>
                  <a:cubicBezTo>
                    <a:pt x="85" y="44"/>
                    <a:pt x="85" y="44"/>
                    <a:pt x="85" y="44"/>
                  </a:cubicBezTo>
                  <a:cubicBezTo>
                    <a:pt x="85" y="43"/>
                    <a:pt x="85" y="43"/>
                    <a:pt x="85" y="43"/>
                  </a:cubicBezTo>
                  <a:cubicBezTo>
                    <a:pt x="85" y="43"/>
                    <a:pt x="85" y="43"/>
                    <a:pt x="85" y="43"/>
                  </a:cubicBezTo>
                  <a:cubicBezTo>
                    <a:pt x="86" y="41"/>
                    <a:pt x="85" y="39"/>
                    <a:pt x="83" y="39"/>
                  </a:cubicBezTo>
                  <a:cubicBezTo>
                    <a:pt x="82" y="38"/>
                    <a:pt x="80" y="39"/>
                    <a:pt x="80" y="40"/>
                  </a:cubicBezTo>
                  <a:cubicBezTo>
                    <a:pt x="79" y="41"/>
                    <a:pt x="79" y="41"/>
                    <a:pt x="79" y="41"/>
                  </a:cubicBezTo>
                  <a:cubicBezTo>
                    <a:pt x="79" y="41"/>
                    <a:pt x="79" y="41"/>
                    <a:pt x="79" y="41"/>
                  </a:cubicBezTo>
                  <a:cubicBezTo>
                    <a:pt x="79" y="41"/>
                    <a:pt x="79" y="41"/>
                    <a:pt x="79" y="41"/>
                  </a:cubicBezTo>
                  <a:cubicBezTo>
                    <a:pt x="79" y="41"/>
                    <a:pt x="79" y="41"/>
                    <a:pt x="79" y="41"/>
                  </a:cubicBezTo>
                  <a:cubicBezTo>
                    <a:pt x="79" y="41"/>
                    <a:pt x="79" y="41"/>
                    <a:pt x="79" y="41"/>
                  </a:cubicBezTo>
                  <a:cubicBezTo>
                    <a:pt x="77" y="42"/>
                    <a:pt x="77" y="42"/>
                    <a:pt x="77" y="42"/>
                  </a:cubicBezTo>
                  <a:cubicBezTo>
                    <a:pt x="73" y="46"/>
                    <a:pt x="63" y="55"/>
                    <a:pt x="51" y="64"/>
                  </a:cubicBezTo>
                  <a:cubicBezTo>
                    <a:pt x="38" y="75"/>
                    <a:pt x="23" y="87"/>
                    <a:pt x="13" y="95"/>
                  </a:cubicBezTo>
                  <a:cubicBezTo>
                    <a:pt x="22" y="82"/>
                    <a:pt x="41" y="62"/>
                    <a:pt x="58" y="44"/>
                  </a:cubicBezTo>
                  <a:cubicBezTo>
                    <a:pt x="73" y="27"/>
                    <a:pt x="87" y="12"/>
                    <a:pt x="9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6">
              <a:extLst>
                <a:ext uri="{FF2B5EF4-FFF2-40B4-BE49-F238E27FC236}">
                  <a16:creationId xmlns:a16="http://schemas.microsoft.com/office/drawing/2014/main" xmlns="" id="{79025A82-D837-46D5-8243-58E3472B0DAA}"/>
                </a:ext>
              </a:extLst>
            </p:cNvPr>
            <p:cNvSpPr>
              <a:spLocks/>
            </p:cNvSpPr>
            <p:nvPr/>
          </p:nvSpPr>
          <p:spPr bwMode="auto">
            <a:xfrm>
              <a:off x="3887" y="2145"/>
              <a:ext cx="261" cy="545"/>
            </a:xfrm>
            <a:custGeom>
              <a:avLst/>
              <a:gdLst>
                <a:gd name="T0" fmla="*/ 10 w 110"/>
                <a:gd name="T1" fmla="*/ 41 h 230"/>
                <a:gd name="T2" fmla="*/ 32 w 110"/>
                <a:gd name="T3" fmla="*/ 36 h 230"/>
                <a:gd name="T4" fmla="*/ 92 w 110"/>
                <a:gd name="T5" fmla="*/ 12 h 230"/>
                <a:gd name="T6" fmla="*/ 43 w 110"/>
                <a:gd name="T7" fmla="*/ 47 h 230"/>
                <a:gd name="T8" fmla="*/ 11 w 110"/>
                <a:gd name="T9" fmla="*/ 67 h 230"/>
                <a:gd name="T10" fmla="*/ 11 w 110"/>
                <a:gd name="T11" fmla="*/ 74 h 230"/>
                <a:gd name="T12" fmla="*/ 75 w 110"/>
                <a:gd name="T13" fmla="*/ 57 h 230"/>
                <a:gd name="T14" fmla="*/ 11 w 110"/>
                <a:gd name="T15" fmla="*/ 91 h 230"/>
                <a:gd name="T16" fmla="*/ 37 w 110"/>
                <a:gd name="T17" fmla="*/ 93 h 230"/>
                <a:gd name="T18" fmla="*/ 44 w 110"/>
                <a:gd name="T19" fmla="*/ 97 h 230"/>
                <a:gd name="T20" fmla="*/ 8 w 110"/>
                <a:gd name="T21" fmla="*/ 120 h 230"/>
                <a:gd name="T22" fmla="*/ 66 w 110"/>
                <a:gd name="T23" fmla="*/ 119 h 230"/>
                <a:gd name="T24" fmla="*/ 7 w 110"/>
                <a:gd name="T25" fmla="*/ 134 h 230"/>
                <a:gd name="T26" fmla="*/ 6 w 110"/>
                <a:gd name="T27" fmla="*/ 139 h 230"/>
                <a:gd name="T28" fmla="*/ 21 w 110"/>
                <a:gd name="T29" fmla="*/ 140 h 230"/>
                <a:gd name="T30" fmla="*/ 60 w 110"/>
                <a:gd name="T31" fmla="*/ 145 h 230"/>
                <a:gd name="T32" fmla="*/ 6 w 110"/>
                <a:gd name="T33" fmla="*/ 163 h 230"/>
                <a:gd name="T34" fmla="*/ 28 w 110"/>
                <a:gd name="T35" fmla="*/ 166 h 230"/>
                <a:gd name="T36" fmla="*/ 62 w 110"/>
                <a:gd name="T37" fmla="*/ 171 h 230"/>
                <a:gd name="T38" fmla="*/ 6 w 110"/>
                <a:gd name="T39" fmla="*/ 184 h 230"/>
                <a:gd name="T40" fmla="*/ 8 w 110"/>
                <a:gd name="T41" fmla="*/ 190 h 230"/>
                <a:gd name="T42" fmla="*/ 49 w 110"/>
                <a:gd name="T43" fmla="*/ 194 h 230"/>
                <a:gd name="T44" fmla="*/ 67 w 110"/>
                <a:gd name="T45" fmla="*/ 196 h 230"/>
                <a:gd name="T46" fmla="*/ 9 w 110"/>
                <a:gd name="T47" fmla="*/ 204 h 230"/>
                <a:gd name="T48" fmla="*/ 23 w 110"/>
                <a:gd name="T49" fmla="*/ 212 h 230"/>
                <a:gd name="T50" fmla="*/ 48 w 110"/>
                <a:gd name="T51" fmla="*/ 221 h 230"/>
                <a:gd name="T52" fmla="*/ 6 w 110"/>
                <a:gd name="T53" fmla="*/ 226 h 230"/>
                <a:gd name="T54" fmla="*/ 49 w 110"/>
                <a:gd name="T55" fmla="*/ 227 h 230"/>
                <a:gd name="T56" fmla="*/ 80 w 110"/>
                <a:gd name="T57" fmla="*/ 221 h 230"/>
                <a:gd name="T58" fmla="*/ 75 w 110"/>
                <a:gd name="T59" fmla="*/ 213 h 230"/>
                <a:gd name="T60" fmla="*/ 84 w 110"/>
                <a:gd name="T61" fmla="*/ 197 h 230"/>
                <a:gd name="T62" fmla="*/ 60 w 110"/>
                <a:gd name="T63" fmla="*/ 189 h 230"/>
                <a:gd name="T64" fmla="*/ 38 w 110"/>
                <a:gd name="T65" fmla="*/ 187 h 230"/>
                <a:gd name="T66" fmla="*/ 63 w 110"/>
                <a:gd name="T67" fmla="*/ 177 h 230"/>
                <a:gd name="T68" fmla="*/ 28 w 110"/>
                <a:gd name="T69" fmla="*/ 159 h 230"/>
                <a:gd name="T70" fmla="*/ 61 w 110"/>
                <a:gd name="T71" fmla="*/ 151 h 230"/>
                <a:gd name="T72" fmla="*/ 87 w 110"/>
                <a:gd name="T73" fmla="*/ 141 h 230"/>
                <a:gd name="T74" fmla="*/ 36 w 110"/>
                <a:gd name="T75" fmla="*/ 133 h 230"/>
                <a:gd name="T76" fmla="*/ 83 w 110"/>
                <a:gd name="T77" fmla="*/ 115 h 230"/>
                <a:gd name="T78" fmla="*/ 24 w 110"/>
                <a:gd name="T79" fmla="*/ 112 h 230"/>
                <a:gd name="T80" fmla="*/ 89 w 110"/>
                <a:gd name="T81" fmla="*/ 83 h 230"/>
                <a:gd name="T82" fmla="*/ 35 w 110"/>
                <a:gd name="T83" fmla="*/ 87 h 230"/>
                <a:gd name="T84" fmla="*/ 91 w 110"/>
                <a:gd name="T85" fmla="*/ 52 h 230"/>
                <a:gd name="T86" fmla="*/ 87 w 110"/>
                <a:gd name="T87" fmla="*/ 47 h 230"/>
                <a:gd name="T88" fmla="*/ 47 w 110"/>
                <a:gd name="T89" fmla="*/ 53 h 230"/>
                <a:gd name="T90" fmla="*/ 96 w 110"/>
                <a:gd name="T91" fmla="*/ 17 h 230"/>
                <a:gd name="T92" fmla="*/ 108 w 110"/>
                <a:gd name="T93" fmla="*/ 6 h 230"/>
                <a:gd name="T94" fmla="*/ 106 w 110"/>
                <a:gd name="T95" fmla="*/ 0 h 230"/>
                <a:gd name="T96" fmla="*/ 69 w 110"/>
                <a:gd name="T97" fmla="*/ 14 h 230"/>
                <a:gd name="T98" fmla="*/ 12 w 110"/>
                <a:gd name="T99" fmla="*/ 3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 h="230">
                  <a:moveTo>
                    <a:pt x="12" y="36"/>
                  </a:moveTo>
                  <a:cubicBezTo>
                    <a:pt x="11" y="37"/>
                    <a:pt x="10" y="39"/>
                    <a:pt x="10" y="41"/>
                  </a:cubicBezTo>
                  <a:cubicBezTo>
                    <a:pt x="11" y="42"/>
                    <a:pt x="13" y="43"/>
                    <a:pt x="14" y="42"/>
                  </a:cubicBezTo>
                  <a:cubicBezTo>
                    <a:pt x="32" y="36"/>
                    <a:pt x="32" y="36"/>
                    <a:pt x="32" y="36"/>
                  </a:cubicBezTo>
                  <a:cubicBezTo>
                    <a:pt x="38" y="34"/>
                    <a:pt x="55" y="27"/>
                    <a:pt x="72" y="20"/>
                  </a:cubicBezTo>
                  <a:cubicBezTo>
                    <a:pt x="79" y="18"/>
                    <a:pt x="86" y="15"/>
                    <a:pt x="92" y="12"/>
                  </a:cubicBezTo>
                  <a:cubicBezTo>
                    <a:pt x="86" y="18"/>
                    <a:pt x="79" y="23"/>
                    <a:pt x="74" y="27"/>
                  </a:cubicBezTo>
                  <a:cubicBezTo>
                    <a:pt x="65" y="33"/>
                    <a:pt x="54" y="40"/>
                    <a:pt x="43" y="47"/>
                  </a:cubicBezTo>
                  <a:cubicBezTo>
                    <a:pt x="29" y="57"/>
                    <a:pt x="16" y="65"/>
                    <a:pt x="13" y="67"/>
                  </a:cubicBezTo>
                  <a:cubicBezTo>
                    <a:pt x="11" y="67"/>
                    <a:pt x="11" y="67"/>
                    <a:pt x="11" y="67"/>
                  </a:cubicBezTo>
                  <a:cubicBezTo>
                    <a:pt x="9" y="68"/>
                    <a:pt x="8" y="69"/>
                    <a:pt x="8" y="70"/>
                  </a:cubicBezTo>
                  <a:cubicBezTo>
                    <a:pt x="8" y="72"/>
                    <a:pt x="9" y="74"/>
                    <a:pt x="11" y="74"/>
                  </a:cubicBezTo>
                  <a:cubicBezTo>
                    <a:pt x="11" y="74"/>
                    <a:pt x="14" y="73"/>
                    <a:pt x="14" y="73"/>
                  </a:cubicBezTo>
                  <a:cubicBezTo>
                    <a:pt x="23" y="71"/>
                    <a:pt x="55" y="62"/>
                    <a:pt x="75" y="57"/>
                  </a:cubicBezTo>
                  <a:cubicBezTo>
                    <a:pt x="69" y="60"/>
                    <a:pt x="62" y="65"/>
                    <a:pt x="54" y="69"/>
                  </a:cubicBezTo>
                  <a:cubicBezTo>
                    <a:pt x="35" y="80"/>
                    <a:pt x="14" y="91"/>
                    <a:pt x="11" y="91"/>
                  </a:cubicBezTo>
                  <a:cubicBezTo>
                    <a:pt x="11" y="97"/>
                    <a:pt x="11" y="97"/>
                    <a:pt x="11" y="97"/>
                  </a:cubicBezTo>
                  <a:cubicBezTo>
                    <a:pt x="13" y="97"/>
                    <a:pt x="24" y="95"/>
                    <a:pt x="37" y="93"/>
                  </a:cubicBezTo>
                  <a:cubicBezTo>
                    <a:pt x="48" y="91"/>
                    <a:pt x="61" y="89"/>
                    <a:pt x="70" y="87"/>
                  </a:cubicBezTo>
                  <a:cubicBezTo>
                    <a:pt x="63" y="90"/>
                    <a:pt x="53" y="94"/>
                    <a:pt x="44" y="97"/>
                  </a:cubicBezTo>
                  <a:cubicBezTo>
                    <a:pt x="39" y="99"/>
                    <a:pt x="0" y="111"/>
                    <a:pt x="5" y="118"/>
                  </a:cubicBezTo>
                  <a:cubicBezTo>
                    <a:pt x="5" y="119"/>
                    <a:pt x="7" y="120"/>
                    <a:pt x="8" y="120"/>
                  </a:cubicBezTo>
                  <a:cubicBezTo>
                    <a:pt x="15" y="118"/>
                    <a:pt x="33" y="118"/>
                    <a:pt x="50" y="118"/>
                  </a:cubicBezTo>
                  <a:cubicBezTo>
                    <a:pt x="56" y="118"/>
                    <a:pt x="61" y="119"/>
                    <a:pt x="66" y="119"/>
                  </a:cubicBezTo>
                  <a:cubicBezTo>
                    <a:pt x="56" y="121"/>
                    <a:pt x="45" y="124"/>
                    <a:pt x="35" y="127"/>
                  </a:cubicBezTo>
                  <a:cubicBezTo>
                    <a:pt x="21" y="130"/>
                    <a:pt x="9" y="133"/>
                    <a:pt x="7" y="134"/>
                  </a:cubicBezTo>
                  <a:cubicBezTo>
                    <a:pt x="7" y="134"/>
                    <a:pt x="7" y="134"/>
                    <a:pt x="7" y="134"/>
                  </a:cubicBezTo>
                  <a:cubicBezTo>
                    <a:pt x="6" y="135"/>
                    <a:pt x="5" y="137"/>
                    <a:pt x="6" y="139"/>
                  </a:cubicBezTo>
                  <a:cubicBezTo>
                    <a:pt x="7" y="140"/>
                    <a:pt x="8" y="140"/>
                    <a:pt x="10" y="140"/>
                  </a:cubicBezTo>
                  <a:cubicBezTo>
                    <a:pt x="12" y="140"/>
                    <a:pt x="16" y="140"/>
                    <a:pt x="21" y="140"/>
                  </a:cubicBezTo>
                  <a:cubicBezTo>
                    <a:pt x="41" y="141"/>
                    <a:pt x="80" y="141"/>
                    <a:pt x="80" y="143"/>
                  </a:cubicBezTo>
                  <a:cubicBezTo>
                    <a:pt x="80" y="143"/>
                    <a:pt x="62" y="145"/>
                    <a:pt x="60" y="145"/>
                  </a:cubicBezTo>
                  <a:cubicBezTo>
                    <a:pt x="52" y="146"/>
                    <a:pt x="19" y="151"/>
                    <a:pt x="9" y="157"/>
                  </a:cubicBezTo>
                  <a:cubicBezTo>
                    <a:pt x="6" y="159"/>
                    <a:pt x="5" y="162"/>
                    <a:pt x="6" y="163"/>
                  </a:cubicBezTo>
                  <a:cubicBezTo>
                    <a:pt x="7" y="164"/>
                    <a:pt x="7" y="164"/>
                    <a:pt x="8" y="164"/>
                  </a:cubicBezTo>
                  <a:cubicBezTo>
                    <a:pt x="11" y="165"/>
                    <a:pt x="18" y="166"/>
                    <a:pt x="28" y="166"/>
                  </a:cubicBezTo>
                  <a:cubicBezTo>
                    <a:pt x="41" y="166"/>
                    <a:pt x="58" y="167"/>
                    <a:pt x="70" y="169"/>
                  </a:cubicBezTo>
                  <a:cubicBezTo>
                    <a:pt x="67" y="170"/>
                    <a:pt x="65" y="170"/>
                    <a:pt x="62" y="171"/>
                  </a:cubicBezTo>
                  <a:cubicBezTo>
                    <a:pt x="43" y="173"/>
                    <a:pt x="17" y="178"/>
                    <a:pt x="6" y="184"/>
                  </a:cubicBezTo>
                  <a:cubicBezTo>
                    <a:pt x="6" y="184"/>
                    <a:pt x="6" y="184"/>
                    <a:pt x="6" y="184"/>
                  </a:cubicBezTo>
                  <a:cubicBezTo>
                    <a:pt x="4" y="185"/>
                    <a:pt x="4" y="187"/>
                    <a:pt x="5" y="188"/>
                  </a:cubicBezTo>
                  <a:cubicBezTo>
                    <a:pt x="6" y="190"/>
                    <a:pt x="7" y="190"/>
                    <a:pt x="8" y="190"/>
                  </a:cubicBezTo>
                  <a:cubicBezTo>
                    <a:pt x="14" y="191"/>
                    <a:pt x="25" y="192"/>
                    <a:pt x="38" y="193"/>
                  </a:cubicBezTo>
                  <a:cubicBezTo>
                    <a:pt x="41" y="194"/>
                    <a:pt x="45" y="194"/>
                    <a:pt x="49" y="194"/>
                  </a:cubicBezTo>
                  <a:cubicBezTo>
                    <a:pt x="53" y="195"/>
                    <a:pt x="57" y="195"/>
                    <a:pt x="60" y="195"/>
                  </a:cubicBezTo>
                  <a:cubicBezTo>
                    <a:pt x="62" y="195"/>
                    <a:pt x="65" y="195"/>
                    <a:pt x="67" y="196"/>
                  </a:cubicBezTo>
                  <a:cubicBezTo>
                    <a:pt x="55" y="198"/>
                    <a:pt x="38" y="200"/>
                    <a:pt x="25" y="202"/>
                  </a:cubicBezTo>
                  <a:cubicBezTo>
                    <a:pt x="20" y="203"/>
                    <a:pt x="12" y="203"/>
                    <a:pt x="9" y="204"/>
                  </a:cubicBezTo>
                  <a:cubicBezTo>
                    <a:pt x="6" y="205"/>
                    <a:pt x="6" y="207"/>
                    <a:pt x="6" y="208"/>
                  </a:cubicBezTo>
                  <a:cubicBezTo>
                    <a:pt x="7" y="212"/>
                    <a:pt x="20" y="212"/>
                    <a:pt x="23" y="212"/>
                  </a:cubicBezTo>
                  <a:cubicBezTo>
                    <a:pt x="37" y="213"/>
                    <a:pt x="59" y="214"/>
                    <a:pt x="70" y="218"/>
                  </a:cubicBezTo>
                  <a:cubicBezTo>
                    <a:pt x="63" y="219"/>
                    <a:pt x="56" y="220"/>
                    <a:pt x="48" y="221"/>
                  </a:cubicBezTo>
                  <a:cubicBezTo>
                    <a:pt x="37" y="222"/>
                    <a:pt x="24" y="222"/>
                    <a:pt x="9" y="223"/>
                  </a:cubicBezTo>
                  <a:cubicBezTo>
                    <a:pt x="7" y="223"/>
                    <a:pt x="6" y="225"/>
                    <a:pt x="6" y="226"/>
                  </a:cubicBezTo>
                  <a:cubicBezTo>
                    <a:pt x="6" y="228"/>
                    <a:pt x="8" y="230"/>
                    <a:pt x="9" y="229"/>
                  </a:cubicBezTo>
                  <a:cubicBezTo>
                    <a:pt x="25" y="229"/>
                    <a:pt x="38" y="228"/>
                    <a:pt x="49" y="227"/>
                  </a:cubicBezTo>
                  <a:cubicBezTo>
                    <a:pt x="60" y="226"/>
                    <a:pt x="70" y="224"/>
                    <a:pt x="79" y="222"/>
                  </a:cubicBezTo>
                  <a:cubicBezTo>
                    <a:pt x="79" y="222"/>
                    <a:pt x="80" y="222"/>
                    <a:pt x="80" y="221"/>
                  </a:cubicBezTo>
                  <a:cubicBezTo>
                    <a:pt x="82" y="220"/>
                    <a:pt x="82" y="218"/>
                    <a:pt x="81" y="217"/>
                  </a:cubicBezTo>
                  <a:cubicBezTo>
                    <a:pt x="80" y="216"/>
                    <a:pt x="78" y="214"/>
                    <a:pt x="75" y="213"/>
                  </a:cubicBezTo>
                  <a:cubicBezTo>
                    <a:pt x="64" y="209"/>
                    <a:pt x="42" y="207"/>
                    <a:pt x="39" y="207"/>
                  </a:cubicBezTo>
                  <a:cubicBezTo>
                    <a:pt x="45" y="206"/>
                    <a:pt x="81" y="201"/>
                    <a:pt x="84" y="197"/>
                  </a:cubicBezTo>
                  <a:cubicBezTo>
                    <a:pt x="85" y="196"/>
                    <a:pt x="84" y="193"/>
                    <a:pt x="82" y="192"/>
                  </a:cubicBezTo>
                  <a:cubicBezTo>
                    <a:pt x="77" y="190"/>
                    <a:pt x="66" y="189"/>
                    <a:pt x="60" y="189"/>
                  </a:cubicBezTo>
                  <a:cubicBezTo>
                    <a:pt x="57" y="188"/>
                    <a:pt x="53" y="188"/>
                    <a:pt x="50" y="188"/>
                  </a:cubicBezTo>
                  <a:cubicBezTo>
                    <a:pt x="47" y="188"/>
                    <a:pt x="42" y="187"/>
                    <a:pt x="38" y="187"/>
                  </a:cubicBezTo>
                  <a:cubicBezTo>
                    <a:pt x="31" y="186"/>
                    <a:pt x="24" y="186"/>
                    <a:pt x="19" y="186"/>
                  </a:cubicBezTo>
                  <a:cubicBezTo>
                    <a:pt x="31" y="182"/>
                    <a:pt x="49" y="179"/>
                    <a:pt x="63" y="177"/>
                  </a:cubicBezTo>
                  <a:cubicBezTo>
                    <a:pt x="66" y="176"/>
                    <a:pt x="81" y="175"/>
                    <a:pt x="83" y="173"/>
                  </a:cubicBezTo>
                  <a:cubicBezTo>
                    <a:pt x="92" y="161"/>
                    <a:pt x="32" y="160"/>
                    <a:pt x="28" y="159"/>
                  </a:cubicBezTo>
                  <a:cubicBezTo>
                    <a:pt x="25" y="159"/>
                    <a:pt x="23" y="159"/>
                    <a:pt x="20" y="159"/>
                  </a:cubicBezTo>
                  <a:cubicBezTo>
                    <a:pt x="31" y="156"/>
                    <a:pt x="49" y="153"/>
                    <a:pt x="61" y="151"/>
                  </a:cubicBezTo>
                  <a:cubicBezTo>
                    <a:pt x="67" y="150"/>
                    <a:pt x="72" y="149"/>
                    <a:pt x="75" y="149"/>
                  </a:cubicBezTo>
                  <a:cubicBezTo>
                    <a:pt x="84" y="147"/>
                    <a:pt x="87" y="144"/>
                    <a:pt x="87" y="141"/>
                  </a:cubicBezTo>
                  <a:cubicBezTo>
                    <a:pt x="85" y="136"/>
                    <a:pt x="54" y="135"/>
                    <a:pt x="31" y="134"/>
                  </a:cubicBezTo>
                  <a:cubicBezTo>
                    <a:pt x="33" y="134"/>
                    <a:pt x="35" y="133"/>
                    <a:pt x="36" y="133"/>
                  </a:cubicBezTo>
                  <a:cubicBezTo>
                    <a:pt x="41" y="132"/>
                    <a:pt x="84" y="123"/>
                    <a:pt x="85" y="119"/>
                  </a:cubicBezTo>
                  <a:cubicBezTo>
                    <a:pt x="86" y="118"/>
                    <a:pt x="85" y="116"/>
                    <a:pt x="83" y="115"/>
                  </a:cubicBezTo>
                  <a:cubicBezTo>
                    <a:pt x="80" y="114"/>
                    <a:pt x="64" y="112"/>
                    <a:pt x="50" y="112"/>
                  </a:cubicBezTo>
                  <a:cubicBezTo>
                    <a:pt x="42" y="112"/>
                    <a:pt x="32" y="112"/>
                    <a:pt x="24" y="112"/>
                  </a:cubicBezTo>
                  <a:cubicBezTo>
                    <a:pt x="31" y="109"/>
                    <a:pt x="39" y="106"/>
                    <a:pt x="46" y="103"/>
                  </a:cubicBezTo>
                  <a:cubicBezTo>
                    <a:pt x="52" y="101"/>
                    <a:pt x="87" y="89"/>
                    <a:pt x="89" y="83"/>
                  </a:cubicBezTo>
                  <a:cubicBezTo>
                    <a:pt x="92" y="75"/>
                    <a:pt x="46" y="85"/>
                    <a:pt x="36" y="87"/>
                  </a:cubicBezTo>
                  <a:cubicBezTo>
                    <a:pt x="35" y="87"/>
                    <a:pt x="35" y="87"/>
                    <a:pt x="35" y="87"/>
                  </a:cubicBezTo>
                  <a:cubicBezTo>
                    <a:pt x="42" y="83"/>
                    <a:pt x="50" y="79"/>
                    <a:pt x="57" y="75"/>
                  </a:cubicBezTo>
                  <a:cubicBezTo>
                    <a:pt x="73" y="66"/>
                    <a:pt x="88" y="56"/>
                    <a:pt x="91" y="52"/>
                  </a:cubicBezTo>
                  <a:cubicBezTo>
                    <a:pt x="91" y="51"/>
                    <a:pt x="92" y="50"/>
                    <a:pt x="91" y="49"/>
                  </a:cubicBezTo>
                  <a:cubicBezTo>
                    <a:pt x="91" y="47"/>
                    <a:pt x="89" y="46"/>
                    <a:pt x="87" y="47"/>
                  </a:cubicBezTo>
                  <a:cubicBezTo>
                    <a:pt x="69" y="51"/>
                    <a:pt x="51" y="57"/>
                    <a:pt x="33" y="61"/>
                  </a:cubicBezTo>
                  <a:cubicBezTo>
                    <a:pt x="37" y="59"/>
                    <a:pt x="42" y="56"/>
                    <a:pt x="47" y="53"/>
                  </a:cubicBezTo>
                  <a:cubicBezTo>
                    <a:pt x="57" y="46"/>
                    <a:pt x="68" y="39"/>
                    <a:pt x="77" y="32"/>
                  </a:cubicBezTo>
                  <a:cubicBezTo>
                    <a:pt x="83" y="28"/>
                    <a:pt x="90" y="22"/>
                    <a:pt x="96" y="17"/>
                  </a:cubicBezTo>
                  <a:cubicBezTo>
                    <a:pt x="101" y="13"/>
                    <a:pt x="105" y="9"/>
                    <a:pt x="108" y="6"/>
                  </a:cubicBezTo>
                  <a:cubicBezTo>
                    <a:pt x="108" y="6"/>
                    <a:pt x="108" y="6"/>
                    <a:pt x="108" y="6"/>
                  </a:cubicBezTo>
                  <a:cubicBezTo>
                    <a:pt x="109" y="6"/>
                    <a:pt x="110" y="4"/>
                    <a:pt x="110" y="2"/>
                  </a:cubicBezTo>
                  <a:cubicBezTo>
                    <a:pt x="109" y="0"/>
                    <a:pt x="107" y="0"/>
                    <a:pt x="106" y="0"/>
                  </a:cubicBezTo>
                  <a:cubicBezTo>
                    <a:pt x="106" y="0"/>
                    <a:pt x="106" y="0"/>
                    <a:pt x="106" y="0"/>
                  </a:cubicBezTo>
                  <a:cubicBezTo>
                    <a:pt x="102" y="1"/>
                    <a:pt x="86" y="8"/>
                    <a:pt x="69" y="14"/>
                  </a:cubicBezTo>
                  <a:cubicBezTo>
                    <a:pt x="53" y="21"/>
                    <a:pt x="36" y="28"/>
                    <a:pt x="30" y="30"/>
                  </a:cubicBezTo>
                  <a:lnTo>
                    <a:pt x="1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7">
              <a:extLst>
                <a:ext uri="{FF2B5EF4-FFF2-40B4-BE49-F238E27FC236}">
                  <a16:creationId xmlns:a16="http://schemas.microsoft.com/office/drawing/2014/main" xmlns="" id="{CDCE1B4D-335B-4288-BC6E-1CCBF5D9815B}"/>
                </a:ext>
              </a:extLst>
            </p:cNvPr>
            <p:cNvSpPr>
              <a:spLocks/>
            </p:cNvSpPr>
            <p:nvPr/>
          </p:nvSpPr>
          <p:spPr bwMode="auto">
            <a:xfrm>
              <a:off x="3285" y="2095"/>
              <a:ext cx="187" cy="57"/>
            </a:xfrm>
            <a:custGeom>
              <a:avLst/>
              <a:gdLst>
                <a:gd name="T0" fmla="*/ 3 w 79"/>
                <a:gd name="T1" fmla="*/ 0 h 24"/>
                <a:gd name="T2" fmla="*/ 0 w 79"/>
                <a:gd name="T3" fmla="*/ 4 h 24"/>
                <a:gd name="T4" fmla="*/ 3 w 79"/>
                <a:gd name="T5" fmla="*/ 7 h 24"/>
                <a:gd name="T6" fmla="*/ 54 w 79"/>
                <a:gd name="T7" fmla="*/ 16 h 24"/>
                <a:gd name="T8" fmla="*/ 73 w 79"/>
                <a:gd name="T9" fmla="*/ 22 h 24"/>
                <a:gd name="T10" fmla="*/ 78 w 79"/>
                <a:gd name="T11" fmla="*/ 23 h 24"/>
                <a:gd name="T12" fmla="*/ 78 w 79"/>
                <a:gd name="T13" fmla="*/ 19 h 24"/>
                <a:gd name="T14" fmla="*/ 55 w 79"/>
                <a:gd name="T15" fmla="*/ 10 h 24"/>
                <a:gd name="T16" fmla="*/ 3 w 79"/>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24">
                  <a:moveTo>
                    <a:pt x="3" y="0"/>
                  </a:moveTo>
                  <a:cubicBezTo>
                    <a:pt x="1" y="0"/>
                    <a:pt x="0" y="2"/>
                    <a:pt x="0" y="4"/>
                  </a:cubicBezTo>
                  <a:cubicBezTo>
                    <a:pt x="0" y="6"/>
                    <a:pt x="1" y="7"/>
                    <a:pt x="3" y="7"/>
                  </a:cubicBezTo>
                  <a:cubicBezTo>
                    <a:pt x="8" y="7"/>
                    <a:pt x="32" y="11"/>
                    <a:pt x="54" y="16"/>
                  </a:cubicBezTo>
                  <a:cubicBezTo>
                    <a:pt x="73" y="21"/>
                    <a:pt x="72" y="21"/>
                    <a:pt x="73" y="22"/>
                  </a:cubicBezTo>
                  <a:cubicBezTo>
                    <a:pt x="74" y="24"/>
                    <a:pt x="76" y="24"/>
                    <a:pt x="78" y="23"/>
                  </a:cubicBezTo>
                  <a:cubicBezTo>
                    <a:pt x="79" y="22"/>
                    <a:pt x="79" y="20"/>
                    <a:pt x="78" y="19"/>
                  </a:cubicBezTo>
                  <a:cubicBezTo>
                    <a:pt x="76" y="16"/>
                    <a:pt x="76" y="15"/>
                    <a:pt x="55" y="10"/>
                  </a:cubicBezTo>
                  <a:cubicBezTo>
                    <a:pt x="33" y="5"/>
                    <a:pt x="9"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8">
              <a:extLst>
                <a:ext uri="{FF2B5EF4-FFF2-40B4-BE49-F238E27FC236}">
                  <a16:creationId xmlns:a16="http://schemas.microsoft.com/office/drawing/2014/main" xmlns="" id="{770992C0-C2F7-4BD4-97B0-C70152B7827F}"/>
                </a:ext>
              </a:extLst>
            </p:cNvPr>
            <p:cNvSpPr>
              <a:spLocks/>
            </p:cNvSpPr>
            <p:nvPr/>
          </p:nvSpPr>
          <p:spPr bwMode="auto">
            <a:xfrm>
              <a:off x="3624" y="1483"/>
              <a:ext cx="406" cy="133"/>
            </a:xfrm>
            <a:custGeom>
              <a:avLst/>
              <a:gdLst>
                <a:gd name="T0" fmla="*/ 3 w 171"/>
                <a:gd name="T1" fmla="*/ 0 h 56"/>
                <a:gd name="T2" fmla="*/ 0 w 171"/>
                <a:gd name="T3" fmla="*/ 3 h 56"/>
                <a:gd name="T4" fmla="*/ 3 w 171"/>
                <a:gd name="T5" fmla="*/ 6 h 56"/>
                <a:gd name="T6" fmla="*/ 79 w 171"/>
                <a:gd name="T7" fmla="*/ 28 h 56"/>
                <a:gd name="T8" fmla="*/ 132 w 171"/>
                <a:gd name="T9" fmla="*/ 44 h 56"/>
                <a:gd name="T10" fmla="*/ 137 w 171"/>
                <a:gd name="T11" fmla="*/ 46 h 56"/>
                <a:gd name="T12" fmla="*/ 143 w 171"/>
                <a:gd name="T13" fmla="*/ 47 h 56"/>
                <a:gd name="T14" fmla="*/ 165 w 171"/>
                <a:gd name="T15" fmla="*/ 55 h 56"/>
                <a:gd name="T16" fmla="*/ 170 w 171"/>
                <a:gd name="T17" fmla="*/ 55 h 56"/>
                <a:gd name="T18" fmla="*/ 170 w 171"/>
                <a:gd name="T19" fmla="*/ 51 h 56"/>
                <a:gd name="T20" fmla="*/ 145 w 171"/>
                <a:gd name="T21" fmla="*/ 41 h 56"/>
                <a:gd name="T22" fmla="*/ 140 w 171"/>
                <a:gd name="T23" fmla="*/ 40 h 56"/>
                <a:gd name="T24" fmla="*/ 134 w 171"/>
                <a:gd name="T25" fmla="*/ 38 h 56"/>
                <a:gd name="T26" fmla="*/ 81 w 171"/>
                <a:gd name="T27" fmla="*/ 21 h 56"/>
                <a:gd name="T28" fmla="*/ 3 w 171"/>
                <a:gd name="T2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 h="56">
                  <a:moveTo>
                    <a:pt x="3" y="0"/>
                  </a:moveTo>
                  <a:cubicBezTo>
                    <a:pt x="1" y="0"/>
                    <a:pt x="0" y="1"/>
                    <a:pt x="0" y="3"/>
                  </a:cubicBezTo>
                  <a:cubicBezTo>
                    <a:pt x="0" y="5"/>
                    <a:pt x="2" y="6"/>
                    <a:pt x="3" y="6"/>
                  </a:cubicBezTo>
                  <a:cubicBezTo>
                    <a:pt x="4" y="6"/>
                    <a:pt x="50" y="19"/>
                    <a:pt x="79" y="28"/>
                  </a:cubicBezTo>
                  <a:cubicBezTo>
                    <a:pt x="104" y="35"/>
                    <a:pt x="127" y="42"/>
                    <a:pt x="132" y="44"/>
                  </a:cubicBezTo>
                  <a:cubicBezTo>
                    <a:pt x="137" y="46"/>
                    <a:pt x="137" y="46"/>
                    <a:pt x="137" y="46"/>
                  </a:cubicBezTo>
                  <a:cubicBezTo>
                    <a:pt x="138" y="46"/>
                    <a:pt x="140" y="47"/>
                    <a:pt x="143" y="47"/>
                  </a:cubicBezTo>
                  <a:cubicBezTo>
                    <a:pt x="151" y="50"/>
                    <a:pt x="165" y="54"/>
                    <a:pt x="165" y="55"/>
                  </a:cubicBezTo>
                  <a:cubicBezTo>
                    <a:pt x="167" y="56"/>
                    <a:pt x="169" y="56"/>
                    <a:pt x="170" y="55"/>
                  </a:cubicBezTo>
                  <a:cubicBezTo>
                    <a:pt x="171" y="54"/>
                    <a:pt x="171" y="52"/>
                    <a:pt x="170" y="51"/>
                  </a:cubicBezTo>
                  <a:cubicBezTo>
                    <a:pt x="169" y="49"/>
                    <a:pt x="153" y="44"/>
                    <a:pt x="145" y="41"/>
                  </a:cubicBezTo>
                  <a:cubicBezTo>
                    <a:pt x="142" y="40"/>
                    <a:pt x="140" y="40"/>
                    <a:pt x="140" y="40"/>
                  </a:cubicBezTo>
                  <a:cubicBezTo>
                    <a:pt x="134" y="38"/>
                    <a:pt x="134" y="38"/>
                    <a:pt x="134" y="38"/>
                  </a:cubicBezTo>
                  <a:cubicBezTo>
                    <a:pt x="129" y="36"/>
                    <a:pt x="106" y="29"/>
                    <a:pt x="81" y="21"/>
                  </a:cubicBezTo>
                  <a:cubicBezTo>
                    <a:pt x="51" y="12"/>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9">
              <a:extLst>
                <a:ext uri="{FF2B5EF4-FFF2-40B4-BE49-F238E27FC236}">
                  <a16:creationId xmlns:a16="http://schemas.microsoft.com/office/drawing/2014/main" xmlns="" id="{D056BC2E-7B1D-47FA-A55F-CCA99F79FF8E}"/>
                </a:ext>
              </a:extLst>
            </p:cNvPr>
            <p:cNvSpPr>
              <a:spLocks/>
            </p:cNvSpPr>
            <p:nvPr/>
          </p:nvSpPr>
          <p:spPr bwMode="auto">
            <a:xfrm>
              <a:off x="3970" y="1561"/>
              <a:ext cx="38" cy="638"/>
            </a:xfrm>
            <a:custGeom>
              <a:avLst/>
              <a:gdLst>
                <a:gd name="T0" fmla="*/ 16 w 16"/>
                <a:gd name="T1" fmla="*/ 3 h 269"/>
                <a:gd name="T2" fmla="*/ 13 w 16"/>
                <a:gd name="T3" fmla="*/ 0 h 269"/>
                <a:gd name="T4" fmla="*/ 10 w 16"/>
                <a:gd name="T5" fmla="*/ 3 h 269"/>
                <a:gd name="T6" fmla="*/ 5 w 16"/>
                <a:gd name="T7" fmla="*/ 115 h 269"/>
                <a:gd name="T8" fmla="*/ 0 w 16"/>
                <a:gd name="T9" fmla="*/ 266 h 269"/>
                <a:gd name="T10" fmla="*/ 3 w 16"/>
                <a:gd name="T11" fmla="*/ 269 h 269"/>
                <a:gd name="T12" fmla="*/ 6 w 16"/>
                <a:gd name="T13" fmla="*/ 266 h 269"/>
                <a:gd name="T14" fmla="*/ 11 w 16"/>
                <a:gd name="T15" fmla="*/ 116 h 269"/>
                <a:gd name="T16" fmla="*/ 16 w 16"/>
                <a:gd name="T17" fmla="*/ 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69">
                  <a:moveTo>
                    <a:pt x="16" y="3"/>
                  </a:moveTo>
                  <a:cubicBezTo>
                    <a:pt x="16" y="1"/>
                    <a:pt x="15" y="0"/>
                    <a:pt x="13" y="0"/>
                  </a:cubicBezTo>
                  <a:cubicBezTo>
                    <a:pt x="11" y="0"/>
                    <a:pt x="10" y="1"/>
                    <a:pt x="10" y="3"/>
                  </a:cubicBezTo>
                  <a:cubicBezTo>
                    <a:pt x="8" y="46"/>
                    <a:pt x="7" y="82"/>
                    <a:pt x="5" y="115"/>
                  </a:cubicBezTo>
                  <a:cubicBezTo>
                    <a:pt x="3" y="164"/>
                    <a:pt x="0" y="209"/>
                    <a:pt x="0" y="266"/>
                  </a:cubicBezTo>
                  <a:cubicBezTo>
                    <a:pt x="0" y="267"/>
                    <a:pt x="1" y="269"/>
                    <a:pt x="3" y="269"/>
                  </a:cubicBezTo>
                  <a:cubicBezTo>
                    <a:pt x="5" y="269"/>
                    <a:pt x="6" y="267"/>
                    <a:pt x="6" y="266"/>
                  </a:cubicBezTo>
                  <a:cubicBezTo>
                    <a:pt x="7" y="209"/>
                    <a:pt x="9" y="164"/>
                    <a:pt x="11" y="116"/>
                  </a:cubicBezTo>
                  <a:cubicBezTo>
                    <a:pt x="13" y="82"/>
                    <a:pt x="15" y="46"/>
                    <a:pt x="1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0">
              <a:extLst>
                <a:ext uri="{FF2B5EF4-FFF2-40B4-BE49-F238E27FC236}">
                  <a16:creationId xmlns:a16="http://schemas.microsoft.com/office/drawing/2014/main" xmlns="" id="{D1E67D73-AD33-45FE-A117-3BC8213FC98B}"/>
                </a:ext>
              </a:extLst>
            </p:cNvPr>
            <p:cNvSpPr>
              <a:spLocks/>
            </p:cNvSpPr>
            <p:nvPr/>
          </p:nvSpPr>
          <p:spPr bwMode="auto">
            <a:xfrm>
              <a:off x="4049" y="2152"/>
              <a:ext cx="379" cy="76"/>
            </a:xfrm>
            <a:custGeom>
              <a:avLst/>
              <a:gdLst>
                <a:gd name="T0" fmla="*/ 4 w 160"/>
                <a:gd name="T1" fmla="*/ 1 h 32"/>
                <a:gd name="T2" fmla="*/ 1 w 160"/>
                <a:gd name="T3" fmla="*/ 3 h 32"/>
                <a:gd name="T4" fmla="*/ 3 w 160"/>
                <a:gd name="T5" fmla="*/ 7 h 32"/>
                <a:gd name="T6" fmla="*/ 77 w 160"/>
                <a:gd name="T7" fmla="*/ 18 h 32"/>
                <a:gd name="T8" fmla="*/ 112 w 160"/>
                <a:gd name="T9" fmla="*/ 23 h 32"/>
                <a:gd name="T10" fmla="*/ 121 w 160"/>
                <a:gd name="T11" fmla="*/ 25 h 32"/>
                <a:gd name="T12" fmla="*/ 154 w 160"/>
                <a:gd name="T13" fmla="*/ 30 h 32"/>
                <a:gd name="T14" fmla="*/ 158 w 160"/>
                <a:gd name="T15" fmla="*/ 31 h 32"/>
                <a:gd name="T16" fmla="*/ 159 w 160"/>
                <a:gd name="T17" fmla="*/ 26 h 32"/>
                <a:gd name="T18" fmla="*/ 122 w 160"/>
                <a:gd name="T19" fmla="*/ 19 h 32"/>
                <a:gd name="T20" fmla="*/ 113 w 160"/>
                <a:gd name="T21" fmla="*/ 17 h 32"/>
                <a:gd name="T22" fmla="*/ 77 w 160"/>
                <a:gd name="T23" fmla="*/ 12 h 32"/>
                <a:gd name="T24" fmla="*/ 4 w 160"/>
                <a:gd name="T25"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 h="32">
                  <a:moveTo>
                    <a:pt x="4" y="1"/>
                  </a:moveTo>
                  <a:cubicBezTo>
                    <a:pt x="3" y="0"/>
                    <a:pt x="1" y="1"/>
                    <a:pt x="1" y="3"/>
                  </a:cubicBezTo>
                  <a:cubicBezTo>
                    <a:pt x="0" y="5"/>
                    <a:pt x="1" y="6"/>
                    <a:pt x="3" y="7"/>
                  </a:cubicBezTo>
                  <a:cubicBezTo>
                    <a:pt x="12" y="9"/>
                    <a:pt x="48" y="14"/>
                    <a:pt x="77" y="18"/>
                  </a:cubicBezTo>
                  <a:cubicBezTo>
                    <a:pt x="93" y="21"/>
                    <a:pt x="106" y="22"/>
                    <a:pt x="112" y="23"/>
                  </a:cubicBezTo>
                  <a:cubicBezTo>
                    <a:pt x="113" y="24"/>
                    <a:pt x="116" y="24"/>
                    <a:pt x="121" y="25"/>
                  </a:cubicBezTo>
                  <a:cubicBezTo>
                    <a:pt x="133" y="27"/>
                    <a:pt x="153" y="29"/>
                    <a:pt x="154" y="30"/>
                  </a:cubicBezTo>
                  <a:cubicBezTo>
                    <a:pt x="155" y="31"/>
                    <a:pt x="157" y="32"/>
                    <a:pt x="158" y="31"/>
                  </a:cubicBezTo>
                  <a:cubicBezTo>
                    <a:pt x="160" y="30"/>
                    <a:pt x="160" y="28"/>
                    <a:pt x="159" y="26"/>
                  </a:cubicBezTo>
                  <a:cubicBezTo>
                    <a:pt x="158" y="25"/>
                    <a:pt x="136" y="21"/>
                    <a:pt x="122" y="19"/>
                  </a:cubicBezTo>
                  <a:cubicBezTo>
                    <a:pt x="118" y="18"/>
                    <a:pt x="115" y="17"/>
                    <a:pt x="113" y="17"/>
                  </a:cubicBezTo>
                  <a:cubicBezTo>
                    <a:pt x="108" y="16"/>
                    <a:pt x="94" y="14"/>
                    <a:pt x="77" y="12"/>
                  </a:cubicBezTo>
                  <a:cubicBezTo>
                    <a:pt x="49" y="8"/>
                    <a:pt x="13" y="3"/>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1">
              <a:extLst>
                <a:ext uri="{FF2B5EF4-FFF2-40B4-BE49-F238E27FC236}">
                  <a16:creationId xmlns:a16="http://schemas.microsoft.com/office/drawing/2014/main" xmlns="" id="{2B9216AD-A43D-4044-B531-562D242FBC29}"/>
                </a:ext>
              </a:extLst>
            </p:cNvPr>
            <p:cNvSpPr>
              <a:spLocks/>
            </p:cNvSpPr>
            <p:nvPr/>
          </p:nvSpPr>
          <p:spPr bwMode="auto">
            <a:xfrm>
              <a:off x="4317" y="2166"/>
              <a:ext cx="88" cy="591"/>
            </a:xfrm>
            <a:custGeom>
              <a:avLst/>
              <a:gdLst>
                <a:gd name="T0" fmla="*/ 36 w 37"/>
                <a:gd name="T1" fmla="*/ 4 h 249"/>
                <a:gd name="T2" fmla="*/ 34 w 37"/>
                <a:gd name="T3" fmla="*/ 1 h 249"/>
                <a:gd name="T4" fmla="*/ 30 w 37"/>
                <a:gd name="T5" fmla="*/ 3 h 249"/>
                <a:gd name="T6" fmla="*/ 5 w 37"/>
                <a:gd name="T7" fmla="*/ 202 h 249"/>
                <a:gd name="T8" fmla="*/ 0 w 37"/>
                <a:gd name="T9" fmla="*/ 245 h 249"/>
                <a:gd name="T10" fmla="*/ 3 w 37"/>
                <a:gd name="T11" fmla="*/ 249 h 249"/>
                <a:gd name="T12" fmla="*/ 7 w 37"/>
                <a:gd name="T13" fmla="*/ 246 h 249"/>
                <a:gd name="T14" fmla="*/ 11 w 37"/>
                <a:gd name="T15" fmla="*/ 203 h 249"/>
                <a:gd name="T16" fmla="*/ 36 w 37"/>
                <a:gd name="T17" fmla="*/ 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49">
                  <a:moveTo>
                    <a:pt x="36" y="4"/>
                  </a:moveTo>
                  <a:cubicBezTo>
                    <a:pt x="37" y="2"/>
                    <a:pt x="36" y="1"/>
                    <a:pt x="34" y="1"/>
                  </a:cubicBezTo>
                  <a:cubicBezTo>
                    <a:pt x="32" y="0"/>
                    <a:pt x="30" y="1"/>
                    <a:pt x="30" y="3"/>
                  </a:cubicBezTo>
                  <a:cubicBezTo>
                    <a:pt x="20" y="58"/>
                    <a:pt x="11" y="140"/>
                    <a:pt x="5" y="202"/>
                  </a:cubicBezTo>
                  <a:cubicBezTo>
                    <a:pt x="3" y="218"/>
                    <a:pt x="2" y="232"/>
                    <a:pt x="0" y="245"/>
                  </a:cubicBezTo>
                  <a:cubicBezTo>
                    <a:pt x="0" y="247"/>
                    <a:pt x="1" y="249"/>
                    <a:pt x="3" y="249"/>
                  </a:cubicBezTo>
                  <a:cubicBezTo>
                    <a:pt x="5" y="249"/>
                    <a:pt x="6" y="248"/>
                    <a:pt x="7" y="246"/>
                  </a:cubicBezTo>
                  <a:cubicBezTo>
                    <a:pt x="8" y="234"/>
                    <a:pt x="10" y="219"/>
                    <a:pt x="11" y="203"/>
                  </a:cubicBezTo>
                  <a:cubicBezTo>
                    <a:pt x="18" y="141"/>
                    <a:pt x="26" y="59"/>
                    <a:pt x="3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2">
              <a:extLst>
                <a:ext uri="{FF2B5EF4-FFF2-40B4-BE49-F238E27FC236}">
                  <a16:creationId xmlns:a16="http://schemas.microsoft.com/office/drawing/2014/main" xmlns="" id="{87FC8BD3-320C-4972-B50A-19E531304B05}"/>
                </a:ext>
              </a:extLst>
            </p:cNvPr>
            <p:cNvSpPr>
              <a:spLocks/>
            </p:cNvSpPr>
            <p:nvPr/>
          </p:nvSpPr>
          <p:spPr bwMode="auto">
            <a:xfrm>
              <a:off x="4324" y="2232"/>
              <a:ext cx="93" cy="468"/>
            </a:xfrm>
            <a:custGeom>
              <a:avLst/>
              <a:gdLst>
                <a:gd name="T0" fmla="*/ 38 w 39"/>
                <a:gd name="T1" fmla="*/ 4 h 197"/>
                <a:gd name="T2" fmla="*/ 36 w 39"/>
                <a:gd name="T3" fmla="*/ 1 h 197"/>
                <a:gd name="T4" fmla="*/ 32 w 39"/>
                <a:gd name="T5" fmla="*/ 3 h 197"/>
                <a:gd name="T6" fmla="*/ 24 w 39"/>
                <a:gd name="T7" fmla="*/ 44 h 197"/>
                <a:gd name="T8" fmla="*/ 0 w 39"/>
                <a:gd name="T9" fmla="*/ 193 h 197"/>
                <a:gd name="T10" fmla="*/ 3 w 39"/>
                <a:gd name="T11" fmla="*/ 197 h 197"/>
                <a:gd name="T12" fmla="*/ 6 w 39"/>
                <a:gd name="T13" fmla="*/ 194 h 197"/>
                <a:gd name="T14" fmla="*/ 31 w 39"/>
                <a:gd name="T15" fmla="*/ 45 h 197"/>
                <a:gd name="T16" fmla="*/ 38 w 39"/>
                <a:gd name="T17" fmla="*/ 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97">
                  <a:moveTo>
                    <a:pt x="38" y="4"/>
                  </a:moveTo>
                  <a:cubicBezTo>
                    <a:pt x="39" y="3"/>
                    <a:pt x="38" y="1"/>
                    <a:pt x="36" y="1"/>
                  </a:cubicBezTo>
                  <a:cubicBezTo>
                    <a:pt x="34" y="0"/>
                    <a:pt x="32" y="1"/>
                    <a:pt x="32" y="3"/>
                  </a:cubicBezTo>
                  <a:cubicBezTo>
                    <a:pt x="30" y="16"/>
                    <a:pt x="27" y="30"/>
                    <a:pt x="24" y="44"/>
                  </a:cubicBezTo>
                  <a:cubicBezTo>
                    <a:pt x="14" y="96"/>
                    <a:pt x="5" y="144"/>
                    <a:pt x="0" y="193"/>
                  </a:cubicBezTo>
                  <a:cubicBezTo>
                    <a:pt x="0" y="195"/>
                    <a:pt x="1" y="196"/>
                    <a:pt x="3" y="197"/>
                  </a:cubicBezTo>
                  <a:cubicBezTo>
                    <a:pt x="4" y="197"/>
                    <a:pt x="6" y="196"/>
                    <a:pt x="6" y="194"/>
                  </a:cubicBezTo>
                  <a:cubicBezTo>
                    <a:pt x="12" y="145"/>
                    <a:pt x="21" y="97"/>
                    <a:pt x="31" y="45"/>
                  </a:cubicBezTo>
                  <a:cubicBezTo>
                    <a:pt x="33" y="33"/>
                    <a:pt x="36" y="19"/>
                    <a:pt x="3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3">
              <a:extLst>
                <a:ext uri="{FF2B5EF4-FFF2-40B4-BE49-F238E27FC236}">
                  <a16:creationId xmlns:a16="http://schemas.microsoft.com/office/drawing/2014/main" xmlns="" id="{0FD60993-408E-4CE9-85DE-8F84EDC5D0F1}"/>
                </a:ext>
              </a:extLst>
            </p:cNvPr>
            <p:cNvSpPr>
              <a:spLocks/>
            </p:cNvSpPr>
            <p:nvPr/>
          </p:nvSpPr>
          <p:spPr bwMode="auto">
            <a:xfrm>
              <a:off x="2934" y="2688"/>
              <a:ext cx="1812" cy="166"/>
            </a:xfrm>
            <a:custGeom>
              <a:avLst/>
              <a:gdLst>
                <a:gd name="T0" fmla="*/ 3 w 764"/>
                <a:gd name="T1" fmla="*/ 1 h 70"/>
                <a:gd name="T2" fmla="*/ 0 w 764"/>
                <a:gd name="T3" fmla="*/ 4 h 70"/>
                <a:gd name="T4" fmla="*/ 3 w 764"/>
                <a:gd name="T5" fmla="*/ 8 h 70"/>
                <a:gd name="T6" fmla="*/ 183 w 764"/>
                <a:gd name="T7" fmla="*/ 7 h 70"/>
                <a:gd name="T8" fmla="*/ 625 w 764"/>
                <a:gd name="T9" fmla="*/ 9 h 70"/>
                <a:gd name="T10" fmla="*/ 638 w 764"/>
                <a:gd name="T11" fmla="*/ 9 h 70"/>
                <a:gd name="T12" fmla="*/ 517 w 764"/>
                <a:gd name="T13" fmla="*/ 13 h 70"/>
                <a:gd name="T14" fmla="*/ 241 w 764"/>
                <a:gd name="T15" fmla="*/ 22 h 70"/>
                <a:gd name="T16" fmla="*/ 47 w 764"/>
                <a:gd name="T17" fmla="*/ 33 h 70"/>
                <a:gd name="T18" fmla="*/ 47 w 764"/>
                <a:gd name="T19" fmla="*/ 39 h 70"/>
                <a:gd name="T20" fmla="*/ 215 w 764"/>
                <a:gd name="T21" fmla="*/ 33 h 70"/>
                <a:gd name="T22" fmla="*/ 539 w 764"/>
                <a:gd name="T23" fmla="*/ 40 h 70"/>
                <a:gd name="T24" fmla="*/ 530 w 764"/>
                <a:gd name="T25" fmla="*/ 40 h 70"/>
                <a:gd name="T26" fmla="*/ 236 w 764"/>
                <a:gd name="T27" fmla="*/ 60 h 70"/>
                <a:gd name="T28" fmla="*/ 217 w 764"/>
                <a:gd name="T29" fmla="*/ 63 h 70"/>
                <a:gd name="T30" fmla="*/ 215 w 764"/>
                <a:gd name="T31" fmla="*/ 67 h 70"/>
                <a:gd name="T32" fmla="*/ 218 w 764"/>
                <a:gd name="T33" fmla="*/ 70 h 70"/>
                <a:gd name="T34" fmla="*/ 237 w 764"/>
                <a:gd name="T35" fmla="*/ 67 h 70"/>
                <a:gd name="T36" fmla="*/ 530 w 764"/>
                <a:gd name="T37" fmla="*/ 47 h 70"/>
                <a:gd name="T38" fmla="*/ 575 w 764"/>
                <a:gd name="T39" fmla="*/ 47 h 70"/>
                <a:gd name="T40" fmla="*/ 575 w 764"/>
                <a:gd name="T41" fmla="*/ 41 h 70"/>
                <a:gd name="T42" fmla="*/ 573 w 764"/>
                <a:gd name="T43" fmla="*/ 40 h 70"/>
                <a:gd name="T44" fmla="*/ 560 w 764"/>
                <a:gd name="T45" fmla="*/ 37 h 70"/>
                <a:gd name="T46" fmla="*/ 321 w 764"/>
                <a:gd name="T47" fmla="*/ 22 h 70"/>
                <a:gd name="T48" fmla="*/ 517 w 764"/>
                <a:gd name="T49" fmla="*/ 19 h 70"/>
                <a:gd name="T50" fmla="*/ 668 w 764"/>
                <a:gd name="T51" fmla="*/ 14 h 70"/>
                <a:gd name="T52" fmla="*/ 761 w 764"/>
                <a:gd name="T53" fmla="*/ 8 h 70"/>
                <a:gd name="T54" fmla="*/ 763 w 764"/>
                <a:gd name="T55" fmla="*/ 7 h 70"/>
                <a:gd name="T56" fmla="*/ 763 w 764"/>
                <a:gd name="T57" fmla="*/ 2 h 70"/>
                <a:gd name="T58" fmla="*/ 763 w 764"/>
                <a:gd name="T59" fmla="*/ 2 h 70"/>
                <a:gd name="T60" fmla="*/ 759 w 764"/>
                <a:gd name="T61" fmla="*/ 2 h 70"/>
                <a:gd name="T62" fmla="*/ 759 w 764"/>
                <a:gd name="T63" fmla="*/ 2 h 70"/>
                <a:gd name="T64" fmla="*/ 759 w 764"/>
                <a:gd name="T65" fmla="*/ 2 h 70"/>
                <a:gd name="T66" fmla="*/ 682 w 764"/>
                <a:gd name="T67" fmla="*/ 2 h 70"/>
                <a:gd name="T68" fmla="*/ 625 w 764"/>
                <a:gd name="T69" fmla="*/ 2 h 70"/>
                <a:gd name="T70" fmla="*/ 183 w 764"/>
                <a:gd name="T71" fmla="*/ 1 h 70"/>
                <a:gd name="T72" fmla="*/ 3 w 764"/>
                <a:gd name="T73"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4" h="70">
                  <a:moveTo>
                    <a:pt x="3" y="1"/>
                  </a:moveTo>
                  <a:cubicBezTo>
                    <a:pt x="1" y="1"/>
                    <a:pt x="0" y="3"/>
                    <a:pt x="0" y="4"/>
                  </a:cubicBezTo>
                  <a:cubicBezTo>
                    <a:pt x="0" y="6"/>
                    <a:pt x="1" y="8"/>
                    <a:pt x="3" y="8"/>
                  </a:cubicBezTo>
                  <a:cubicBezTo>
                    <a:pt x="59" y="8"/>
                    <a:pt x="121" y="8"/>
                    <a:pt x="183" y="7"/>
                  </a:cubicBezTo>
                  <a:cubicBezTo>
                    <a:pt x="330" y="7"/>
                    <a:pt x="473" y="7"/>
                    <a:pt x="625" y="9"/>
                  </a:cubicBezTo>
                  <a:cubicBezTo>
                    <a:pt x="627" y="9"/>
                    <a:pt x="632" y="9"/>
                    <a:pt x="638" y="9"/>
                  </a:cubicBezTo>
                  <a:cubicBezTo>
                    <a:pt x="581" y="11"/>
                    <a:pt x="523" y="13"/>
                    <a:pt x="517" y="13"/>
                  </a:cubicBezTo>
                  <a:cubicBezTo>
                    <a:pt x="414" y="7"/>
                    <a:pt x="327" y="15"/>
                    <a:pt x="241" y="22"/>
                  </a:cubicBezTo>
                  <a:cubicBezTo>
                    <a:pt x="178" y="28"/>
                    <a:pt x="115" y="33"/>
                    <a:pt x="47" y="33"/>
                  </a:cubicBezTo>
                  <a:cubicBezTo>
                    <a:pt x="47" y="39"/>
                    <a:pt x="47" y="39"/>
                    <a:pt x="47" y="39"/>
                  </a:cubicBezTo>
                  <a:cubicBezTo>
                    <a:pt x="108" y="39"/>
                    <a:pt x="162" y="36"/>
                    <a:pt x="215" y="33"/>
                  </a:cubicBezTo>
                  <a:cubicBezTo>
                    <a:pt x="316" y="28"/>
                    <a:pt x="411" y="22"/>
                    <a:pt x="539" y="40"/>
                  </a:cubicBezTo>
                  <a:cubicBezTo>
                    <a:pt x="530" y="40"/>
                    <a:pt x="530" y="40"/>
                    <a:pt x="530" y="40"/>
                  </a:cubicBezTo>
                  <a:cubicBezTo>
                    <a:pt x="427" y="40"/>
                    <a:pt x="355" y="40"/>
                    <a:pt x="236" y="60"/>
                  </a:cubicBezTo>
                  <a:cubicBezTo>
                    <a:pt x="217" y="63"/>
                    <a:pt x="217" y="63"/>
                    <a:pt x="217" y="63"/>
                  </a:cubicBezTo>
                  <a:cubicBezTo>
                    <a:pt x="216" y="64"/>
                    <a:pt x="214" y="65"/>
                    <a:pt x="215" y="67"/>
                  </a:cubicBezTo>
                  <a:cubicBezTo>
                    <a:pt x="215" y="69"/>
                    <a:pt x="217" y="70"/>
                    <a:pt x="218" y="70"/>
                  </a:cubicBezTo>
                  <a:cubicBezTo>
                    <a:pt x="237" y="67"/>
                    <a:pt x="237" y="67"/>
                    <a:pt x="237" y="67"/>
                  </a:cubicBezTo>
                  <a:cubicBezTo>
                    <a:pt x="356" y="46"/>
                    <a:pt x="427" y="47"/>
                    <a:pt x="530" y="47"/>
                  </a:cubicBezTo>
                  <a:cubicBezTo>
                    <a:pt x="546" y="47"/>
                    <a:pt x="563" y="47"/>
                    <a:pt x="575" y="47"/>
                  </a:cubicBezTo>
                  <a:cubicBezTo>
                    <a:pt x="575" y="41"/>
                    <a:pt x="575" y="41"/>
                    <a:pt x="575" y="41"/>
                  </a:cubicBezTo>
                  <a:cubicBezTo>
                    <a:pt x="574" y="41"/>
                    <a:pt x="574" y="40"/>
                    <a:pt x="573" y="40"/>
                  </a:cubicBezTo>
                  <a:cubicBezTo>
                    <a:pt x="569" y="39"/>
                    <a:pt x="561" y="37"/>
                    <a:pt x="560" y="37"/>
                  </a:cubicBezTo>
                  <a:cubicBezTo>
                    <a:pt x="467" y="23"/>
                    <a:pt x="392" y="20"/>
                    <a:pt x="321" y="22"/>
                  </a:cubicBezTo>
                  <a:cubicBezTo>
                    <a:pt x="382" y="18"/>
                    <a:pt x="446" y="15"/>
                    <a:pt x="517" y="19"/>
                  </a:cubicBezTo>
                  <a:cubicBezTo>
                    <a:pt x="524" y="20"/>
                    <a:pt x="602" y="17"/>
                    <a:pt x="668" y="14"/>
                  </a:cubicBezTo>
                  <a:cubicBezTo>
                    <a:pt x="713" y="12"/>
                    <a:pt x="753" y="10"/>
                    <a:pt x="761" y="8"/>
                  </a:cubicBezTo>
                  <a:cubicBezTo>
                    <a:pt x="762" y="8"/>
                    <a:pt x="763" y="8"/>
                    <a:pt x="763" y="7"/>
                  </a:cubicBezTo>
                  <a:cubicBezTo>
                    <a:pt x="764" y="6"/>
                    <a:pt x="764" y="4"/>
                    <a:pt x="763" y="2"/>
                  </a:cubicBezTo>
                  <a:cubicBezTo>
                    <a:pt x="763" y="2"/>
                    <a:pt x="763" y="2"/>
                    <a:pt x="763" y="2"/>
                  </a:cubicBezTo>
                  <a:cubicBezTo>
                    <a:pt x="763" y="2"/>
                    <a:pt x="761" y="2"/>
                    <a:pt x="759" y="2"/>
                  </a:cubicBezTo>
                  <a:cubicBezTo>
                    <a:pt x="759" y="2"/>
                    <a:pt x="759" y="2"/>
                    <a:pt x="759" y="2"/>
                  </a:cubicBezTo>
                  <a:cubicBezTo>
                    <a:pt x="759" y="2"/>
                    <a:pt x="759" y="2"/>
                    <a:pt x="759" y="2"/>
                  </a:cubicBezTo>
                  <a:cubicBezTo>
                    <a:pt x="748" y="2"/>
                    <a:pt x="713" y="2"/>
                    <a:pt x="682" y="2"/>
                  </a:cubicBezTo>
                  <a:cubicBezTo>
                    <a:pt x="655" y="2"/>
                    <a:pt x="631" y="2"/>
                    <a:pt x="625" y="2"/>
                  </a:cubicBezTo>
                  <a:cubicBezTo>
                    <a:pt x="474" y="0"/>
                    <a:pt x="330" y="1"/>
                    <a:pt x="183" y="1"/>
                  </a:cubicBezTo>
                  <a:cubicBezTo>
                    <a:pt x="126" y="1"/>
                    <a:pt x="68"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4">
              <a:extLst>
                <a:ext uri="{FF2B5EF4-FFF2-40B4-BE49-F238E27FC236}">
                  <a16:creationId xmlns:a16="http://schemas.microsoft.com/office/drawing/2014/main" xmlns="" id="{0C175E0C-290D-4588-9D5E-B4804003BE18}"/>
                </a:ext>
              </a:extLst>
            </p:cNvPr>
            <p:cNvSpPr>
              <a:spLocks/>
            </p:cNvSpPr>
            <p:nvPr/>
          </p:nvSpPr>
          <p:spPr bwMode="auto">
            <a:xfrm>
              <a:off x="3494" y="2512"/>
              <a:ext cx="208" cy="178"/>
            </a:xfrm>
            <a:custGeom>
              <a:avLst/>
              <a:gdLst>
                <a:gd name="T0" fmla="*/ 85 w 88"/>
                <a:gd name="T1" fmla="*/ 3 h 75"/>
                <a:gd name="T2" fmla="*/ 82 w 88"/>
                <a:gd name="T3" fmla="*/ 0 h 75"/>
                <a:gd name="T4" fmla="*/ 79 w 88"/>
                <a:gd name="T5" fmla="*/ 4 h 75"/>
                <a:gd name="T6" fmla="*/ 36 w 88"/>
                <a:gd name="T7" fmla="*/ 28 h 75"/>
                <a:gd name="T8" fmla="*/ 3 w 88"/>
                <a:gd name="T9" fmla="*/ 49 h 75"/>
                <a:gd name="T10" fmla="*/ 4 w 88"/>
                <a:gd name="T11" fmla="*/ 54 h 75"/>
                <a:gd name="T12" fmla="*/ 5 w 88"/>
                <a:gd name="T13" fmla="*/ 53 h 75"/>
                <a:gd name="T14" fmla="*/ 12 w 88"/>
                <a:gd name="T15" fmla="*/ 52 h 75"/>
                <a:gd name="T16" fmla="*/ 77 w 88"/>
                <a:gd name="T17" fmla="*/ 38 h 75"/>
                <a:gd name="T18" fmla="*/ 76 w 88"/>
                <a:gd name="T19" fmla="*/ 39 h 75"/>
                <a:gd name="T20" fmla="*/ 57 w 88"/>
                <a:gd name="T21" fmla="*/ 49 h 75"/>
                <a:gd name="T22" fmla="*/ 33 w 88"/>
                <a:gd name="T23" fmla="*/ 57 h 75"/>
                <a:gd name="T24" fmla="*/ 4 w 88"/>
                <a:gd name="T25" fmla="*/ 73 h 75"/>
                <a:gd name="T26" fmla="*/ 8 w 88"/>
                <a:gd name="T27" fmla="*/ 75 h 75"/>
                <a:gd name="T28" fmla="*/ 45 w 88"/>
                <a:gd name="T29" fmla="*/ 68 h 75"/>
                <a:gd name="T30" fmla="*/ 85 w 88"/>
                <a:gd name="T31" fmla="*/ 66 h 75"/>
                <a:gd name="T32" fmla="*/ 88 w 88"/>
                <a:gd name="T33" fmla="*/ 62 h 75"/>
                <a:gd name="T34" fmla="*/ 85 w 88"/>
                <a:gd name="T35" fmla="*/ 59 h 75"/>
                <a:gd name="T36" fmla="*/ 44 w 88"/>
                <a:gd name="T37" fmla="*/ 62 h 75"/>
                <a:gd name="T38" fmla="*/ 38 w 88"/>
                <a:gd name="T39" fmla="*/ 63 h 75"/>
                <a:gd name="T40" fmla="*/ 60 w 88"/>
                <a:gd name="T41" fmla="*/ 54 h 75"/>
                <a:gd name="T42" fmla="*/ 88 w 88"/>
                <a:gd name="T43" fmla="*/ 36 h 75"/>
                <a:gd name="T44" fmla="*/ 77 w 88"/>
                <a:gd name="T45" fmla="*/ 31 h 75"/>
                <a:gd name="T46" fmla="*/ 21 w 88"/>
                <a:gd name="T47" fmla="*/ 43 h 75"/>
                <a:gd name="T48" fmla="*/ 39 w 88"/>
                <a:gd name="T49" fmla="*/ 34 h 75"/>
                <a:gd name="T50" fmla="*/ 85 w 88"/>
                <a:gd name="T51" fmla="*/ 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75">
                  <a:moveTo>
                    <a:pt x="85" y="3"/>
                  </a:moveTo>
                  <a:cubicBezTo>
                    <a:pt x="85" y="1"/>
                    <a:pt x="83" y="0"/>
                    <a:pt x="82" y="0"/>
                  </a:cubicBezTo>
                  <a:cubicBezTo>
                    <a:pt x="80" y="1"/>
                    <a:pt x="79" y="3"/>
                    <a:pt x="79" y="4"/>
                  </a:cubicBezTo>
                  <a:cubicBezTo>
                    <a:pt x="80" y="7"/>
                    <a:pt x="57" y="18"/>
                    <a:pt x="36" y="28"/>
                  </a:cubicBezTo>
                  <a:cubicBezTo>
                    <a:pt x="32" y="31"/>
                    <a:pt x="10" y="42"/>
                    <a:pt x="3" y="49"/>
                  </a:cubicBezTo>
                  <a:cubicBezTo>
                    <a:pt x="1" y="51"/>
                    <a:pt x="0" y="53"/>
                    <a:pt x="4" y="54"/>
                  </a:cubicBezTo>
                  <a:cubicBezTo>
                    <a:pt x="4" y="54"/>
                    <a:pt x="5" y="54"/>
                    <a:pt x="5" y="53"/>
                  </a:cubicBezTo>
                  <a:cubicBezTo>
                    <a:pt x="7" y="53"/>
                    <a:pt x="9" y="53"/>
                    <a:pt x="12" y="52"/>
                  </a:cubicBezTo>
                  <a:cubicBezTo>
                    <a:pt x="28" y="48"/>
                    <a:pt x="63" y="39"/>
                    <a:pt x="77" y="38"/>
                  </a:cubicBezTo>
                  <a:cubicBezTo>
                    <a:pt x="77" y="38"/>
                    <a:pt x="76" y="38"/>
                    <a:pt x="76" y="39"/>
                  </a:cubicBezTo>
                  <a:cubicBezTo>
                    <a:pt x="71" y="42"/>
                    <a:pt x="64" y="45"/>
                    <a:pt x="57" y="49"/>
                  </a:cubicBezTo>
                  <a:cubicBezTo>
                    <a:pt x="49" y="53"/>
                    <a:pt x="41" y="55"/>
                    <a:pt x="33" y="57"/>
                  </a:cubicBezTo>
                  <a:cubicBezTo>
                    <a:pt x="28" y="59"/>
                    <a:pt x="0" y="67"/>
                    <a:pt x="4" y="73"/>
                  </a:cubicBezTo>
                  <a:cubicBezTo>
                    <a:pt x="5" y="75"/>
                    <a:pt x="6" y="75"/>
                    <a:pt x="8" y="75"/>
                  </a:cubicBezTo>
                  <a:cubicBezTo>
                    <a:pt x="20" y="72"/>
                    <a:pt x="32" y="70"/>
                    <a:pt x="45" y="68"/>
                  </a:cubicBezTo>
                  <a:cubicBezTo>
                    <a:pt x="57" y="67"/>
                    <a:pt x="71" y="66"/>
                    <a:pt x="85" y="66"/>
                  </a:cubicBezTo>
                  <a:cubicBezTo>
                    <a:pt x="87" y="66"/>
                    <a:pt x="88" y="64"/>
                    <a:pt x="88" y="62"/>
                  </a:cubicBezTo>
                  <a:cubicBezTo>
                    <a:pt x="88" y="61"/>
                    <a:pt x="87" y="59"/>
                    <a:pt x="85" y="59"/>
                  </a:cubicBezTo>
                  <a:cubicBezTo>
                    <a:pt x="70" y="59"/>
                    <a:pt x="57" y="60"/>
                    <a:pt x="44" y="62"/>
                  </a:cubicBezTo>
                  <a:cubicBezTo>
                    <a:pt x="42" y="62"/>
                    <a:pt x="40" y="62"/>
                    <a:pt x="38" y="63"/>
                  </a:cubicBezTo>
                  <a:cubicBezTo>
                    <a:pt x="45" y="61"/>
                    <a:pt x="52" y="58"/>
                    <a:pt x="60" y="54"/>
                  </a:cubicBezTo>
                  <a:cubicBezTo>
                    <a:pt x="65" y="52"/>
                    <a:pt x="87" y="42"/>
                    <a:pt x="88" y="36"/>
                  </a:cubicBezTo>
                  <a:cubicBezTo>
                    <a:pt x="88" y="33"/>
                    <a:pt x="83" y="31"/>
                    <a:pt x="77" y="31"/>
                  </a:cubicBezTo>
                  <a:cubicBezTo>
                    <a:pt x="59" y="31"/>
                    <a:pt x="24" y="42"/>
                    <a:pt x="21" y="43"/>
                  </a:cubicBezTo>
                  <a:cubicBezTo>
                    <a:pt x="26" y="40"/>
                    <a:pt x="32" y="37"/>
                    <a:pt x="39" y="34"/>
                  </a:cubicBezTo>
                  <a:cubicBezTo>
                    <a:pt x="62" y="23"/>
                    <a:pt x="87" y="11"/>
                    <a:pt x="8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5">
              <a:extLst>
                <a:ext uri="{FF2B5EF4-FFF2-40B4-BE49-F238E27FC236}">
                  <a16:creationId xmlns:a16="http://schemas.microsoft.com/office/drawing/2014/main" xmlns="" id="{39C9360C-0624-49FB-92FE-13E95BB20F22}"/>
                </a:ext>
              </a:extLst>
            </p:cNvPr>
            <p:cNvSpPr>
              <a:spLocks/>
            </p:cNvSpPr>
            <p:nvPr/>
          </p:nvSpPr>
          <p:spPr bwMode="auto">
            <a:xfrm>
              <a:off x="3479" y="2247"/>
              <a:ext cx="221" cy="320"/>
            </a:xfrm>
            <a:custGeom>
              <a:avLst/>
              <a:gdLst>
                <a:gd name="T0" fmla="*/ 89 w 93"/>
                <a:gd name="T1" fmla="*/ 4 h 135"/>
                <a:gd name="T2" fmla="*/ 87 w 93"/>
                <a:gd name="T3" fmla="*/ 0 h 135"/>
                <a:gd name="T4" fmla="*/ 83 w 93"/>
                <a:gd name="T5" fmla="*/ 2 h 135"/>
                <a:gd name="T6" fmla="*/ 56 w 93"/>
                <a:gd name="T7" fmla="*/ 23 h 135"/>
                <a:gd name="T8" fmla="*/ 3 w 93"/>
                <a:gd name="T9" fmla="*/ 57 h 135"/>
                <a:gd name="T10" fmla="*/ 4 w 93"/>
                <a:gd name="T11" fmla="*/ 60 h 135"/>
                <a:gd name="T12" fmla="*/ 3 w 93"/>
                <a:gd name="T13" fmla="*/ 57 h 135"/>
                <a:gd name="T14" fmla="*/ 1 w 93"/>
                <a:gd name="T15" fmla="*/ 61 h 135"/>
                <a:gd name="T16" fmla="*/ 4 w 93"/>
                <a:gd name="T17" fmla="*/ 63 h 135"/>
                <a:gd name="T18" fmla="*/ 40 w 93"/>
                <a:gd name="T19" fmla="*/ 56 h 135"/>
                <a:gd name="T20" fmla="*/ 80 w 93"/>
                <a:gd name="T21" fmla="*/ 46 h 135"/>
                <a:gd name="T22" fmla="*/ 37 w 93"/>
                <a:gd name="T23" fmla="*/ 72 h 135"/>
                <a:gd name="T24" fmla="*/ 4 w 93"/>
                <a:gd name="T25" fmla="*/ 93 h 135"/>
                <a:gd name="T26" fmla="*/ 6 w 93"/>
                <a:gd name="T27" fmla="*/ 95 h 135"/>
                <a:gd name="T28" fmla="*/ 4 w 93"/>
                <a:gd name="T29" fmla="*/ 93 h 135"/>
                <a:gd name="T30" fmla="*/ 4 w 93"/>
                <a:gd name="T31" fmla="*/ 97 h 135"/>
                <a:gd name="T32" fmla="*/ 6 w 93"/>
                <a:gd name="T33" fmla="*/ 98 h 135"/>
                <a:gd name="T34" fmla="*/ 6 w 93"/>
                <a:gd name="T35" fmla="*/ 98 h 135"/>
                <a:gd name="T36" fmla="*/ 6 w 93"/>
                <a:gd name="T37" fmla="*/ 98 h 135"/>
                <a:gd name="T38" fmla="*/ 7 w 93"/>
                <a:gd name="T39" fmla="*/ 98 h 135"/>
                <a:gd name="T40" fmla="*/ 39 w 93"/>
                <a:gd name="T41" fmla="*/ 92 h 135"/>
                <a:gd name="T42" fmla="*/ 83 w 93"/>
                <a:gd name="T43" fmla="*/ 82 h 135"/>
                <a:gd name="T44" fmla="*/ 69 w 93"/>
                <a:gd name="T45" fmla="*/ 91 h 135"/>
                <a:gd name="T46" fmla="*/ 59 w 93"/>
                <a:gd name="T47" fmla="*/ 97 h 135"/>
                <a:gd name="T48" fmla="*/ 37 w 93"/>
                <a:gd name="T49" fmla="*/ 110 h 135"/>
                <a:gd name="T50" fmla="*/ 7 w 93"/>
                <a:gd name="T51" fmla="*/ 128 h 135"/>
                <a:gd name="T52" fmla="*/ 8 w 93"/>
                <a:gd name="T53" fmla="*/ 131 h 135"/>
                <a:gd name="T54" fmla="*/ 7 w 93"/>
                <a:gd name="T55" fmla="*/ 128 h 135"/>
                <a:gd name="T56" fmla="*/ 6 w 93"/>
                <a:gd name="T57" fmla="*/ 133 h 135"/>
                <a:gd name="T58" fmla="*/ 9 w 93"/>
                <a:gd name="T59" fmla="*/ 134 h 135"/>
                <a:gd name="T60" fmla="*/ 47 w 93"/>
                <a:gd name="T61" fmla="*/ 127 h 135"/>
                <a:gd name="T62" fmla="*/ 68 w 93"/>
                <a:gd name="T63" fmla="*/ 122 h 135"/>
                <a:gd name="T64" fmla="*/ 76 w 93"/>
                <a:gd name="T65" fmla="*/ 120 h 135"/>
                <a:gd name="T66" fmla="*/ 87 w 93"/>
                <a:gd name="T67" fmla="*/ 119 h 135"/>
                <a:gd name="T68" fmla="*/ 91 w 93"/>
                <a:gd name="T69" fmla="*/ 117 h 135"/>
                <a:gd name="T70" fmla="*/ 89 w 93"/>
                <a:gd name="T71" fmla="*/ 113 h 135"/>
                <a:gd name="T72" fmla="*/ 74 w 93"/>
                <a:gd name="T73" fmla="*/ 114 h 135"/>
                <a:gd name="T74" fmla="*/ 67 w 93"/>
                <a:gd name="T75" fmla="*/ 116 h 135"/>
                <a:gd name="T76" fmla="*/ 46 w 93"/>
                <a:gd name="T77" fmla="*/ 121 h 135"/>
                <a:gd name="T78" fmla="*/ 26 w 93"/>
                <a:gd name="T79" fmla="*/ 125 h 135"/>
                <a:gd name="T80" fmla="*/ 40 w 93"/>
                <a:gd name="T81" fmla="*/ 116 h 135"/>
                <a:gd name="T82" fmla="*/ 62 w 93"/>
                <a:gd name="T83" fmla="*/ 103 h 135"/>
                <a:gd name="T84" fmla="*/ 72 w 93"/>
                <a:gd name="T85" fmla="*/ 97 h 135"/>
                <a:gd name="T86" fmla="*/ 92 w 93"/>
                <a:gd name="T87" fmla="*/ 81 h 135"/>
                <a:gd name="T88" fmla="*/ 92 w 93"/>
                <a:gd name="T89" fmla="*/ 81 h 135"/>
                <a:gd name="T90" fmla="*/ 92 w 93"/>
                <a:gd name="T91" fmla="*/ 81 h 135"/>
                <a:gd name="T92" fmla="*/ 92 w 93"/>
                <a:gd name="T93" fmla="*/ 81 h 135"/>
                <a:gd name="T94" fmla="*/ 92 w 93"/>
                <a:gd name="T95" fmla="*/ 81 h 135"/>
                <a:gd name="T96" fmla="*/ 90 w 93"/>
                <a:gd name="T97" fmla="*/ 76 h 135"/>
                <a:gd name="T98" fmla="*/ 37 w 93"/>
                <a:gd name="T99" fmla="*/ 85 h 135"/>
                <a:gd name="T100" fmla="*/ 20 w 93"/>
                <a:gd name="T101" fmla="*/ 89 h 135"/>
                <a:gd name="T102" fmla="*/ 40 w 93"/>
                <a:gd name="T103" fmla="*/ 78 h 135"/>
                <a:gd name="T104" fmla="*/ 90 w 93"/>
                <a:gd name="T105" fmla="*/ 43 h 135"/>
                <a:gd name="T106" fmla="*/ 90 w 93"/>
                <a:gd name="T107" fmla="*/ 42 h 135"/>
                <a:gd name="T108" fmla="*/ 87 w 93"/>
                <a:gd name="T109" fmla="*/ 39 h 135"/>
                <a:gd name="T110" fmla="*/ 87 w 93"/>
                <a:gd name="T111" fmla="*/ 39 h 135"/>
                <a:gd name="T112" fmla="*/ 38 w 93"/>
                <a:gd name="T113" fmla="*/ 50 h 135"/>
                <a:gd name="T114" fmla="*/ 19 w 93"/>
                <a:gd name="T115" fmla="*/ 55 h 135"/>
                <a:gd name="T116" fmla="*/ 60 w 93"/>
                <a:gd name="T117" fmla="*/ 29 h 135"/>
                <a:gd name="T118" fmla="*/ 89 w 93"/>
                <a:gd name="T119" fmla="*/ 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3" h="135">
                  <a:moveTo>
                    <a:pt x="89" y="4"/>
                  </a:moveTo>
                  <a:cubicBezTo>
                    <a:pt x="90" y="2"/>
                    <a:pt x="88" y="0"/>
                    <a:pt x="87" y="0"/>
                  </a:cubicBezTo>
                  <a:cubicBezTo>
                    <a:pt x="85" y="0"/>
                    <a:pt x="83" y="1"/>
                    <a:pt x="83" y="2"/>
                  </a:cubicBezTo>
                  <a:cubicBezTo>
                    <a:pt x="83" y="4"/>
                    <a:pt x="71" y="13"/>
                    <a:pt x="56" y="23"/>
                  </a:cubicBezTo>
                  <a:cubicBezTo>
                    <a:pt x="35" y="38"/>
                    <a:pt x="10" y="54"/>
                    <a:pt x="3" y="57"/>
                  </a:cubicBezTo>
                  <a:cubicBezTo>
                    <a:pt x="4" y="60"/>
                    <a:pt x="4" y="60"/>
                    <a:pt x="4" y="60"/>
                  </a:cubicBezTo>
                  <a:cubicBezTo>
                    <a:pt x="3" y="57"/>
                    <a:pt x="3" y="57"/>
                    <a:pt x="3" y="57"/>
                  </a:cubicBezTo>
                  <a:cubicBezTo>
                    <a:pt x="1" y="58"/>
                    <a:pt x="0" y="60"/>
                    <a:pt x="1" y="61"/>
                  </a:cubicBezTo>
                  <a:cubicBezTo>
                    <a:pt x="2" y="63"/>
                    <a:pt x="3" y="63"/>
                    <a:pt x="4" y="63"/>
                  </a:cubicBezTo>
                  <a:cubicBezTo>
                    <a:pt x="18" y="63"/>
                    <a:pt x="29" y="59"/>
                    <a:pt x="40" y="56"/>
                  </a:cubicBezTo>
                  <a:cubicBezTo>
                    <a:pt x="51" y="52"/>
                    <a:pt x="63" y="49"/>
                    <a:pt x="80" y="46"/>
                  </a:cubicBezTo>
                  <a:cubicBezTo>
                    <a:pt x="73" y="53"/>
                    <a:pt x="54" y="63"/>
                    <a:pt x="37" y="72"/>
                  </a:cubicBezTo>
                  <a:cubicBezTo>
                    <a:pt x="21" y="81"/>
                    <a:pt x="7" y="89"/>
                    <a:pt x="4" y="93"/>
                  </a:cubicBezTo>
                  <a:cubicBezTo>
                    <a:pt x="6" y="95"/>
                    <a:pt x="6" y="95"/>
                    <a:pt x="6" y="95"/>
                  </a:cubicBezTo>
                  <a:cubicBezTo>
                    <a:pt x="4" y="93"/>
                    <a:pt x="4" y="93"/>
                    <a:pt x="4" y="93"/>
                  </a:cubicBezTo>
                  <a:cubicBezTo>
                    <a:pt x="3" y="94"/>
                    <a:pt x="3" y="96"/>
                    <a:pt x="4" y="97"/>
                  </a:cubicBezTo>
                  <a:cubicBezTo>
                    <a:pt x="5" y="98"/>
                    <a:pt x="6" y="98"/>
                    <a:pt x="6" y="98"/>
                  </a:cubicBezTo>
                  <a:cubicBezTo>
                    <a:pt x="6" y="98"/>
                    <a:pt x="6" y="98"/>
                    <a:pt x="6" y="98"/>
                  </a:cubicBezTo>
                  <a:cubicBezTo>
                    <a:pt x="6" y="98"/>
                    <a:pt x="6" y="98"/>
                    <a:pt x="6" y="98"/>
                  </a:cubicBezTo>
                  <a:cubicBezTo>
                    <a:pt x="7" y="98"/>
                    <a:pt x="7" y="98"/>
                    <a:pt x="7" y="98"/>
                  </a:cubicBezTo>
                  <a:cubicBezTo>
                    <a:pt x="10" y="98"/>
                    <a:pt x="24" y="95"/>
                    <a:pt x="39" y="92"/>
                  </a:cubicBezTo>
                  <a:cubicBezTo>
                    <a:pt x="56" y="88"/>
                    <a:pt x="75" y="84"/>
                    <a:pt x="83" y="82"/>
                  </a:cubicBezTo>
                  <a:cubicBezTo>
                    <a:pt x="80" y="85"/>
                    <a:pt x="75" y="88"/>
                    <a:pt x="69" y="91"/>
                  </a:cubicBezTo>
                  <a:cubicBezTo>
                    <a:pt x="66" y="93"/>
                    <a:pt x="63" y="95"/>
                    <a:pt x="59" y="97"/>
                  </a:cubicBezTo>
                  <a:cubicBezTo>
                    <a:pt x="52" y="101"/>
                    <a:pt x="44" y="106"/>
                    <a:pt x="37" y="110"/>
                  </a:cubicBezTo>
                  <a:cubicBezTo>
                    <a:pt x="25" y="118"/>
                    <a:pt x="13" y="125"/>
                    <a:pt x="7" y="128"/>
                  </a:cubicBezTo>
                  <a:cubicBezTo>
                    <a:pt x="8" y="131"/>
                    <a:pt x="8" y="131"/>
                    <a:pt x="8" y="131"/>
                  </a:cubicBezTo>
                  <a:cubicBezTo>
                    <a:pt x="7" y="128"/>
                    <a:pt x="7" y="128"/>
                    <a:pt x="7" y="128"/>
                  </a:cubicBezTo>
                  <a:cubicBezTo>
                    <a:pt x="5" y="129"/>
                    <a:pt x="5" y="131"/>
                    <a:pt x="6" y="133"/>
                  </a:cubicBezTo>
                  <a:cubicBezTo>
                    <a:pt x="6" y="134"/>
                    <a:pt x="8" y="135"/>
                    <a:pt x="9" y="134"/>
                  </a:cubicBezTo>
                  <a:cubicBezTo>
                    <a:pt x="15" y="133"/>
                    <a:pt x="31" y="130"/>
                    <a:pt x="47" y="127"/>
                  </a:cubicBezTo>
                  <a:cubicBezTo>
                    <a:pt x="54" y="125"/>
                    <a:pt x="62" y="124"/>
                    <a:pt x="68" y="122"/>
                  </a:cubicBezTo>
                  <a:cubicBezTo>
                    <a:pt x="71" y="122"/>
                    <a:pt x="74" y="121"/>
                    <a:pt x="76" y="120"/>
                  </a:cubicBezTo>
                  <a:cubicBezTo>
                    <a:pt x="81" y="119"/>
                    <a:pt x="85" y="118"/>
                    <a:pt x="87" y="119"/>
                  </a:cubicBezTo>
                  <a:cubicBezTo>
                    <a:pt x="89" y="119"/>
                    <a:pt x="91" y="118"/>
                    <a:pt x="91" y="117"/>
                  </a:cubicBezTo>
                  <a:cubicBezTo>
                    <a:pt x="92" y="115"/>
                    <a:pt x="91" y="113"/>
                    <a:pt x="89" y="113"/>
                  </a:cubicBezTo>
                  <a:cubicBezTo>
                    <a:pt x="85" y="111"/>
                    <a:pt x="80" y="113"/>
                    <a:pt x="74" y="114"/>
                  </a:cubicBezTo>
                  <a:cubicBezTo>
                    <a:pt x="72" y="115"/>
                    <a:pt x="69" y="116"/>
                    <a:pt x="67" y="116"/>
                  </a:cubicBezTo>
                  <a:cubicBezTo>
                    <a:pt x="59" y="118"/>
                    <a:pt x="52" y="119"/>
                    <a:pt x="46" y="121"/>
                  </a:cubicBezTo>
                  <a:cubicBezTo>
                    <a:pt x="39" y="122"/>
                    <a:pt x="32" y="123"/>
                    <a:pt x="26" y="125"/>
                  </a:cubicBezTo>
                  <a:cubicBezTo>
                    <a:pt x="31" y="122"/>
                    <a:pt x="36" y="119"/>
                    <a:pt x="40" y="116"/>
                  </a:cubicBezTo>
                  <a:cubicBezTo>
                    <a:pt x="48" y="111"/>
                    <a:pt x="55" y="107"/>
                    <a:pt x="62" y="103"/>
                  </a:cubicBezTo>
                  <a:cubicBezTo>
                    <a:pt x="66" y="101"/>
                    <a:pt x="69" y="99"/>
                    <a:pt x="72" y="97"/>
                  </a:cubicBezTo>
                  <a:cubicBezTo>
                    <a:pt x="82" y="91"/>
                    <a:pt x="90" y="87"/>
                    <a:pt x="92" y="81"/>
                  </a:cubicBezTo>
                  <a:cubicBezTo>
                    <a:pt x="92" y="81"/>
                    <a:pt x="92" y="81"/>
                    <a:pt x="92" y="81"/>
                  </a:cubicBezTo>
                  <a:cubicBezTo>
                    <a:pt x="92" y="81"/>
                    <a:pt x="92" y="81"/>
                    <a:pt x="92" y="81"/>
                  </a:cubicBezTo>
                  <a:cubicBezTo>
                    <a:pt x="92" y="81"/>
                    <a:pt x="92" y="81"/>
                    <a:pt x="92" y="81"/>
                  </a:cubicBezTo>
                  <a:cubicBezTo>
                    <a:pt x="92" y="81"/>
                    <a:pt x="92" y="81"/>
                    <a:pt x="92" y="81"/>
                  </a:cubicBezTo>
                  <a:cubicBezTo>
                    <a:pt x="93" y="79"/>
                    <a:pt x="92" y="77"/>
                    <a:pt x="90" y="76"/>
                  </a:cubicBezTo>
                  <a:cubicBezTo>
                    <a:pt x="85" y="75"/>
                    <a:pt x="59" y="80"/>
                    <a:pt x="37" y="85"/>
                  </a:cubicBezTo>
                  <a:cubicBezTo>
                    <a:pt x="31" y="87"/>
                    <a:pt x="25" y="88"/>
                    <a:pt x="20" y="89"/>
                  </a:cubicBezTo>
                  <a:cubicBezTo>
                    <a:pt x="26" y="86"/>
                    <a:pt x="33" y="82"/>
                    <a:pt x="40" y="78"/>
                  </a:cubicBezTo>
                  <a:cubicBezTo>
                    <a:pt x="63" y="66"/>
                    <a:pt x="88" y="52"/>
                    <a:pt x="90" y="43"/>
                  </a:cubicBezTo>
                  <a:cubicBezTo>
                    <a:pt x="90" y="43"/>
                    <a:pt x="90" y="43"/>
                    <a:pt x="90" y="42"/>
                  </a:cubicBezTo>
                  <a:cubicBezTo>
                    <a:pt x="90" y="40"/>
                    <a:pt x="89" y="39"/>
                    <a:pt x="87" y="39"/>
                  </a:cubicBezTo>
                  <a:cubicBezTo>
                    <a:pt x="87" y="39"/>
                    <a:pt x="87" y="39"/>
                    <a:pt x="87" y="39"/>
                  </a:cubicBezTo>
                  <a:cubicBezTo>
                    <a:pt x="65" y="41"/>
                    <a:pt x="51" y="46"/>
                    <a:pt x="38" y="50"/>
                  </a:cubicBezTo>
                  <a:cubicBezTo>
                    <a:pt x="32" y="52"/>
                    <a:pt x="26" y="54"/>
                    <a:pt x="19" y="55"/>
                  </a:cubicBezTo>
                  <a:cubicBezTo>
                    <a:pt x="31" y="48"/>
                    <a:pt x="46" y="38"/>
                    <a:pt x="60" y="29"/>
                  </a:cubicBezTo>
                  <a:cubicBezTo>
                    <a:pt x="75" y="18"/>
                    <a:pt x="89" y="7"/>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6">
              <a:extLst>
                <a:ext uri="{FF2B5EF4-FFF2-40B4-BE49-F238E27FC236}">
                  <a16:creationId xmlns:a16="http://schemas.microsoft.com/office/drawing/2014/main" xmlns="" id="{E5538279-D79E-4EC2-8B1A-4A1EC321BD9F}"/>
                </a:ext>
              </a:extLst>
            </p:cNvPr>
            <p:cNvSpPr>
              <a:spLocks/>
            </p:cNvSpPr>
            <p:nvPr/>
          </p:nvSpPr>
          <p:spPr bwMode="auto">
            <a:xfrm>
              <a:off x="3458" y="1914"/>
              <a:ext cx="235" cy="411"/>
            </a:xfrm>
            <a:custGeom>
              <a:avLst/>
              <a:gdLst>
                <a:gd name="T0" fmla="*/ 93 w 99"/>
                <a:gd name="T1" fmla="*/ 1 h 173"/>
                <a:gd name="T2" fmla="*/ 82 w 99"/>
                <a:gd name="T3" fmla="*/ 7 h 173"/>
                <a:gd name="T4" fmla="*/ 15 w 99"/>
                <a:gd name="T5" fmla="*/ 63 h 173"/>
                <a:gd name="T6" fmla="*/ 4 w 99"/>
                <a:gd name="T7" fmla="*/ 85 h 173"/>
                <a:gd name="T8" fmla="*/ 4 w 99"/>
                <a:gd name="T9" fmla="*/ 88 h 173"/>
                <a:gd name="T10" fmla="*/ 70 w 99"/>
                <a:gd name="T11" fmla="*/ 53 h 173"/>
                <a:gd name="T12" fmla="*/ 70 w 99"/>
                <a:gd name="T13" fmla="*/ 53 h 173"/>
                <a:gd name="T14" fmla="*/ 12 w 99"/>
                <a:gd name="T15" fmla="*/ 95 h 173"/>
                <a:gd name="T16" fmla="*/ 0 w 99"/>
                <a:gd name="T17" fmla="*/ 108 h 173"/>
                <a:gd name="T18" fmla="*/ 5 w 99"/>
                <a:gd name="T19" fmla="*/ 111 h 173"/>
                <a:gd name="T20" fmla="*/ 80 w 99"/>
                <a:gd name="T21" fmla="*/ 79 h 173"/>
                <a:gd name="T22" fmla="*/ 16 w 99"/>
                <a:gd name="T23" fmla="*/ 127 h 173"/>
                <a:gd name="T24" fmla="*/ 2 w 99"/>
                <a:gd name="T25" fmla="*/ 139 h 173"/>
                <a:gd name="T26" fmla="*/ 2 w 99"/>
                <a:gd name="T27" fmla="*/ 143 h 173"/>
                <a:gd name="T28" fmla="*/ 14 w 99"/>
                <a:gd name="T29" fmla="*/ 140 h 173"/>
                <a:gd name="T30" fmla="*/ 53 w 99"/>
                <a:gd name="T31" fmla="*/ 135 h 173"/>
                <a:gd name="T32" fmla="*/ 8 w 99"/>
                <a:gd name="T33" fmla="*/ 166 h 173"/>
                <a:gd name="T34" fmla="*/ 8 w 99"/>
                <a:gd name="T35" fmla="*/ 169 h 173"/>
                <a:gd name="T36" fmla="*/ 4 w 99"/>
                <a:gd name="T37" fmla="*/ 170 h 173"/>
                <a:gd name="T38" fmla="*/ 8 w 99"/>
                <a:gd name="T39" fmla="*/ 172 h 173"/>
                <a:gd name="T40" fmla="*/ 12 w 99"/>
                <a:gd name="T41" fmla="*/ 171 h 173"/>
                <a:gd name="T42" fmla="*/ 96 w 99"/>
                <a:gd name="T43" fmla="*/ 146 h 173"/>
                <a:gd name="T44" fmla="*/ 95 w 99"/>
                <a:gd name="T45" fmla="*/ 140 h 173"/>
                <a:gd name="T46" fmla="*/ 57 w 99"/>
                <a:gd name="T47" fmla="*/ 141 h 173"/>
                <a:gd name="T48" fmla="*/ 98 w 99"/>
                <a:gd name="T49" fmla="*/ 104 h 173"/>
                <a:gd name="T50" fmla="*/ 94 w 99"/>
                <a:gd name="T51" fmla="*/ 102 h 173"/>
                <a:gd name="T52" fmla="*/ 27 w 99"/>
                <a:gd name="T53" fmla="*/ 127 h 173"/>
                <a:gd name="T54" fmla="*/ 93 w 99"/>
                <a:gd name="T55" fmla="*/ 76 h 173"/>
                <a:gd name="T56" fmla="*/ 93 w 99"/>
                <a:gd name="T57" fmla="*/ 69 h 173"/>
                <a:gd name="T58" fmla="*/ 93 w 99"/>
                <a:gd name="T59" fmla="*/ 69 h 173"/>
                <a:gd name="T60" fmla="*/ 16 w 99"/>
                <a:gd name="T61" fmla="*/ 100 h 173"/>
                <a:gd name="T62" fmla="*/ 73 w 99"/>
                <a:gd name="T63" fmla="*/ 59 h 173"/>
                <a:gd name="T64" fmla="*/ 96 w 99"/>
                <a:gd name="T65" fmla="*/ 42 h 173"/>
                <a:gd name="T66" fmla="*/ 96 w 99"/>
                <a:gd name="T67" fmla="*/ 41 h 173"/>
                <a:gd name="T68" fmla="*/ 93 w 99"/>
                <a:gd name="T69" fmla="*/ 41 h 173"/>
                <a:gd name="T70" fmla="*/ 75 w 99"/>
                <a:gd name="T71" fmla="*/ 43 h 173"/>
                <a:gd name="T72" fmla="*/ 17 w 99"/>
                <a:gd name="T73" fmla="*/ 74 h 173"/>
                <a:gd name="T74" fmla="*/ 20 w 99"/>
                <a:gd name="T75" fmla="*/ 67 h 173"/>
                <a:gd name="T76" fmla="*/ 86 w 99"/>
                <a:gd name="T77" fmla="*/ 1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173">
                  <a:moveTo>
                    <a:pt x="94" y="6"/>
                  </a:moveTo>
                  <a:cubicBezTo>
                    <a:pt x="95" y="4"/>
                    <a:pt x="95" y="2"/>
                    <a:pt x="93" y="1"/>
                  </a:cubicBezTo>
                  <a:cubicBezTo>
                    <a:pt x="92" y="0"/>
                    <a:pt x="90" y="0"/>
                    <a:pt x="89" y="2"/>
                  </a:cubicBezTo>
                  <a:cubicBezTo>
                    <a:pt x="89" y="2"/>
                    <a:pt x="86" y="4"/>
                    <a:pt x="82" y="7"/>
                  </a:cubicBezTo>
                  <a:cubicBezTo>
                    <a:pt x="65" y="20"/>
                    <a:pt x="26" y="50"/>
                    <a:pt x="18" y="60"/>
                  </a:cubicBezTo>
                  <a:cubicBezTo>
                    <a:pt x="17" y="60"/>
                    <a:pt x="16" y="62"/>
                    <a:pt x="15" y="63"/>
                  </a:cubicBezTo>
                  <a:cubicBezTo>
                    <a:pt x="10" y="70"/>
                    <a:pt x="0" y="81"/>
                    <a:pt x="1" y="86"/>
                  </a:cubicBezTo>
                  <a:cubicBezTo>
                    <a:pt x="4" y="85"/>
                    <a:pt x="4" y="85"/>
                    <a:pt x="4" y="85"/>
                  </a:cubicBezTo>
                  <a:cubicBezTo>
                    <a:pt x="1" y="86"/>
                    <a:pt x="1" y="86"/>
                    <a:pt x="1" y="86"/>
                  </a:cubicBezTo>
                  <a:cubicBezTo>
                    <a:pt x="1" y="87"/>
                    <a:pt x="2" y="88"/>
                    <a:pt x="4" y="88"/>
                  </a:cubicBezTo>
                  <a:cubicBezTo>
                    <a:pt x="7" y="88"/>
                    <a:pt x="13" y="84"/>
                    <a:pt x="21" y="79"/>
                  </a:cubicBezTo>
                  <a:cubicBezTo>
                    <a:pt x="33" y="71"/>
                    <a:pt x="51" y="59"/>
                    <a:pt x="70" y="53"/>
                  </a:cubicBezTo>
                  <a:cubicBezTo>
                    <a:pt x="71" y="52"/>
                    <a:pt x="72" y="52"/>
                    <a:pt x="73" y="51"/>
                  </a:cubicBezTo>
                  <a:cubicBezTo>
                    <a:pt x="72" y="52"/>
                    <a:pt x="71" y="52"/>
                    <a:pt x="70" y="53"/>
                  </a:cubicBezTo>
                  <a:cubicBezTo>
                    <a:pt x="51" y="66"/>
                    <a:pt x="24" y="83"/>
                    <a:pt x="15" y="92"/>
                  </a:cubicBezTo>
                  <a:cubicBezTo>
                    <a:pt x="14" y="93"/>
                    <a:pt x="13" y="94"/>
                    <a:pt x="12" y="95"/>
                  </a:cubicBezTo>
                  <a:cubicBezTo>
                    <a:pt x="7" y="99"/>
                    <a:pt x="1" y="104"/>
                    <a:pt x="0" y="108"/>
                  </a:cubicBezTo>
                  <a:cubicBezTo>
                    <a:pt x="0" y="108"/>
                    <a:pt x="0" y="108"/>
                    <a:pt x="0" y="108"/>
                  </a:cubicBezTo>
                  <a:cubicBezTo>
                    <a:pt x="0" y="110"/>
                    <a:pt x="1" y="111"/>
                    <a:pt x="3" y="111"/>
                  </a:cubicBezTo>
                  <a:cubicBezTo>
                    <a:pt x="4" y="111"/>
                    <a:pt x="4" y="111"/>
                    <a:pt x="5" y="111"/>
                  </a:cubicBezTo>
                  <a:cubicBezTo>
                    <a:pt x="9" y="110"/>
                    <a:pt x="18" y="106"/>
                    <a:pt x="30" y="101"/>
                  </a:cubicBezTo>
                  <a:cubicBezTo>
                    <a:pt x="46" y="93"/>
                    <a:pt x="66" y="84"/>
                    <a:pt x="80" y="79"/>
                  </a:cubicBezTo>
                  <a:cubicBezTo>
                    <a:pt x="76" y="82"/>
                    <a:pt x="72" y="85"/>
                    <a:pt x="67" y="88"/>
                  </a:cubicBezTo>
                  <a:cubicBezTo>
                    <a:pt x="47" y="104"/>
                    <a:pt x="21" y="123"/>
                    <a:pt x="16" y="127"/>
                  </a:cubicBezTo>
                  <a:cubicBezTo>
                    <a:pt x="16" y="127"/>
                    <a:pt x="16" y="128"/>
                    <a:pt x="15" y="128"/>
                  </a:cubicBezTo>
                  <a:cubicBezTo>
                    <a:pt x="11" y="131"/>
                    <a:pt x="4" y="136"/>
                    <a:pt x="2" y="139"/>
                  </a:cubicBezTo>
                  <a:cubicBezTo>
                    <a:pt x="2" y="139"/>
                    <a:pt x="2" y="139"/>
                    <a:pt x="2" y="139"/>
                  </a:cubicBezTo>
                  <a:cubicBezTo>
                    <a:pt x="1" y="140"/>
                    <a:pt x="1" y="142"/>
                    <a:pt x="2" y="143"/>
                  </a:cubicBezTo>
                  <a:cubicBezTo>
                    <a:pt x="3" y="144"/>
                    <a:pt x="4" y="144"/>
                    <a:pt x="6" y="144"/>
                  </a:cubicBezTo>
                  <a:cubicBezTo>
                    <a:pt x="14" y="140"/>
                    <a:pt x="14" y="140"/>
                    <a:pt x="14" y="140"/>
                  </a:cubicBezTo>
                  <a:cubicBezTo>
                    <a:pt x="46" y="126"/>
                    <a:pt x="68" y="117"/>
                    <a:pt x="83" y="113"/>
                  </a:cubicBezTo>
                  <a:cubicBezTo>
                    <a:pt x="75" y="119"/>
                    <a:pt x="65" y="127"/>
                    <a:pt x="53" y="135"/>
                  </a:cubicBezTo>
                  <a:cubicBezTo>
                    <a:pt x="36" y="148"/>
                    <a:pt x="18" y="161"/>
                    <a:pt x="9" y="165"/>
                  </a:cubicBezTo>
                  <a:cubicBezTo>
                    <a:pt x="8" y="166"/>
                    <a:pt x="8" y="166"/>
                    <a:pt x="8" y="166"/>
                  </a:cubicBezTo>
                  <a:cubicBezTo>
                    <a:pt x="7" y="166"/>
                    <a:pt x="7" y="166"/>
                    <a:pt x="7" y="166"/>
                  </a:cubicBezTo>
                  <a:cubicBezTo>
                    <a:pt x="8" y="169"/>
                    <a:pt x="8" y="169"/>
                    <a:pt x="8" y="169"/>
                  </a:cubicBezTo>
                  <a:cubicBezTo>
                    <a:pt x="7" y="166"/>
                    <a:pt x="7" y="166"/>
                    <a:pt x="7" y="166"/>
                  </a:cubicBezTo>
                  <a:cubicBezTo>
                    <a:pt x="5" y="166"/>
                    <a:pt x="4" y="168"/>
                    <a:pt x="4" y="170"/>
                  </a:cubicBezTo>
                  <a:cubicBezTo>
                    <a:pt x="5" y="171"/>
                    <a:pt x="6" y="173"/>
                    <a:pt x="8" y="172"/>
                  </a:cubicBezTo>
                  <a:cubicBezTo>
                    <a:pt x="8" y="172"/>
                    <a:pt x="8" y="172"/>
                    <a:pt x="8" y="172"/>
                  </a:cubicBezTo>
                  <a:cubicBezTo>
                    <a:pt x="9" y="172"/>
                    <a:pt x="8" y="172"/>
                    <a:pt x="9" y="172"/>
                  </a:cubicBezTo>
                  <a:cubicBezTo>
                    <a:pt x="10" y="172"/>
                    <a:pt x="10" y="172"/>
                    <a:pt x="12" y="171"/>
                  </a:cubicBezTo>
                  <a:cubicBezTo>
                    <a:pt x="15" y="170"/>
                    <a:pt x="20" y="169"/>
                    <a:pt x="27" y="167"/>
                  </a:cubicBezTo>
                  <a:cubicBezTo>
                    <a:pt x="48" y="159"/>
                    <a:pt x="83" y="148"/>
                    <a:pt x="96" y="146"/>
                  </a:cubicBezTo>
                  <a:cubicBezTo>
                    <a:pt x="97" y="146"/>
                    <a:pt x="99" y="144"/>
                    <a:pt x="98" y="143"/>
                  </a:cubicBezTo>
                  <a:cubicBezTo>
                    <a:pt x="98" y="141"/>
                    <a:pt x="96" y="140"/>
                    <a:pt x="95" y="140"/>
                  </a:cubicBezTo>
                  <a:cubicBezTo>
                    <a:pt x="83" y="142"/>
                    <a:pt x="55" y="150"/>
                    <a:pt x="34" y="157"/>
                  </a:cubicBezTo>
                  <a:cubicBezTo>
                    <a:pt x="41" y="152"/>
                    <a:pt x="49" y="146"/>
                    <a:pt x="57" y="141"/>
                  </a:cubicBezTo>
                  <a:cubicBezTo>
                    <a:pt x="76" y="126"/>
                    <a:pt x="94" y="112"/>
                    <a:pt x="98" y="107"/>
                  </a:cubicBezTo>
                  <a:cubicBezTo>
                    <a:pt x="98" y="107"/>
                    <a:pt x="98" y="105"/>
                    <a:pt x="98" y="104"/>
                  </a:cubicBezTo>
                  <a:cubicBezTo>
                    <a:pt x="98" y="103"/>
                    <a:pt x="96" y="102"/>
                    <a:pt x="94" y="102"/>
                  </a:cubicBezTo>
                  <a:cubicBezTo>
                    <a:pt x="94" y="102"/>
                    <a:pt x="94" y="102"/>
                    <a:pt x="94" y="102"/>
                  </a:cubicBezTo>
                  <a:cubicBezTo>
                    <a:pt x="93" y="103"/>
                    <a:pt x="94" y="102"/>
                    <a:pt x="92" y="103"/>
                  </a:cubicBezTo>
                  <a:cubicBezTo>
                    <a:pt x="82" y="106"/>
                    <a:pt x="60" y="113"/>
                    <a:pt x="27" y="127"/>
                  </a:cubicBezTo>
                  <a:cubicBezTo>
                    <a:pt x="37" y="120"/>
                    <a:pt x="56" y="105"/>
                    <a:pt x="71" y="93"/>
                  </a:cubicBezTo>
                  <a:cubicBezTo>
                    <a:pt x="81" y="86"/>
                    <a:pt x="89" y="79"/>
                    <a:pt x="93" y="76"/>
                  </a:cubicBezTo>
                  <a:cubicBezTo>
                    <a:pt x="95" y="75"/>
                    <a:pt x="96" y="74"/>
                    <a:pt x="96" y="73"/>
                  </a:cubicBezTo>
                  <a:cubicBezTo>
                    <a:pt x="96" y="71"/>
                    <a:pt x="95" y="69"/>
                    <a:pt x="93" y="69"/>
                  </a:cubicBezTo>
                  <a:cubicBezTo>
                    <a:pt x="93" y="72"/>
                    <a:pt x="93" y="72"/>
                    <a:pt x="93" y="72"/>
                  </a:cubicBezTo>
                  <a:cubicBezTo>
                    <a:pt x="93" y="69"/>
                    <a:pt x="93" y="69"/>
                    <a:pt x="93" y="69"/>
                  </a:cubicBezTo>
                  <a:cubicBezTo>
                    <a:pt x="86" y="68"/>
                    <a:pt x="51" y="84"/>
                    <a:pt x="27" y="95"/>
                  </a:cubicBezTo>
                  <a:cubicBezTo>
                    <a:pt x="23" y="96"/>
                    <a:pt x="19" y="98"/>
                    <a:pt x="16" y="100"/>
                  </a:cubicBezTo>
                  <a:cubicBezTo>
                    <a:pt x="18" y="98"/>
                    <a:pt x="19" y="98"/>
                    <a:pt x="19" y="97"/>
                  </a:cubicBezTo>
                  <a:cubicBezTo>
                    <a:pt x="28" y="88"/>
                    <a:pt x="54" y="71"/>
                    <a:pt x="73" y="59"/>
                  </a:cubicBezTo>
                  <a:cubicBezTo>
                    <a:pt x="82" y="53"/>
                    <a:pt x="90" y="48"/>
                    <a:pt x="94" y="44"/>
                  </a:cubicBezTo>
                  <a:cubicBezTo>
                    <a:pt x="95" y="44"/>
                    <a:pt x="96" y="43"/>
                    <a:pt x="96" y="42"/>
                  </a:cubicBezTo>
                  <a:cubicBezTo>
                    <a:pt x="96" y="41"/>
                    <a:pt x="96" y="41"/>
                    <a:pt x="96" y="41"/>
                  </a:cubicBezTo>
                  <a:cubicBezTo>
                    <a:pt x="96" y="41"/>
                    <a:pt x="96" y="41"/>
                    <a:pt x="96" y="41"/>
                  </a:cubicBezTo>
                  <a:cubicBezTo>
                    <a:pt x="96" y="40"/>
                    <a:pt x="95" y="38"/>
                    <a:pt x="93" y="38"/>
                  </a:cubicBezTo>
                  <a:cubicBezTo>
                    <a:pt x="93" y="41"/>
                    <a:pt x="93" y="41"/>
                    <a:pt x="93" y="41"/>
                  </a:cubicBezTo>
                  <a:cubicBezTo>
                    <a:pt x="93" y="38"/>
                    <a:pt x="93" y="38"/>
                    <a:pt x="93" y="38"/>
                  </a:cubicBezTo>
                  <a:cubicBezTo>
                    <a:pt x="87" y="38"/>
                    <a:pt x="81" y="41"/>
                    <a:pt x="75" y="43"/>
                  </a:cubicBezTo>
                  <a:cubicBezTo>
                    <a:pt x="72" y="44"/>
                    <a:pt x="70" y="46"/>
                    <a:pt x="67" y="46"/>
                  </a:cubicBezTo>
                  <a:cubicBezTo>
                    <a:pt x="48" y="53"/>
                    <a:pt x="30" y="65"/>
                    <a:pt x="17" y="74"/>
                  </a:cubicBezTo>
                  <a:cubicBezTo>
                    <a:pt x="15" y="75"/>
                    <a:pt x="13" y="76"/>
                    <a:pt x="11" y="78"/>
                  </a:cubicBezTo>
                  <a:cubicBezTo>
                    <a:pt x="14" y="74"/>
                    <a:pt x="17" y="70"/>
                    <a:pt x="20" y="67"/>
                  </a:cubicBezTo>
                  <a:cubicBezTo>
                    <a:pt x="21" y="66"/>
                    <a:pt x="23" y="64"/>
                    <a:pt x="23" y="64"/>
                  </a:cubicBezTo>
                  <a:cubicBezTo>
                    <a:pt x="30" y="55"/>
                    <a:pt x="69" y="25"/>
                    <a:pt x="86" y="12"/>
                  </a:cubicBezTo>
                  <a:cubicBezTo>
                    <a:pt x="91" y="9"/>
                    <a:pt x="94" y="6"/>
                    <a:pt x="9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7">
              <a:extLst>
                <a:ext uri="{FF2B5EF4-FFF2-40B4-BE49-F238E27FC236}">
                  <a16:creationId xmlns:a16="http://schemas.microsoft.com/office/drawing/2014/main" xmlns="" id="{13D32E66-F828-4553-88F1-DF51CFC05638}"/>
                </a:ext>
              </a:extLst>
            </p:cNvPr>
            <p:cNvSpPr>
              <a:spLocks/>
            </p:cNvSpPr>
            <p:nvPr/>
          </p:nvSpPr>
          <p:spPr bwMode="auto">
            <a:xfrm>
              <a:off x="3434" y="1466"/>
              <a:ext cx="275" cy="598"/>
            </a:xfrm>
            <a:custGeom>
              <a:avLst/>
              <a:gdLst>
                <a:gd name="T0" fmla="*/ 114 w 116"/>
                <a:gd name="T1" fmla="*/ 2 h 252"/>
                <a:gd name="T2" fmla="*/ 91 w 116"/>
                <a:gd name="T3" fmla="*/ 23 h 252"/>
                <a:gd name="T4" fmla="*/ 17 w 116"/>
                <a:gd name="T5" fmla="*/ 117 h 252"/>
                <a:gd name="T6" fmla="*/ 3 w 116"/>
                <a:gd name="T7" fmla="*/ 146 h 252"/>
                <a:gd name="T8" fmla="*/ 4 w 116"/>
                <a:gd name="T9" fmla="*/ 149 h 252"/>
                <a:gd name="T10" fmla="*/ 28 w 116"/>
                <a:gd name="T11" fmla="*/ 130 h 252"/>
                <a:gd name="T12" fmla="*/ 68 w 116"/>
                <a:gd name="T13" fmla="*/ 93 h 252"/>
                <a:gd name="T14" fmla="*/ 31 w 116"/>
                <a:gd name="T15" fmla="*/ 139 h 252"/>
                <a:gd name="T16" fmla="*/ 7 w 116"/>
                <a:gd name="T17" fmla="*/ 173 h 252"/>
                <a:gd name="T18" fmla="*/ 5 w 116"/>
                <a:gd name="T19" fmla="*/ 175 h 252"/>
                <a:gd name="T20" fmla="*/ 70 w 116"/>
                <a:gd name="T21" fmla="*/ 128 h 252"/>
                <a:gd name="T22" fmla="*/ 59 w 116"/>
                <a:gd name="T23" fmla="*/ 150 h 252"/>
                <a:gd name="T24" fmla="*/ 9 w 116"/>
                <a:gd name="T25" fmla="*/ 207 h 252"/>
                <a:gd name="T26" fmla="*/ 9 w 116"/>
                <a:gd name="T27" fmla="*/ 207 h 252"/>
                <a:gd name="T28" fmla="*/ 13 w 116"/>
                <a:gd name="T29" fmla="*/ 211 h 252"/>
                <a:gd name="T30" fmla="*/ 82 w 116"/>
                <a:gd name="T31" fmla="*/ 167 h 252"/>
                <a:gd name="T32" fmla="*/ 23 w 116"/>
                <a:gd name="T33" fmla="*/ 223 h 252"/>
                <a:gd name="T34" fmla="*/ 19 w 116"/>
                <a:gd name="T35" fmla="*/ 229 h 252"/>
                <a:gd name="T36" fmla="*/ 8 w 116"/>
                <a:gd name="T37" fmla="*/ 252 h 252"/>
                <a:gd name="T38" fmla="*/ 50 w 116"/>
                <a:gd name="T39" fmla="*/ 227 h 252"/>
                <a:gd name="T40" fmla="*/ 105 w 116"/>
                <a:gd name="T41" fmla="*/ 192 h 252"/>
                <a:gd name="T42" fmla="*/ 47 w 116"/>
                <a:gd name="T43" fmla="*/ 221 h 252"/>
                <a:gd name="T44" fmla="*/ 24 w 116"/>
                <a:gd name="T45" fmla="*/ 233 h 252"/>
                <a:gd name="T46" fmla="*/ 28 w 116"/>
                <a:gd name="T47" fmla="*/ 227 h 252"/>
                <a:gd name="T48" fmla="*/ 104 w 116"/>
                <a:gd name="T49" fmla="*/ 153 h 252"/>
                <a:gd name="T50" fmla="*/ 100 w 116"/>
                <a:gd name="T51" fmla="*/ 148 h 252"/>
                <a:gd name="T52" fmla="*/ 54 w 116"/>
                <a:gd name="T53" fmla="*/ 177 h 252"/>
                <a:gd name="T54" fmla="*/ 38 w 116"/>
                <a:gd name="T55" fmla="*/ 183 h 252"/>
                <a:gd name="T56" fmla="*/ 101 w 116"/>
                <a:gd name="T57" fmla="*/ 105 h 252"/>
                <a:gd name="T58" fmla="*/ 102 w 116"/>
                <a:gd name="T59" fmla="*/ 100 h 252"/>
                <a:gd name="T60" fmla="*/ 98 w 116"/>
                <a:gd name="T61" fmla="*/ 98 h 252"/>
                <a:gd name="T62" fmla="*/ 26 w 116"/>
                <a:gd name="T63" fmla="*/ 155 h 252"/>
                <a:gd name="T64" fmla="*/ 101 w 116"/>
                <a:gd name="T65" fmla="*/ 65 h 252"/>
                <a:gd name="T66" fmla="*/ 101 w 116"/>
                <a:gd name="T67" fmla="*/ 61 h 252"/>
                <a:gd name="T68" fmla="*/ 56 w 116"/>
                <a:gd name="T69" fmla="*/ 96 h 252"/>
                <a:gd name="T70" fmla="*/ 11 w 116"/>
                <a:gd name="T71" fmla="*/ 137 h 252"/>
                <a:gd name="T72" fmla="*/ 59 w 116"/>
                <a:gd name="T73" fmla="*/ 72 h 252"/>
                <a:gd name="T74" fmla="*/ 114 w 116"/>
                <a:gd name="T75" fmla="*/ 6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252">
                  <a:moveTo>
                    <a:pt x="114" y="6"/>
                  </a:moveTo>
                  <a:cubicBezTo>
                    <a:pt x="115" y="5"/>
                    <a:pt x="116" y="3"/>
                    <a:pt x="114" y="2"/>
                  </a:cubicBezTo>
                  <a:cubicBezTo>
                    <a:pt x="113" y="1"/>
                    <a:pt x="111" y="0"/>
                    <a:pt x="110" y="2"/>
                  </a:cubicBezTo>
                  <a:cubicBezTo>
                    <a:pt x="107" y="4"/>
                    <a:pt x="100" y="12"/>
                    <a:pt x="91" y="23"/>
                  </a:cubicBezTo>
                  <a:cubicBezTo>
                    <a:pt x="81" y="35"/>
                    <a:pt x="67" y="52"/>
                    <a:pt x="54" y="68"/>
                  </a:cubicBezTo>
                  <a:cubicBezTo>
                    <a:pt x="40" y="86"/>
                    <a:pt x="26" y="103"/>
                    <a:pt x="17" y="117"/>
                  </a:cubicBezTo>
                  <a:cubicBezTo>
                    <a:pt x="6" y="131"/>
                    <a:pt x="0" y="142"/>
                    <a:pt x="0" y="146"/>
                  </a:cubicBezTo>
                  <a:cubicBezTo>
                    <a:pt x="3" y="146"/>
                    <a:pt x="3" y="146"/>
                    <a:pt x="3" y="146"/>
                  </a:cubicBezTo>
                  <a:cubicBezTo>
                    <a:pt x="0" y="146"/>
                    <a:pt x="0" y="146"/>
                    <a:pt x="0" y="146"/>
                  </a:cubicBezTo>
                  <a:cubicBezTo>
                    <a:pt x="0" y="148"/>
                    <a:pt x="2" y="149"/>
                    <a:pt x="4" y="149"/>
                  </a:cubicBezTo>
                  <a:cubicBezTo>
                    <a:pt x="4" y="149"/>
                    <a:pt x="5" y="149"/>
                    <a:pt x="5" y="148"/>
                  </a:cubicBezTo>
                  <a:cubicBezTo>
                    <a:pt x="9" y="147"/>
                    <a:pt x="17" y="140"/>
                    <a:pt x="28" y="130"/>
                  </a:cubicBezTo>
                  <a:cubicBezTo>
                    <a:pt x="38" y="122"/>
                    <a:pt x="50" y="111"/>
                    <a:pt x="61" y="100"/>
                  </a:cubicBezTo>
                  <a:cubicBezTo>
                    <a:pt x="63" y="98"/>
                    <a:pt x="66" y="95"/>
                    <a:pt x="68" y="93"/>
                  </a:cubicBezTo>
                  <a:cubicBezTo>
                    <a:pt x="74" y="87"/>
                    <a:pt x="79" y="82"/>
                    <a:pt x="83" y="78"/>
                  </a:cubicBezTo>
                  <a:cubicBezTo>
                    <a:pt x="70" y="94"/>
                    <a:pt x="48" y="119"/>
                    <a:pt x="31" y="139"/>
                  </a:cubicBezTo>
                  <a:cubicBezTo>
                    <a:pt x="19" y="154"/>
                    <a:pt x="8" y="166"/>
                    <a:pt x="4" y="171"/>
                  </a:cubicBezTo>
                  <a:cubicBezTo>
                    <a:pt x="7" y="173"/>
                    <a:pt x="7" y="173"/>
                    <a:pt x="7" y="173"/>
                  </a:cubicBezTo>
                  <a:cubicBezTo>
                    <a:pt x="4" y="171"/>
                    <a:pt x="4" y="171"/>
                    <a:pt x="4" y="171"/>
                  </a:cubicBezTo>
                  <a:cubicBezTo>
                    <a:pt x="3" y="172"/>
                    <a:pt x="3" y="174"/>
                    <a:pt x="5" y="175"/>
                  </a:cubicBezTo>
                  <a:cubicBezTo>
                    <a:pt x="6" y="176"/>
                    <a:pt x="7" y="176"/>
                    <a:pt x="8" y="175"/>
                  </a:cubicBezTo>
                  <a:cubicBezTo>
                    <a:pt x="19" y="169"/>
                    <a:pt x="48" y="146"/>
                    <a:pt x="70" y="128"/>
                  </a:cubicBezTo>
                  <a:cubicBezTo>
                    <a:pt x="76" y="123"/>
                    <a:pt x="81" y="119"/>
                    <a:pt x="86" y="115"/>
                  </a:cubicBezTo>
                  <a:cubicBezTo>
                    <a:pt x="79" y="125"/>
                    <a:pt x="70" y="138"/>
                    <a:pt x="59" y="150"/>
                  </a:cubicBezTo>
                  <a:cubicBezTo>
                    <a:pt x="50" y="162"/>
                    <a:pt x="41" y="170"/>
                    <a:pt x="34" y="178"/>
                  </a:cubicBezTo>
                  <a:cubicBezTo>
                    <a:pt x="24" y="188"/>
                    <a:pt x="15" y="197"/>
                    <a:pt x="9" y="207"/>
                  </a:cubicBezTo>
                  <a:cubicBezTo>
                    <a:pt x="11" y="209"/>
                    <a:pt x="11" y="209"/>
                    <a:pt x="11" y="209"/>
                  </a:cubicBezTo>
                  <a:cubicBezTo>
                    <a:pt x="9" y="207"/>
                    <a:pt x="9" y="207"/>
                    <a:pt x="9" y="207"/>
                  </a:cubicBezTo>
                  <a:cubicBezTo>
                    <a:pt x="8" y="208"/>
                    <a:pt x="8" y="210"/>
                    <a:pt x="10" y="211"/>
                  </a:cubicBezTo>
                  <a:cubicBezTo>
                    <a:pt x="11" y="212"/>
                    <a:pt x="12" y="212"/>
                    <a:pt x="13" y="211"/>
                  </a:cubicBezTo>
                  <a:cubicBezTo>
                    <a:pt x="22" y="206"/>
                    <a:pt x="39" y="195"/>
                    <a:pt x="57" y="183"/>
                  </a:cubicBezTo>
                  <a:cubicBezTo>
                    <a:pt x="66" y="177"/>
                    <a:pt x="74" y="172"/>
                    <a:pt x="82" y="167"/>
                  </a:cubicBezTo>
                  <a:cubicBezTo>
                    <a:pt x="75" y="173"/>
                    <a:pt x="68" y="180"/>
                    <a:pt x="60" y="187"/>
                  </a:cubicBezTo>
                  <a:cubicBezTo>
                    <a:pt x="44" y="201"/>
                    <a:pt x="29" y="215"/>
                    <a:pt x="23" y="223"/>
                  </a:cubicBezTo>
                  <a:cubicBezTo>
                    <a:pt x="21" y="226"/>
                    <a:pt x="21" y="226"/>
                    <a:pt x="21" y="226"/>
                  </a:cubicBezTo>
                  <a:cubicBezTo>
                    <a:pt x="21" y="226"/>
                    <a:pt x="20" y="227"/>
                    <a:pt x="19" y="229"/>
                  </a:cubicBezTo>
                  <a:cubicBezTo>
                    <a:pt x="14" y="235"/>
                    <a:pt x="5" y="247"/>
                    <a:pt x="5" y="249"/>
                  </a:cubicBezTo>
                  <a:cubicBezTo>
                    <a:pt x="5" y="250"/>
                    <a:pt x="6" y="252"/>
                    <a:pt x="8" y="252"/>
                  </a:cubicBezTo>
                  <a:cubicBezTo>
                    <a:pt x="9" y="252"/>
                    <a:pt x="9" y="252"/>
                    <a:pt x="10" y="251"/>
                  </a:cubicBezTo>
                  <a:cubicBezTo>
                    <a:pt x="17" y="248"/>
                    <a:pt x="33" y="238"/>
                    <a:pt x="50" y="227"/>
                  </a:cubicBezTo>
                  <a:cubicBezTo>
                    <a:pt x="71" y="213"/>
                    <a:pt x="94" y="199"/>
                    <a:pt x="103" y="196"/>
                  </a:cubicBezTo>
                  <a:cubicBezTo>
                    <a:pt x="104" y="195"/>
                    <a:pt x="105" y="193"/>
                    <a:pt x="105" y="192"/>
                  </a:cubicBezTo>
                  <a:cubicBezTo>
                    <a:pt x="104" y="190"/>
                    <a:pt x="102" y="189"/>
                    <a:pt x="100" y="190"/>
                  </a:cubicBezTo>
                  <a:cubicBezTo>
                    <a:pt x="91" y="193"/>
                    <a:pt x="68" y="208"/>
                    <a:pt x="47" y="221"/>
                  </a:cubicBezTo>
                  <a:cubicBezTo>
                    <a:pt x="37" y="228"/>
                    <a:pt x="27" y="234"/>
                    <a:pt x="19" y="239"/>
                  </a:cubicBezTo>
                  <a:cubicBezTo>
                    <a:pt x="21" y="237"/>
                    <a:pt x="23" y="234"/>
                    <a:pt x="24" y="233"/>
                  </a:cubicBezTo>
                  <a:cubicBezTo>
                    <a:pt x="25" y="231"/>
                    <a:pt x="26" y="230"/>
                    <a:pt x="26" y="230"/>
                  </a:cubicBezTo>
                  <a:cubicBezTo>
                    <a:pt x="28" y="227"/>
                    <a:pt x="28" y="227"/>
                    <a:pt x="28" y="227"/>
                  </a:cubicBezTo>
                  <a:cubicBezTo>
                    <a:pt x="34" y="219"/>
                    <a:pt x="49" y="206"/>
                    <a:pt x="64" y="191"/>
                  </a:cubicBezTo>
                  <a:cubicBezTo>
                    <a:pt x="81" y="177"/>
                    <a:pt x="97" y="161"/>
                    <a:pt x="104" y="153"/>
                  </a:cubicBezTo>
                  <a:cubicBezTo>
                    <a:pt x="104" y="152"/>
                    <a:pt x="105" y="150"/>
                    <a:pt x="104" y="149"/>
                  </a:cubicBezTo>
                  <a:cubicBezTo>
                    <a:pt x="103" y="148"/>
                    <a:pt x="101" y="147"/>
                    <a:pt x="100" y="148"/>
                  </a:cubicBezTo>
                  <a:cubicBezTo>
                    <a:pt x="100" y="148"/>
                    <a:pt x="100" y="148"/>
                    <a:pt x="100" y="148"/>
                  </a:cubicBezTo>
                  <a:cubicBezTo>
                    <a:pt x="91" y="153"/>
                    <a:pt x="72" y="165"/>
                    <a:pt x="54" y="177"/>
                  </a:cubicBezTo>
                  <a:cubicBezTo>
                    <a:pt x="44" y="184"/>
                    <a:pt x="33" y="191"/>
                    <a:pt x="25" y="196"/>
                  </a:cubicBezTo>
                  <a:cubicBezTo>
                    <a:pt x="29" y="192"/>
                    <a:pt x="33" y="187"/>
                    <a:pt x="38" y="183"/>
                  </a:cubicBezTo>
                  <a:cubicBezTo>
                    <a:pt x="46" y="175"/>
                    <a:pt x="55" y="166"/>
                    <a:pt x="64" y="154"/>
                  </a:cubicBezTo>
                  <a:cubicBezTo>
                    <a:pt x="82" y="134"/>
                    <a:pt x="96" y="111"/>
                    <a:pt x="101" y="105"/>
                  </a:cubicBezTo>
                  <a:cubicBezTo>
                    <a:pt x="101" y="104"/>
                    <a:pt x="100" y="104"/>
                    <a:pt x="101" y="104"/>
                  </a:cubicBezTo>
                  <a:cubicBezTo>
                    <a:pt x="102" y="103"/>
                    <a:pt x="103" y="101"/>
                    <a:pt x="102" y="100"/>
                  </a:cubicBezTo>
                  <a:cubicBezTo>
                    <a:pt x="101" y="98"/>
                    <a:pt x="99" y="97"/>
                    <a:pt x="98" y="98"/>
                  </a:cubicBezTo>
                  <a:cubicBezTo>
                    <a:pt x="98" y="98"/>
                    <a:pt x="98" y="98"/>
                    <a:pt x="98" y="98"/>
                  </a:cubicBezTo>
                  <a:cubicBezTo>
                    <a:pt x="95" y="100"/>
                    <a:pt x="82" y="110"/>
                    <a:pt x="66" y="123"/>
                  </a:cubicBezTo>
                  <a:cubicBezTo>
                    <a:pt x="53" y="133"/>
                    <a:pt x="39" y="145"/>
                    <a:pt x="26" y="155"/>
                  </a:cubicBezTo>
                  <a:cubicBezTo>
                    <a:pt x="29" y="151"/>
                    <a:pt x="32" y="147"/>
                    <a:pt x="36" y="144"/>
                  </a:cubicBezTo>
                  <a:cubicBezTo>
                    <a:pt x="62" y="113"/>
                    <a:pt x="97" y="73"/>
                    <a:pt x="101" y="65"/>
                  </a:cubicBezTo>
                  <a:cubicBezTo>
                    <a:pt x="102" y="64"/>
                    <a:pt x="102" y="62"/>
                    <a:pt x="101" y="61"/>
                  </a:cubicBezTo>
                  <a:cubicBezTo>
                    <a:pt x="101" y="61"/>
                    <a:pt x="101" y="61"/>
                    <a:pt x="101" y="61"/>
                  </a:cubicBezTo>
                  <a:cubicBezTo>
                    <a:pt x="96" y="56"/>
                    <a:pt x="81" y="71"/>
                    <a:pt x="64" y="88"/>
                  </a:cubicBezTo>
                  <a:cubicBezTo>
                    <a:pt x="61" y="91"/>
                    <a:pt x="59" y="93"/>
                    <a:pt x="56" y="96"/>
                  </a:cubicBezTo>
                  <a:cubicBezTo>
                    <a:pt x="46" y="106"/>
                    <a:pt x="34" y="117"/>
                    <a:pt x="24" y="126"/>
                  </a:cubicBezTo>
                  <a:cubicBezTo>
                    <a:pt x="19" y="130"/>
                    <a:pt x="15" y="134"/>
                    <a:pt x="11" y="137"/>
                  </a:cubicBezTo>
                  <a:cubicBezTo>
                    <a:pt x="13" y="132"/>
                    <a:pt x="17" y="127"/>
                    <a:pt x="22" y="121"/>
                  </a:cubicBezTo>
                  <a:cubicBezTo>
                    <a:pt x="32" y="107"/>
                    <a:pt x="45" y="90"/>
                    <a:pt x="59" y="72"/>
                  </a:cubicBezTo>
                  <a:cubicBezTo>
                    <a:pt x="72" y="56"/>
                    <a:pt x="85" y="40"/>
                    <a:pt x="96" y="27"/>
                  </a:cubicBezTo>
                  <a:cubicBezTo>
                    <a:pt x="105" y="16"/>
                    <a:pt x="112" y="8"/>
                    <a:pt x="1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3" name="矩形 32">
            <a:extLst>
              <a:ext uri="{FF2B5EF4-FFF2-40B4-BE49-F238E27FC236}">
                <a16:creationId xmlns:a16="http://schemas.microsoft.com/office/drawing/2014/main" xmlns="" id="{DAAD49DA-11C8-4F3B-94AF-30064768C78F}"/>
              </a:ext>
            </a:extLst>
          </p:cNvPr>
          <p:cNvSpPr/>
          <p:nvPr/>
        </p:nvSpPr>
        <p:spPr>
          <a:xfrm>
            <a:off x="1186003" y="372621"/>
            <a:ext cx="4973728"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交通调查结果展示（方法一）</a:t>
            </a:r>
          </a:p>
        </p:txBody>
      </p:sp>
    </p:spTree>
    <p:extLst>
      <p:ext uri="{BB962C8B-B14F-4D97-AF65-F5344CB8AC3E}">
        <p14:creationId xmlns:p14="http://schemas.microsoft.com/office/powerpoint/2010/main" val="904806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棱台 6">
            <a:extLst>
              <a:ext uri="{FF2B5EF4-FFF2-40B4-BE49-F238E27FC236}">
                <a16:creationId xmlns:a16="http://schemas.microsoft.com/office/drawing/2014/main" xmlns="" id="{5B0A4263-F09A-452D-9752-5FD595DFB134}"/>
              </a:ext>
            </a:extLst>
          </p:cNvPr>
          <p:cNvSpPr/>
          <p:nvPr/>
        </p:nvSpPr>
        <p:spPr>
          <a:xfrm>
            <a:off x="164869" y="1192876"/>
            <a:ext cx="11862261" cy="4472247"/>
          </a:xfrm>
          <a:prstGeom prst="bevel">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xmlns="" id="{D4D441AE-536B-4A00-8A5D-2B3C16DE2904}"/>
                  </a:ext>
                </a:extLst>
              </p:cNvPr>
              <p:cNvSpPr/>
              <p:nvPr/>
            </p:nvSpPr>
            <p:spPr>
              <a:xfrm>
                <a:off x="698269" y="1930987"/>
                <a:ext cx="10649328" cy="2434769"/>
              </a:xfrm>
              <a:prstGeom prst="rect">
                <a:avLst/>
              </a:prstGeom>
            </p:spPr>
            <p:txBody>
              <a:bodyPr wrap="square">
                <a:spAutoFit/>
              </a:bodyPr>
              <a:lstStyle/>
              <a:p>
                <a:pPr algn="ctr">
                  <a:spcAft>
                    <a:spcPts val="0"/>
                  </a:spcAft>
                </a:pPr>
                <a:r>
                  <a:rPr lang="zh-CN" altLang="zh-CN" sz="28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点样本法调查信控延误调查方案</a:t>
                </a:r>
              </a:p>
              <a:p>
                <a:pPr algn="just">
                  <a:spcAft>
                    <a:spcPts val="0"/>
                  </a:spcAft>
                </a:pPr>
                <a:endParaRPr lang="en-US" altLang="zh-CN" kern="100" dirty="0">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spcAft>
                    <a:spcPts val="0"/>
                  </a:spcAft>
                </a:pPr>
                <a:r>
                  <a:rPr lang="en-US" altLang="zh-CN"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  </a:t>
                </a:r>
              </a:p>
              <a:p>
                <a:pPr algn="just">
                  <a:lnSpc>
                    <a:spcPct val="150000"/>
                  </a:lnSpc>
                  <a:spcAft>
                    <a:spcPts val="0"/>
                  </a:spcAft>
                </a:pPr>
                <a:r>
                  <a:rPr lang="en-US" altLang="zh-CN"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zh-CN"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我们确定的时间间隔为</a:t>
                </a:r>
                <a:r>
                  <a:rPr lang="en-US" altLang="zh-CN"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15s</a:t>
                </a:r>
                <a:r>
                  <a:rPr lang="zh-CN" altLang="zh-CN"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，计数人员每</a:t>
                </a:r>
                <a:r>
                  <a:rPr lang="en-US" altLang="zh-CN"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15s</a:t>
                </a:r>
                <a:r>
                  <a:rPr lang="zh-CN" altLang="zh-CN"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记录在自己路段下车辆的停车数，停驶车辆数，总交通量。计数人员每</a:t>
                </a:r>
                <a:r>
                  <a:rPr lang="en-US" altLang="zh-CN"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15s</a:t>
                </a:r>
                <a:r>
                  <a:rPr lang="zh-CN" altLang="zh-CN"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记录在自己路段车道（我们分为右转，直左，</a:t>
                </a:r>
                <a:r>
                  <a:rPr lang="en-US" altLang="zh-CN"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brt</a:t>
                </a:r>
                <a:r>
                  <a:rPr lang="zh-CN" altLang="zh-CN"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车辆）下车辆的停车数，停驶车辆数，总交通量。（相关参数：</a:t>
                </a:r>
                <a14:m>
                  <m:oMath xmlns:m="http://schemas.openxmlformats.org/officeDocument/2006/math">
                    <m:sSup>
                      <m:sSupPr>
                        <m:ctrlPr>
                          <a:rPr lang="zh-CN" altLang="zh-CN" i="1" kern="100">
                            <a:solidFill>
                              <a:schemeClr val="bg1"/>
                            </a:solidFill>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i="1" kern="100">
                            <a:solidFill>
                              <a:schemeClr val="bg1"/>
                            </a:solidFill>
                            <a:latin typeface="Cambria Math" panose="02040503050406030204" pitchFamily="18" charset="0"/>
                            <a:ea typeface="等线" panose="02010600030101010101" pitchFamily="2" charset="-122"/>
                            <a:cs typeface="Calibri" panose="020F0502020204030204" pitchFamily="34" charset="0"/>
                          </a:rPr>
                          <m:t>ᵪ</m:t>
                        </m:r>
                      </m:e>
                      <m:sup>
                        <m:r>
                          <a:rPr lang="en-US" altLang="zh-CN" i="1" kern="100">
                            <a:solidFill>
                              <a:schemeClr val="bg1"/>
                            </a:solidFill>
                            <a:latin typeface="Cambria Math" panose="02040503050406030204" pitchFamily="18" charset="0"/>
                            <a:ea typeface="等线" panose="02010600030101010101" pitchFamily="2" charset="-122"/>
                            <a:cs typeface="Times New Roman" panose="02020603050405020304" pitchFamily="18" charset="0"/>
                          </a:rPr>
                          <m:t>2</m:t>
                        </m:r>
                      </m:sup>
                    </m:sSup>
                  </m:oMath>
                </a14:m>
                <a:r>
                  <a:rPr lang="en-US" altLang="zh-CN"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=3.84  d=0.10</a:t>
                </a:r>
                <a:r>
                  <a:rPr lang="zh-CN" altLang="zh-CN"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p>
            </p:txBody>
          </p:sp>
        </mc:Choice>
        <mc:Fallback xmlns="">
          <p:sp>
            <p:nvSpPr>
              <p:cNvPr id="3" name="矩形 2">
                <a:extLst>
                  <a:ext uri="{FF2B5EF4-FFF2-40B4-BE49-F238E27FC236}">
                    <a16:creationId xmlns:a16="http://schemas.microsoft.com/office/drawing/2014/main" id="{D4D441AE-536B-4A00-8A5D-2B3C16DE2904}"/>
                  </a:ext>
                </a:extLst>
              </p:cNvPr>
              <p:cNvSpPr>
                <a:spLocks noRot="1" noChangeAspect="1" noMove="1" noResize="1" noEditPoints="1" noAdjustHandles="1" noChangeArrowheads="1" noChangeShapeType="1" noTextEdit="1"/>
              </p:cNvSpPr>
              <p:nvPr/>
            </p:nvSpPr>
            <p:spPr>
              <a:xfrm>
                <a:off x="698269" y="1930987"/>
                <a:ext cx="10649328" cy="2434769"/>
              </a:xfrm>
              <a:prstGeom prst="rect">
                <a:avLst/>
              </a:prstGeom>
              <a:blipFill>
                <a:blip r:embed="rId5"/>
                <a:stretch>
                  <a:fillRect l="-515" t="-2757" r="-2635" b="-2757"/>
                </a:stretch>
              </a:blipFill>
            </p:spPr>
            <p:txBody>
              <a:bodyPr/>
              <a:lstStyle/>
              <a:p>
                <a:r>
                  <a:rPr lang="zh-CN" altLang="en-US">
                    <a:noFill/>
                  </a:rPr>
                  <a:t> </a:t>
                </a:r>
              </a:p>
            </p:txBody>
          </p:sp>
        </mc:Fallback>
      </mc:AlternateContent>
      <p:grpSp>
        <p:nvGrpSpPr>
          <p:cNvPr id="6" name="组合 5">
            <a:extLst>
              <a:ext uri="{FF2B5EF4-FFF2-40B4-BE49-F238E27FC236}">
                <a16:creationId xmlns:a16="http://schemas.microsoft.com/office/drawing/2014/main" xmlns="" id="{BF2C8410-1D96-43BB-A044-1BC0971BF1D1}"/>
              </a:ext>
            </a:extLst>
          </p:cNvPr>
          <p:cNvGrpSpPr/>
          <p:nvPr/>
        </p:nvGrpSpPr>
        <p:grpSpPr>
          <a:xfrm>
            <a:off x="539059" y="310759"/>
            <a:ext cx="3796236" cy="646944"/>
            <a:chOff x="539059" y="310759"/>
            <a:chExt cx="3796236" cy="646944"/>
          </a:xfrm>
        </p:grpSpPr>
        <p:pic>
          <p:nvPicPr>
            <p:cNvPr id="8" name="图片 1" descr="b3119313b07eca8032bb094b9a2397dda04483db">
              <a:extLst>
                <a:ext uri="{FF2B5EF4-FFF2-40B4-BE49-F238E27FC236}">
                  <a16:creationId xmlns:a16="http://schemas.microsoft.com/office/drawing/2014/main" xmlns="" id="{2EA45639-6363-4E15-A835-B2AC51E33E3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a:extLst>
                <a:ext uri="{FF2B5EF4-FFF2-40B4-BE49-F238E27FC236}">
                  <a16:creationId xmlns:a16="http://schemas.microsoft.com/office/drawing/2014/main" xmlns="" id="{AAA7F185-E99F-456B-98D7-D325AB5221A5}"/>
                </a:ext>
              </a:extLst>
            </p:cNvPr>
            <p:cNvSpPr/>
            <p:nvPr/>
          </p:nvSpPr>
          <p:spPr>
            <a:xfrm>
              <a:off x="1186003" y="372621"/>
              <a:ext cx="3149292"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a:t>
              </a:r>
            </a:p>
          </p:txBody>
        </p:sp>
      </p:grpSp>
    </p:spTree>
    <p:extLst>
      <p:ext uri="{BB962C8B-B14F-4D97-AF65-F5344CB8AC3E}">
        <p14:creationId xmlns:p14="http://schemas.microsoft.com/office/powerpoint/2010/main" val="3884172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a:extLst>
              <a:ext uri="{FF2B5EF4-FFF2-40B4-BE49-F238E27FC236}">
                <a16:creationId xmlns:a16="http://schemas.microsoft.com/office/drawing/2014/main" xmlns="" id="{E1ADB28A-8F60-4253-B308-6E2CF88D6361}"/>
              </a:ext>
            </a:extLst>
          </p:cNvPr>
          <p:cNvSpPr/>
          <p:nvPr/>
        </p:nvSpPr>
        <p:spPr>
          <a:xfrm>
            <a:off x="539059" y="1139317"/>
            <a:ext cx="2686279" cy="4531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xmlns="" id="{A65D9CE8-07E3-4629-8864-D2AE3ED348BE}"/>
              </a:ext>
            </a:extLst>
          </p:cNvPr>
          <p:cNvSpPr txBox="1"/>
          <p:nvPr/>
        </p:nvSpPr>
        <p:spPr>
          <a:xfrm>
            <a:off x="539059" y="1139317"/>
            <a:ext cx="3234919" cy="461665"/>
          </a:xfrm>
          <a:prstGeom prst="rect">
            <a:avLst/>
          </a:prstGeom>
          <a:noFill/>
        </p:spPr>
        <p:txBody>
          <a:bodyPr wrap="square" rtlCol="0">
            <a:spAutoFit/>
          </a:bodyPr>
          <a:lstStyle/>
          <a:p>
            <a:r>
              <a:rPr lang="zh-CN" altLang="en-US" sz="2400" dirty="0"/>
              <a:t>最小样本量的确定</a:t>
            </a:r>
          </a:p>
        </p:txBody>
      </p:sp>
      <p:sp>
        <p:nvSpPr>
          <p:cNvPr id="4" name="矩形 3">
            <a:extLst>
              <a:ext uri="{FF2B5EF4-FFF2-40B4-BE49-F238E27FC236}">
                <a16:creationId xmlns:a16="http://schemas.microsoft.com/office/drawing/2014/main" xmlns="" id="{FF50D452-FF98-4FFE-9276-72BD7278E170}"/>
              </a:ext>
            </a:extLst>
          </p:cNvPr>
          <p:cNvSpPr/>
          <p:nvPr/>
        </p:nvSpPr>
        <p:spPr>
          <a:xfrm>
            <a:off x="957492" y="1720734"/>
            <a:ext cx="5023660" cy="2554545"/>
          </a:xfrm>
          <a:prstGeom prst="rect">
            <a:avLst/>
          </a:prstGeom>
        </p:spPr>
        <p:txBody>
          <a:bodyPr wrap="square">
            <a:spAutoFit/>
          </a:bodyPr>
          <a:lstStyle/>
          <a:p>
            <a:pPr algn="just">
              <a:spcAft>
                <a:spcPts val="0"/>
              </a:spcAft>
            </a:pPr>
            <a:r>
              <a:rPr lang="zh-CN" altLang="zh-CN" sz="1600" b="1" kern="100" dirty="0">
                <a:latin typeface="等线" panose="02010600030101010101" pitchFamily="2" charset="-122"/>
                <a:ea typeface="等线" panose="02010600030101010101" pitchFamily="2" charset="-122"/>
                <a:cs typeface="Times New Roman" panose="02020603050405020304" pitchFamily="18" charset="0"/>
              </a:rPr>
              <a:t>北进口道</a:t>
            </a:r>
            <a:endParaRPr lang="zh-CN"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直行总共调查</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178</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辆车，停车数为</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96</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辆，停车率</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p</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为</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0.54</a:t>
            </a:r>
            <a:endParaRPr lang="zh-CN"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右转总共调查</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100</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辆车，停车数</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38</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辆，停车率</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p</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为</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0.38</a:t>
            </a:r>
            <a:endParaRPr lang="zh-CN"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 </a:t>
            </a:r>
            <a:endParaRPr lang="zh-CN"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zh-CN" altLang="zh-CN" sz="1600" b="1" kern="100" dirty="0">
                <a:latin typeface="等线" panose="02010600030101010101" pitchFamily="2" charset="-122"/>
                <a:ea typeface="等线" panose="02010600030101010101" pitchFamily="2" charset="-122"/>
                <a:cs typeface="Times New Roman" panose="02020603050405020304" pitchFamily="18" charset="0"/>
              </a:rPr>
              <a:t>西进口道（有</a:t>
            </a:r>
            <a:r>
              <a:rPr lang="en-US" altLang="zh-CN" sz="1600" b="1" kern="100" dirty="0">
                <a:latin typeface="等线" panose="02010600030101010101" pitchFamily="2" charset="-122"/>
                <a:ea typeface="等线" panose="02010600030101010101" pitchFamily="2" charset="-122"/>
                <a:cs typeface="Times New Roman" panose="02020603050405020304" pitchFamily="18" charset="0"/>
              </a:rPr>
              <a:t>BRT</a:t>
            </a:r>
            <a:r>
              <a:rPr lang="zh-CN" altLang="en-US" sz="1600" b="1" kern="100" dirty="0">
                <a:latin typeface="等线" panose="02010600030101010101" pitchFamily="2" charset="-122"/>
                <a:ea typeface="等线" panose="02010600030101010101" pitchFamily="2" charset="-122"/>
                <a:cs typeface="Times New Roman" panose="02020603050405020304" pitchFamily="18" charset="0"/>
              </a:rPr>
              <a:t>车道</a:t>
            </a:r>
            <a:r>
              <a:rPr lang="zh-CN" altLang="zh-CN" sz="1600" b="1" kern="100" dirty="0">
                <a:latin typeface="等线" panose="02010600030101010101" pitchFamily="2" charset="-122"/>
                <a:ea typeface="等线" panose="02010600030101010101" pitchFamily="2" charset="-122"/>
                <a:cs typeface="Times New Roman" panose="02020603050405020304" pitchFamily="18" charset="0"/>
              </a:rPr>
              <a:t>）</a:t>
            </a:r>
            <a:endParaRPr lang="zh-CN"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直行总共调查</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171</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辆车，停车数</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99</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辆，停车率</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0.58</a:t>
            </a:r>
            <a:endParaRPr lang="zh-CN"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掉头总共调查</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100</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辆车，停车数</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48</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辆，停车率</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0.48</a:t>
            </a:r>
            <a:endParaRPr lang="zh-CN"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BRT</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总共调查</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50</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辆车，停车数</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30</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辆，停车率</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0.60</a:t>
            </a:r>
            <a:endParaRPr lang="zh-CN"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右转总共调查</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100</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辆车，停车数</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25</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辆，停车率</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0.25</a:t>
            </a:r>
            <a:endParaRPr lang="zh-CN" altLang="zh-CN" sz="1600" kern="100" dirty="0">
              <a:latin typeface="等线" panose="02010600030101010101" pitchFamily="2" charset="-122"/>
              <a:ea typeface="等线" panose="02010600030101010101" pitchFamily="2" charset="-122"/>
              <a:cs typeface="Times New Roman" panose="02020603050405020304" pitchFamily="18" charset="0"/>
            </a:endParaRPr>
          </a:p>
        </p:txBody>
      </p:sp>
      <p:sp>
        <p:nvSpPr>
          <p:cNvPr id="5" name="文本框 4">
            <a:extLst>
              <a:ext uri="{FF2B5EF4-FFF2-40B4-BE49-F238E27FC236}">
                <a16:creationId xmlns:a16="http://schemas.microsoft.com/office/drawing/2014/main" xmlns="" id="{EDCC470C-597C-4431-9DA5-05CF1CF1C45B}"/>
              </a:ext>
            </a:extLst>
          </p:cNvPr>
          <p:cNvSpPr txBox="1"/>
          <p:nvPr/>
        </p:nvSpPr>
        <p:spPr>
          <a:xfrm>
            <a:off x="6210849" y="1724747"/>
            <a:ext cx="5619403" cy="2831544"/>
          </a:xfrm>
          <a:prstGeom prst="rect">
            <a:avLst/>
          </a:prstGeom>
          <a:noFill/>
        </p:spPr>
        <p:txBody>
          <a:bodyPr wrap="square" rtlCol="0">
            <a:spAutoFit/>
          </a:bodyPr>
          <a:lstStyle/>
          <a:p>
            <a:pPr algn="just">
              <a:spcAft>
                <a:spcPts val="0"/>
              </a:spcAft>
            </a:pPr>
            <a:r>
              <a:rPr lang="zh-CN" altLang="zh-CN" sz="1600" b="1" kern="100" dirty="0">
                <a:latin typeface="等线" panose="02010600030101010101" pitchFamily="2" charset="-122"/>
                <a:ea typeface="等线" panose="02010600030101010101" pitchFamily="2" charset="-122"/>
                <a:cs typeface="Times New Roman" panose="02020603050405020304" pitchFamily="18" charset="0"/>
              </a:rPr>
              <a:t>东进口道（有</a:t>
            </a:r>
            <a:r>
              <a:rPr lang="en-US" altLang="zh-CN" sz="1600" b="1" kern="100" dirty="0">
                <a:latin typeface="等线" panose="02010600030101010101" pitchFamily="2" charset="-122"/>
                <a:ea typeface="等线" panose="02010600030101010101" pitchFamily="2" charset="-122"/>
                <a:cs typeface="Times New Roman" panose="02020603050405020304" pitchFamily="18" charset="0"/>
              </a:rPr>
              <a:t>BRT</a:t>
            </a:r>
            <a:r>
              <a:rPr lang="zh-CN" altLang="en-US" sz="1600" b="1" kern="100" dirty="0">
                <a:latin typeface="等线" panose="02010600030101010101" pitchFamily="2" charset="-122"/>
                <a:ea typeface="等线" panose="02010600030101010101" pitchFamily="2" charset="-122"/>
                <a:cs typeface="Times New Roman" panose="02020603050405020304" pitchFamily="18" charset="0"/>
              </a:rPr>
              <a:t>车道</a:t>
            </a:r>
            <a:r>
              <a:rPr lang="zh-CN" altLang="zh-CN" sz="1600" b="1" kern="100" dirty="0">
                <a:latin typeface="等线" panose="02010600030101010101" pitchFamily="2" charset="-122"/>
                <a:ea typeface="等线" panose="02010600030101010101" pitchFamily="2" charset="-122"/>
                <a:cs typeface="Times New Roman" panose="02020603050405020304" pitchFamily="18" charset="0"/>
              </a:rPr>
              <a:t>）</a:t>
            </a:r>
            <a:endParaRPr lang="zh-CN"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直行总共调查</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129</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辆，停车数为</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89</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，停车率为</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0.69</a:t>
            </a:r>
            <a:endParaRPr lang="zh-CN"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掉头总共调查</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100</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辆，停车数为</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53</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辆，停车率为</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0.53</a:t>
            </a:r>
            <a:endParaRPr lang="zh-CN"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BRT</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总共调查</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50</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辆，停车数为</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34</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辆，停车率为</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0.68</a:t>
            </a:r>
            <a:endParaRPr lang="zh-CN"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右转总共调查</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100</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辆，停车数为</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53</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辆，停车率为</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0.53</a:t>
            </a:r>
            <a:endParaRPr lang="zh-CN"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 </a:t>
            </a:r>
            <a:endParaRPr lang="zh-CN"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zh-CN" altLang="zh-CN" sz="1600" b="1" kern="100" dirty="0">
                <a:latin typeface="等线" panose="02010600030101010101" pitchFamily="2" charset="-122"/>
                <a:ea typeface="等线" panose="02010600030101010101" pitchFamily="2" charset="-122"/>
                <a:cs typeface="Times New Roman" panose="02020603050405020304" pitchFamily="18" charset="0"/>
              </a:rPr>
              <a:t>南进口道</a:t>
            </a:r>
            <a:endParaRPr lang="zh-CN"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直行共调查</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102</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辆车，停车数为</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47</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辆，停车率为</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0.46</a:t>
            </a:r>
            <a:endParaRPr lang="zh-CN"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右转总调查</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100</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辆，停车数为</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34</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辆，停车率为</a:t>
            </a: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0.34</a:t>
            </a:r>
            <a:endParaRPr lang="zh-CN"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 </a:t>
            </a:r>
            <a:endParaRPr lang="zh-CN" altLang="zh-CN" sz="1600" kern="100" dirty="0">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2" name="文本框 1">
            <a:extLst>
              <a:ext uri="{FF2B5EF4-FFF2-40B4-BE49-F238E27FC236}">
                <a16:creationId xmlns:a16="http://schemas.microsoft.com/office/drawing/2014/main" xmlns="" id="{9E25CBE9-A876-4E05-8F81-C63381ADBAE5}"/>
              </a:ext>
            </a:extLst>
          </p:cNvPr>
          <p:cNvSpPr txBox="1"/>
          <p:nvPr/>
        </p:nvSpPr>
        <p:spPr>
          <a:xfrm>
            <a:off x="1053000" y="4971927"/>
            <a:ext cx="9529102" cy="923330"/>
          </a:xfrm>
          <a:prstGeom prst="rect">
            <a:avLst/>
          </a:prstGeom>
          <a:noFill/>
        </p:spPr>
        <p:txBody>
          <a:bodyPr wrap="square" rtlCol="0">
            <a:spAutoFit/>
          </a:bodyPr>
          <a:lstStyle/>
          <a:p>
            <a:r>
              <a:rPr lang="zh-CN" altLang="zh-CN" dirty="0"/>
              <a:t>备注：由于南北掉头车辆少，总共调查</a:t>
            </a:r>
            <a:r>
              <a:rPr lang="en-US" altLang="zh-CN" dirty="0"/>
              <a:t>8</a:t>
            </a:r>
            <a:r>
              <a:rPr lang="zh-CN" altLang="zh-CN" dirty="0"/>
              <a:t>辆（半小时），停车数为</a:t>
            </a:r>
            <a:r>
              <a:rPr lang="en-US" altLang="zh-CN" dirty="0"/>
              <a:t>7</a:t>
            </a:r>
            <a:r>
              <a:rPr lang="zh-CN" altLang="zh-CN" dirty="0"/>
              <a:t>辆</a:t>
            </a:r>
            <a:r>
              <a:rPr lang="zh-CN" altLang="en-US" dirty="0"/>
              <a:t>，</a:t>
            </a:r>
            <a:r>
              <a:rPr lang="zh-CN" altLang="zh-CN" dirty="0"/>
              <a:t>由于影响较小，故不打算展开调查</a:t>
            </a:r>
            <a:r>
              <a:rPr lang="zh-CN" altLang="en-US" dirty="0"/>
              <a:t>。</a:t>
            </a:r>
            <a:endParaRPr lang="zh-CN" altLang="zh-CN" dirty="0"/>
          </a:p>
          <a:p>
            <a:endParaRPr lang="zh-CN" altLang="en-US" dirty="0"/>
          </a:p>
        </p:txBody>
      </p:sp>
      <p:grpSp>
        <p:nvGrpSpPr>
          <p:cNvPr id="9" name="组合 8">
            <a:extLst>
              <a:ext uri="{FF2B5EF4-FFF2-40B4-BE49-F238E27FC236}">
                <a16:creationId xmlns:a16="http://schemas.microsoft.com/office/drawing/2014/main" xmlns="" id="{25CF2C9F-96AF-44A7-B65C-9C76A5EA5B87}"/>
              </a:ext>
            </a:extLst>
          </p:cNvPr>
          <p:cNvGrpSpPr/>
          <p:nvPr/>
        </p:nvGrpSpPr>
        <p:grpSpPr>
          <a:xfrm>
            <a:off x="539059" y="310759"/>
            <a:ext cx="3796236" cy="646944"/>
            <a:chOff x="539059" y="310759"/>
            <a:chExt cx="3796236" cy="646944"/>
          </a:xfrm>
        </p:grpSpPr>
        <p:pic>
          <p:nvPicPr>
            <p:cNvPr id="12" name="图片 1" descr="b3119313b07eca8032bb094b9a2397dda04483db">
              <a:extLst>
                <a:ext uri="{FF2B5EF4-FFF2-40B4-BE49-F238E27FC236}">
                  <a16:creationId xmlns:a16="http://schemas.microsoft.com/office/drawing/2014/main" xmlns="" id="{6F02472B-2385-4C8E-BCC3-00E7F1B3FF1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a:extLst>
                <a:ext uri="{FF2B5EF4-FFF2-40B4-BE49-F238E27FC236}">
                  <a16:creationId xmlns:a16="http://schemas.microsoft.com/office/drawing/2014/main" xmlns="" id="{B52BA4D5-062C-4547-9B49-0A18B282D475}"/>
                </a:ext>
              </a:extLst>
            </p:cNvPr>
            <p:cNvSpPr/>
            <p:nvPr/>
          </p:nvSpPr>
          <p:spPr>
            <a:xfrm>
              <a:off x="1186003" y="372621"/>
              <a:ext cx="3149292"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a:t>
              </a:r>
            </a:p>
          </p:txBody>
        </p:sp>
      </p:grpSp>
    </p:spTree>
    <p:extLst>
      <p:ext uri="{BB962C8B-B14F-4D97-AF65-F5344CB8AC3E}">
        <p14:creationId xmlns:p14="http://schemas.microsoft.com/office/powerpoint/2010/main" val="2281204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a:extLst>
              <a:ext uri="{FF2B5EF4-FFF2-40B4-BE49-F238E27FC236}">
                <a16:creationId xmlns:a16="http://schemas.microsoft.com/office/drawing/2014/main" xmlns="" id="{56931817-7E1C-4610-B3FB-0A5424426250}"/>
              </a:ext>
            </a:extLst>
          </p:cNvPr>
          <p:cNvSpPr/>
          <p:nvPr/>
        </p:nvSpPr>
        <p:spPr>
          <a:xfrm>
            <a:off x="539059" y="1139317"/>
            <a:ext cx="2686279" cy="4531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xmlns="" id="{FE838F43-2E68-4944-9EB7-E691F1E6AA27}"/>
              </a:ext>
            </a:extLst>
          </p:cNvPr>
          <p:cNvSpPr txBox="1"/>
          <p:nvPr/>
        </p:nvSpPr>
        <p:spPr>
          <a:xfrm>
            <a:off x="539059" y="1139317"/>
            <a:ext cx="3234919" cy="461665"/>
          </a:xfrm>
          <a:prstGeom prst="rect">
            <a:avLst/>
          </a:prstGeom>
          <a:noFill/>
        </p:spPr>
        <p:txBody>
          <a:bodyPr wrap="square" rtlCol="0">
            <a:spAutoFit/>
          </a:bodyPr>
          <a:lstStyle/>
          <a:p>
            <a:r>
              <a:rPr lang="zh-CN" altLang="en-US" sz="2400" dirty="0"/>
              <a:t>最小样本量的确定</a:t>
            </a:r>
          </a:p>
        </p:txBody>
      </p:sp>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xmlns="" id="{9B18D060-E2F5-4188-A8A7-4F2B130B0731}"/>
                  </a:ext>
                </a:extLst>
              </p:cNvPr>
              <p:cNvSpPr/>
              <p:nvPr/>
            </p:nvSpPr>
            <p:spPr>
              <a:xfrm>
                <a:off x="539059" y="1844458"/>
                <a:ext cx="9844261" cy="3165225"/>
              </a:xfrm>
              <a:prstGeom prst="rect">
                <a:avLst/>
              </a:prstGeom>
            </p:spPr>
            <p:txBody>
              <a:bodyPr wrap="square">
                <a:spAutoFit/>
              </a:bodyPr>
              <a:lstStyle/>
              <a:p>
                <a:pPr algn="just">
                  <a:lnSpc>
                    <a:spcPct val="150000"/>
                  </a:lnSpc>
                  <a:spcAft>
                    <a:spcPts val="0"/>
                  </a:spcAft>
                </a:pP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根据最小样本量</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公式：</a:t>
                </a:r>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N=</a:t>
                </a:r>
                <a14:m>
                  <m:oMath xmlns:m="http://schemas.openxmlformats.org/officeDocument/2006/math">
                    <m:f>
                      <m:f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fPr>
                      <m:num>
                        <m:r>
                          <a:rPr lang="zh-CN" altLang="zh-CN" i="1" kern="100">
                            <a:latin typeface="Cambria Math" panose="02040503050406030204" pitchFamily="18" charset="0"/>
                            <a:ea typeface="等线" panose="02010600030101010101" pitchFamily="2" charset="-122"/>
                            <a:cs typeface="Times New Roman" panose="02020603050405020304" pitchFamily="18" charset="0"/>
                          </a:rPr>
                          <m:t>（</m:t>
                        </m:r>
                        <m:r>
                          <a:rPr lang="en-US" altLang="zh-CN" i="1" kern="100">
                            <a:latin typeface="Cambria Math" panose="02040503050406030204" pitchFamily="18" charset="0"/>
                            <a:ea typeface="等线" panose="02010600030101010101" pitchFamily="2" charset="-122"/>
                            <a:cs typeface="Times New Roman" panose="02020603050405020304" pitchFamily="18" charset="0"/>
                          </a:rPr>
                          <m:t>1</m:t>
                        </m:r>
                        <m:r>
                          <a:rPr lang="zh-CN" altLang="en-US" i="1" kern="100">
                            <a:latin typeface="Cambria Math" panose="02040503050406030204" pitchFamily="18" charset="0"/>
                            <a:ea typeface="微软雅黑" panose="020B0503020204020204" pitchFamily="34" charset="-122"/>
                            <a:cs typeface="微软雅黑" panose="020B0503020204020204" pitchFamily="34" charset="-122"/>
                          </a:rPr>
                          <m:t>−</m:t>
                        </m:r>
                        <m:r>
                          <a:rPr lang="en-US" altLang="zh-CN" i="1" kern="100">
                            <a:latin typeface="Cambria Math" panose="02040503050406030204" pitchFamily="18" charset="0"/>
                            <a:ea typeface="等线" panose="02010600030101010101" pitchFamily="2" charset="-122"/>
                            <a:cs typeface="Times New Roman" panose="02020603050405020304" pitchFamily="18" charset="0"/>
                          </a:rPr>
                          <m:t>𝑝</m:t>
                        </m:r>
                        <m:r>
                          <a:rPr lang="zh-CN" altLang="zh-CN" i="1" kern="100">
                            <a:latin typeface="Cambria Math" panose="02040503050406030204" pitchFamily="18" charset="0"/>
                            <a:ea typeface="等线" panose="02010600030101010101" pitchFamily="2" charset="-122"/>
                            <a:cs typeface="Times New Roman" panose="02020603050405020304" pitchFamily="18" charset="0"/>
                          </a:rPr>
                          <m:t>）</m:t>
                        </m:r>
                        <m:sSup>
                          <m:sSup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i="1" kern="100">
                                <a:latin typeface="Cambria Math" panose="02040503050406030204" pitchFamily="18" charset="0"/>
                                <a:ea typeface="等线" panose="02010600030101010101" pitchFamily="2" charset="-122"/>
                                <a:cs typeface="Calibri" panose="020F0502020204030204" pitchFamily="34" charset="0"/>
                              </a:rPr>
                              <m:t>ᵪ</m:t>
                            </m:r>
                          </m:e>
                          <m:sup>
                            <m:r>
                              <a:rPr lang="en-US" altLang="zh-CN" i="1" kern="100">
                                <a:latin typeface="Cambria Math" panose="02040503050406030204" pitchFamily="18" charset="0"/>
                                <a:ea typeface="等线" panose="02010600030101010101" pitchFamily="2" charset="-122"/>
                                <a:cs typeface="Times New Roman" panose="02020603050405020304" pitchFamily="18" charset="0"/>
                              </a:rPr>
                              <m:t>2</m:t>
                            </m:r>
                          </m:sup>
                        </m:sSup>
                      </m:num>
                      <m:den>
                        <m:r>
                          <a:rPr lang="en-US" altLang="zh-CN" i="1" kern="100">
                            <a:latin typeface="Cambria Math" panose="02040503050406030204" pitchFamily="18" charset="0"/>
                            <a:ea typeface="等线" panose="02010600030101010101" pitchFamily="2" charset="-122"/>
                            <a:cs typeface="Times New Roman" panose="02020603050405020304" pitchFamily="18" charset="0"/>
                          </a:rPr>
                          <m:t>𝑝</m:t>
                        </m:r>
                        <m:sSup>
                          <m:sSup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i="1" kern="100">
                                <a:latin typeface="Cambria Math" panose="02040503050406030204" pitchFamily="18" charset="0"/>
                                <a:ea typeface="等线" panose="02010600030101010101" pitchFamily="2" charset="-122"/>
                                <a:cs typeface="Times New Roman" panose="02020603050405020304" pitchFamily="18" charset="0"/>
                              </a:rPr>
                              <m:t>𝑑</m:t>
                            </m:r>
                          </m:e>
                          <m:sup>
                            <m:r>
                              <a:rPr lang="en-US" altLang="zh-CN" i="1" kern="100">
                                <a:latin typeface="Cambria Math" panose="02040503050406030204" pitchFamily="18" charset="0"/>
                                <a:ea typeface="等线" panose="02010600030101010101" pitchFamily="2" charset="-122"/>
                                <a:cs typeface="Times New Roman" panose="02020603050405020304" pitchFamily="18" charset="0"/>
                              </a:rPr>
                              <m:t>2</m:t>
                            </m:r>
                          </m:sup>
                        </m:sSup>
                      </m:den>
                    </m:f>
                  </m:oMath>
                </a14:m>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得到</a:t>
                </a:r>
              </a:p>
              <a:p>
                <a:pPr algn="just">
                  <a:lnSpc>
                    <a:spcPct val="150000"/>
                  </a:lnSpc>
                  <a:spcAft>
                    <a:spcPts val="0"/>
                  </a:spcAft>
                </a:pPr>
                <a:r>
                  <a:rPr lang="en-US" altLang="zh-CN" kern="100" dirty="0">
                    <a:ea typeface="Cambria Math" panose="02040503050406030204" pitchFamily="18" charset="0"/>
                    <a:cs typeface="Times New Roman" panose="02020603050405020304" pitchFamily="18" charset="0"/>
                  </a:rPr>
                  <a:t>	</a:t>
                </a:r>
                <a14:m>
                  <m:oMath xmlns:m="http://schemas.openxmlformats.org/officeDocument/2006/math">
                    <m:sSub>
                      <m:sSub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kern="100">
                            <a:latin typeface="Cambria Math" panose="02040503050406030204" pitchFamily="18" charset="0"/>
                            <a:ea typeface="等线" panose="02010600030101010101" pitchFamily="2" charset="-122"/>
                            <a:cs typeface="Times New Roman" panose="02020603050405020304" pitchFamily="18" charset="0"/>
                          </a:rPr>
                          <m:t>𝑁</m:t>
                        </m:r>
                      </m:e>
                      <m:sub>
                        <m:r>
                          <a:rPr lang="zh-CN" altLang="zh-CN" i="1" kern="100">
                            <a:latin typeface="Cambria Math" panose="02040503050406030204" pitchFamily="18" charset="0"/>
                            <a:ea typeface="等线" panose="02010600030101010101" pitchFamily="2" charset="-122"/>
                            <a:cs typeface="Times New Roman" panose="02020603050405020304" pitchFamily="18" charset="0"/>
                          </a:rPr>
                          <m:t>北直行</m:t>
                        </m:r>
                      </m:sub>
                    </m:sSub>
                  </m:oMath>
                </a14:m>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=328</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辆 </a:t>
                </a:r>
                <a14:m>
                  <m:oMath xmlns:m="http://schemas.openxmlformats.org/officeDocument/2006/math">
                    <m:sSub>
                      <m:sSub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kern="100">
                            <a:latin typeface="Cambria Math" panose="02040503050406030204" pitchFamily="18" charset="0"/>
                            <a:ea typeface="等线" panose="02010600030101010101" pitchFamily="2" charset="-122"/>
                            <a:cs typeface="Times New Roman" panose="02020603050405020304" pitchFamily="18" charset="0"/>
                          </a:rPr>
                          <m:t>𝑁</m:t>
                        </m:r>
                      </m:e>
                      <m:sub>
                        <m:r>
                          <a:rPr lang="zh-CN" altLang="zh-CN" i="1" kern="100">
                            <a:latin typeface="Cambria Math" panose="02040503050406030204" pitchFamily="18" charset="0"/>
                            <a:ea typeface="等线" panose="02010600030101010101" pitchFamily="2" charset="-122"/>
                            <a:cs typeface="Times New Roman" panose="02020603050405020304" pitchFamily="18" charset="0"/>
                          </a:rPr>
                          <m:t>北右</m:t>
                        </m:r>
                      </m:sub>
                    </m:sSub>
                  </m:oMath>
                </a14:m>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=627</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辆</a:t>
                </a:r>
              </a:p>
              <a:p>
                <a:pPr algn="just">
                  <a:lnSpc>
                    <a:spcPct val="150000"/>
                  </a:lnSpc>
                  <a:spcAft>
                    <a:spcPts val="0"/>
                  </a:spcAft>
                </a:pPr>
                <a:r>
                  <a:rPr lang="en-US" altLang="zh-CN" kern="100" dirty="0">
                    <a:ea typeface="Cambria Math" panose="02040503050406030204" pitchFamily="18" charset="0"/>
                    <a:cs typeface="Times New Roman" panose="02020603050405020304" pitchFamily="18" charset="0"/>
                  </a:rPr>
                  <a:t>	</a:t>
                </a:r>
                <a14:m>
                  <m:oMath xmlns:m="http://schemas.openxmlformats.org/officeDocument/2006/math">
                    <m:sSub>
                      <m:sSub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kern="100">
                            <a:latin typeface="Cambria Math" panose="02040503050406030204" pitchFamily="18" charset="0"/>
                            <a:ea typeface="等线" panose="02010600030101010101" pitchFamily="2" charset="-122"/>
                            <a:cs typeface="Times New Roman" panose="02020603050405020304" pitchFamily="18" charset="0"/>
                          </a:rPr>
                          <m:t>𝑁</m:t>
                        </m:r>
                      </m:e>
                      <m:sub>
                        <m:r>
                          <a:rPr lang="zh-CN" altLang="zh-CN" i="1" kern="100">
                            <a:latin typeface="Cambria Math" panose="02040503050406030204" pitchFamily="18" charset="0"/>
                            <a:ea typeface="等线" panose="02010600030101010101" pitchFamily="2" charset="-122"/>
                            <a:cs typeface="Times New Roman" panose="02020603050405020304" pitchFamily="18" charset="0"/>
                          </a:rPr>
                          <m:t>西直行</m:t>
                        </m:r>
                      </m:sub>
                    </m:sSub>
                  </m:oMath>
                </a14:m>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=279</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辆 </a:t>
                </a:r>
                <a14:m>
                  <m:oMath xmlns:m="http://schemas.openxmlformats.org/officeDocument/2006/math">
                    <m:sSub>
                      <m:sSub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kern="100">
                            <a:latin typeface="Cambria Math" panose="02040503050406030204" pitchFamily="18" charset="0"/>
                            <a:ea typeface="等线" panose="02010600030101010101" pitchFamily="2" charset="-122"/>
                            <a:cs typeface="Times New Roman" panose="02020603050405020304" pitchFamily="18" charset="0"/>
                          </a:rPr>
                          <m:t>𝑁</m:t>
                        </m:r>
                      </m:e>
                      <m:sub>
                        <m:r>
                          <a:rPr lang="zh-CN" altLang="zh-CN" i="1" kern="100">
                            <a:latin typeface="Cambria Math" panose="02040503050406030204" pitchFamily="18" charset="0"/>
                            <a:ea typeface="等线" panose="02010600030101010101" pitchFamily="2" charset="-122"/>
                            <a:cs typeface="Times New Roman" panose="02020603050405020304" pitchFamily="18" charset="0"/>
                          </a:rPr>
                          <m:t>西掉头</m:t>
                        </m:r>
                      </m:sub>
                    </m:sSub>
                    <m:r>
                      <a:rPr lang="en-US" altLang="zh-CN" i="1" kern="100">
                        <a:latin typeface="Cambria Math" panose="02040503050406030204" pitchFamily="18" charset="0"/>
                        <a:ea typeface="等线" panose="02010600030101010101" pitchFamily="2" charset="-122"/>
                        <a:cs typeface="Times New Roman" panose="02020603050405020304" pitchFamily="18" charset="0"/>
                      </a:rPr>
                      <m:t>=416</m:t>
                    </m:r>
                  </m:oMath>
                </a14:m>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辆 </a:t>
                </a:r>
                <a14:m>
                  <m:oMath xmlns:m="http://schemas.openxmlformats.org/officeDocument/2006/math">
                    <m:sSub>
                      <m:sSub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kern="100">
                            <a:latin typeface="Cambria Math" panose="02040503050406030204" pitchFamily="18" charset="0"/>
                            <a:ea typeface="等线" panose="02010600030101010101" pitchFamily="2" charset="-122"/>
                            <a:cs typeface="Times New Roman" panose="02020603050405020304" pitchFamily="18" charset="0"/>
                          </a:rPr>
                          <m:t>𝑁</m:t>
                        </m:r>
                      </m:e>
                      <m:sub>
                        <m:r>
                          <a:rPr lang="zh-CN" altLang="zh-CN" i="1" kern="100">
                            <a:latin typeface="Cambria Math" panose="02040503050406030204" pitchFamily="18" charset="0"/>
                            <a:ea typeface="等线" panose="02010600030101010101" pitchFamily="2" charset="-122"/>
                            <a:cs typeface="Times New Roman" panose="02020603050405020304" pitchFamily="18" charset="0"/>
                          </a:rPr>
                          <m:t>西</m:t>
                        </m:r>
                        <m:r>
                          <a:rPr lang="en-US" altLang="zh-CN" i="1" kern="100">
                            <a:latin typeface="Cambria Math" panose="02040503050406030204" pitchFamily="18" charset="0"/>
                            <a:ea typeface="等线" panose="02010600030101010101" pitchFamily="2" charset="-122"/>
                            <a:cs typeface="Times New Roman" panose="02020603050405020304" pitchFamily="18" charset="0"/>
                          </a:rPr>
                          <m:t>𝐵𝑅𝑇</m:t>
                        </m:r>
                      </m:sub>
                    </m:sSub>
                    <m:r>
                      <a:rPr lang="en-US" altLang="zh-CN" i="1" kern="100">
                        <a:latin typeface="Cambria Math" panose="02040503050406030204" pitchFamily="18" charset="0"/>
                        <a:ea typeface="等线" panose="02010600030101010101" pitchFamily="2" charset="-122"/>
                        <a:cs typeface="Times New Roman" panose="02020603050405020304" pitchFamily="18" charset="0"/>
                      </a:rPr>
                      <m:t>=256</m:t>
                    </m:r>
                  </m:oMath>
                </a14:m>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辆</a:t>
                </a:r>
                <a14:m>
                  <m:oMath xmlns:m="http://schemas.openxmlformats.org/officeDocument/2006/math">
                    <m:r>
                      <a:rPr lang="en-US" altLang="zh-CN" i="1" kern="100">
                        <a:latin typeface="Cambria Math" panose="02040503050406030204" pitchFamily="18" charset="0"/>
                        <a:ea typeface="等线" panose="02010600030101010101" pitchFamily="2" charset="-122"/>
                        <a:cs typeface="Times New Roman" panose="02020603050405020304" pitchFamily="18" charset="0"/>
                      </a:rPr>
                      <m:t>  </m:t>
                    </m:r>
                    <m:sSub>
                      <m:sSub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kern="100">
                            <a:latin typeface="Cambria Math" panose="02040503050406030204" pitchFamily="18" charset="0"/>
                            <a:ea typeface="等线" panose="02010600030101010101" pitchFamily="2" charset="-122"/>
                            <a:cs typeface="Times New Roman" panose="02020603050405020304" pitchFamily="18" charset="0"/>
                          </a:rPr>
                          <m:t>𝑁</m:t>
                        </m:r>
                      </m:e>
                      <m:sub>
                        <m:r>
                          <a:rPr lang="zh-CN" altLang="zh-CN" i="1" kern="100">
                            <a:latin typeface="Cambria Math" panose="02040503050406030204" pitchFamily="18" charset="0"/>
                            <a:ea typeface="等线" panose="02010600030101010101" pitchFamily="2" charset="-122"/>
                            <a:cs typeface="Times New Roman" panose="02020603050405020304" pitchFamily="18" charset="0"/>
                          </a:rPr>
                          <m:t>西右</m:t>
                        </m:r>
                      </m:sub>
                    </m:sSub>
                  </m:oMath>
                </a14:m>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=1152</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辆</a:t>
                </a:r>
              </a:p>
              <a:p>
                <a:pPr algn="just">
                  <a:lnSpc>
                    <a:spcPct val="150000"/>
                  </a:lnSpc>
                  <a:spcAft>
                    <a:spcPts val="0"/>
                  </a:spcAft>
                </a:pPr>
                <a:r>
                  <a:rPr lang="en-US" altLang="zh-CN" kern="100" dirty="0">
                    <a:ea typeface="Cambria Math" panose="02040503050406030204" pitchFamily="18" charset="0"/>
                    <a:cs typeface="Times New Roman" panose="02020603050405020304" pitchFamily="18" charset="0"/>
                  </a:rPr>
                  <a:t>	</a:t>
                </a:r>
                <a14:m>
                  <m:oMath xmlns:m="http://schemas.openxmlformats.org/officeDocument/2006/math">
                    <m:sSub>
                      <m:sSub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kern="100">
                            <a:latin typeface="Cambria Math" panose="02040503050406030204" pitchFamily="18" charset="0"/>
                            <a:ea typeface="等线" panose="02010600030101010101" pitchFamily="2" charset="-122"/>
                            <a:cs typeface="Times New Roman" panose="02020603050405020304" pitchFamily="18" charset="0"/>
                          </a:rPr>
                          <m:t>𝑁</m:t>
                        </m:r>
                      </m:e>
                      <m:sub>
                        <m:r>
                          <a:rPr lang="zh-CN" altLang="zh-CN" i="1" kern="100">
                            <a:latin typeface="Cambria Math" panose="02040503050406030204" pitchFamily="18" charset="0"/>
                            <a:ea typeface="等线" panose="02010600030101010101" pitchFamily="2" charset="-122"/>
                            <a:cs typeface="Times New Roman" panose="02020603050405020304" pitchFamily="18" charset="0"/>
                          </a:rPr>
                          <m:t>东直行</m:t>
                        </m:r>
                      </m:sub>
                    </m:sSub>
                  </m:oMath>
                </a14:m>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=172</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辆 </a:t>
                </a:r>
                <a14:m>
                  <m:oMath xmlns:m="http://schemas.openxmlformats.org/officeDocument/2006/math">
                    <m:sSub>
                      <m:sSub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kern="100">
                            <a:latin typeface="Cambria Math" panose="02040503050406030204" pitchFamily="18" charset="0"/>
                            <a:ea typeface="等线" panose="02010600030101010101" pitchFamily="2" charset="-122"/>
                            <a:cs typeface="Times New Roman" panose="02020603050405020304" pitchFamily="18" charset="0"/>
                          </a:rPr>
                          <m:t>𝑁</m:t>
                        </m:r>
                      </m:e>
                      <m:sub>
                        <m:r>
                          <a:rPr lang="zh-CN" altLang="zh-CN" i="1" kern="100">
                            <a:latin typeface="Cambria Math" panose="02040503050406030204" pitchFamily="18" charset="0"/>
                            <a:ea typeface="等线" panose="02010600030101010101" pitchFamily="2" charset="-122"/>
                            <a:cs typeface="Times New Roman" panose="02020603050405020304" pitchFamily="18" charset="0"/>
                          </a:rPr>
                          <m:t>东掉头</m:t>
                        </m:r>
                      </m:sub>
                    </m:sSub>
                  </m:oMath>
                </a14:m>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=341</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辆 </a:t>
                </a:r>
                <a14:m>
                  <m:oMath xmlns:m="http://schemas.openxmlformats.org/officeDocument/2006/math">
                    <m:sSub>
                      <m:sSub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kern="100">
                            <a:latin typeface="Cambria Math" panose="02040503050406030204" pitchFamily="18" charset="0"/>
                            <a:ea typeface="等线" panose="02010600030101010101" pitchFamily="2" charset="-122"/>
                            <a:cs typeface="Times New Roman" panose="02020603050405020304" pitchFamily="18" charset="0"/>
                          </a:rPr>
                          <m:t>𝑁</m:t>
                        </m:r>
                      </m:e>
                      <m:sub>
                        <m:r>
                          <a:rPr lang="zh-CN" altLang="zh-CN" i="1" kern="100">
                            <a:latin typeface="Cambria Math" panose="02040503050406030204" pitchFamily="18" charset="0"/>
                            <a:ea typeface="等线" panose="02010600030101010101" pitchFamily="2" charset="-122"/>
                            <a:cs typeface="Times New Roman" panose="02020603050405020304" pitchFamily="18" charset="0"/>
                          </a:rPr>
                          <m:t>东</m:t>
                        </m:r>
                        <m:r>
                          <a:rPr lang="en-US" altLang="zh-CN" i="1" kern="100">
                            <a:latin typeface="Cambria Math" panose="02040503050406030204" pitchFamily="18" charset="0"/>
                            <a:ea typeface="等线" panose="02010600030101010101" pitchFamily="2" charset="-122"/>
                            <a:cs typeface="Times New Roman" panose="02020603050405020304" pitchFamily="18" charset="0"/>
                          </a:rPr>
                          <m:t>𝐵𝑅𝑇</m:t>
                        </m:r>
                      </m:sub>
                    </m:sSub>
                  </m:oMath>
                </a14:m>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=181</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辆 </a:t>
                </a:r>
                <a14:m>
                  <m:oMath xmlns:m="http://schemas.openxmlformats.org/officeDocument/2006/math">
                    <m:sSub>
                      <m:sSub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kern="100">
                            <a:latin typeface="Cambria Math" panose="02040503050406030204" pitchFamily="18" charset="0"/>
                            <a:ea typeface="等线" panose="02010600030101010101" pitchFamily="2" charset="-122"/>
                            <a:cs typeface="Times New Roman" panose="02020603050405020304" pitchFamily="18" charset="0"/>
                          </a:rPr>
                          <m:t>𝑁</m:t>
                        </m:r>
                      </m:e>
                      <m:sub>
                        <m:r>
                          <a:rPr lang="zh-CN" altLang="zh-CN" i="1" kern="100">
                            <a:latin typeface="Cambria Math" panose="02040503050406030204" pitchFamily="18" charset="0"/>
                            <a:ea typeface="等线" panose="02010600030101010101" pitchFamily="2" charset="-122"/>
                            <a:cs typeface="Times New Roman" panose="02020603050405020304" pitchFamily="18" charset="0"/>
                          </a:rPr>
                          <m:t>东右</m:t>
                        </m:r>
                      </m:sub>
                    </m:sSub>
                  </m:oMath>
                </a14:m>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=341</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辆</a:t>
                </a:r>
              </a:p>
              <a:p>
                <a:pPr algn="just">
                  <a:lnSpc>
                    <a:spcPct val="150000"/>
                  </a:lnSpc>
                  <a:spcAft>
                    <a:spcPts val="0"/>
                  </a:spcAft>
                </a:pPr>
                <a:r>
                  <a:rPr lang="en-US" altLang="zh-CN" kern="100" dirty="0">
                    <a:ea typeface="Cambria Math" panose="02040503050406030204" pitchFamily="18" charset="0"/>
                    <a:cs typeface="Times New Roman" panose="02020603050405020304" pitchFamily="18" charset="0"/>
                  </a:rPr>
                  <a:t>	</a:t>
                </a:r>
                <a14:m>
                  <m:oMath xmlns:m="http://schemas.openxmlformats.org/officeDocument/2006/math">
                    <m:sSub>
                      <m:sSub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kern="100">
                            <a:latin typeface="Cambria Math" panose="02040503050406030204" pitchFamily="18" charset="0"/>
                            <a:ea typeface="等线" panose="02010600030101010101" pitchFamily="2" charset="-122"/>
                            <a:cs typeface="Times New Roman" panose="02020603050405020304" pitchFamily="18" charset="0"/>
                          </a:rPr>
                          <m:t>𝑁</m:t>
                        </m:r>
                      </m:e>
                      <m:sub>
                        <m:r>
                          <a:rPr lang="zh-CN" altLang="zh-CN" i="1" kern="100">
                            <a:latin typeface="Cambria Math" panose="02040503050406030204" pitchFamily="18" charset="0"/>
                            <a:ea typeface="等线" panose="02010600030101010101" pitchFamily="2" charset="-122"/>
                            <a:cs typeface="Times New Roman" panose="02020603050405020304" pitchFamily="18" charset="0"/>
                          </a:rPr>
                          <m:t>南直行</m:t>
                        </m:r>
                      </m:sub>
                    </m:sSub>
                  </m:oMath>
                </a14:m>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=451</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辆 </a:t>
                </a:r>
                <a14:m>
                  <m:oMath xmlns:m="http://schemas.openxmlformats.org/officeDocument/2006/math">
                    <m:sSub>
                      <m:sSub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kern="100">
                            <a:latin typeface="Cambria Math" panose="02040503050406030204" pitchFamily="18" charset="0"/>
                            <a:ea typeface="等线" panose="02010600030101010101" pitchFamily="2" charset="-122"/>
                            <a:cs typeface="Times New Roman" panose="02020603050405020304" pitchFamily="18" charset="0"/>
                          </a:rPr>
                          <m:t>𝑁</m:t>
                        </m:r>
                      </m:e>
                      <m:sub>
                        <m:r>
                          <a:rPr lang="zh-CN" altLang="zh-CN" i="1" kern="100">
                            <a:latin typeface="Cambria Math" panose="02040503050406030204" pitchFamily="18" charset="0"/>
                            <a:ea typeface="等线" panose="02010600030101010101" pitchFamily="2" charset="-122"/>
                            <a:cs typeface="Times New Roman" panose="02020603050405020304" pitchFamily="18" charset="0"/>
                          </a:rPr>
                          <m:t>南右</m:t>
                        </m:r>
                      </m:sub>
                    </m:sSub>
                  </m:oMath>
                </a14:m>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=745</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辆</a:t>
                </a:r>
              </a:p>
              <a:p>
                <a:pPr algn="just">
                  <a:spcAft>
                    <a:spcPts val="0"/>
                  </a:spcAft>
                </a:pP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 </a:t>
                </a:r>
                <a:endParaRPr lang="zh-CN" altLang="zh-CN" sz="1600" kern="100" dirty="0">
                  <a:latin typeface="等线" panose="02010600030101010101" pitchFamily="2" charset="-122"/>
                  <a:ea typeface="等线" panose="02010600030101010101" pitchFamily="2" charset="-122"/>
                  <a:cs typeface="Times New Roman" panose="02020603050405020304" pitchFamily="18" charset="0"/>
                </a:endParaRPr>
              </a:p>
            </p:txBody>
          </p:sp>
        </mc:Choice>
        <mc:Fallback xmlns="">
          <p:sp>
            <p:nvSpPr>
              <p:cNvPr id="3" name="矩形 2">
                <a:extLst>
                  <a:ext uri="{FF2B5EF4-FFF2-40B4-BE49-F238E27FC236}">
                    <a16:creationId xmlns:a16="http://schemas.microsoft.com/office/drawing/2014/main" id="{9B18D060-E2F5-4188-A8A7-4F2B130B0731}"/>
                  </a:ext>
                </a:extLst>
              </p:cNvPr>
              <p:cNvSpPr>
                <a:spLocks noRot="1" noChangeAspect="1" noMove="1" noResize="1" noEditPoints="1" noAdjustHandles="1" noChangeArrowheads="1" noChangeShapeType="1" noTextEdit="1"/>
              </p:cNvSpPr>
              <p:nvPr/>
            </p:nvSpPr>
            <p:spPr>
              <a:xfrm>
                <a:off x="539059" y="1844458"/>
                <a:ext cx="9844261" cy="3165225"/>
              </a:xfrm>
              <a:prstGeom prst="rect">
                <a:avLst/>
              </a:prstGeom>
              <a:blipFill>
                <a:blip r:embed="rId3"/>
                <a:stretch>
                  <a:fillRect l="-495"/>
                </a:stretch>
              </a:blipFill>
            </p:spPr>
            <p:txBody>
              <a:bodyPr/>
              <a:lstStyle/>
              <a:p>
                <a:r>
                  <a:rPr lang="zh-CN" altLang="en-US">
                    <a:noFill/>
                  </a:rPr>
                  <a:t> </a:t>
                </a:r>
              </a:p>
            </p:txBody>
          </p:sp>
        </mc:Fallback>
      </mc:AlternateContent>
      <p:grpSp>
        <p:nvGrpSpPr>
          <p:cNvPr id="7" name="Group 52">
            <a:extLst>
              <a:ext uri="{FF2B5EF4-FFF2-40B4-BE49-F238E27FC236}">
                <a16:creationId xmlns:a16="http://schemas.microsoft.com/office/drawing/2014/main" xmlns="" id="{742E7AF7-E19D-4522-9D34-16C03B849AAC}"/>
              </a:ext>
            </a:extLst>
          </p:cNvPr>
          <p:cNvGrpSpPr>
            <a:grpSpLocks noChangeAspect="1"/>
          </p:cNvGrpSpPr>
          <p:nvPr/>
        </p:nvGrpSpPr>
        <p:grpSpPr bwMode="auto">
          <a:xfrm>
            <a:off x="9645802" y="4706094"/>
            <a:ext cx="737518" cy="1252206"/>
            <a:chOff x="2934" y="598"/>
            <a:chExt cx="1827" cy="3102"/>
          </a:xfrm>
          <a:solidFill>
            <a:srgbClr val="4A67AA"/>
          </a:solidFill>
        </p:grpSpPr>
        <p:sp>
          <p:nvSpPr>
            <p:cNvPr id="8" name="Freeform 53">
              <a:extLst>
                <a:ext uri="{FF2B5EF4-FFF2-40B4-BE49-F238E27FC236}">
                  <a16:creationId xmlns:a16="http://schemas.microsoft.com/office/drawing/2014/main" xmlns="" id="{579169AF-8674-48B2-808B-D662266C4839}"/>
                </a:ext>
              </a:extLst>
            </p:cNvPr>
            <p:cNvSpPr>
              <a:spLocks noEditPoints="1"/>
            </p:cNvSpPr>
            <p:nvPr/>
          </p:nvSpPr>
          <p:spPr bwMode="auto">
            <a:xfrm>
              <a:off x="2998" y="598"/>
              <a:ext cx="1763" cy="1824"/>
            </a:xfrm>
            <a:custGeom>
              <a:avLst/>
              <a:gdLst>
                <a:gd name="T0" fmla="*/ 721 w 743"/>
                <a:gd name="T1" fmla="*/ 319 h 770"/>
                <a:gd name="T2" fmla="*/ 675 w 743"/>
                <a:gd name="T3" fmla="*/ 201 h 770"/>
                <a:gd name="T4" fmla="*/ 422 w 743"/>
                <a:gd name="T5" fmla="*/ 20 h 770"/>
                <a:gd name="T6" fmla="*/ 147 w 743"/>
                <a:gd name="T7" fmla="*/ 110 h 770"/>
                <a:gd name="T8" fmla="*/ 115 w 743"/>
                <a:gd name="T9" fmla="*/ 154 h 770"/>
                <a:gd name="T10" fmla="*/ 47 w 743"/>
                <a:gd name="T11" fmla="*/ 253 h 770"/>
                <a:gd name="T12" fmla="*/ 58 w 743"/>
                <a:gd name="T13" fmla="*/ 566 h 770"/>
                <a:gd name="T14" fmla="*/ 158 w 743"/>
                <a:gd name="T15" fmla="*/ 685 h 770"/>
                <a:gd name="T16" fmla="*/ 312 w 743"/>
                <a:gd name="T17" fmla="*/ 738 h 770"/>
                <a:gd name="T18" fmla="*/ 316 w 743"/>
                <a:gd name="T19" fmla="*/ 738 h 770"/>
                <a:gd name="T20" fmla="*/ 709 w 743"/>
                <a:gd name="T21" fmla="*/ 550 h 770"/>
                <a:gd name="T22" fmla="*/ 728 w 743"/>
                <a:gd name="T23" fmla="*/ 483 h 770"/>
                <a:gd name="T24" fmla="*/ 721 w 743"/>
                <a:gd name="T25" fmla="*/ 319 h 770"/>
                <a:gd name="T26" fmla="*/ 464 w 743"/>
                <a:gd name="T27" fmla="*/ 704 h 770"/>
                <a:gd name="T28" fmla="*/ 132 w 743"/>
                <a:gd name="T29" fmla="*/ 602 h 770"/>
                <a:gd name="T30" fmla="*/ 78 w 743"/>
                <a:gd name="T31" fmla="*/ 279 h 770"/>
                <a:gd name="T32" fmla="*/ 91 w 743"/>
                <a:gd name="T33" fmla="*/ 241 h 770"/>
                <a:gd name="T34" fmla="*/ 222 w 743"/>
                <a:gd name="T35" fmla="*/ 93 h 770"/>
                <a:gd name="T36" fmla="*/ 365 w 743"/>
                <a:gd name="T37" fmla="*/ 51 h 770"/>
                <a:gd name="T38" fmla="*/ 548 w 743"/>
                <a:gd name="T39" fmla="*/ 116 h 770"/>
                <a:gd name="T40" fmla="*/ 712 w 743"/>
                <a:gd name="T41" fmla="*/ 354 h 770"/>
                <a:gd name="T42" fmla="*/ 713 w 743"/>
                <a:gd name="T43" fmla="*/ 466 h 770"/>
                <a:gd name="T44" fmla="*/ 464 w 743"/>
                <a:gd name="T45" fmla="*/ 704 h 770"/>
                <a:gd name="T46" fmla="*/ 612 w 743"/>
                <a:gd name="T47" fmla="*/ 145 h 770"/>
                <a:gd name="T48" fmla="*/ 622 w 743"/>
                <a:gd name="T49" fmla="*/ 156 h 770"/>
                <a:gd name="T50" fmla="*/ 313 w 743"/>
                <a:gd name="T51" fmla="*/ 39 h 770"/>
                <a:gd name="T52" fmla="*/ 195 w 743"/>
                <a:gd name="T53" fmla="*/ 88 h 770"/>
                <a:gd name="T54" fmla="*/ 290 w 743"/>
                <a:gd name="T55" fmla="*/ 39 h 770"/>
                <a:gd name="T56" fmla="*/ 612 w 743"/>
                <a:gd name="T57" fmla="*/ 145 h 770"/>
                <a:gd name="T58" fmla="*/ 38 w 743"/>
                <a:gd name="T59" fmla="*/ 443 h 770"/>
                <a:gd name="T60" fmla="*/ 58 w 743"/>
                <a:gd name="T61" fmla="*/ 270 h 770"/>
                <a:gd name="T62" fmla="*/ 71 w 743"/>
                <a:gd name="T63" fmla="*/ 244 h 770"/>
                <a:gd name="T64" fmla="*/ 41 w 743"/>
                <a:gd name="T65" fmla="*/ 402 h 770"/>
                <a:gd name="T66" fmla="*/ 97 w 743"/>
                <a:gd name="T67" fmla="*/ 583 h 770"/>
                <a:gd name="T68" fmla="*/ 146 w 743"/>
                <a:gd name="T69" fmla="*/ 647 h 770"/>
                <a:gd name="T70" fmla="*/ 179 w 743"/>
                <a:gd name="T71" fmla="*/ 676 h 770"/>
                <a:gd name="T72" fmla="*/ 38 w 743"/>
                <a:gd name="T73" fmla="*/ 443 h 770"/>
                <a:gd name="T74" fmla="*/ 627 w 743"/>
                <a:gd name="T75" fmla="*/ 645 h 770"/>
                <a:gd name="T76" fmla="*/ 623 w 743"/>
                <a:gd name="T77" fmla="*/ 641 h 770"/>
                <a:gd name="T78" fmla="*/ 671 w 743"/>
                <a:gd name="T79" fmla="*/ 592 h 770"/>
                <a:gd name="T80" fmla="*/ 627 w 743"/>
                <a:gd name="T81" fmla="*/ 645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43" h="770">
                  <a:moveTo>
                    <a:pt x="721" y="319"/>
                  </a:moveTo>
                  <a:cubicBezTo>
                    <a:pt x="712" y="277"/>
                    <a:pt x="696" y="236"/>
                    <a:pt x="675" y="201"/>
                  </a:cubicBezTo>
                  <a:cubicBezTo>
                    <a:pt x="621" y="110"/>
                    <a:pt x="526" y="40"/>
                    <a:pt x="422" y="20"/>
                  </a:cubicBezTo>
                  <a:cubicBezTo>
                    <a:pt x="319" y="0"/>
                    <a:pt x="217" y="30"/>
                    <a:pt x="147" y="110"/>
                  </a:cubicBezTo>
                  <a:cubicBezTo>
                    <a:pt x="136" y="124"/>
                    <a:pt x="125" y="139"/>
                    <a:pt x="115" y="154"/>
                  </a:cubicBezTo>
                  <a:cubicBezTo>
                    <a:pt x="87" y="184"/>
                    <a:pt x="63" y="218"/>
                    <a:pt x="47" y="253"/>
                  </a:cubicBezTo>
                  <a:cubicBezTo>
                    <a:pt x="0" y="351"/>
                    <a:pt x="11" y="469"/>
                    <a:pt x="58" y="566"/>
                  </a:cubicBezTo>
                  <a:cubicBezTo>
                    <a:pt x="81" y="613"/>
                    <a:pt x="115" y="655"/>
                    <a:pt x="158" y="685"/>
                  </a:cubicBezTo>
                  <a:cubicBezTo>
                    <a:pt x="202" y="717"/>
                    <a:pt x="258" y="731"/>
                    <a:pt x="312" y="738"/>
                  </a:cubicBezTo>
                  <a:cubicBezTo>
                    <a:pt x="313" y="738"/>
                    <a:pt x="315" y="738"/>
                    <a:pt x="316" y="738"/>
                  </a:cubicBezTo>
                  <a:cubicBezTo>
                    <a:pt x="471" y="770"/>
                    <a:pt x="647" y="704"/>
                    <a:pt x="709" y="550"/>
                  </a:cubicBezTo>
                  <a:cubicBezTo>
                    <a:pt x="718" y="528"/>
                    <a:pt x="724" y="506"/>
                    <a:pt x="728" y="483"/>
                  </a:cubicBezTo>
                  <a:cubicBezTo>
                    <a:pt x="743" y="428"/>
                    <a:pt x="738" y="372"/>
                    <a:pt x="721" y="319"/>
                  </a:cubicBezTo>
                  <a:close/>
                  <a:moveTo>
                    <a:pt x="464" y="704"/>
                  </a:moveTo>
                  <a:cubicBezTo>
                    <a:pt x="342" y="739"/>
                    <a:pt x="216" y="697"/>
                    <a:pt x="132" y="602"/>
                  </a:cubicBezTo>
                  <a:cubicBezTo>
                    <a:pt x="51" y="511"/>
                    <a:pt x="45" y="392"/>
                    <a:pt x="78" y="279"/>
                  </a:cubicBezTo>
                  <a:cubicBezTo>
                    <a:pt x="82" y="266"/>
                    <a:pt x="86" y="254"/>
                    <a:pt x="91" y="241"/>
                  </a:cubicBezTo>
                  <a:cubicBezTo>
                    <a:pt x="121" y="182"/>
                    <a:pt x="170" y="134"/>
                    <a:pt x="222" y="93"/>
                  </a:cubicBezTo>
                  <a:cubicBezTo>
                    <a:pt x="266" y="68"/>
                    <a:pt x="314" y="53"/>
                    <a:pt x="365" y="51"/>
                  </a:cubicBezTo>
                  <a:cubicBezTo>
                    <a:pt x="432" y="49"/>
                    <a:pt x="494" y="78"/>
                    <a:pt x="548" y="116"/>
                  </a:cubicBezTo>
                  <a:cubicBezTo>
                    <a:pt x="627" y="172"/>
                    <a:pt x="692" y="258"/>
                    <a:pt x="712" y="354"/>
                  </a:cubicBezTo>
                  <a:cubicBezTo>
                    <a:pt x="717" y="391"/>
                    <a:pt x="718" y="429"/>
                    <a:pt x="713" y="466"/>
                  </a:cubicBezTo>
                  <a:cubicBezTo>
                    <a:pt x="691" y="587"/>
                    <a:pt x="575" y="671"/>
                    <a:pt x="464" y="704"/>
                  </a:cubicBezTo>
                  <a:close/>
                  <a:moveTo>
                    <a:pt x="612" y="145"/>
                  </a:moveTo>
                  <a:cubicBezTo>
                    <a:pt x="615" y="149"/>
                    <a:pt x="619" y="152"/>
                    <a:pt x="622" y="156"/>
                  </a:cubicBezTo>
                  <a:cubicBezTo>
                    <a:pt x="542" y="72"/>
                    <a:pt x="430" y="17"/>
                    <a:pt x="313" y="39"/>
                  </a:cubicBezTo>
                  <a:cubicBezTo>
                    <a:pt x="272" y="47"/>
                    <a:pt x="232" y="64"/>
                    <a:pt x="195" y="88"/>
                  </a:cubicBezTo>
                  <a:cubicBezTo>
                    <a:pt x="222" y="65"/>
                    <a:pt x="254" y="48"/>
                    <a:pt x="290" y="39"/>
                  </a:cubicBezTo>
                  <a:cubicBezTo>
                    <a:pt x="407" y="8"/>
                    <a:pt x="530" y="61"/>
                    <a:pt x="612" y="145"/>
                  </a:cubicBezTo>
                  <a:close/>
                  <a:moveTo>
                    <a:pt x="38" y="443"/>
                  </a:moveTo>
                  <a:cubicBezTo>
                    <a:pt x="29" y="385"/>
                    <a:pt x="36" y="325"/>
                    <a:pt x="58" y="270"/>
                  </a:cubicBezTo>
                  <a:cubicBezTo>
                    <a:pt x="62" y="261"/>
                    <a:pt x="66" y="253"/>
                    <a:pt x="71" y="244"/>
                  </a:cubicBezTo>
                  <a:cubicBezTo>
                    <a:pt x="52" y="295"/>
                    <a:pt x="42" y="350"/>
                    <a:pt x="41" y="402"/>
                  </a:cubicBezTo>
                  <a:cubicBezTo>
                    <a:pt x="40" y="468"/>
                    <a:pt x="61" y="531"/>
                    <a:pt x="97" y="583"/>
                  </a:cubicBezTo>
                  <a:cubicBezTo>
                    <a:pt x="111" y="606"/>
                    <a:pt x="127" y="628"/>
                    <a:pt x="146" y="647"/>
                  </a:cubicBezTo>
                  <a:cubicBezTo>
                    <a:pt x="156" y="658"/>
                    <a:pt x="167" y="667"/>
                    <a:pt x="179" y="676"/>
                  </a:cubicBezTo>
                  <a:cubicBezTo>
                    <a:pt x="100" y="627"/>
                    <a:pt x="52" y="538"/>
                    <a:pt x="38" y="443"/>
                  </a:cubicBezTo>
                  <a:close/>
                  <a:moveTo>
                    <a:pt x="627" y="645"/>
                  </a:moveTo>
                  <a:cubicBezTo>
                    <a:pt x="626" y="643"/>
                    <a:pt x="625" y="641"/>
                    <a:pt x="623" y="641"/>
                  </a:cubicBezTo>
                  <a:cubicBezTo>
                    <a:pt x="641" y="626"/>
                    <a:pt x="657" y="610"/>
                    <a:pt x="671" y="592"/>
                  </a:cubicBezTo>
                  <a:cubicBezTo>
                    <a:pt x="659" y="612"/>
                    <a:pt x="644" y="629"/>
                    <a:pt x="627" y="6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54">
              <a:extLst>
                <a:ext uri="{FF2B5EF4-FFF2-40B4-BE49-F238E27FC236}">
                  <a16:creationId xmlns:a16="http://schemas.microsoft.com/office/drawing/2014/main" xmlns="" id="{91261E56-3B71-4669-BB78-94124B6CF6BA}"/>
                </a:ext>
              </a:extLst>
            </p:cNvPr>
            <p:cNvSpPr>
              <a:spLocks noEditPoints="1"/>
            </p:cNvSpPr>
            <p:nvPr/>
          </p:nvSpPr>
          <p:spPr bwMode="auto">
            <a:xfrm>
              <a:off x="2934" y="660"/>
              <a:ext cx="524" cy="312"/>
            </a:xfrm>
            <a:custGeom>
              <a:avLst/>
              <a:gdLst>
                <a:gd name="T0" fmla="*/ 208 w 221"/>
                <a:gd name="T1" fmla="*/ 28 h 132"/>
                <a:gd name="T2" fmla="*/ 215 w 221"/>
                <a:gd name="T3" fmla="*/ 18 h 132"/>
                <a:gd name="T4" fmla="*/ 202 w 221"/>
                <a:gd name="T5" fmla="*/ 9 h 132"/>
                <a:gd name="T6" fmla="*/ 167 w 221"/>
                <a:gd name="T7" fmla="*/ 64 h 132"/>
                <a:gd name="T8" fmla="*/ 161 w 221"/>
                <a:gd name="T9" fmla="*/ 76 h 132"/>
                <a:gd name="T10" fmla="*/ 160 w 221"/>
                <a:gd name="T11" fmla="*/ 30 h 132"/>
                <a:gd name="T12" fmla="*/ 145 w 221"/>
                <a:gd name="T13" fmla="*/ 29 h 132"/>
                <a:gd name="T14" fmla="*/ 143 w 221"/>
                <a:gd name="T15" fmla="*/ 54 h 132"/>
                <a:gd name="T16" fmla="*/ 138 w 221"/>
                <a:gd name="T17" fmla="*/ 30 h 132"/>
                <a:gd name="T18" fmla="*/ 138 w 221"/>
                <a:gd name="T19" fmla="*/ 10 h 132"/>
                <a:gd name="T20" fmla="*/ 122 w 221"/>
                <a:gd name="T21" fmla="*/ 11 h 132"/>
                <a:gd name="T22" fmla="*/ 122 w 221"/>
                <a:gd name="T23" fmla="*/ 33 h 132"/>
                <a:gd name="T24" fmla="*/ 128 w 221"/>
                <a:gd name="T25" fmla="*/ 82 h 132"/>
                <a:gd name="T26" fmla="*/ 90 w 221"/>
                <a:gd name="T27" fmla="*/ 75 h 132"/>
                <a:gd name="T28" fmla="*/ 81 w 221"/>
                <a:gd name="T29" fmla="*/ 88 h 132"/>
                <a:gd name="T30" fmla="*/ 9 w 221"/>
                <a:gd name="T31" fmla="*/ 101 h 132"/>
                <a:gd name="T32" fmla="*/ 10 w 221"/>
                <a:gd name="T33" fmla="*/ 117 h 132"/>
                <a:gd name="T34" fmla="*/ 151 w 221"/>
                <a:gd name="T35" fmla="*/ 130 h 132"/>
                <a:gd name="T36" fmla="*/ 156 w 221"/>
                <a:gd name="T37" fmla="*/ 117 h 132"/>
                <a:gd name="T38" fmla="*/ 163 w 221"/>
                <a:gd name="T39" fmla="*/ 112 h 132"/>
                <a:gd name="T40" fmla="*/ 168 w 221"/>
                <a:gd name="T41" fmla="*/ 113 h 132"/>
                <a:gd name="T42" fmla="*/ 175 w 221"/>
                <a:gd name="T43" fmla="*/ 98 h 132"/>
                <a:gd name="T44" fmla="*/ 174 w 221"/>
                <a:gd name="T45" fmla="*/ 98 h 132"/>
                <a:gd name="T46" fmla="*/ 213 w 221"/>
                <a:gd name="T47" fmla="*/ 40 h 132"/>
                <a:gd name="T48" fmla="*/ 208 w 221"/>
                <a:gd name="T49" fmla="*/ 28 h 132"/>
                <a:gd name="T50" fmla="*/ 56 w 221"/>
                <a:gd name="T51" fmla="*/ 107 h 132"/>
                <a:gd name="T52" fmla="*/ 146 w 221"/>
                <a:gd name="T53" fmla="*/ 107 h 132"/>
                <a:gd name="T54" fmla="*/ 148 w 221"/>
                <a:gd name="T55" fmla="*/ 113 h 132"/>
                <a:gd name="T56" fmla="*/ 150 w 221"/>
                <a:gd name="T57" fmla="*/ 115 h 132"/>
                <a:gd name="T58" fmla="*/ 56 w 221"/>
                <a:gd name="T59" fmla="*/ 10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1" h="132">
                  <a:moveTo>
                    <a:pt x="208" y="28"/>
                  </a:moveTo>
                  <a:cubicBezTo>
                    <a:pt x="210" y="25"/>
                    <a:pt x="213" y="21"/>
                    <a:pt x="215" y="18"/>
                  </a:cubicBezTo>
                  <a:cubicBezTo>
                    <a:pt x="221" y="10"/>
                    <a:pt x="209" y="2"/>
                    <a:pt x="202" y="9"/>
                  </a:cubicBezTo>
                  <a:cubicBezTo>
                    <a:pt x="188" y="26"/>
                    <a:pt x="177" y="44"/>
                    <a:pt x="167" y="64"/>
                  </a:cubicBezTo>
                  <a:cubicBezTo>
                    <a:pt x="165" y="68"/>
                    <a:pt x="163" y="72"/>
                    <a:pt x="161" y="76"/>
                  </a:cubicBezTo>
                  <a:cubicBezTo>
                    <a:pt x="160" y="61"/>
                    <a:pt x="159" y="45"/>
                    <a:pt x="160" y="30"/>
                  </a:cubicBezTo>
                  <a:cubicBezTo>
                    <a:pt x="160" y="20"/>
                    <a:pt x="145" y="19"/>
                    <a:pt x="145" y="29"/>
                  </a:cubicBezTo>
                  <a:cubicBezTo>
                    <a:pt x="144" y="37"/>
                    <a:pt x="143" y="46"/>
                    <a:pt x="143" y="54"/>
                  </a:cubicBezTo>
                  <a:cubicBezTo>
                    <a:pt x="141" y="46"/>
                    <a:pt x="139" y="38"/>
                    <a:pt x="138" y="30"/>
                  </a:cubicBezTo>
                  <a:cubicBezTo>
                    <a:pt x="138" y="21"/>
                    <a:pt x="138" y="14"/>
                    <a:pt x="138" y="10"/>
                  </a:cubicBezTo>
                  <a:cubicBezTo>
                    <a:pt x="137" y="0"/>
                    <a:pt x="122" y="2"/>
                    <a:pt x="122" y="11"/>
                  </a:cubicBezTo>
                  <a:cubicBezTo>
                    <a:pt x="121" y="18"/>
                    <a:pt x="122" y="26"/>
                    <a:pt x="122" y="33"/>
                  </a:cubicBezTo>
                  <a:cubicBezTo>
                    <a:pt x="123" y="48"/>
                    <a:pt x="123" y="67"/>
                    <a:pt x="128" y="82"/>
                  </a:cubicBezTo>
                  <a:cubicBezTo>
                    <a:pt x="115" y="80"/>
                    <a:pt x="102" y="78"/>
                    <a:pt x="90" y="75"/>
                  </a:cubicBezTo>
                  <a:cubicBezTo>
                    <a:pt x="81" y="72"/>
                    <a:pt x="77" y="82"/>
                    <a:pt x="81" y="88"/>
                  </a:cubicBezTo>
                  <a:cubicBezTo>
                    <a:pt x="57" y="89"/>
                    <a:pt x="32" y="94"/>
                    <a:pt x="9" y="101"/>
                  </a:cubicBezTo>
                  <a:cubicBezTo>
                    <a:pt x="0" y="104"/>
                    <a:pt x="0" y="116"/>
                    <a:pt x="10" y="117"/>
                  </a:cubicBezTo>
                  <a:cubicBezTo>
                    <a:pt x="56" y="125"/>
                    <a:pt x="104" y="132"/>
                    <a:pt x="151" y="130"/>
                  </a:cubicBezTo>
                  <a:cubicBezTo>
                    <a:pt x="158" y="130"/>
                    <a:pt x="160" y="121"/>
                    <a:pt x="156" y="117"/>
                  </a:cubicBezTo>
                  <a:cubicBezTo>
                    <a:pt x="159" y="117"/>
                    <a:pt x="162" y="115"/>
                    <a:pt x="163" y="112"/>
                  </a:cubicBezTo>
                  <a:cubicBezTo>
                    <a:pt x="165" y="112"/>
                    <a:pt x="166" y="113"/>
                    <a:pt x="168" y="113"/>
                  </a:cubicBezTo>
                  <a:cubicBezTo>
                    <a:pt x="177" y="116"/>
                    <a:pt x="183" y="103"/>
                    <a:pt x="175" y="98"/>
                  </a:cubicBezTo>
                  <a:cubicBezTo>
                    <a:pt x="175" y="98"/>
                    <a:pt x="174" y="98"/>
                    <a:pt x="174" y="98"/>
                  </a:cubicBezTo>
                  <a:cubicBezTo>
                    <a:pt x="185" y="77"/>
                    <a:pt x="198" y="59"/>
                    <a:pt x="213" y="40"/>
                  </a:cubicBezTo>
                  <a:cubicBezTo>
                    <a:pt x="217" y="35"/>
                    <a:pt x="213" y="29"/>
                    <a:pt x="208" y="28"/>
                  </a:cubicBezTo>
                  <a:close/>
                  <a:moveTo>
                    <a:pt x="56" y="107"/>
                  </a:moveTo>
                  <a:cubicBezTo>
                    <a:pt x="86" y="102"/>
                    <a:pt x="116" y="102"/>
                    <a:pt x="146" y="107"/>
                  </a:cubicBezTo>
                  <a:cubicBezTo>
                    <a:pt x="146" y="109"/>
                    <a:pt x="147" y="111"/>
                    <a:pt x="148" y="113"/>
                  </a:cubicBezTo>
                  <a:cubicBezTo>
                    <a:pt x="148" y="114"/>
                    <a:pt x="149" y="115"/>
                    <a:pt x="150" y="115"/>
                  </a:cubicBezTo>
                  <a:cubicBezTo>
                    <a:pt x="118" y="113"/>
                    <a:pt x="87" y="111"/>
                    <a:pt x="56"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55">
              <a:extLst>
                <a:ext uri="{FF2B5EF4-FFF2-40B4-BE49-F238E27FC236}">
                  <a16:creationId xmlns:a16="http://schemas.microsoft.com/office/drawing/2014/main" xmlns="" id="{8B466813-778D-4EEA-A966-57B64D428187}"/>
                </a:ext>
              </a:extLst>
            </p:cNvPr>
            <p:cNvSpPr>
              <a:spLocks/>
            </p:cNvSpPr>
            <p:nvPr/>
          </p:nvSpPr>
          <p:spPr bwMode="auto">
            <a:xfrm>
              <a:off x="3660" y="1171"/>
              <a:ext cx="76" cy="308"/>
            </a:xfrm>
            <a:custGeom>
              <a:avLst/>
              <a:gdLst>
                <a:gd name="T0" fmla="*/ 28 w 32"/>
                <a:gd name="T1" fmla="*/ 81 h 130"/>
                <a:gd name="T2" fmla="*/ 25 w 32"/>
                <a:gd name="T3" fmla="*/ 10 h 130"/>
                <a:gd name="T4" fmla="*/ 12 w 32"/>
                <a:gd name="T5" fmla="*/ 9 h 130"/>
                <a:gd name="T6" fmla="*/ 9 w 32"/>
                <a:gd name="T7" fmla="*/ 25 h 130"/>
                <a:gd name="T8" fmla="*/ 2 w 32"/>
                <a:gd name="T9" fmla="*/ 49 h 130"/>
                <a:gd name="T10" fmla="*/ 5 w 32"/>
                <a:gd name="T11" fmla="*/ 117 h 130"/>
                <a:gd name="T12" fmla="*/ 16 w 32"/>
                <a:gd name="T13" fmla="*/ 123 h 130"/>
                <a:gd name="T14" fmla="*/ 17 w 32"/>
                <a:gd name="T15" fmla="*/ 125 h 130"/>
                <a:gd name="T16" fmla="*/ 17 w 32"/>
                <a:gd name="T17" fmla="*/ 125 h 130"/>
                <a:gd name="T18" fmla="*/ 27 w 32"/>
                <a:gd name="T19" fmla="*/ 125 h 130"/>
                <a:gd name="T20" fmla="*/ 28 w 32"/>
                <a:gd name="T21" fmla="*/ 81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130">
                  <a:moveTo>
                    <a:pt x="28" y="81"/>
                  </a:moveTo>
                  <a:cubicBezTo>
                    <a:pt x="27" y="57"/>
                    <a:pt x="26" y="33"/>
                    <a:pt x="25" y="10"/>
                  </a:cubicBezTo>
                  <a:cubicBezTo>
                    <a:pt x="25" y="1"/>
                    <a:pt x="13" y="0"/>
                    <a:pt x="12" y="9"/>
                  </a:cubicBezTo>
                  <a:cubicBezTo>
                    <a:pt x="11" y="14"/>
                    <a:pt x="10" y="20"/>
                    <a:pt x="9" y="25"/>
                  </a:cubicBezTo>
                  <a:cubicBezTo>
                    <a:pt x="5" y="31"/>
                    <a:pt x="3" y="45"/>
                    <a:pt x="2" y="49"/>
                  </a:cubicBezTo>
                  <a:cubicBezTo>
                    <a:pt x="0" y="71"/>
                    <a:pt x="1" y="96"/>
                    <a:pt x="5" y="117"/>
                  </a:cubicBezTo>
                  <a:cubicBezTo>
                    <a:pt x="7" y="123"/>
                    <a:pt x="11" y="124"/>
                    <a:pt x="16" y="123"/>
                  </a:cubicBezTo>
                  <a:cubicBezTo>
                    <a:pt x="16" y="124"/>
                    <a:pt x="16" y="125"/>
                    <a:pt x="17" y="125"/>
                  </a:cubicBezTo>
                  <a:cubicBezTo>
                    <a:pt x="17" y="125"/>
                    <a:pt x="17" y="125"/>
                    <a:pt x="17" y="125"/>
                  </a:cubicBezTo>
                  <a:cubicBezTo>
                    <a:pt x="19" y="128"/>
                    <a:pt x="24" y="130"/>
                    <a:pt x="27" y="125"/>
                  </a:cubicBezTo>
                  <a:cubicBezTo>
                    <a:pt x="32" y="115"/>
                    <a:pt x="29" y="95"/>
                    <a:pt x="28"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56">
              <a:extLst>
                <a:ext uri="{FF2B5EF4-FFF2-40B4-BE49-F238E27FC236}">
                  <a16:creationId xmlns:a16="http://schemas.microsoft.com/office/drawing/2014/main" xmlns="" id="{3D314EA2-4DC9-4044-9134-7F36E13CB38C}"/>
                </a:ext>
              </a:extLst>
            </p:cNvPr>
            <p:cNvSpPr>
              <a:spLocks noEditPoints="1"/>
            </p:cNvSpPr>
            <p:nvPr/>
          </p:nvSpPr>
          <p:spPr bwMode="auto">
            <a:xfrm>
              <a:off x="3956" y="1157"/>
              <a:ext cx="105" cy="306"/>
            </a:xfrm>
            <a:custGeom>
              <a:avLst/>
              <a:gdLst>
                <a:gd name="T0" fmla="*/ 30 w 44"/>
                <a:gd name="T1" fmla="*/ 7 h 129"/>
                <a:gd name="T2" fmla="*/ 17 w 44"/>
                <a:gd name="T3" fmla="*/ 9 h 129"/>
                <a:gd name="T4" fmla="*/ 16 w 44"/>
                <a:gd name="T5" fmla="*/ 20 h 129"/>
                <a:gd name="T6" fmla="*/ 15 w 44"/>
                <a:gd name="T7" fmla="*/ 12 h 129"/>
                <a:gd name="T8" fmla="*/ 9 w 44"/>
                <a:gd name="T9" fmla="*/ 12 h 129"/>
                <a:gd name="T10" fmla="*/ 11 w 44"/>
                <a:gd name="T11" fmla="*/ 114 h 129"/>
                <a:gd name="T12" fmla="*/ 11 w 44"/>
                <a:gd name="T13" fmla="*/ 115 h 129"/>
                <a:gd name="T14" fmla="*/ 11 w 44"/>
                <a:gd name="T15" fmla="*/ 115 h 129"/>
                <a:gd name="T16" fmla="*/ 11 w 44"/>
                <a:gd name="T17" fmla="*/ 117 h 129"/>
                <a:gd name="T18" fmla="*/ 24 w 44"/>
                <a:gd name="T19" fmla="*/ 119 h 129"/>
                <a:gd name="T20" fmla="*/ 39 w 44"/>
                <a:gd name="T21" fmla="*/ 119 h 129"/>
                <a:gd name="T22" fmla="*/ 30 w 44"/>
                <a:gd name="T23" fmla="*/ 7 h 129"/>
                <a:gd name="T24" fmla="*/ 23 w 44"/>
                <a:gd name="T25" fmla="*/ 42 h 129"/>
                <a:gd name="T26" fmla="*/ 24 w 44"/>
                <a:gd name="T27" fmla="*/ 103 h 129"/>
                <a:gd name="T28" fmla="*/ 23 w 44"/>
                <a:gd name="T29" fmla="*/ 4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 h="129">
                  <a:moveTo>
                    <a:pt x="30" y="7"/>
                  </a:moveTo>
                  <a:cubicBezTo>
                    <a:pt x="27" y="0"/>
                    <a:pt x="17" y="3"/>
                    <a:pt x="17" y="9"/>
                  </a:cubicBezTo>
                  <a:cubicBezTo>
                    <a:pt x="17" y="13"/>
                    <a:pt x="16" y="16"/>
                    <a:pt x="16" y="20"/>
                  </a:cubicBezTo>
                  <a:cubicBezTo>
                    <a:pt x="15" y="17"/>
                    <a:pt x="15" y="15"/>
                    <a:pt x="15" y="12"/>
                  </a:cubicBezTo>
                  <a:cubicBezTo>
                    <a:pt x="14" y="9"/>
                    <a:pt x="10" y="9"/>
                    <a:pt x="9" y="12"/>
                  </a:cubicBezTo>
                  <a:cubicBezTo>
                    <a:pt x="0" y="43"/>
                    <a:pt x="0" y="82"/>
                    <a:pt x="11" y="114"/>
                  </a:cubicBezTo>
                  <a:cubicBezTo>
                    <a:pt x="11" y="114"/>
                    <a:pt x="11" y="114"/>
                    <a:pt x="11" y="115"/>
                  </a:cubicBezTo>
                  <a:cubicBezTo>
                    <a:pt x="11" y="115"/>
                    <a:pt x="11" y="115"/>
                    <a:pt x="11" y="115"/>
                  </a:cubicBezTo>
                  <a:cubicBezTo>
                    <a:pt x="11" y="115"/>
                    <a:pt x="11" y="116"/>
                    <a:pt x="11" y="117"/>
                  </a:cubicBezTo>
                  <a:cubicBezTo>
                    <a:pt x="13" y="122"/>
                    <a:pt x="20" y="122"/>
                    <a:pt x="24" y="119"/>
                  </a:cubicBezTo>
                  <a:cubicBezTo>
                    <a:pt x="24" y="128"/>
                    <a:pt x="39" y="129"/>
                    <a:pt x="39" y="119"/>
                  </a:cubicBezTo>
                  <a:cubicBezTo>
                    <a:pt x="42" y="83"/>
                    <a:pt x="44" y="42"/>
                    <a:pt x="30" y="7"/>
                  </a:cubicBezTo>
                  <a:close/>
                  <a:moveTo>
                    <a:pt x="23" y="42"/>
                  </a:moveTo>
                  <a:cubicBezTo>
                    <a:pt x="25" y="62"/>
                    <a:pt x="25" y="83"/>
                    <a:pt x="24" y="103"/>
                  </a:cubicBezTo>
                  <a:cubicBezTo>
                    <a:pt x="20" y="84"/>
                    <a:pt x="20" y="63"/>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57">
              <a:extLst>
                <a:ext uri="{FF2B5EF4-FFF2-40B4-BE49-F238E27FC236}">
                  <a16:creationId xmlns:a16="http://schemas.microsoft.com/office/drawing/2014/main" xmlns="" id="{E4B23012-F3A3-4628-8D3C-584050421BBA}"/>
                </a:ext>
              </a:extLst>
            </p:cNvPr>
            <p:cNvSpPr>
              <a:spLocks/>
            </p:cNvSpPr>
            <p:nvPr/>
          </p:nvSpPr>
          <p:spPr bwMode="auto">
            <a:xfrm>
              <a:off x="3415" y="2306"/>
              <a:ext cx="370" cy="1264"/>
            </a:xfrm>
            <a:custGeom>
              <a:avLst/>
              <a:gdLst>
                <a:gd name="T0" fmla="*/ 141 w 156"/>
                <a:gd name="T1" fmla="*/ 7 h 534"/>
                <a:gd name="T2" fmla="*/ 77 w 156"/>
                <a:gd name="T3" fmla="*/ 160 h 534"/>
                <a:gd name="T4" fmla="*/ 46 w 156"/>
                <a:gd name="T5" fmla="*/ 263 h 534"/>
                <a:gd name="T6" fmla="*/ 47 w 156"/>
                <a:gd name="T7" fmla="*/ 254 h 534"/>
                <a:gd name="T8" fmla="*/ 130 w 156"/>
                <a:gd name="T9" fmla="*/ 9 h 534"/>
                <a:gd name="T10" fmla="*/ 126 w 156"/>
                <a:gd name="T11" fmla="*/ 5 h 534"/>
                <a:gd name="T12" fmla="*/ 36 w 156"/>
                <a:gd name="T13" fmla="*/ 243 h 534"/>
                <a:gd name="T14" fmla="*/ 16 w 156"/>
                <a:gd name="T15" fmla="*/ 372 h 534"/>
                <a:gd name="T16" fmla="*/ 1 w 156"/>
                <a:gd name="T17" fmla="*/ 505 h 534"/>
                <a:gd name="T18" fmla="*/ 16 w 156"/>
                <a:gd name="T19" fmla="*/ 507 h 534"/>
                <a:gd name="T20" fmla="*/ 38 w 156"/>
                <a:gd name="T21" fmla="*/ 366 h 534"/>
                <a:gd name="T22" fmla="*/ 37 w 156"/>
                <a:gd name="T23" fmla="*/ 371 h 534"/>
                <a:gd name="T24" fmla="*/ 16 w 156"/>
                <a:gd name="T25" fmla="*/ 520 h 534"/>
                <a:gd name="T26" fmla="*/ 32 w 156"/>
                <a:gd name="T27" fmla="*/ 524 h 534"/>
                <a:gd name="T28" fmla="*/ 51 w 156"/>
                <a:gd name="T29" fmla="*/ 385 h 534"/>
                <a:gd name="T30" fmla="*/ 77 w 156"/>
                <a:gd name="T31" fmla="*/ 241 h 534"/>
                <a:gd name="T32" fmla="*/ 92 w 156"/>
                <a:gd name="T33" fmla="*/ 161 h 534"/>
                <a:gd name="T34" fmla="*/ 153 w 156"/>
                <a:gd name="T35" fmla="*/ 16 h 534"/>
                <a:gd name="T36" fmla="*/ 141 w 156"/>
                <a:gd name="T37" fmla="*/ 7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6" h="534">
                  <a:moveTo>
                    <a:pt x="141" y="7"/>
                  </a:moveTo>
                  <a:cubicBezTo>
                    <a:pt x="104" y="49"/>
                    <a:pt x="88" y="105"/>
                    <a:pt x="77" y="160"/>
                  </a:cubicBezTo>
                  <a:cubicBezTo>
                    <a:pt x="65" y="194"/>
                    <a:pt x="55" y="228"/>
                    <a:pt x="46" y="263"/>
                  </a:cubicBezTo>
                  <a:cubicBezTo>
                    <a:pt x="46" y="260"/>
                    <a:pt x="47" y="257"/>
                    <a:pt x="47" y="254"/>
                  </a:cubicBezTo>
                  <a:cubicBezTo>
                    <a:pt x="63" y="168"/>
                    <a:pt x="88" y="86"/>
                    <a:pt x="130" y="9"/>
                  </a:cubicBezTo>
                  <a:cubicBezTo>
                    <a:pt x="131" y="6"/>
                    <a:pt x="128" y="3"/>
                    <a:pt x="126" y="5"/>
                  </a:cubicBezTo>
                  <a:cubicBezTo>
                    <a:pt x="73" y="72"/>
                    <a:pt x="52" y="161"/>
                    <a:pt x="36" y="243"/>
                  </a:cubicBezTo>
                  <a:cubicBezTo>
                    <a:pt x="28" y="286"/>
                    <a:pt x="22" y="329"/>
                    <a:pt x="16" y="372"/>
                  </a:cubicBezTo>
                  <a:cubicBezTo>
                    <a:pt x="10" y="415"/>
                    <a:pt x="0" y="462"/>
                    <a:pt x="1" y="505"/>
                  </a:cubicBezTo>
                  <a:cubicBezTo>
                    <a:pt x="1" y="514"/>
                    <a:pt x="15" y="516"/>
                    <a:pt x="16" y="507"/>
                  </a:cubicBezTo>
                  <a:cubicBezTo>
                    <a:pt x="22" y="460"/>
                    <a:pt x="29" y="413"/>
                    <a:pt x="38" y="366"/>
                  </a:cubicBezTo>
                  <a:cubicBezTo>
                    <a:pt x="38" y="368"/>
                    <a:pt x="38" y="370"/>
                    <a:pt x="37" y="371"/>
                  </a:cubicBezTo>
                  <a:cubicBezTo>
                    <a:pt x="30" y="421"/>
                    <a:pt x="28" y="471"/>
                    <a:pt x="16" y="520"/>
                  </a:cubicBezTo>
                  <a:cubicBezTo>
                    <a:pt x="14" y="530"/>
                    <a:pt x="29" y="534"/>
                    <a:pt x="32" y="524"/>
                  </a:cubicBezTo>
                  <a:cubicBezTo>
                    <a:pt x="42" y="478"/>
                    <a:pt x="44" y="431"/>
                    <a:pt x="51" y="385"/>
                  </a:cubicBezTo>
                  <a:cubicBezTo>
                    <a:pt x="58" y="337"/>
                    <a:pt x="67" y="289"/>
                    <a:pt x="77" y="241"/>
                  </a:cubicBezTo>
                  <a:cubicBezTo>
                    <a:pt x="82" y="215"/>
                    <a:pt x="87" y="188"/>
                    <a:pt x="92" y="161"/>
                  </a:cubicBezTo>
                  <a:cubicBezTo>
                    <a:pt x="109" y="111"/>
                    <a:pt x="129" y="63"/>
                    <a:pt x="153" y="16"/>
                  </a:cubicBezTo>
                  <a:cubicBezTo>
                    <a:pt x="156" y="8"/>
                    <a:pt x="147" y="0"/>
                    <a:pt x="14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58">
              <a:extLst>
                <a:ext uri="{FF2B5EF4-FFF2-40B4-BE49-F238E27FC236}">
                  <a16:creationId xmlns:a16="http://schemas.microsoft.com/office/drawing/2014/main" xmlns="" id="{93F4F23F-C683-4FF0-AA03-FF1B561009FD}"/>
                </a:ext>
              </a:extLst>
            </p:cNvPr>
            <p:cNvSpPr>
              <a:spLocks/>
            </p:cNvSpPr>
            <p:nvPr/>
          </p:nvSpPr>
          <p:spPr bwMode="auto">
            <a:xfrm>
              <a:off x="4020" y="2301"/>
              <a:ext cx="361" cy="1269"/>
            </a:xfrm>
            <a:custGeom>
              <a:avLst/>
              <a:gdLst>
                <a:gd name="T0" fmla="*/ 145 w 152"/>
                <a:gd name="T1" fmla="*/ 396 h 536"/>
                <a:gd name="T2" fmla="*/ 134 w 152"/>
                <a:gd name="T3" fmla="*/ 250 h 536"/>
                <a:gd name="T4" fmla="*/ 38 w 152"/>
                <a:gd name="T5" fmla="*/ 5 h 536"/>
                <a:gd name="T6" fmla="*/ 24 w 152"/>
                <a:gd name="T7" fmla="*/ 11 h 536"/>
                <a:gd name="T8" fmla="*/ 6 w 152"/>
                <a:gd name="T9" fmla="*/ 10 h 536"/>
                <a:gd name="T10" fmla="*/ 8 w 152"/>
                <a:gd name="T11" fmla="*/ 20 h 536"/>
                <a:gd name="T12" fmla="*/ 59 w 152"/>
                <a:gd name="T13" fmla="*/ 82 h 536"/>
                <a:gd name="T14" fmla="*/ 85 w 152"/>
                <a:gd name="T15" fmla="*/ 155 h 536"/>
                <a:gd name="T16" fmla="*/ 101 w 152"/>
                <a:gd name="T17" fmla="*/ 241 h 536"/>
                <a:gd name="T18" fmla="*/ 124 w 152"/>
                <a:gd name="T19" fmla="*/ 509 h 536"/>
                <a:gd name="T20" fmla="*/ 130 w 152"/>
                <a:gd name="T21" fmla="*/ 517 h 536"/>
                <a:gd name="T22" fmla="*/ 129 w 152"/>
                <a:gd name="T23" fmla="*/ 521 h 536"/>
                <a:gd name="T24" fmla="*/ 146 w 152"/>
                <a:gd name="T25" fmla="*/ 525 h 536"/>
                <a:gd name="T26" fmla="*/ 145 w 152"/>
                <a:gd name="T27" fmla="*/ 396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536">
                  <a:moveTo>
                    <a:pt x="145" y="396"/>
                  </a:moveTo>
                  <a:cubicBezTo>
                    <a:pt x="143" y="347"/>
                    <a:pt x="140" y="298"/>
                    <a:pt x="134" y="250"/>
                  </a:cubicBezTo>
                  <a:cubicBezTo>
                    <a:pt x="122" y="162"/>
                    <a:pt x="97" y="73"/>
                    <a:pt x="38" y="5"/>
                  </a:cubicBezTo>
                  <a:cubicBezTo>
                    <a:pt x="33" y="0"/>
                    <a:pt x="24" y="5"/>
                    <a:pt x="24" y="11"/>
                  </a:cubicBezTo>
                  <a:cubicBezTo>
                    <a:pt x="19" y="9"/>
                    <a:pt x="13" y="8"/>
                    <a:pt x="6" y="10"/>
                  </a:cubicBezTo>
                  <a:cubicBezTo>
                    <a:pt x="0" y="11"/>
                    <a:pt x="1" y="21"/>
                    <a:pt x="8" y="20"/>
                  </a:cubicBezTo>
                  <a:cubicBezTo>
                    <a:pt x="34" y="19"/>
                    <a:pt x="50" y="62"/>
                    <a:pt x="59" y="82"/>
                  </a:cubicBezTo>
                  <a:cubicBezTo>
                    <a:pt x="69" y="106"/>
                    <a:pt x="77" y="130"/>
                    <a:pt x="85" y="155"/>
                  </a:cubicBezTo>
                  <a:cubicBezTo>
                    <a:pt x="91" y="184"/>
                    <a:pt x="97" y="213"/>
                    <a:pt x="101" y="241"/>
                  </a:cubicBezTo>
                  <a:cubicBezTo>
                    <a:pt x="117" y="330"/>
                    <a:pt x="121" y="420"/>
                    <a:pt x="124" y="509"/>
                  </a:cubicBezTo>
                  <a:cubicBezTo>
                    <a:pt x="124" y="514"/>
                    <a:pt x="127" y="516"/>
                    <a:pt x="130" y="517"/>
                  </a:cubicBezTo>
                  <a:cubicBezTo>
                    <a:pt x="130" y="518"/>
                    <a:pt x="129" y="519"/>
                    <a:pt x="129" y="521"/>
                  </a:cubicBezTo>
                  <a:cubicBezTo>
                    <a:pt x="127" y="532"/>
                    <a:pt x="144" y="536"/>
                    <a:pt x="146" y="525"/>
                  </a:cubicBezTo>
                  <a:cubicBezTo>
                    <a:pt x="152" y="483"/>
                    <a:pt x="146" y="438"/>
                    <a:pt x="145" y="3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59">
              <a:extLst>
                <a:ext uri="{FF2B5EF4-FFF2-40B4-BE49-F238E27FC236}">
                  <a16:creationId xmlns:a16="http://schemas.microsoft.com/office/drawing/2014/main" xmlns="" id="{7BE345D7-A6D4-44D4-BF7A-DB0E2348EFE6}"/>
                </a:ext>
              </a:extLst>
            </p:cNvPr>
            <p:cNvSpPr>
              <a:spLocks/>
            </p:cNvSpPr>
            <p:nvPr/>
          </p:nvSpPr>
          <p:spPr bwMode="auto">
            <a:xfrm>
              <a:off x="3415" y="3502"/>
              <a:ext cx="328" cy="94"/>
            </a:xfrm>
            <a:custGeom>
              <a:avLst/>
              <a:gdLst>
                <a:gd name="T0" fmla="*/ 130 w 138"/>
                <a:gd name="T1" fmla="*/ 22 h 40"/>
                <a:gd name="T2" fmla="*/ 120 w 138"/>
                <a:gd name="T3" fmla="*/ 18 h 40"/>
                <a:gd name="T4" fmla="*/ 111 w 138"/>
                <a:gd name="T5" fmla="*/ 10 h 40"/>
                <a:gd name="T6" fmla="*/ 77 w 138"/>
                <a:gd name="T7" fmla="*/ 10 h 40"/>
                <a:gd name="T8" fmla="*/ 55 w 138"/>
                <a:gd name="T9" fmla="*/ 11 h 40"/>
                <a:gd name="T10" fmla="*/ 34 w 138"/>
                <a:gd name="T11" fmla="*/ 11 h 40"/>
                <a:gd name="T12" fmla="*/ 14 w 138"/>
                <a:gd name="T13" fmla="*/ 4 h 40"/>
                <a:gd name="T14" fmla="*/ 4 w 138"/>
                <a:gd name="T15" fmla="*/ 14 h 40"/>
                <a:gd name="T16" fmla="*/ 11 w 138"/>
                <a:gd name="T17" fmla="*/ 29 h 40"/>
                <a:gd name="T18" fmla="*/ 125 w 138"/>
                <a:gd name="T19" fmla="*/ 39 h 40"/>
                <a:gd name="T20" fmla="*/ 130 w 138"/>
                <a:gd name="T21"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 h="40">
                  <a:moveTo>
                    <a:pt x="130" y="22"/>
                  </a:moveTo>
                  <a:cubicBezTo>
                    <a:pt x="126" y="21"/>
                    <a:pt x="123" y="19"/>
                    <a:pt x="120" y="18"/>
                  </a:cubicBezTo>
                  <a:cubicBezTo>
                    <a:pt x="120" y="14"/>
                    <a:pt x="117" y="10"/>
                    <a:pt x="111" y="10"/>
                  </a:cubicBezTo>
                  <a:cubicBezTo>
                    <a:pt x="100" y="10"/>
                    <a:pt x="88" y="10"/>
                    <a:pt x="77" y="10"/>
                  </a:cubicBezTo>
                  <a:cubicBezTo>
                    <a:pt x="70" y="10"/>
                    <a:pt x="62" y="10"/>
                    <a:pt x="55" y="11"/>
                  </a:cubicBezTo>
                  <a:cubicBezTo>
                    <a:pt x="48" y="11"/>
                    <a:pt x="41" y="11"/>
                    <a:pt x="34" y="11"/>
                  </a:cubicBezTo>
                  <a:cubicBezTo>
                    <a:pt x="27" y="10"/>
                    <a:pt x="20" y="8"/>
                    <a:pt x="14" y="4"/>
                  </a:cubicBezTo>
                  <a:cubicBezTo>
                    <a:pt x="7" y="0"/>
                    <a:pt x="0" y="9"/>
                    <a:pt x="4" y="14"/>
                  </a:cubicBezTo>
                  <a:cubicBezTo>
                    <a:pt x="0" y="19"/>
                    <a:pt x="2" y="29"/>
                    <a:pt x="11" y="29"/>
                  </a:cubicBezTo>
                  <a:cubicBezTo>
                    <a:pt x="49" y="29"/>
                    <a:pt x="87" y="34"/>
                    <a:pt x="125" y="39"/>
                  </a:cubicBezTo>
                  <a:cubicBezTo>
                    <a:pt x="134" y="40"/>
                    <a:pt x="138" y="26"/>
                    <a:pt x="130"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60">
              <a:extLst>
                <a:ext uri="{FF2B5EF4-FFF2-40B4-BE49-F238E27FC236}">
                  <a16:creationId xmlns:a16="http://schemas.microsoft.com/office/drawing/2014/main" xmlns="" id="{EC2AB5F2-BAC4-4C4B-94A5-5170ADEEFA67}"/>
                </a:ext>
              </a:extLst>
            </p:cNvPr>
            <p:cNvSpPr>
              <a:spLocks/>
            </p:cNvSpPr>
            <p:nvPr/>
          </p:nvSpPr>
          <p:spPr bwMode="auto">
            <a:xfrm>
              <a:off x="4023" y="3499"/>
              <a:ext cx="351" cy="102"/>
            </a:xfrm>
            <a:custGeom>
              <a:avLst/>
              <a:gdLst>
                <a:gd name="T0" fmla="*/ 139 w 148"/>
                <a:gd name="T1" fmla="*/ 10 h 43"/>
                <a:gd name="T2" fmla="*/ 132 w 148"/>
                <a:gd name="T3" fmla="*/ 8 h 43"/>
                <a:gd name="T4" fmla="*/ 122 w 148"/>
                <a:gd name="T5" fmla="*/ 1 h 43"/>
                <a:gd name="T6" fmla="*/ 48 w 148"/>
                <a:gd name="T7" fmla="*/ 11 h 43"/>
                <a:gd name="T8" fmla="*/ 1 w 148"/>
                <a:gd name="T9" fmla="*/ 8 h 43"/>
                <a:gd name="T10" fmla="*/ 3 w 148"/>
                <a:gd name="T11" fmla="*/ 16 h 43"/>
                <a:gd name="T12" fmla="*/ 5 w 148"/>
                <a:gd name="T13" fmla="*/ 23 h 43"/>
                <a:gd name="T14" fmla="*/ 6 w 148"/>
                <a:gd name="T15" fmla="*/ 35 h 43"/>
                <a:gd name="T16" fmla="*/ 54 w 148"/>
                <a:gd name="T17" fmla="*/ 38 h 43"/>
                <a:gd name="T18" fmla="*/ 57 w 148"/>
                <a:gd name="T19" fmla="*/ 38 h 43"/>
                <a:gd name="T20" fmla="*/ 143 w 148"/>
                <a:gd name="T21" fmla="*/ 25 h 43"/>
                <a:gd name="T22" fmla="*/ 139 w 148"/>
                <a:gd name="T23" fmla="*/ 1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8" h="43">
                  <a:moveTo>
                    <a:pt x="139" y="10"/>
                  </a:moveTo>
                  <a:cubicBezTo>
                    <a:pt x="136" y="9"/>
                    <a:pt x="134" y="8"/>
                    <a:pt x="132" y="8"/>
                  </a:cubicBezTo>
                  <a:cubicBezTo>
                    <a:pt x="131" y="4"/>
                    <a:pt x="127" y="0"/>
                    <a:pt x="122" y="1"/>
                  </a:cubicBezTo>
                  <a:cubicBezTo>
                    <a:pt x="97" y="6"/>
                    <a:pt x="73" y="9"/>
                    <a:pt x="48" y="11"/>
                  </a:cubicBezTo>
                  <a:cubicBezTo>
                    <a:pt x="32" y="10"/>
                    <a:pt x="17" y="8"/>
                    <a:pt x="1" y="8"/>
                  </a:cubicBezTo>
                  <a:cubicBezTo>
                    <a:pt x="2" y="11"/>
                    <a:pt x="3" y="13"/>
                    <a:pt x="3" y="16"/>
                  </a:cubicBezTo>
                  <a:cubicBezTo>
                    <a:pt x="4" y="19"/>
                    <a:pt x="4" y="21"/>
                    <a:pt x="5" y="23"/>
                  </a:cubicBezTo>
                  <a:cubicBezTo>
                    <a:pt x="0" y="26"/>
                    <a:pt x="0" y="34"/>
                    <a:pt x="6" y="35"/>
                  </a:cubicBezTo>
                  <a:cubicBezTo>
                    <a:pt x="22" y="38"/>
                    <a:pt x="39" y="38"/>
                    <a:pt x="54" y="38"/>
                  </a:cubicBezTo>
                  <a:cubicBezTo>
                    <a:pt x="55" y="38"/>
                    <a:pt x="56" y="38"/>
                    <a:pt x="57" y="38"/>
                  </a:cubicBezTo>
                  <a:cubicBezTo>
                    <a:pt x="88" y="42"/>
                    <a:pt x="120" y="43"/>
                    <a:pt x="143" y="25"/>
                  </a:cubicBezTo>
                  <a:cubicBezTo>
                    <a:pt x="148" y="21"/>
                    <a:pt x="146" y="11"/>
                    <a:pt x="13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61">
              <a:extLst>
                <a:ext uri="{FF2B5EF4-FFF2-40B4-BE49-F238E27FC236}">
                  <a16:creationId xmlns:a16="http://schemas.microsoft.com/office/drawing/2014/main" xmlns="" id="{6EFF02C2-A395-472D-855B-FB6CB23F320E}"/>
                </a:ext>
              </a:extLst>
            </p:cNvPr>
            <p:cNvSpPr>
              <a:spLocks noEditPoints="1"/>
            </p:cNvSpPr>
            <p:nvPr/>
          </p:nvSpPr>
          <p:spPr bwMode="auto">
            <a:xfrm>
              <a:off x="3104" y="2310"/>
              <a:ext cx="625" cy="661"/>
            </a:xfrm>
            <a:custGeom>
              <a:avLst/>
              <a:gdLst>
                <a:gd name="T0" fmla="*/ 250 w 263"/>
                <a:gd name="T1" fmla="*/ 3 h 279"/>
                <a:gd name="T2" fmla="*/ 106 w 263"/>
                <a:gd name="T3" fmla="*/ 107 h 279"/>
                <a:gd name="T4" fmla="*/ 3 w 263"/>
                <a:gd name="T5" fmla="*/ 261 h 279"/>
                <a:gd name="T6" fmla="*/ 16 w 263"/>
                <a:gd name="T7" fmla="*/ 271 h 279"/>
                <a:gd name="T8" fmla="*/ 139 w 263"/>
                <a:gd name="T9" fmla="*/ 138 h 279"/>
                <a:gd name="T10" fmla="*/ 254 w 263"/>
                <a:gd name="T11" fmla="*/ 25 h 279"/>
                <a:gd name="T12" fmla="*/ 255 w 263"/>
                <a:gd name="T13" fmla="*/ 18 h 279"/>
                <a:gd name="T14" fmla="*/ 250 w 263"/>
                <a:gd name="T15" fmla="*/ 3 h 279"/>
                <a:gd name="T16" fmla="*/ 60 w 263"/>
                <a:gd name="T17" fmla="*/ 195 h 279"/>
                <a:gd name="T18" fmla="*/ 49 w 263"/>
                <a:gd name="T19" fmla="*/ 207 h 279"/>
                <a:gd name="T20" fmla="*/ 58 w 263"/>
                <a:gd name="T21" fmla="*/ 195 h 279"/>
                <a:gd name="T22" fmla="*/ 60 w 263"/>
                <a:gd name="T23" fmla="*/ 195 h 279"/>
                <a:gd name="T24" fmla="*/ 128 w 263"/>
                <a:gd name="T25" fmla="*/ 126 h 279"/>
                <a:gd name="T26" fmla="*/ 92 w 263"/>
                <a:gd name="T27" fmla="*/ 162 h 279"/>
                <a:gd name="T28" fmla="*/ 206 w 263"/>
                <a:gd name="T29" fmla="*/ 55 h 279"/>
                <a:gd name="T30" fmla="*/ 128 w 263"/>
                <a:gd name="T31" fmla="*/ 126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3" h="279">
                  <a:moveTo>
                    <a:pt x="250" y="3"/>
                  </a:moveTo>
                  <a:cubicBezTo>
                    <a:pt x="193" y="21"/>
                    <a:pt x="146" y="65"/>
                    <a:pt x="106" y="107"/>
                  </a:cubicBezTo>
                  <a:cubicBezTo>
                    <a:pt x="65" y="152"/>
                    <a:pt x="26" y="204"/>
                    <a:pt x="3" y="261"/>
                  </a:cubicBezTo>
                  <a:cubicBezTo>
                    <a:pt x="0" y="269"/>
                    <a:pt x="9" y="279"/>
                    <a:pt x="16" y="271"/>
                  </a:cubicBezTo>
                  <a:cubicBezTo>
                    <a:pt x="55" y="225"/>
                    <a:pt x="96" y="180"/>
                    <a:pt x="139" y="138"/>
                  </a:cubicBezTo>
                  <a:cubicBezTo>
                    <a:pt x="178" y="100"/>
                    <a:pt x="222" y="69"/>
                    <a:pt x="254" y="25"/>
                  </a:cubicBezTo>
                  <a:cubicBezTo>
                    <a:pt x="256" y="22"/>
                    <a:pt x="256" y="20"/>
                    <a:pt x="255" y="18"/>
                  </a:cubicBezTo>
                  <a:cubicBezTo>
                    <a:pt x="263" y="14"/>
                    <a:pt x="259" y="0"/>
                    <a:pt x="250" y="3"/>
                  </a:cubicBezTo>
                  <a:close/>
                  <a:moveTo>
                    <a:pt x="60" y="195"/>
                  </a:moveTo>
                  <a:cubicBezTo>
                    <a:pt x="57" y="199"/>
                    <a:pt x="53" y="203"/>
                    <a:pt x="49" y="207"/>
                  </a:cubicBezTo>
                  <a:cubicBezTo>
                    <a:pt x="52" y="203"/>
                    <a:pt x="55" y="199"/>
                    <a:pt x="58" y="195"/>
                  </a:cubicBezTo>
                  <a:cubicBezTo>
                    <a:pt x="58" y="195"/>
                    <a:pt x="59" y="195"/>
                    <a:pt x="60" y="195"/>
                  </a:cubicBezTo>
                  <a:close/>
                  <a:moveTo>
                    <a:pt x="128" y="126"/>
                  </a:moveTo>
                  <a:cubicBezTo>
                    <a:pt x="115" y="138"/>
                    <a:pt x="103" y="149"/>
                    <a:pt x="92" y="162"/>
                  </a:cubicBezTo>
                  <a:cubicBezTo>
                    <a:pt x="125" y="122"/>
                    <a:pt x="164" y="85"/>
                    <a:pt x="206" y="55"/>
                  </a:cubicBezTo>
                  <a:cubicBezTo>
                    <a:pt x="181" y="80"/>
                    <a:pt x="153" y="102"/>
                    <a:pt x="128"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62">
              <a:extLst>
                <a:ext uri="{FF2B5EF4-FFF2-40B4-BE49-F238E27FC236}">
                  <a16:creationId xmlns:a16="http://schemas.microsoft.com/office/drawing/2014/main" xmlns="" id="{7437E61B-3FE1-463F-838C-9E23F26E836E}"/>
                </a:ext>
              </a:extLst>
            </p:cNvPr>
            <p:cNvSpPr>
              <a:spLocks/>
            </p:cNvSpPr>
            <p:nvPr/>
          </p:nvSpPr>
          <p:spPr bwMode="auto">
            <a:xfrm>
              <a:off x="4070" y="2306"/>
              <a:ext cx="646" cy="658"/>
            </a:xfrm>
            <a:custGeom>
              <a:avLst/>
              <a:gdLst>
                <a:gd name="T0" fmla="*/ 266 w 272"/>
                <a:gd name="T1" fmla="*/ 261 h 278"/>
                <a:gd name="T2" fmla="*/ 128 w 272"/>
                <a:gd name="T3" fmla="*/ 70 h 278"/>
                <a:gd name="T4" fmla="*/ 7 w 272"/>
                <a:gd name="T5" fmla="*/ 3 h 278"/>
                <a:gd name="T6" fmla="*/ 6 w 272"/>
                <a:gd name="T7" fmla="*/ 12 h 278"/>
                <a:gd name="T8" fmla="*/ 35 w 272"/>
                <a:gd name="T9" fmla="*/ 21 h 278"/>
                <a:gd name="T10" fmla="*/ 31 w 272"/>
                <a:gd name="T11" fmla="*/ 20 h 278"/>
                <a:gd name="T12" fmla="*/ 27 w 272"/>
                <a:gd name="T13" fmla="*/ 34 h 278"/>
                <a:gd name="T14" fmla="*/ 211 w 272"/>
                <a:gd name="T15" fmla="*/ 211 h 278"/>
                <a:gd name="T16" fmla="*/ 220 w 272"/>
                <a:gd name="T17" fmla="*/ 225 h 278"/>
                <a:gd name="T18" fmla="*/ 246 w 272"/>
                <a:gd name="T19" fmla="*/ 264 h 278"/>
                <a:gd name="T20" fmla="*/ 252 w 272"/>
                <a:gd name="T21" fmla="*/ 268 h 278"/>
                <a:gd name="T22" fmla="*/ 254 w 272"/>
                <a:gd name="T23" fmla="*/ 271 h 278"/>
                <a:gd name="T24" fmla="*/ 266 w 272"/>
                <a:gd name="T25" fmla="*/ 261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2" h="278">
                  <a:moveTo>
                    <a:pt x="266" y="261"/>
                  </a:moveTo>
                  <a:cubicBezTo>
                    <a:pt x="225" y="204"/>
                    <a:pt x="185" y="122"/>
                    <a:pt x="128" y="70"/>
                  </a:cubicBezTo>
                  <a:cubicBezTo>
                    <a:pt x="96" y="34"/>
                    <a:pt x="54" y="0"/>
                    <a:pt x="7" y="3"/>
                  </a:cubicBezTo>
                  <a:cubicBezTo>
                    <a:pt x="1" y="3"/>
                    <a:pt x="0" y="11"/>
                    <a:pt x="6" y="12"/>
                  </a:cubicBezTo>
                  <a:cubicBezTo>
                    <a:pt x="16" y="14"/>
                    <a:pt x="26" y="17"/>
                    <a:pt x="35" y="21"/>
                  </a:cubicBezTo>
                  <a:cubicBezTo>
                    <a:pt x="34" y="21"/>
                    <a:pt x="32" y="20"/>
                    <a:pt x="31" y="20"/>
                  </a:cubicBezTo>
                  <a:cubicBezTo>
                    <a:pt x="21" y="19"/>
                    <a:pt x="19" y="31"/>
                    <a:pt x="27" y="34"/>
                  </a:cubicBezTo>
                  <a:cubicBezTo>
                    <a:pt x="107" y="66"/>
                    <a:pt x="163" y="140"/>
                    <a:pt x="211" y="211"/>
                  </a:cubicBezTo>
                  <a:cubicBezTo>
                    <a:pt x="214" y="216"/>
                    <a:pt x="217" y="221"/>
                    <a:pt x="220" y="225"/>
                  </a:cubicBezTo>
                  <a:cubicBezTo>
                    <a:pt x="229" y="239"/>
                    <a:pt x="237" y="252"/>
                    <a:pt x="246" y="264"/>
                  </a:cubicBezTo>
                  <a:cubicBezTo>
                    <a:pt x="247" y="266"/>
                    <a:pt x="249" y="268"/>
                    <a:pt x="252" y="268"/>
                  </a:cubicBezTo>
                  <a:cubicBezTo>
                    <a:pt x="252" y="269"/>
                    <a:pt x="253" y="270"/>
                    <a:pt x="254" y="271"/>
                  </a:cubicBezTo>
                  <a:cubicBezTo>
                    <a:pt x="260" y="278"/>
                    <a:pt x="272" y="268"/>
                    <a:pt x="266"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63">
              <a:extLst>
                <a:ext uri="{FF2B5EF4-FFF2-40B4-BE49-F238E27FC236}">
                  <a16:creationId xmlns:a16="http://schemas.microsoft.com/office/drawing/2014/main" xmlns="" id="{4D24A69C-4E5D-467F-A38F-C034B411A425}"/>
                </a:ext>
              </a:extLst>
            </p:cNvPr>
            <p:cNvSpPr>
              <a:spLocks/>
            </p:cNvSpPr>
            <p:nvPr/>
          </p:nvSpPr>
          <p:spPr bwMode="auto">
            <a:xfrm>
              <a:off x="4115" y="3542"/>
              <a:ext cx="188" cy="158"/>
            </a:xfrm>
            <a:custGeom>
              <a:avLst/>
              <a:gdLst>
                <a:gd name="T0" fmla="*/ 78 w 79"/>
                <a:gd name="T1" fmla="*/ 45 h 67"/>
                <a:gd name="T2" fmla="*/ 63 w 79"/>
                <a:gd name="T3" fmla="*/ 26 h 67"/>
                <a:gd name="T4" fmla="*/ 34 w 79"/>
                <a:gd name="T5" fmla="*/ 5 h 67"/>
                <a:gd name="T6" fmla="*/ 26 w 79"/>
                <a:gd name="T7" fmla="*/ 15 h 67"/>
                <a:gd name="T8" fmla="*/ 32 w 79"/>
                <a:gd name="T9" fmla="*/ 23 h 67"/>
                <a:gd name="T10" fmla="*/ 12 w 79"/>
                <a:gd name="T11" fmla="*/ 9 h 67"/>
                <a:gd name="T12" fmla="*/ 4 w 79"/>
                <a:gd name="T13" fmla="*/ 19 h 67"/>
                <a:gd name="T14" fmla="*/ 58 w 79"/>
                <a:gd name="T15" fmla="*/ 62 h 67"/>
                <a:gd name="T16" fmla="*/ 69 w 79"/>
                <a:gd name="T17" fmla="*/ 54 h 67"/>
                <a:gd name="T18" fmla="*/ 78 w 79"/>
                <a:gd name="T19" fmla="*/ 4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67">
                  <a:moveTo>
                    <a:pt x="78" y="45"/>
                  </a:moveTo>
                  <a:cubicBezTo>
                    <a:pt x="77" y="37"/>
                    <a:pt x="69" y="31"/>
                    <a:pt x="63" y="26"/>
                  </a:cubicBezTo>
                  <a:cubicBezTo>
                    <a:pt x="54" y="18"/>
                    <a:pt x="44" y="11"/>
                    <a:pt x="34" y="5"/>
                  </a:cubicBezTo>
                  <a:cubicBezTo>
                    <a:pt x="27" y="0"/>
                    <a:pt x="21" y="10"/>
                    <a:pt x="26" y="15"/>
                  </a:cubicBezTo>
                  <a:cubicBezTo>
                    <a:pt x="28" y="18"/>
                    <a:pt x="30" y="21"/>
                    <a:pt x="32" y="23"/>
                  </a:cubicBezTo>
                  <a:cubicBezTo>
                    <a:pt x="25" y="18"/>
                    <a:pt x="19" y="13"/>
                    <a:pt x="12" y="9"/>
                  </a:cubicBezTo>
                  <a:cubicBezTo>
                    <a:pt x="5" y="4"/>
                    <a:pt x="0" y="14"/>
                    <a:pt x="4" y="19"/>
                  </a:cubicBezTo>
                  <a:cubicBezTo>
                    <a:pt x="18" y="37"/>
                    <a:pt x="40" y="49"/>
                    <a:pt x="58" y="62"/>
                  </a:cubicBezTo>
                  <a:cubicBezTo>
                    <a:pt x="64" y="67"/>
                    <a:pt x="71" y="60"/>
                    <a:pt x="69" y="54"/>
                  </a:cubicBezTo>
                  <a:cubicBezTo>
                    <a:pt x="74" y="56"/>
                    <a:pt x="79" y="50"/>
                    <a:pt x="78"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64">
              <a:extLst>
                <a:ext uri="{FF2B5EF4-FFF2-40B4-BE49-F238E27FC236}">
                  <a16:creationId xmlns:a16="http://schemas.microsoft.com/office/drawing/2014/main" xmlns="" id="{E002E11E-B467-46A9-87E2-CE59CBC80CBC}"/>
                </a:ext>
              </a:extLst>
            </p:cNvPr>
            <p:cNvSpPr>
              <a:spLocks/>
            </p:cNvSpPr>
            <p:nvPr/>
          </p:nvSpPr>
          <p:spPr bwMode="auto">
            <a:xfrm>
              <a:off x="3439" y="3542"/>
              <a:ext cx="159" cy="154"/>
            </a:xfrm>
            <a:custGeom>
              <a:avLst/>
              <a:gdLst>
                <a:gd name="T0" fmla="*/ 60 w 67"/>
                <a:gd name="T1" fmla="*/ 6 h 65"/>
                <a:gd name="T2" fmla="*/ 51 w 67"/>
                <a:gd name="T3" fmla="*/ 8 h 65"/>
                <a:gd name="T4" fmla="*/ 46 w 67"/>
                <a:gd name="T5" fmla="*/ 0 h 65"/>
                <a:gd name="T6" fmla="*/ 4 w 67"/>
                <a:gd name="T7" fmla="*/ 38 h 65"/>
                <a:gd name="T8" fmla="*/ 14 w 67"/>
                <a:gd name="T9" fmla="*/ 50 h 65"/>
                <a:gd name="T10" fmla="*/ 14 w 67"/>
                <a:gd name="T11" fmla="*/ 50 h 65"/>
                <a:gd name="T12" fmla="*/ 28 w 67"/>
                <a:gd name="T13" fmla="*/ 58 h 65"/>
                <a:gd name="T14" fmla="*/ 45 w 67"/>
                <a:gd name="T15" fmla="*/ 36 h 65"/>
                <a:gd name="T16" fmla="*/ 65 w 67"/>
                <a:gd name="T17" fmla="*/ 16 h 65"/>
                <a:gd name="T18" fmla="*/ 65 w 67"/>
                <a:gd name="T19" fmla="*/ 16 h 65"/>
                <a:gd name="T20" fmla="*/ 60 w 67"/>
                <a:gd name="T21" fmla="*/ 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65">
                  <a:moveTo>
                    <a:pt x="60" y="6"/>
                  </a:moveTo>
                  <a:cubicBezTo>
                    <a:pt x="57" y="6"/>
                    <a:pt x="54" y="7"/>
                    <a:pt x="51" y="8"/>
                  </a:cubicBezTo>
                  <a:cubicBezTo>
                    <a:pt x="53" y="5"/>
                    <a:pt x="50" y="0"/>
                    <a:pt x="46" y="0"/>
                  </a:cubicBezTo>
                  <a:cubicBezTo>
                    <a:pt x="27" y="3"/>
                    <a:pt x="15" y="24"/>
                    <a:pt x="4" y="38"/>
                  </a:cubicBezTo>
                  <a:cubicBezTo>
                    <a:pt x="0" y="44"/>
                    <a:pt x="7" y="52"/>
                    <a:pt x="14" y="50"/>
                  </a:cubicBezTo>
                  <a:cubicBezTo>
                    <a:pt x="14" y="50"/>
                    <a:pt x="14" y="50"/>
                    <a:pt x="14" y="50"/>
                  </a:cubicBezTo>
                  <a:cubicBezTo>
                    <a:pt x="12" y="58"/>
                    <a:pt x="22" y="65"/>
                    <a:pt x="28" y="58"/>
                  </a:cubicBezTo>
                  <a:cubicBezTo>
                    <a:pt x="34" y="52"/>
                    <a:pt x="39" y="43"/>
                    <a:pt x="45" y="36"/>
                  </a:cubicBezTo>
                  <a:cubicBezTo>
                    <a:pt x="51" y="29"/>
                    <a:pt x="61" y="24"/>
                    <a:pt x="65" y="16"/>
                  </a:cubicBezTo>
                  <a:cubicBezTo>
                    <a:pt x="65" y="16"/>
                    <a:pt x="65" y="16"/>
                    <a:pt x="65" y="16"/>
                  </a:cubicBezTo>
                  <a:cubicBezTo>
                    <a:pt x="67" y="12"/>
                    <a:pt x="65" y="6"/>
                    <a:pt x="6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65">
              <a:extLst>
                <a:ext uri="{FF2B5EF4-FFF2-40B4-BE49-F238E27FC236}">
                  <a16:creationId xmlns:a16="http://schemas.microsoft.com/office/drawing/2014/main" xmlns="" id="{08BF674D-BC4E-4960-AAF1-E4460D23F00B}"/>
                </a:ext>
              </a:extLst>
            </p:cNvPr>
            <p:cNvSpPr>
              <a:spLocks noEditPoints="1"/>
            </p:cNvSpPr>
            <p:nvPr/>
          </p:nvSpPr>
          <p:spPr bwMode="auto">
            <a:xfrm>
              <a:off x="3676" y="3272"/>
              <a:ext cx="399" cy="322"/>
            </a:xfrm>
            <a:custGeom>
              <a:avLst/>
              <a:gdLst>
                <a:gd name="T0" fmla="*/ 110 w 168"/>
                <a:gd name="T1" fmla="*/ 9 h 136"/>
                <a:gd name="T2" fmla="*/ 46 w 168"/>
                <a:gd name="T3" fmla="*/ 15 h 136"/>
                <a:gd name="T4" fmla="*/ 8 w 168"/>
                <a:gd name="T5" fmla="*/ 127 h 136"/>
                <a:gd name="T6" fmla="*/ 24 w 168"/>
                <a:gd name="T7" fmla="*/ 127 h 136"/>
                <a:gd name="T8" fmla="*/ 38 w 168"/>
                <a:gd name="T9" fmla="*/ 74 h 136"/>
                <a:gd name="T10" fmla="*/ 74 w 168"/>
                <a:gd name="T11" fmla="*/ 49 h 136"/>
                <a:gd name="T12" fmla="*/ 117 w 168"/>
                <a:gd name="T13" fmla="*/ 52 h 136"/>
                <a:gd name="T14" fmla="*/ 143 w 168"/>
                <a:gd name="T15" fmla="*/ 124 h 136"/>
                <a:gd name="T16" fmla="*/ 160 w 168"/>
                <a:gd name="T17" fmla="*/ 124 h 136"/>
                <a:gd name="T18" fmla="*/ 110 w 168"/>
                <a:gd name="T19" fmla="*/ 9 h 136"/>
                <a:gd name="T20" fmla="*/ 75 w 168"/>
                <a:gd name="T21" fmla="*/ 32 h 136"/>
                <a:gd name="T22" fmla="*/ 77 w 168"/>
                <a:gd name="T23" fmla="*/ 30 h 136"/>
                <a:gd name="T24" fmla="*/ 100 w 168"/>
                <a:gd name="T25" fmla="*/ 25 h 136"/>
                <a:gd name="T26" fmla="*/ 111 w 168"/>
                <a:gd name="T27" fmla="*/ 31 h 136"/>
                <a:gd name="T28" fmla="*/ 75 w 168"/>
                <a:gd name="T29" fmla="*/ 3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8" h="136">
                  <a:moveTo>
                    <a:pt x="110" y="9"/>
                  </a:moveTo>
                  <a:cubicBezTo>
                    <a:pt x="91" y="0"/>
                    <a:pt x="66" y="3"/>
                    <a:pt x="46" y="15"/>
                  </a:cubicBezTo>
                  <a:cubicBezTo>
                    <a:pt x="7" y="38"/>
                    <a:pt x="0" y="87"/>
                    <a:pt x="8" y="127"/>
                  </a:cubicBezTo>
                  <a:cubicBezTo>
                    <a:pt x="9" y="136"/>
                    <a:pt x="23" y="136"/>
                    <a:pt x="24" y="127"/>
                  </a:cubicBezTo>
                  <a:cubicBezTo>
                    <a:pt x="27" y="109"/>
                    <a:pt x="31" y="91"/>
                    <a:pt x="38" y="74"/>
                  </a:cubicBezTo>
                  <a:cubicBezTo>
                    <a:pt x="47" y="63"/>
                    <a:pt x="60" y="54"/>
                    <a:pt x="74" y="49"/>
                  </a:cubicBezTo>
                  <a:cubicBezTo>
                    <a:pt x="88" y="44"/>
                    <a:pt x="104" y="45"/>
                    <a:pt x="117" y="52"/>
                  </a:cubicBezTo>
                  <a:cubicBezTo>
                    <a:pt x="140" y="65"/>
                    <a:pt x="138" y="101"/>
                    <a:pt x="143" y="124"/>
                  </a:cubicBezTo>
                  <a:cubicBezTo>
                    <a:pt x="145" y="132"/>
                    <a:pt x="158" y="132"/>
                    <a:pt x="160" y="124"/>
                  </a:cubicBezTo>
                  <a:cubicBezTo>
                    <a:pt x="168" y="82"/>
                    <a:pt x="162" y="18"/>
                    <a:pt x="110" y="9"/>
                  </a:cubicBezTo>
                  <a:close/>
                  <a:moveTo>
                    <a:pt x="75" y="32"/>
                  </a:moveTo>
                  <a:cubicBezTo>
                    <a:pt x="76" y="31"/>
                    <a:pt x="76" y="31"/>
                    <a:pt x="77" y="30"/>
                  </a:cubicBezTo>
                  <a:cubicBezTo>
                    <a:pt x="85" y="26"/>
                    <a:pt x="93" y="24"/>
                    <a:pt x="100" y="25"/>
                  </a:cubicBezTo>
                  <a:cubicBezTo>
                    <a:pt x="104" y="27"/>
                    <a:pt x="107" y="29"/>
                    <a:pt x="111" y="31"/>
                  </a:cubicBezTo>
                  <a:cubicBezTo>
                    <a:pt x="99" y="28"/>
                    <a:pt x="87" y="29"/>
                    <a:pt x="75"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66">
              <a:extLst>
                <a:ext uri="{FF2B5EF4-FFF2-40B4-BE49-F238E27FC236}">
                  <a16:creationId xmlns:a16="http://schemas.microsoft.com/office/drawing/2014/main" xmlns="" id="{FF70FEB0-511B-4B07-9258-74F758D66550}"/>
                </a:ext>
              </a:extLst>
            </p:cNvPr>
            <p:cNvSpPr>
              <a:spLocks/>
            </p:cNvSpPr>
            <p:nvPr/>
          </p:nvSpPr>
          <p:spPr bwMode="auto">
            <a:xfrm>
              <a:off x="3271" y="1607"/>
              <a:ext cx="163" cy="145"/>
            </a:xfrm>
            <a:custGeom>
              <a:avLst/>
              <a:gdLst>
                <a:gd name="T0" fmla="*/ 59 w 69"/>
                <a:gd name="T1" fmla="*/ 1 h 61"/>
                <a:gd name="T2" fmla="*/ 52 w 69"/>
                <a:gd name="T3" fmla="*/ 1 h 61"/>
                <a:gd name="T4" fmla="*/ 20 w 69"/>
                <a:gd name="T5" fmla="*/ 25 h 61"/>
                <a:gd name="T6" fmla="*/ 5 w 69"/>
                <a:gd name="T7" fmla="*/ 44 h 61"/>
                <a:gd name="T8" fmla="*/ 17 w 69"/>
                <a:gd name="T9" fmla="*/ 54 h 61"/>
                <a:gd name="T10" fmla="*/ 22 w 69"/>
                <a:gd name="T11" fmla="*/ 49 h 61"/>
                <a:gd name="T12" fmla="*/ 24 w 69"/>
                <a:gd name="T13" fmla="*/ 48 h 61"/>
                <a:gd name="T14" fmla="*/ 40 w 69"/>
                <a:gd name="T15" fmla="*/ 33 h 61"/>
                <a:gd name="T16" fmla="*/ 63 w 69"/>
                <a:gd name="T17" fmla="*/ 16 h 61"/>
                <a:gd name="T18" fmla="*/ 59 w 69"/>
                <a:gd name="T19" fmla="*/ 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61">
                  <a:moveTo>
                    <a:pt x="59" y="1"/>
                  </a:moveTo>
                  <a:cubicBezTo>
                    <a:pt x="57" y="0"/>
                    <a:pt x="55" y="0"/>
                    <a:pt x="52" y="1"/>
                  </a:cubicBezTo>
                  <a:cubicBezTo>
                    <a:pt x="41" y="6"/>
                    <a:pt x="27" y="13"/>
                    <a:pt x="20" y="25"/>
                  </a:cubicBezTo>
                  <a:cubicBezTo>
                    <a:pt x="15" y="30"/>
                    <a:pt x="9" y="37"/>
                    <a:pt x="5" y="44"/>
                  </a:cubicBezTo>
                  <a:cubicBezTo>
                    <a:pt x="0" y="51"/>
                    <a:pt x="10" y="61"/>
                    <a:pt x="17" y="54"/>
                  </a:cubicBezTo>
                  <a:cubicBezTo>
                    <a:pt x="18" y="52"/>
                    <a:pt x="20" y="51"/>
                    <a:pt x="22" y="49"/>
                  </a:cubicBezTo>
                  <a:cubicBezTo>
                    <a:pt x="23" y="49"/>
                    <a:pt x="23" y="49"/>
                    <a:pt x="24" y="48"/>
                  </a:cubicBezTo>
                  <a:cubicBezTo>
                    <a:pt x="30" y="44"/>
                    <a:pt x="35" y="39"/>
                    <a:pt x="40" y="33"/>
                  </a:cubicBezTo>
                  <a:cubicBezTo>
                    <a:pt x="47" y="27"/>
                    <a:pt x="55" y="22"/>
                    <a:pt x="63" y="16"/>
                  </a:cubicBezTo>
                  <a:cubicBezTo>
                    <a:pt x="69" y="12"/>
                    <a:pt x="65" y="3"/>
                    <a:pt x="5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67">
              <a:extLst>
                <a:ext uri="{FF2B5EF4-FFF2-40B4-BE49-F238E27FC236}">
                  <a16:creationId xmlns:a16="http://schemas.microsoft.com/office/drawing/2014/main" xmlns="" id="{2F90B558-52DE-48AE-9152-DE476BE148CD}"/>
                </a:ext>
              </a:extLst>
            </p:cNvPr>
            <p:cNvSpPr>
              <a:spLocks/>
            </p:cNvSpPr>
            <p:nvPr/>
          </p:nvSpPr>
          <p:spPr bwMode="auto">
            <a:xfrm>
              <a:off x="4383" y="1515"/>
              <a:ext cx="176" cy="139"/>
            </a:xfrm>
            <a:custGeom>
              <a:avLst/>
              <a:gdLst>
                <a:gd name="T0" fmla="*/ 65 w 74"/>
                <a:gd name="T1" fmla="*/ 38 h 59"/>
                <a:gd name="T2" fmla="*/ 21 w 74"/>
                <a:gd name="T3" fmla="*/ 4 h 59"/>
                <a:gd name="T4" fmla="*/ 9 w 74"/>
                <a:gd name="T5" fmla="*/ 14 h 59"/>
                <a:gd name="T6" fmla="*/ 4 w 74"/>
                <a:gd name="T7" fmla="*/ 14 h 59"/>
                <a:gd name="T8" fmla="*/ 1 w 74"/>
                <a:gd name="T9" fmla="*/ 18 h 59"/>
                <a:gd name="T10" fmla="*/ 18 w 74"/>
                <a:gd name="T11" fmla="*/ 34 h 59"/>
                <a:gd name="T12" fmla="*/ 45 w 74"/>
                <a:gd name="T13" fmla="*/ 52 h 59"/>
                <a:gd name="T14" fmla="*/ 54 w 74"/>
                <a:gd name="T15" fmla="*/ 52 h 59"/>
                <a:gd name="T16" fmla="*/ 55 w 74"/>
                <a:gd name="T17" fmla="*/ 53 h 59"/>
                <a:gd name="T18" fmla="*/ 65 w 74"/>
                <a:gd name="T19" fmla="*/ 3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59">
                  <a:moveTo>
                    <a:pt x="65" y="38"/>
                  </a:moveTo>
                  <a:cubicBezTo>
                    <a:pt x="49" y="28"/>
                    <a:pt x="36" y="14"/>
                    <a:pt x="21" y="4"/>
                  </a:cubicBezTo>
                  <a:cubicBezTo>
                    <a:pt x="14" y="0"/>
                    <a:pt x="5" y="8"/>
                    <a:pt x="9" y="14"/>
                  </a:cubicBezTo>
                  <a:cubicBezTo>
                    <a:pt x="8" y="14"/>
                    <a:pt x="6" y="14"/>
                    <a:pt x="4" y="14"/>
                  </a:cubicBezTo>
                  <a:cubicBezTo>
                    <a:pt x="2" y="14"/>
                    <a:pt x="0" y="16"/>
                    <a:pt x="1" y="18"/>
                  </a:cubicBezTo>
                  <a:cubicBezTo>
                    <a:pt x="5" y="26"/>
                    <a:pt x="11" y="29"/>
                    <a:pt x="18" y="34"/>
                  </a:cubicBezTo>
                  <a:cubicBezTo>
                    <a:pt x="27" y="40"/>
                    <a:pt x="36" y="46"/>
                    <a:pt x="45" y="52"/>
                  </a:cubicBezTo>
                  <a:cubicBezTo>
                    <a:pt x="48" y="54"/>
                    <a:pt x="52" y="53"/>
                    <a:pt x="54" y="52"/>
                  </a:cubicBezTo>
                  <a:cubicBezTo>
                    <a:pt x="54" y="52"/>
                    <a:pt x="55" y="52"/>
                    <a:pt x="55" y="53"/>
                  </a:cubicBezTo>
                  <a:cubicBezTo>
                    <a:pt x="65" y="59"/>
                    <a:pt x="74" y="44"/>
                    <a:pt x="65"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68">
              <a:extLst>
                <a:ext uri="{FF2B5EF4-FFF2-40B4-BE49-F238E27FC236}">
                  <a16:creationId xmlns:a16="http://schemas.microsoft.com/office/drawing/2014/main" xmlns="" id="{19AF9DDA-D8A4-457E-A2F6-8C3333C8548C}"/>
                </a:ext>
              </a:extLst>
            </p:cNvPr>
            <p:cNvSpPr>
              <a:spLocks/>
            </p:cNvSpPr>
            <p:nvPr/>
          </p:nvSpPr>
          <p:spPr bwMode="auto">
            <a:xfrm>
              <a:off x="3339" y="1553"/>
              <a:ext cx="1163" cy="450"/>
            </a:xfrm>
            <a:custGeom>
              <a:avLst/>
              <a:gdLst>
                <a:gd name="T0" fmla="*/ 470 w 490"/>
                <a:gd name="T1" fmla="*/ 9 h 190"/>
                <a:gd name="T2" fmla="*/ 423 w 490"/>
                <a:gd name="T3" fmla="*/ 77 h 190"/>
                <a:gd name="T4" fmla="*/ 366 w 490"/>
                <a:gd name="T5" fmla="*/ 117 h 190"/>
                <a:gd name="T6" fmla="*/ 213 w 490"/>
                <a:gd name="T7" fmla="*/ 148 h 190"/>
                <a:gd name="T8" fmla="*/ 64 w 490"/>
                <a:gd name="T9" fmla="*/ 116 h 190"/>
                <a:gd name="T10" fmla="*/ 21 w 490"/>
                <a:gd name="T11" fmla="*/ 57 h 190"/>
                <a:gd name="T12" fmla="*/ 17 w 490"/>
                <a:gd name="T13" fmla="*/ 53 h 190"/>
                <a:gd name="T14" fmla="*/ 17 w 490"/>
                <a:gd name="T15" fmla="*/ 52 h 190"/>
                <a:gd name="T16" fmla="*/ 2 w 490"/>
                <a:gd name="T17" fmla="*/ 56 h 190"/>
                <a:gd name="T18" fmla="*/ 50 w 490"/>
                <a:gd name="T19" fmla="*/ 129 h 190"/>
                <a:gd name="T20" fmla="*/ 117 w 490"/>
                <a:gd name="T21" fmla="*/ 170 h 190"/>
                <a:gd name="T22" fmla="*/ 284 w 490"/>
                <a:gd name="T23" fmla="*/ 176 h 190"/>
                <a:gd name="T24" fmla="*/ 433 w 490"/>
                <a:gd name="T25" fmla="*/ 93 h 190"/>
                <a:gd name="T26" fmla="*/ 487 w 490"/>
                <a:gd name="T27" fmla="*/ 15 h 190"/>
                <a:gd name="T28" fmla="*/ 470 w 490"/>
                <a:gd name="T29" fmla="*/ 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0" h="190">
                  <a:moveTo>
                    <a:pt x="470" y="9"/>
                  </a:moveTo>
                  <a:cubicBezTo>
                    <a:pt x="456" y="33"/>
                    <a:pt x="440" y="57"/>
                    <a:pt x="423" y="77"/>
                  </a:cubicBezTo>
                  <a:cubicBezTo>
                    <a:pt x="405" y="93"/>
                    <a:pt x="385" y="106"/>
                    <a:pt x="366" y="117"/>
                  </a:cubicBezTo>
                  <a:cubicBezTo>
                    <a:pt x="320" y="143"/>
                    <a:pt x="265" y="149"/>
                    <a:pt x="213" y="148"/>
                  </a:cubicBezTo>
                  <a:cubicBezTo>
                    <a:pt x="168" y="147"/>
                    <a:pt x="106" y="142"/>
                    <a:pt x="64" y="116"/>
                  </a:cubicBezTo>
                  <a:cubicBezTo>
                    <a:pt x="45" y="100"/>
                    <a:pt x="31" y="79"/>
                    <a:pt x="21" y="57"/>
                  </a:cubicBezTo>
                  <a:cubicBezTo>
                    <a:pt x="20" y="55"/>
                    <a:pt x="19" y="54"/>
                    <a:pt x="17" y="53"/>
                  </a:cubicBezTo>
                  <a:cubicBezTo>
                    <a:pt x="17" y="53"/>
                    <a:pt x="17" y="52"/>
                    <a:pt x="17" y="52"/>
                  </a:cubicBezTo>
                  <a:cubicBezTo>
                    <a:pt x="15" y="42"/>
                    <a:pt x="0" y="46"/>
                    <a:pt x="2" y="56"/>
                  </a:cubicBezTo>
                  <a:cubicBezTo>
                    <a:pt x="7" y="89"/>
                    <a:pt x="25" y="112"/>
                    <a:pt x="50" y="129"/>
                  </a:cubicBezTo>
                  <a:cubicBezTo>
                    <a:pt x="70" y="147"/>
                    <a:pt x="93" y="161"/>
                    <a:pt x="117" y="170"/>
                  </a:cubicBezTo>
                  <a:cubicBezTo>
                    <a:pt x="169" y="190"/>
                    <a:pt x="230" y="182"/>
                    <a:pt x="284" y="176"/>
                  </a:cubicBezTo>
                  <a:cubicBezTo>
                    <a:pt x="347" y="169"/>
                    <a:pt x="395" y="137"/>
                    <a:pt x="433" y="93"/>
                  </a:cubicBezTo>
                  <a:cubicBezTo>
                    <a:pt x="457" y="72"/>
                    <a:pt x="478" y="45"/>
                    <a:pt x="487" y="15"/>
                  </a:cubicBezTo>
                  <a:cubicBezTo>
                    <a:pt x="490" y="5"/>
                    <a:pt x="475" y="0"/>
                    <a:pt x="47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69">
              <a:extLst>
                <a:ext uri="{FF2B5EF4-FFF2-40B4-BE49-F238E27FC236}">
                  <a16:creationId xmlns:a16="http://schemas.microsoft.com/office/drawing/2014/main" xmlns="" id="{DAF75AD3-B5ED-4244-884E-068E9A7CDA9B}"/>
                </a:ext>
              </a:extLst>
            </p:cNvPr>
            <p:cNvSpPr>
              <a:spLocks/>
            </p:cNvSpPr>
            <p:nvPr/>
          </p:nvSpPr>
          <p:spPr bwMode="auto">
            <a:xfrm>
              <a:off x="3460" y="2320"/>
              <a:ext cx="484" cy="1134"/>
            </a:xfrm>
            <a:custGeom>
              <a:avLst/>
              <a:gdLst>
                <a:gd name="T0" fmla="*/ 188 w 204"/>
                <a:gd name="T1" fmla="*/ 111 h 479"/>
                <a:gd name="T2" fmla="*/ 99 w 204"/>
                <a:gd name="T3" fmla="*/ 165 h 479"/>
                <a:gd name="T4" fmla="*/ 195 w 204"/>
                <a:gd name="T5" fmla="*/ 90 h 479"/>
                <a:gd name="T6" fmla="*/ 189 w 204"/>
                <a:gd name="T7" fmla="*/ 77 h 479"/>
                <a:gd name="T8" fmla="*/ 102 w 204"/>
                <a:gd name="T9" fmla="*/ 122 h 479"/>
                <a:gd name="T10" fmla="*/ 189 w 204"/>
                <a:gd name="T11" fmla="*/ 57 h 479"/>
                <a:gd name="T12" fmla="*/ 184 w 204"/>
                <a:gd name="T13" fmla="*/ 45 h 479"/>
                <a:gd name="T14" fmla="*/ 88 w 204"/>
                <a:gd name="T15" fmla="*/ 90 h 479"/>
                <a:gd name="T16" fmla="*/ 176 w 204"/>
                <a:gd name="T17" fmla="*/ 18 h 479"/>
                <a:gd name="T18" fmla="*/ 173 w 204"/>
                <a:gd name="T19" fmla="*/ 4 h 479"/>
                <a:gd name="T20" fmla="*/ 61 w 204"/>
                <a:gd name="T21" fmla="*/ 103 h 479"/>
                <a:gd name="T22" fmla="*/ 70 w 204"/>
                <a:gd name="T23" fmla="*/ 115 h 479"/>
                <a:gd name="T24" fmla="*/ 107 w 204"/>
                <a:gd name="T25" fmla="*/ 98 h 479"/>
                <a:gd name="T26" fmla="*/ 57 w 204"/>
                <a:gd name="T27" fmla="*/ 149 h 479"/>
                <a:gd name="T28" fmla="*/ 68 w 204"/>
                <a:gd name="T29" fmla="*/ 160 h 479"/>
                <a:gd name="T30" fmla="*/ 105 w 204"/>
                <a:gd name="T31" fmla="*/ 137 h 479"/>
                <a:gd name="T32" fmla="*/ 65 w 204"/>
                <a:gd name="T33" fmla="*/ 182 h 479"/>
                <a:gd name="T34" fmla="*/ 74 w 204"/>
                <a:gd name="T35" fmla="*/ 194 h 479"/>
                <a:gd name="T36" fmla="*/ 88 w 204"/>
                <a:gd name="T37" fmla="*/ 188 h 479"/>
                <a:gd name="T38" fmla="*/ 46 w 204"/>
                <a:gd name="T39" fmla="*/ 241 h 479"/>
                <a:gd name="T40" fmla="*/ 55 w 204"/>
                <a:gd name="T41" fmla="*/ 252 h 479"/>
                <a:gd name="T42" fmla="*/ 93 w 204"/>
                <a:gd name="T43" fmla="*/ 234 h 479"/>
                <a:gd name="T44" fmla="*/ 39 w 204"/>
                <a:gd name="T45" fmla="*/ 293 h 479"/>
                <a:gd name="T46" fmla="*/ 48 w 204"/>
                <a:gd name="T47" fmla="*/ 305 h 479"/>
                <a:gd name="T48" fmla="*/ 88 w 204"/>
                <a:gd name="T49" fmla="*/ 280 h 479"/>
                <a:gd name="T50" fmla="*/ 38 w 204"/>
                <a:gd name="T51" fmla="*/ 338 h 479"/>
                <a:gd name="T52" fmla="*/ 49 w 204"/>
                <a:gd name="T53" fmla="*/ 349 h 479"/>
                <a:gd name="T54" fmla="*/ 62 w 204"/>
                <a:gd name="T55" fmla="*/ 342 h 479"/>
                <a:gd name="T56" fmla="*/ 26 w 204"/>
                <a:gd name="T57" fmla="*/ 384 h 479"/>
                <a:gd name="T58" fmla="*/ 36 w 204"/>
                <a:gd name="T59" fmla="*/ 396 h 479"/>
                <a:gd name="T60" fmla="*/ 41 w 204"/>
                <a:gd name="T61" fmla="*/ 394 h 479"/>
                <a:gd name="T62" fmla="*/ 5 w 204"/>
                <a:gd name="T63" fmla="*/ 432 h 479"/>
                <a:gd name="T64" fmla="*/ 14 w 204"/>
                <a:gd name="T65" fmla="*/ 444 h 479"/>
                <a:gd name="T66" fmla="*/ 38 w 204"/>
                <a:gd name="T67" fmla="*/ 434 h 479"/>
                <a:gd name="T68" fmla="*/ 21 w 204"/>
                <a:gd name="T69" fmla="*/ 463 h 479"/>
                <a:gd name="T70" fmla="*/ 34 w 204"/>
                <a:gd name="T71" fmla="*/ 470 h 479"/>
                <a:gd name="T72" fmla="*/ 93 w 204"/>
                <a:gd name="T73" fmla="*/ 406 h 479"/>
                <a:gd name="T74" fmla="*/ 85 w 204"/>
                <a:gd name="T75" fmla="*/ 392 h 479"/>
                <a:gd name="T76" fmla="*/ 43 w 204"/>
                <a:gd name="T77" fmla="*/ 413 h 479"/>
                <a:gd name="T78" fmla="*/ 142 w 204"/>
                <a:gd name="T79" fmla="*/ 342 h 479"/>
                <a:gd name="T80" fmla="*/ 134 w 204"/>
                <a:gd name="T81" fmla="*/ 327 h 479"/>
                <a:gd name="T82" fmla="*/ 56 w 204"/>
                <a:gd name="T83" fmla="*/ 371 h 479"/>
                <a:gd name="T84" fmla="*/ 174 w 204"/>
                <a:gd name="T85" fmla="*/ 277 h 479"/>
                <a:gd name="T86" fmla="*/ 166 w 204"/>
                <a:gd name="T87" fmla="*/ 264 h 479"/>
                <a:gd name="T88" fmla="*/ 73 w 204"/>
                <a:gd name="T89" fmla="*/ 317 h 479"/>
                <a:gd name="T90" fmla="*/ 184 w 204"/>
                <a:gd name="T91" fmla="*/ 222 h 479"/>
                <a:gd name="T92" fmla="*/ 175 w 204"/>
                <a:gd name="T93" fmla="*/ 210 h 479"/>
                <a:gd name="T94" fmla="*/ 85 w 204"/>
                <a:gd name="T95" fmla="*/ 264 h 479"/>
                <a:gd name="T96" fmla="*/ 183 w 204"/>
                <a:gd name="T97" fmla="*/ 176 h 479"/>
                <a:gd name="T98" fmla="*/ 174 w 204"/>
                <a:gd name="T99" fmla="*/ 165 h 479"/>
                <a:gd name="T100" fmla="*/ 77 w 204"/>
                <a:gd name="T101" fmla="*/ 225 h 479"/>
                <a:gd name="T102" fmla="*/ 195 w 204"/>
                <a:gd name="T103" fmla="*/ 124 h 479"/>
                <a:gd name="T104" fmla="*/ 188 w 204"/>
                <a:gd name="T105" fmla="*/ 111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4" h="479">
                  <a:moveTo>
                    <a:pt x="188" y="111"/>
                  </a:moveTo>
                  <a:cubicBezTo>
                    <a:pt x="158" y="127"/>
                    <a:pt x="130" y="149"/>
                    <a:pt x="99" y="165"/>
                  </a:cubicBezTo>
                  <a:cubicBezTo>
                    <a:pt x="127" y="135"/>
                    <a:pt x="160" y="110"/>
                    <a:pt x="195" y="90"/>
                  </a:cubicBezTo>
                  <a:cubicBezTo>
                    <a:pt x="201" y="86"/>
                    <a:pt x="197" y="74"/>
                    <a:pt x="189" y="77"/>
                  </a:cubicBezTo>
                  <a:cubicBezTo>
                    <a:pt x="159" y="89"/>
                    <a:pt x="130" y="105"/>
                    <a:pt x="102" y="122"/>
                  </a:cubicBezTo>
                  <a:cubicBezTo>
                    <a:pt x="129" y="97"/>
                    <a:pt x="159" y="77"/>
                    <a:pt x="189" y="57"/>
                  </a:cubicBezTo>
                  <a:cubicBezTo>
                    <a:pt x="195" y="53"/>
                    <a:pt x="191" y="42"/>
                    <a:pt x="184" y="45"/>
                  </a:cubicBezTo>
                  <a:cubicBezTo>
                    <a:pt x="150" y="56"/>
                    <a:pt x="120" y="75"/>
                    <a:pt x="88" y="90"/>
                  </a:cubicBezTo>
                  <a:cubicBezTo>
                    <a:pt x="110" y="58"/>
                    <a:pt x="141" y="31"/>
                    <a:pt x="176" y="18"/>
                  </a:cubicBezTo>
                  <a:cubicBezTo>
                    <a:pt x="185" y="14"/>
                    <a:pt x="182" y="0"/>
                    <a:pt x="173" y="4"/>
                  </a:cubicBezTo>
                  <a:cubicBezTo>
                    <a:pt x="125" y="20"/>
                    <a:pt x="84" y="59"/>
                    <a:pt x="61" y="103"/>
                  </a:cubicBezTo>
                  <a:cubicBezTo>
                    <a:pt x="58" y="109"/>
                    <a:pt x="63" y="117"/>
                    <a:pt x="70" y="115"/>
                  </a:cubicBezTo>
                  <a:cubicBezTo>
                    <a:pt x="83" y="110"/>
                    <a:pt x="95" y="104"/>
                    <a:pt x="107" y="98"/>
                  </a:cubicBezTo>
                  <a:cubicBezTo>
                    <a:pt x="88" y="113"/>
                    <a:pt x="71" y="130"/>
                    <a:pt x="57" y="149"/>
                  </a:cubicBezTo>
                  <a:cubicBezTo>
                    <a:pt x="53" y="156"/>
                    <a:pt x="62" y="163"/>
                    <a:pt x="68" y="160"/>
                  </a:cubicBezTo>
                  <a:cubicBezTo>
                    <a:pt x="80" y="152"/>
                    <a:pt x="93" y="145"/>
                    <a:pt x="105" y="137"/>
                  </a:cubicBezTo>
                  <a:cubicBezTo>
                    <a:pt x="91" y="151"/>
                    <a:pt x="77" y="166"/>
                    <a:pt x="65" y="182"/>
                  </a:cubicBezTo>
                  <a:cubicBezTo>
                    <a:pt x="61" y="187"/>
                    <a:pt x="68" y="196"/>
                    <a:pt x="74" y="194"/>
                  </a:cubicBezTo>
                  <a:cubicBezTo>
                    <a:pt x="79" y="192"/>
                    <a:pt x="84" y="190"/>
                    <a:pt x="88" y="188"/>
                  </a:cubicBezTo>
                  <a:cubicBezTo>
                    <a:pt x="72" y="204"/>
                    <a:pt x="58" y="222"/>
                    <a:pt x="46" y="241"/>
                  </a:cubicBezTo>
                  <a:cubicBezTo>
                    <a:pt x="43" y="246"/>
                    <a:pt x="49" y="255"/>
                    <a:pt x="55" y="252"/>
                  </a:cubicBezTo>
                  <a:cubicBezTo>
                    <a:pt x="68" y="247"/>
                    <a:pt x="81" y="241"/>
                    <a:pt x="93" y="234"/>
                  </a:cubicBezTo>
                  <a:cubicBezTo>
                    <a:pt x="74" y="252"/>
                    <a:pt x="55" y="272"/>
                    <a:pt x="39" y="293"/>
                  </a:cubicBezTo>
                  <a:cubicBezTo>
                    <a:pt x="33" y="299"/>
                    <a:pt x="40" y="310"/>
                    <a:pt x="48" y="305"/>
                  </a:cubicBezTo>
                  <a:cubicBezTo>
                    <a:pt x="61" y="297"/>
                    <a:pt x="75" y="288"/>
                    <a:pt x="88" y="280"/>
                  </a:cubicBezTo>
                  <a:cubicBezTo>
                    <a:pt x="69" y="297"/>
                    <a:pt x="52" y="316"/>
                    <a:pt x="38" y="338"/>
                  </a:cubicBezTo>
                  <a:cubicBezTo>
                    <a:pt x="34" y="345"/>
                    <a:pt x="42" y="352"/>
                    <a:pt x="49" y="349"/>
                  </a:cubicBezTo>
                  <a:cubicBezTo>
                    <a:pt x="53" y="346"/>
                    <a:pt x="58" y="344"/>
                    <a:pt x="62" y="342"/>
                  </a:cubicBezTo>
                  <a:cubicBezTo>
                    <a:pt x="49" y="355"/>
                    <a:pt x="37" y="368"/>
                    <a:pt x="26" y="384"/>
                  </a:cubicBezTo>
                  <a:cubicBezTo>
                    <a:pt x="22" y="390"/>
                    <a:pt x="29" y="397"/>
                    <a:pt x="36" y="396"/>
                  </a:cubicBezTo>
                  <a:cubicBezTo>
                    <a:pt x="37" y="395"/>
                    <a:pt x="39" y="395"/>
                    <a:pt x="41" y="394"/>
                  </a:cubicBezTo>
                  <a:cubicBezTo>
                    <a:pt x="28" y="406"/>
                    <a:pt x="15" y="418"/>
                    <a:pt x="5" y="432"/>
                  </a:cubicBezTo>
                  <a:cubicBezTo>
                    <a:pt x="0" y="438"/>
                    <a:pt x="8" y="447"/>
                    <a:pt x="14" y="444"/>
                  </a:cubicBezTo>
                  <a:cubicBezTo>
                    <a:pt x="22" y="442"/>
                    <a:pt x="30" y="438"/>
                    <a:pt x="38" y="434"/>
                  </a:cubicBezTo>
                  <a:cubicBezTo>
                    <a:pt x="32" y="443"/>
                    <a:pt x="26" y="453"/>
                    <a:pt x="21" y="463"/>
                  </a:cubicBezTo>
                  <a:cubicBezTo>
                    <a:pt x="17" y="472"/>
                    <a:pt x="29" y="479"/>
                    <a:pt x="34" y="470"/>
                  </a:cubicBezTo>
                  <a:cubicBezTo>
                    <a:pt x="49" y="444"/>
                    <a:pt x="65" y="420"/>
                    <a:pt x="93" y="406"/>
                  </a:cubicBezTo>
                  <a:cubicBezTo>
                    <a:pt x="103" y="402"/>
                    <a:pt x="95" y="388"/>
                    <a:pt x="85" y="392"/>
                  </a:cubicBezTo>
                  <a:cubicBezTo>
                    <a:pt x="71" y="398"/>
                    <a:pt x="57" y="406"/>
                    <a:pt x="43" y="413"/>
                  </a:cubicBezTo>
                  <a:cubicBezTo>
                    <a:pt x="73" y="385"/>
                    <a:pt x="109" y="364"/>
                    <a:pt x="142" y="342"/>
                  </a:cubicBezTo>
                  <a:cubicBezTo>
                    <a:pt x="151" y="336"/>
                    <a:pt x="144" y="323"/>
                    <a:pt x="134" y="327"/>
                  </a:cubicBezTo>
                  <a:cubicBezTo>
                    <a:pt x="108" y="341"/>
                    <a:pt x="83" y="359"/>
                    <a:pt x="56" y="371"/>
                  </a:cubicBezTo>
                  <a:cubicBezTo>
                    <a:pt x="89" y="333"/>
                    <a:pt x="133" y="305"/>
                    <a:pt x="174" y="277"/>
                  </a:cubicBezTo>
                  <a:cubicBezTo>
                    <a:pt x="182" y="271"/>
                    <a:pt x="175" y="259"/>
                    <a:pt x="166" y="264"/>
                  </a:cubicBezTo>
                  <a:cubicBezTo>
                    <a:pt x="135" y="281"/>
                    <a:pt x="104" y="300"/>
                    <a:pt x="73" y="317"/>
                  </a:cubicBezTo>
                  <a:cubicBezTo>
                    <a:pt x="105" y="281"/>
                    <a:pt x="147" y="253"/>
                    <a:pt x="184" y="222"/>
                  </a:cubicBezTo>
                  <a:cubicBezTo>
                    <a:pt x="190" y="216"/>
                    <a:pt x="182" y="206"/>
                    <a:pt x="175" y="210"/>
                  </a:cubicBezTo>
                  <a:cubicBezTo>
                    <a:pt x="145" y="228"/>
                    <a:pt x="115" y="246"/>
                    <a:pt x="85" y="264"/>
                  </a:cubicBezTo>
                  <a:cubicBezTo>
                    <a:pt x="115" y="232"/>
                    <a:pt x="148" y="203"/>
                    <a:pt x="183" y="176"/>
                  </a:cubicBezTo>
                  <a:cubicBezTo>
                    <a:pt x="189" y="171"/>
                    <a:pt x="181" y="161"/>
                    <a:pt x="174" y="165"/>
                  </a:cubicBezTo>
                  <a:cubicBezTo>
                    <a:pt x="141" y="184"/>
                    <a:pt x="110" y="207"/>
                    <a:pt x="77" y="225"/>
                  </a:cubicBezTo>
                  <a:cubicBezTo>
                    <a:pt x="108" y="184"/>
                    <a:pt x="151" y="150"/>
                    <a:pt x="195" y="124"/>
                  </a:cubicBezTo>
                  <a:cubicBezTo>
                    <a:pt x="204" y="119"/>
                    <a:pt x="196" y="106"/>
                    <a:pt x="188"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 name="Group 72">
            <a:extLst>
              <a:ext uri="{FF2B5EF4-FFF2-40B4-BE49-F238E27FC236}">
                <a16:creationId xmlns:a16="http://schemas.microsoft.com/office/drawing/2014/main" xmlns="" id="{3DA43032-6FCA-4B41-8126-F354DBB5ECE5}"/>
              </a:ext>
            </a:extLst>
          </p:cNvPr>
          <p:cNvGrpSpPr>
            <a:grpSpLocks noChangeAspect="1"/>
          </p:cNvGrpSpPr>
          <p:nvPr/>
        </p:nvGrpSpPr>
        <p:grpSpPr bwMode="auto">
          <a:xfrm>
            <a:off x="10447101" y="4680924"/>
            <a:ext cx="787876" cy="1302546"/>
            <a:chOff x="941" y="622"/>
            <a:chExt cx="1961" cy="3242"/>
          </a:xfrm>
          <a:solidFill>
            <a:srgbClr val="4A67AA"/>
          </a:solidFill>
        </p:grpSpPr>
        <p:sp>
          <p:nvSpPr>
            <p:cNvPr id="30" name="Freeform 73">
              <a:extLst>
                <a:ext uri="{FF2B5EF4-FFF2-40B4-BE49-F238E27FC236}">
                  <a16:creationId xmlns:a16="http://schemas.microsoft.com/office/drawing/2014/main" xmlns="" id="{76C731BF-4BCE-4227-BE50-200A682861F1}"/>
                </a:ext>
              </a:extLst>
            </p:cNvPr>
            <p:cNvSpPr>
              <a:spLocks noEditPoints="1"/>
            </p:cNvSpPr>
            <p:nvPr/>
          </p:nvSpPr>
          <p:spPr bwMode="auto">
            <a:xfrm>
              <a:off x="1052" y="866"/>
              <a:ext cx="1698" cy="1764"/>
            </a:xfrm>
            <a:custGeom>
              <a:avLst/>
              <a:gdLst>
                <a:gd name="T0" fmla="*/ 699 w 716"/>
                <a:gd name="T1" fmla="*/ 320 h 745"/>
                <a:gd name="T2" fmla="*/ 657 w 716"/>
                <a:gd name="T3" fmla="*/ 204 h 745"/>
                <a:gd name="T4" fmla="*/ 419 w 716"/>
                <a:gd name="T5" fmla="*/ 22 h 745"/>
                <a:gd name="T6" fmla="*/ 150 w 716"/>
                <a:gd name="T7" fmla="*/ 100 h 745"/>
                <a:gd name="T8" fmla="*/ 117 w 716"/>
                <a:gd name="T9" fmla="*/ 141 h 745"/>
                <a:gd name="T10" fmla="*/ 48 w 716"/>
                <a:gd name="T11" fmla="*/ 233 h 745"/>
                <a:gd name="T12" fmla="*/ 48 w 716"/>
                <a:gd name="T13" fmla="*/ 534 h 745"/>
                <a:gd name="T14" fmla="*/ 141 w 716"/>
                <a:gd name="T15" fmla="*/ 652 h 745"/>
                <a:gd name="T16" fmla="*/ 289 w 716"/>
                <a:gd name="T17" fmla="*/ 708 h 745"/>
                <a:gd name="T18" fmla="*/ 293 w 716"/>
                <a:gd name="T19" fmla="*/ 709 h 745"/>
                <a:gd name="T20" fmla="*/ 679 w 716"/>
                <a:gd name="T21" fmla="*/ 541 h 745"/>
                <a:gd name="T22" fmla="*/ 699 w 716"/>
                <a:gd name="T23" fmla="*/ 477 h 745"/>
                <a:gd name="T24" fmla="*/ 699 w 716"/>
                <a:gd name="T25" fmla="*/ 320 h 745"/>
                <a:gd name="T26" fmla="*/ 437 w 716"/>
                <a:gd name="T27" fmla="*/ 680 h 745"/>
                <a:gd name="T28" fmla="*/ 119 w 716"/>
                <a:gd name="T29" fmla="*/ 572 h 745"/>
                <a:gd name="T30" fmla="*/ 77 w 716"/>
                <a:gd name="T31" fmla="*/ 260 h 745"/>
                <a:gd name="T32" fmla="*/ 91 w 716"/>
                <a:gd name="T33" fmla="*/ 224 h 745"/>
                <a:gd name="T34" fmla="*/ 223 w 716"/>
                <a:gd name="T35" fmla="*/ 86 h 745"/>
                <a:gd name="T36" fmla="*/ 363 w 716"/>
                <a:gd name="T37" fmla="*/ 51 h 745"/>
                <a:gd name="T38" fmla="*/ 538 w 716"/>
                <a:gd name="T39" fmla="*/ 119 h 745"/>
                <a:gd name="T40" fmla="*/ 688 w 716"/>
                <a:gd name="T41" fmla="*/ 353 h 745"/>
                <a:gd name="T42" fmla="*/ 686 w 716"/>
                <a:gd name="T43" fmla="*/ 460 h 745"/>
                <a:gd name="T44" fmla="*/ 437 w 716"/>
                <a:gd name="T45" fmla="*/ 680 h 745"/>
                <a:gd name="T46" fmla="*/ 599 w 716"/>
                <a:gd name="T47" fmla="*/ 149 h 745"/>
                <a:gd name="T48" fmla="*/ 608 w 716"/>
                <a:gd name="T49" fmla="*/ 160 h 745"/>
                <a:gd name="T50" fmla="*/ 313 w 716"/>
                <a:gd name="T51" fmla="*/ 37 h 745"/>
                <a:gd name="T52" fmla="*/ 197 w 716"/>
                <a:gd name="T53" fmla="*/ 80 h 745"/>
                <a:gd name="T54" fmla="*/ 291 w 716"/>
                <a:gd name="T55" fmla="*/ 36 h 745"/>
                <a:gd name="T56" fmla="*/ 599 w 716"/>
                <a:gd name="T57" fmla="*/ 149 h 745"/>
                <a:gd name="T58" fmla="*/ 33 w 716"/>
                <a:gd name="T59" fmla="*/ 416 h 745"/>
                <a:gd name="T60" fmla="*/ 59 w 716"/>
                <a:gd name="T61" fmla="*/ 251 h 745"/>
                <a:gd name="T62" fmla="*/ 72 w 716"/>
                <a:gd name="T63" fmla="*/ 226 h 745"/>
                <a:gd name="T64" fmla="*/ 38 w 716"/>
                <a:gd name="T65" fmla="*/ 376 h 745"/>
                <a:gd name="T66" fmla="*/ 86 w 716"/>
                <a:gd name="T67" fmla="*/ 552 h 745"/>
                <a:gd name="T68" fmla="*/ 131 w 716"/>
                <a:gd name="T69" fmla="*/ 616 h 745"/>
                <a:gd name="T70" fmla="*/ 162 w 716"/>
                <a:gd name="T71" fmla="*/ 644 h 745"/>
                <a:gd name="T72" fmla="*/ 33 w 716"/>
                <a:gd name="T73" fmla="*/ 416 h 745"/>
                <a:gd name="T74" fmla="*/ 597 w 716"/>
                <a:gd name="T75" fmla="*/ 629 h 745"/>
                <a:gd name="T76" fmla="*/ 593 w 716"/>
                <a:gd name="T77" fmla="*/ 625 h 745"/>
                <a:gd name="T78" fmla="*/ 641 w 716"/>
                <a:gd name="T79" fmla="*/ 580 h 745"/>
                <a:gd name="T80" fmla="*/ 597 w 716"/>
                <a:gd name="T81" fmla="*/ 629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16" h="745">
                  <a:moveTo>
                    <a:pt x="699" y="320"/>
                  </a:moveTo>
                  <a:cubicBezTo>
                    <a:pt x="691" y="279"/>
                    <a:pt x="677" y="239"/>
                    <a:pt x="657" y="204"/>
                  </a:cubicBezTo>
                  <a:cubicBezTo>
                    <a:pt x="608" y="116"/>
                    <a:pt x="519" y="45"/>
                    <a:pt x="419" y="22"/>
                  </a:cubicBezTo>
                  <a:cubicBezTo>
                    <a:pt x="320" y="0"/>
                    <a:pt x="220" y="25"/>
                    <a:pt x="150" y="100"/>
                  </a:cubicBezTo>
                  <a:cubicBezTo>
                    <a:pt x="138" y="113"/>
                    <a:pt x="127" y="126"/>
                    <a:pt x="117" y="141"/>
                  </a:cubicBezTo>
                  <a:cubicBezTo>
                    <a:pt x="89" y="169"/>
                    <a:pt x="65" y="200"/>
                    <a:pt x="48" y="233"/>
                  </a:cubicBezTo>
                  <a:cubicBezTo>
                    <a:pt x="0" y="327"/>
                    <a:pt x="6" y="440"/>
                    <a:pt x="48" y="534"/>
                  </a:cubicBezTo>
                  <a:cubicBezTo>
                    <a:pt x="69" y="580"/>
                    <a:pt x="101" y="622"/>
                    <a:pt x="141" y="652"/>
                  </a:cubicBezTo>
                  <a:cubicBezTo>
                    <a:pt x="183" y="684"/>
                    <a:pt x="237" y="700"/>
                    <a:pt x="289" y="708"/>
                  </a:cubicBezTo>
                  <a:cubicBezTo>
                    <a:pt x="290" y="708"/>
                    <a:pt x="292" y="708"/>
                    <a:pt x="293" y="709"/>
                  </a:cubicBezTo>
                  <a:cubicBezTo>
                    <a:pt x="441" y="745"/>
                    <a:pt x="615" y="687"/>
                    <a:pt x="679" y="541"/>
                  </a:cubicBezTo>
                  <a:cubicBezTo>
                    <a:pt x="688" y="521"/>
                    <a:pt x="695" y="499"/>
                    <a:pt x="699" y="477"/>
                  </a:cubicBezTo>
                  <a:cubicBezTo>
                    <a:pt x="716" y="425"/>
                    <a:pt x="714" y="371"/>
                    <a:pt x="699" y="320"/>
                  </a:cubicBezTo>
                  <a:close/>
                  <a:moveTo>
                    <a:pt x="437" y="680"/>
                  </a:moveTo>
                  <a:cubicBezTo>
                    <a:pt x="317" y="710"/>
                    <a:pt x="197" y="666"/>
                    <a:pt x="119" y="572"/>
                  </a:cubicBezTo>
                  <a:cubicBezTo>
                    <a:pt x="44" y="481"/>
                    <a:pt x="41" y="367"/>
                    <a:pt x="77" y="260"/>
                  </a:cubicBezTo>
                  <a:cubicBezTo>
                    <a:pt x="81" y="248"/>
                    <a:pt x="86" y="236"/>
                    <a:pt x="91" y="224"/>
                  </a:cubicBezTo>
                  <a:cubicBezTo>
                    <a:pt x="122" y="168"/>
                    <a:pt x="171" y="124"/>
                    <a:pt x="223" y="86"/>
                  </a:cubicBezTo>
                  <a:cubicBezTo>
                    <a:pt x="266" y="64"/>
                    <a:pt x="314" y="51"/>
                    <a:pt x="363" y="51"/>
                  </a:cubicBezTo>
                  <a:cubicBezTo>
                    <a:pt x="428" y="51"/>
                    <a:pt x="487" y="80"/>
                    <a:pt x="538" y="119"/>
                  </a:cubicBezTo>
                  <a:cubicBezTo>
                    <a:pt x="613" y="175"/>
                    <a:pt x="672" y="260"/>
                    <a:pt x="688" y="353"/>
                  </a:cubicBezTo>
                  <a:cubicBezTo>
                    <a:pt x="693" y="389"/>
                    <a:pt x="692" y="425"/>
                    <a:pt x="686" y="460"/>
                  </a:cubicBezTo>
                  <a:cubicBezTo>
                    <a:pt x="660" y="576"/>
                    <a:pt x="546" y="653"/>
                    <a:pt x="437" y="680"/>
                  </a:cubicBezTo>
                  <a:close/>
                  <a:moveTo>
                    <a:pt x="599" y="149"/>
                  </a:moveTo>
                  <a:cubicBezTo>
                    <a:pt x="602" y="152"/>
                    <a:pt x="605" y="156"/>
                    <a:pt x="608" y="160"/>
                  </a:cubicBezTo>
                  <a:cubicBezTo>
                    <a:pt x="533" y="76"/>
                    <a:pt x="427" y="19"/>
                    <a:pt x="313" y="37"/>
                  </a:cubicBezTo>
                  <a:cubicBezTo>
                    <a:pt x="273" y="43"/>
                    <a:pt x="234" y="59"/>
                    <a:pt x="197" y="80"/>
                  </a:cubicBezTo>
                  <a:cubicBezTo>
                    <a:pt x="224" y="59"/>
                    <a:pt x="255" y="44"/>
                    <a:pt x="291" y="36"/>
                  </a:cubicBezTo>
                  <a:cubicBezTo>
                    <a:pt x="405" y="11"/>
                    <a:pt x="523" y="65"/>
                    <a:pt x="599" y="149"/>
                  </a:cubicBezTo>
                  <a:close/>
                  <a:moveTo>
                    <a:pt x="33" y="416"/>
                  </a:moveTo>
                  <a:cubicBezTo>
                    <a:pt x="27" y="360"/>
                    <a:pt x="35" y="302"/>
                    <a:pt x="59" y="251"/>
                  </a:cubicBezTo>
                  <a:cubicBezTo>
                    <a:pt x="62" y="242"/>
                    <a:pt x="67" y="234"/>
                    <a:pt x="72" y="226"/>
                  </a:cubicBezTo>
                  <a:cubicBezTo>
                    <a:pt x="52" y="274"/>
                    <a:pt x="41" y="326"/>
                    <a:pt x="38" y="376"/>
                  </a:cubicBezTo>
                  <a:cubicBezTo>
                    <a:pt x="34" y="440"/>
                    <a:pt x="52" y="501"/>
                    <a:pt x="86" y="552"/>
                  </a:cubicBezTo>
                  <a:cubicBezTo>
                    <a:pt x="98" y="575"/>
                    <a:pt x="114" y="596"/>
                    <a:pt x="131" y="616"/>
                  </a:cubicBezTo>
                  <a:cubicBezTo>
                    <a:pt x="141" y="626"/>
                    <a:pt x="151" y="636"/>
                    <a:pt x="162" y="644"/>
                  </a:cubicBezTo>
                  <a:cubicBezTo>
                    <a:pt x="87" y="594"/>
                    <a:pt x="44" y="507"/>
                    <a:pt x="33" y="416"/>
                  </a:cubicBezTo>
                  <a:close/>
                  <a:moveTo>
                    <a:pt x="597" y="629"/>
                  </a:moveTo>
                  <a:cubicBezTo>
                    <a:pt x="596" y="627"/>
                    <a:pt x="595" y="626"/>
                    <a:pt x="593" y="625"/>
                  </a:cubicBezTo>
                  <a:cubicBezTo>
                    <a:pt x="611" y="612"/>
                    <a:pt x="627" y="597"/>
                    <a:pt x="641" y="580"/>
                  </a:cubicBezTo>
                  <a:cubicBezTo>
                    <a:pt x="628" y="598"/>
                    <a:pt x="614" y="615"/>
                    <a:pt x="597" y="6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4">
              <a:extLst>
                <a:ext uri="{FF2B5EF4-FFF2-40B4-BE49-F238E27FC236}">
                  <a16:creationId xmlns:a16="http://schemas.microsoft.com/office/drawing/2014/main" xmlns="" id="{808AD5E7-BB56-43D7-830E-62B9C7543276}"/>
                </a:ext>
              </a:extLst>
            </p:cNvPr>
            <p:cNvSpPr>
              <a:spLocks/>
            </p:cNvSpPr>
            <p:nvPr/>
          </p:nvSpPr>
          <p:spPr bwMode="auto">
            <a:xfrm>
              <a:off x="1543" y="1385"/>
              <a:ext cx="102" cy="272"/>
            </a:xfrm>
            <a:custGeom>
              <a:avLst/>
              <a:gdLst>
                <a:gd name="T0" fmla="*/ 34 w 43"/>
                <a:gd name="T1" fmla="*/ 10 h 115"/>
                <a:gd name="T2" fmla="*/ 24 w 43"/>
                <a:gd name="T3" fmla="*/ 5 h 115"/>
                <a:gd name="T4" fmla="*/ 2 w 43"/>
                <a:gd name="T5" fmla="*/ 94 h 115"/>
                <a:gd name="T6" fmla="*/ 16 w 43"/>
                <a:gd name="T7" fmla="*/ 94 h 115"/>
                <a:gd name="T8" fmla="*/ 17 w 43"/>
                <a:gd name="T9" fmla="*/ 76 h 115"/>
                <a:gd name="T10" fmla="*/ 25 w 43"/>
                <a:gd name="T11" fmla="*/ 36 h 115"/>
                <a:gd name="T12" fmla="*/ 17 w 43"/>
                <a:gd name="T13" fmla="*/ 105 h 115"/>
                <a:gd name="T14" fmla="*/ 30 w 43"/>
                <a:gd name="T15" fmla="*/ 108 h 115"/>
                <a:gd name="T16" fmla="*/ 42 w 43"/>
                <a:gd name="T17" fmla="*/ 14 h 115"/>
                <a:gd name="T18" fmla="*/ 34 w 43"/>
                <a:gd name="T19" fmla="*/ 1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15">
                  <a:moveTo>
                    <a:pt x="34" y="10"/>
                  </a:moveTo>
                  <a:cubicBezTo>
                    <a:pt x="34" y="5"/>
                    <a:pt x="28" y="0"/>
                    <a:pt x="24" y="5"/>
                  </a:cubicBezTo>
                  <a:cubicBezTo>
                    <a:pt x="4" y="29"/>
                    <a:pt x="0" y="64"/>
                    <a:pt x="2" y="94"/>
                  </a:cubicBezTo>
                  <a:cubicBezTo>
                    <a:pt x="2" y="103"/>
                    <a:pt x="17" y="104"/>
                    <a:pt x="16" y="94"/>
                  </a:cubicBezTo>
                  <a:cubicBezTo>
                    <a:pt x="16" y="88"/>
                    <a:pt x="16" y="82"/>
                    <a:pt x="17" y="76"/>
                  </a:cubicBezTo>
                  <a:cubicBezTo>
                    <a:pt x="17" y="63"/>
                    <a:pt x="20" y="48"/>
                    <a:pt x="25" y="36"/>
                  </a:cubicBezTo>
                  <a:cubicBezTo>
                    <a:pt x="20" y="59"/>
                    <a:pt x="20" y="83"/>
                    <a:pt x="17" y="105"/>
                  </a:cubicBezTo>
                  <a:cubicBezTo>
                    <a:pt x="16" y="113"/>
                    <a:pt x="29" y="115"/>
                    <a:pt x="30" y="108"/>
                  </a:cubicBezTo>
                  <a:cubicBezTo>
                    <a:pt x="35" y="77"/>
                    <a:pt x="37" y="45"/>
                    <a:pt x="42" y="14"/>
                  </a:cubicBezTo>
                  <a:cubicBezTo>
                    <a:pt x="43" y="9"/>
                    <a:pt x="38" y="6"/>
                    <a:pt x="3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5">
              <a:extLst>
                <a:ext uri="{FF2B5EF4-FFF2-40B4-BE49-F238E27FC236}">
                  <a16:creationId xmlns:a16="http://schemas.microsoft.com/office/drawing/2014/main" xmlns="" id="{C406E9A9-0D65-477C-B5B2-185C91D47B8D}"/>
                </a:ext>
              </a:extLst>
            </p:cNvPr>
            <p:cNvSpPr>
              <a:spLocks/>
            </p:cNvSpPr>
            <p:nvPr/>
          </p:nvSpPr>
          <p:spPr bwMode="auto">
            <a:xfrm>
              <a:off x="2186" y="1375"/>
              <a:ext cx="111" cy="275"/>
            </a:xfrm>
            <a:custGeom>
              <a:avLst/>
              <a:gdLst>
                <a:gd name="T0" fmla="*/ 13 w 47"/>
                <a:gd name="T1" fmla="*/ 5 h 116"/>
                <a:gd name="T2" fmla="*/ 5 w 47"/>
                <a:gd name="T3" fmla="*/ 15 h 116"/>
                <a:gd name="T4" fmla="*/ 17 w 47"/>
                <a:gd name="T5" fmla="*/ 53 h 116"/>
                <a:gd name="T6" fmla="*/ 8 w 47"/>
                <a:gd name="T7" fmla="*/ 30 h 116"/>
                <a:gd name="T8" fmla="*/ 1 w 47"/>
                <a:gd name="T9" fmla="*/ 32 h 116"/>
                <a:gd name="T10" fmla="*/ 15 w 47"/>
                <a:gd name="T11" fmla="*/ 105 h 116"/>
                <a:gd name="T12" fmla="*/ 28 w 47"/>
                <a:gd name="T13" fmla="*/ 105 h 116"/>
                <a:gd name="T14" fmla="*/ 30 w 47"/>
                <a:gd name="T15" fmla="*/ 67 h 116"/>
                <a:gd name="T16" fmla="*/ 32 w 47"/>
                <a:gd name="T17" fmla="*/ 105 h 116"/>
                <a:gd name="T18" fmla="*/ 47 w 47"/>
                <a:gd name="T19" fmla="*/ 106 h 116"/>
                <a:gd name="T20" fmla="*/ 13 w 47"/>
                <a:gd name="T21" fmla="*/ 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116">
                  <a:moveTo>
                    <a:pt x="13" y="5"/>
                  </a:moveTo>
                  <a:cubicBezTo>
                    <a:pt x="7" y="0"/>
                    <a:pt x="0" y="10"/>
                    <a:pt x="5" y="15"/>
                  </a:cubicBezTo>
                  <a:cubicBezTo>
                    <a:pt x="13" y="25"/>
                    <a:pt x="16" y="39"/>
                    <a:pt x="17" y="53"/>
                  </a:cubicBezTo>
                  <a:cubicBezTo>
                    <a:pt x="14" y="45"/>
                    <a:pt x="11" y="38"/>
                    <a:pt x="8" y="30"/>
                  </a:cubicBezTo>
                  <a:cubicBezTo>
                    <a:pt x="6" y="26"/>
                    <a:pt x="0" y="29"/>
                    <a:pt x="1" y="32"/>
                  </a:cubicBezTo>
                  <a:cubicBezTo>
                    <a:pt x="9" y="55"/>
                    <a:pt x="16" y="80"/>
                    <a:pt x="15" y="105"/>
                  </a:cubicBezTo>
                  <a:cubicBezTo>
                    <a:pt x="14" y="114"/>
                    <a:pt x="28" y="114"/>
                    <a:pt x="28" y="105"/>
                  </a:cubicBezTo>
                  <a:cubicBezTo>
                    <a:pt x="29" y="93"/>
                    <a:pt x="30" y="80"/>
                    <a:pt x="30" y="67"/>
                  </a:cubicBezTo>
                  <a:cubicBezTo>
                    <a:pt x="32" y="79"/>
                    <a:pt x="32" y="93"/>
                    <a:pt x="32" y="105"/>
                  </a:cubicBezTo>
                  <a:cubicBezTo>
                    <a:pt x="31" y="115"/>
                    <a:pt x="47" y="116"/>
                    <a:pt x="47" y="106"/>
                  </a:cubicBezTo>
                  <a:cubicBezTo>
                    <a:pt x="47" y="69"/>
                    <a:pt x="43" y="30"/>
                    <a:pt x="1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76">
              <a:extLst>
                <a:ext uri="{FF2B5EF4-FFF2-40B4-BE49-F238E27FC236}">
                  <a16:creationId xmlns:a16="http://schemas.microsoft.com/office/drawing/2014/main" xmlns="" id="{FC4BD598-6433-417C-88CB-A8C6B2FFF667}"/>
                </a:ext>
              </a:extLst>
            </p:cNvPr>
            <p:cNvSpPr>
              <a:spLocks noEditPoints="1"/>
            </p:cNvSpPr>
            <p:nvPr/>
          </p:nvSpPr>
          <p:spPr bwMode="auto">
            <a:xfrm>
              <a:off x="1363" y="1716"/>
              <a:ext cx="1126" cy="550"/>
            </a:xfrm>
            <a:custGeom>
              <a:avLst/>
              <a:gdLst>
                <a:gd name="T0" fmla="*/ 458 w 475"/>
                <a:gd name="T1" fmla="*/ 11 h 232"/>
                <a:gd name="T2" fmla="*/ 429 w 475"/>
                <a:gd name="T3" fmla="*/ 102 h 232"/>
                <a:gd name="T4" fmla="*/ 397 w 475"/>
                <a:gd name="T5" fmla="*/ 149 h 232"/>
                <a:gd name="T6" fmla="*/ 243 w 475"/>
                <a:gd name="T7" fmla="*/ 197 h 232"/>
                <a:gd name="T8" fmla="*/ 99 w 475"/>
                <a:gd name="T9" fmla="*/ 166 h 232"/>
                <a:gd name="T10" fmla="*/ 71 w 475"/>
                <a:gd name="T11" fmla="*/ 148 h 232"/>
                <a:gd name="T12" fmla="*/ 20 w 475"/>
                <a:gd name="T13" fmla="*/ 40 h 232"/>
                <a:gd name="T14" fmla="*/ 5 w 475"/>
                <a:gd name="T15" fmla="*/ 48 h 232"/>
                <a:gd name="T16" fmla="*/ 8 w 475"/>
                <a:gd name="T17" fmla="*/ 55 h 232"/>
                <a:gd name="T18" fmla="*/ 5 w 475"/>
                <a:gd name="T19" fmla="*/ 57 h 232"/>
                <a:gd name="T20" fmla="*/ 48 w 475"/>
                <a:gd name="T21" fmla="*/ 147 h 232"/>
                <a:gd name="T22" fmla="*/ 105 w 475"/>
                <a:gd name="T23" fmla="*/ 199 h 232"/>
                <a:gd name="T24" fmla="*/ 276 w 475"/>
                <a:gd name="T25" fmla="*/ 228 h 232"/>
                <a:gd name="T26" fmla="*/ 410 w 475"/>
                <a:gd name="T27" fmla="*/ 167 h 232"/>
                <a:gd name="T28" fmla="*/ 442 w 475"/>
                <a:gd name="T29" fmla="*/ 114 h 232"/>
                <a:gd name="T30" fmla="*/ 473 w 475"/>
                <a:gd name="T31" fmla="*/ 15 h 232"/>
                <a:gd name="T32" fmla="*/ 458 w 475"/>
                <a:gd name="T33" fmla="*/ 11 h 232"/>
                <a:gd name="T34" fmla="*/ 226 w 475"/>
                <a:gd name="T35" fmla="*/ 212 h 232"/>
                <a:gd name="T36" fmla="*/ 187 w 475"/>
                <a:gd name="T37" fmla="*/ 208 h 232"/>
                <a:gd name="T38" fmla="*/ 226 w 475"/>
                <a:gd name="T39" fmla="*/ 21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75" h="232">
                  <a:moveTo>
                    <a:pt x="458" y="11"/>
                  </a:moveTo>
                  <a:cubicBezTo>
                    <a:pt x="450" y="42"/>
                    <a:pt x="442" y="73"/>
                    <a:pt x="429" y="102"/>
                  </a:cubicBezTo>
                  <a:cubicBezTo>
                    <a:pt x="420" y="119"/>
                    <a:pt x="410" y="135"/>
                    <a:pt x="397" y="149"/>
                  </a:cubicBezTo>
                  <a:cubicBezTo>
                    <a:pt x="357" y="192"/>
                    <a:pt x="299" y="200"/>
                    <a:pt x="243" y="197"/>
                  </a:cubicBezTo>
                  <a:cubicBezTo>
                    <a:pt x="195" y="194"/>
                    <a:pt x="142" y="189"/>
                    <a:pt x="99" y="166"/>
                  </a:cubicBezTo>
                  <a:cubicBezTo>
                    <a:pt x="88" y="161"/>
                    <a:pt x="79" y="154"/>
                    <a:pt x="71" y="148"/>
                  </a:cubicBezTo>
                  <a:cubicBezTo>
                    <a:pt x="48" y="117"/>
                    <a:pt x="37" y="77"/>
                    <a:pt x="20" y="40"/>
                  </a:cubicBezTo>
                  <a:cubicBezTo>
                    <a:pt x="15" y="30"/>
                    <a:pt x="0" y="38"/>
                    <a:pt x="5" y="48"/>
                  </a:cubicBezTo>
                  <a:cubicBezTo>
                    <a:pt x="6" y="51"/>
                    <a:pt x="7" y="53"/>
                    <a:pt x="8" y="55"/>
                  </a:cubicBezTo>
                  <a:cubicBezTo>
                    <a:pt x="6" y="55"/>
                    <a:pt x="5" y="56"/>
                    <a:pt x="5" y="57"/>
                  </a:cubicBezTo>
                  <a:cubicBezTo>
                    <a:pt x="3" y="91"/>
                    <a:pt x="23" y="123"/>
                    <a:pt x="48" y="147"/>
                  </a:cubicBezTo>
                  <a:cubicBezTo>
                    <a:pt x="62" y="169"/>
                    <a:pt x="82" y="186"/>
                    <a:pt x="105" y="199"/>
                  </a:cubicBezTo>
                  <a:cubicBezTo>
                    <a:pt x="156" y="227"/>
                    <a:pt x="219" y="232"/>
                    <a:pt x="276" y="228"/>
                  </a:cubicBezTo>
                  <a:cubicBezTo>
                    <a:pt x="328" y="224"/>
                    <a:pt x="376" y="209"/>
                    <a:pt x="410" y="167"/>
                  </a:cubicBezTo>
                  <a:cubicBezTo>
                    <a:pt x="423" y="151"/>
                    <a:pt x="433" y="133"/>
                    <a:pt x="442" y="114"/>
                  </a:cubicBezTo>
                  <a:cubicBezTo>
                    <a:pt x="457" y="83"/>
                    <a:pt x="467" y="48"/>
                    <a:pt x="473" y="15"/>
                  </a:cubicBezTo>
                  <a:cubicBezTo>
                    <a:pt x="475" y="5"/>
                    <a:pt x="460" y="0"/>
                    <a:pt x="458" y="11"/>
                  </a:cubicBezTo>
                  <a:close/>
                  <a:moveTo>
                    <a:pt x="226" y="212"/>
                  </a:moveTo>
                  <a:cubicBezTo>
                    <a:pt x="213" y="211"/>
                    <a:pt x="200" y="210"/>
                    <a:pt x="187" y="208"/>
                  </a:cubicBezTo>
                  <a:cubicBezTo>
                    <a:pt x="200" y="210"/>
                    <a:pt x="213" y="211"/>
                    <a:pt x="226" y="2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77">
              <a:extLst>
                <a:ext uri="{FF2B5EF4-FFF2-40B4-BE49-F238E27FC236}">
                  <a16:creationId xmlns:a16="http://schemas.microsoft.com/office/drawing/2014/main" xmlns="" id="{0F0DA12C-E14D-4936-8B31-6ED5E304B8D9}"/>
                </a:ext>
              </a:extLst>
            </p:cNvPr>
            <p:cNvSpPr>
              <a:spLocks/>
            </p:cNvSpPr>
            <p:nvPr/>
          </p:nvSpPr>
          <p:spPr bwMode="auto">
            <a:xfrm>
              <a:off x="1280" y="1773"/>
              <a:ext cx="185" cy="133"/>
            </a:xfrm>
            <a:custGeom>
              <a:avLst/>
              <a:gdLst>
                <a:gd name="T0" fmla="*/ 61 w 78"/>
                <a:gd name="T1" fmla="*/ 5 h 56"/>
                <a:gd name="T2" fmla="*/ 58 w 78"/>
                <a:gd name="T3" fmla="*/ 7 h 56"/>
                <a:gd name="T4" fmla="*/ 48 w 78"/>
                <a:gd name="T5" fmla="*/ 5 h 56"/>
                <a:gd name="T6" fmla="*/ 16 w 78"/>
                <a:gd name="T7" fmla="*/ 29 h 56"/>
                <a:gd name="T8" fmla="*/ 7 w 78"/>
                <a:gd name="T9" fmla="*/ 38 h 56"/>
                <a:gd name="T10" fmla="*/ 16 w 78"/>
                <a:gd name="T11" fmla="*/ 52 h 56"/>
                <a:gd name="T12" fmla="*/ 69 w 78"/>
                <a:gd name="T13" fmla="*/ 20 h 56"/>
                <a:gd name="T14" fmla="*/ 61 w 78"/>
                <a:gd name="T15" fmla="*/ 5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56">
                  <a:moveTo>
                    <a:pt x="61" y="5"/>
                  </a:moveTo>
                  <a:cubicBezTo>
                    <a:pt x="60" y="6"/>
                    <a:pt x="59" y="6"/>
                    <a:pt x="58" y="7"/>
                  </a:cubicBezTo>
                  <a:cubicBezTo>
                    <a:pt x="56" y="4"/>
                    <a:pt x="52" y="2"/>
                    <a:pt x="48" y="5"/>
                  </a:cubicBezTo>
                  <a:cubicBezTo>
                    <a:pt x="38" y="12"/>
                    <a:pt x="23" y="18"/>
                    <a:pt x="16" y="29"/>
                  </a:cubicBezTo>
                  <a:cubicBezTo>
                    <a:pt x="13" y="32"/>
                    <a:pt x="10" y="35"/>
                    <a:pt x="7" y="38"/>
                  </a:cubicBezTo>
                  <a:cubicBezTo>
                    <a:pt x="0" y="45"/>
                    <a:pt x="8" y="56"/>
                    <a:pt x="16" y="52"/>
                  </a:cubicBezTo>
                  <a:cubicBezTo>
                    <a:pt x="35" y="43"/>
                    <a:pt x="51" y="30"/>
                    <a:pt x="69" y="20"/>
                  </a:cubicBezTo>
                  <a:cubicBezTo>
                    <a:pt x="78" y="14"/>
                    <a:pt x="71" y="0"/>
                    <a:pt x="6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78">
              <a:extLst>
                <a:ext uri="{FF2B5EF4-FFF2-40B4-BE49-F238E27FC236}">
                  <a16:creationId xmlns:a16="http://schemas.microsoft.com/office/drawing/2014/main" xmlns="" id="{99D260B6-3640-4575-B02D-A9FC9A7087D0}"/>
                </a:ext>
              </a:extLst>
            </p:cNvPr>
            <p:cNvSpPr>
              <a:spLocks/>
            </p:cNvSpPr>
            <p:nvPr/>
          </p:nvSpPr>
          <p:spPr bwMode="auto">
            <a:xfrm>
              <a:off x="2399" y="1690"/>
              <a:ext cx="131" cy="114"/>
            </a:xfrm>
            <a:custGeom>
              <a:avLst/>
              <a:gdLst>
                <a:gd name="T0" fmla="*/ 51 w 55"/>
                <a:gd name="T1" fmla="*/ 24 h 48"/>
                <a:gd name="T2" fmla="*/ 27 w 55"/>
                <a:gd name="T3" fmla="*/ 11 h 48"/>
                <a:gd name="T4" fmla="*/ 19 w 55"/>
                <a:gd name="T5" fmla="*/ 5 h 48"/>
                <a:gd name="T6" fmla="*/ 8 w 55"/>
                <a:gd name="T7" fmla="*/ 18 h 48"/>
                <a:gd name="T8" fmla="*/ 9 w 55"/>
                <a:gd name="T9" fmla="*/ 20 h 48"/>
                <a:gd name="T10" fmla="*/ 9 w 55"/>
                <a:gd name="T11" fmla="*/ 20 h 48"/>
                <a:gd name="T12" fmla="*/ 10 w 55"/>
                <a:gd name="T13" fmla="*/ 20 h 48"/>
                <a:gd name="T14" fmla="*/ 40 w 55"/>
                <a:gd name="T15" fmla="*/ 43 h 48"/>
                <a:gd name="T16" fmla="*/ 53 w 55"/>
                <a:gd name="T17" fmla="*/ 35 h 48"/>
                <a:gd name="T18" fmla="*/ 51 w 55"/>
                <a:gd name="T19"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48">
                  <a:moveTo>
                    <a:pt x="51" y="24"/>
                  </a:moveTo>
                  <a:cubicBezTo>
                    <a:pt x="44" y="19"/>
                    <a:pt x="36" y="14"/>
                    <a:pt x="27" y="11"/>
                  </a:cubicBezTo>
                  <a:cubicBezTo>
                    <a:pt x="24" y="9"/>
                    <a:pt x="21" y="7"/>
                    <a:pt x="19" y="5"/>
                  </a:cubicBezTo>
                  <a:cubicBezTo>
                    <a:pt x="11" y="0"/>
                    <a:pt x="0" y="12"/>
                    <a:pt x="8" y="18"/>
                  </a:cubicBezTo>
                  <a:cubicBezTo>
                    <a:pt x="8" y="19"/>
                    <a:pt x="9" y="19"/>
                    <a:pt x="9" y="20"/>
                  </a:cubicBezTo>
                  <a:cubicBezTo>
                    <a:pt x="9" y="20"/>
                    <a:pt x="9" y="20"/>
                    <a:pt x="9" y="20"/>
                  </a:cubicBezTo>
                  <a:cubicBezTo>
                    <a:pt x="10" y="20"/>
                    <a:pt x="10" y="20"/>
                    <a:pt x="10" y="20"/>
                  </a:cubicBezTo>
                  <a:cubicBezTo>
                    <a:pt x="19" y="28"/>
                    <a:pt x="30" y="36"/>
                    <a:pt x="40" y="43"/>
                  </a:cubicBezTo>
                  <a:cubicBezTo>
                    <a:pt x="47" y="48"/>
                    <a:pt x="53" y="42"/>
                    <a:pt x="53" y="35"/>
                  </a:cubicBezTo>
                  <a:cubicBezTo>
                    <a:pt x="55" y="32"/>
                    <a:pt x="55" y="26"/>
                    <a:pt x="51"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79">
              <a:extLst>
                <a:ext uri="{FF2B5EF4-FFF2-40B4-BE49-F238E27FC236}">
                  <a16:creationId xmlns:a16="http://schemas.microsoft.com/office/drawing/2014/main" xmlns="" id="{A2BA9C8C-CBFF-4811-9961-3A235DDF05D6}"/>
                </a:ext>
              </a:extLst>
            </p:cNvPr>
            <p:cNvSpPr>
              <a:spLocks/>
            </p:cNvSpPr>
            <p:nvPr/>
          </p:nvSpPr>
          <p:spPr bwMode="auto">
            <a:xfrm>
              <a:off x="1688" y="961"/>
              <a:ext cx="102" cy="279"/>
            </a:xfrm>
            <a:custGeom>
              <a:avLst/>
              <a:gdLst>
                <a:gd name="T0" fmla="*/ 43 w 43"/>
                <a:gd name="T1" fmla="*/ 14 h 118"/>
                <a:gd name="T2" fmla="*/ 39 w 43"/>
                <a:gd name="T3" fmla="*/ 7 h 118"/>
                <a:gd name="T4" fmla="*/ 39 w 43"/>
                <a:gd name="T5" fmla="*/ 5 h 118"/>
                <a:gd name="T6" fmla="*/ 29 w 43"/>
                <a:gd name="T7" fmla="*/ 5 h 118"/>
                <a:gd name="T8" fmla="*/ 28 w 43"/>
                <a:gd name="T9" fmla="*/ 8 h 118"/>
                <a:gd name="T10" fmla="*/ 16 w 43"/>
                <a:gd name="T11" fmla="*/ 7 h 118"/>
                <a:gd name="T12" fmla="*/ 8 w 43"/>
                <a:gd name="T13" fmla="*/ 45 h 118"/>
                <a:gd name="T14" fmla="*/ 6 w 43"/>
                <a:gd name="T15" fmla="*/ 63 h 118"/>
                <a:gd name="T16" fmla="*/ 3 w 43"/>
                <a:gd name="T17" fmla="*/ 108 h 118"/>
                <a:gd name="T18" fmla="*/ 19 w 43"/>
                <a:gd name="T19" fmla="*/ 106 h 118"/>
                <a:gd name="T20" fmla="*/ 19 w 43"/>
                <a:gd name="T21" fmla="*/ 101 h 118"/>
                <a:gd name="T22" fmla="*/ 25 w 43"/>
                <a:gd name="T23" fmla="*/ 101 h 118"/>
                <a:gd name="T24" fmla="*/ 40 w 43"/>
                <a:gd name="T25" fmla="*/ 99 h 118"/>
                <a:gd name="T26" fmla="*/ 42 w 43"/>
                <a:gd name="T27" fmla="*/ 31 h 118"/>
                <a:gd name="T28" fmla="*/ 43 w 43"/>
                <a:gd name="T29" fmla="*/ 1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 h="118">
                  <a:moveTo>
                    <a:pt x="43" y="14"/>
                  </a:moveTo>
                  <a:cubicBezTo>
                    <a:pt x="43" y="10"/>
                    <a:pt x="41" y="8"/>
                    <a:pt x="39" y="7"/>
                  </a:cubicBezTo>
                  <a:cubicBezTo>
                    <a:pt x="39" y="7"/>
                    <a:pt x="39" y="6"/>
                    <a:pt x="39" y="5"/>
                  </a:cubicBezTo>
                  <a:cubicBezTo>
                    <a:pt x="38" y="0"/>
                    <a:pt x="31" y="0"/>
                    <a:pt x="29" y="5"/>
                  </a:cubicBezTo>
                  <a:cubicBezTo>
                    <a:pt x="29" y="6"/>
                    <a:pt x="28" y="7"/>
                    <a:pt x="28" y="8"/>
                  </a:cubicBezTo>
                  <a:cubicBezTo>
                    <a:pt x="26" y="4"/>
                    <a:pt x="19" y="2"/>
                    <a:pt x="16" y="7"/>
                  </a:cubicBezTo>
                  <a:cubicBezTo>
                    <a:pt x="10" y="19"/>
                    <a:pt x="9" y="33"/>
                    <a:pt x="8" y="45"/>
                  </a:cubicBezTo>
                  <a:cubicBezTo>
                    <a:pt x="7" y="51"/>
                    <a:pt x="7" y="57"/>
                    <a:pt x="6" y="63"/>
                  </a:cubicBezTo>
                  <a:cubicBezTo>
                    <a:pt x="2" y="77"/>
                    <a:pt x="0" y="92"/>
                    <a:pt x="3" y="108"/>
                  </a:cubicBezTo>
                  <a:cubicBezTo>
                    <a:pt x="4" y="118"/>
                    <a:pt x="18" y="115"/>
                    <a:pt x="19" y="106"/>
                  </a:cubicBezTo>
                  <a:cubicBezTo>
                    <a:pt x="19" y="104"/>
                    <a:pt x="19" y="103"/>
                    <a:pt x="19" y="101"/>
                  </a:cubicBezTo>
                  <a:cubicBezTo>
                    <a:pt x="21" y="102"/>
                    <a:pt x="23" y="102"/>
                    <a:pt x="25" y="101"/>
                  </a:cubicBezTo>
                  <a:cubicBezTo>
                    <a:pt x="27" y="110"/>
                    <a:pt x="40" y="108"/>
                    <a:pt x="40" y="99"/>
                  </a:cubicBezTo>
                  <a:cubicBezTo>
                    <a:pt x="41" y="77"/>
                    <a:pt x="43" y="54"/>
                    <a:pt x="42" y="31"/>
                  </a:cubicBezTo>
                  <a:cubicBezTo>
                    <a:pt x="42" y="25"/>
                    <a:pt x="43" y="20"/>
                    <a:pt x="43"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80">
              <a:extLst>
                <a:ext uri="{FF2B5EF4-FFF2-40B4-BE49-F238E27FC236}">
                  <a16:creationId xmlns:a16="http://schemas.microsoft.com/office/drawing/2014/main" xmlns="" id="{CA4115C9-291A-4F8D-ADEB-E16CC4E75464}"/>
                </a:ext>
              </a:extLst>
            </p:cNvPr>
            <p:cNvSpPr>
              <a:spLocks/>
            </p:cNvSpPr>
            <p:nvPr/>
          </p:nvSpPr>
          <p:spPr bwMode="auto">
            <a:xfrm>
              <a:off x="1882" y="940"/>
              <a:ext cx="69" cy="279"/>
            </a:xfrm>
            <a:custGeom>
              <a:avLst/>
              <a:gdLst>
                <a:gd name="T0" fmla="*/ 29 w 29"/>
                <a:gd name="T1" fmla="*/ 11 h 118"/>
                <a:gd name="T2" fmla="*/ 21 w 29"/>
                <a:gd name="T3" fmla="*/ 4 h 118"/>
                <a:gd name="T4" fmla="*/ 11 w 29"/>
                <a:gd name="T5" fmla="*/ 4 h 118"/>
                <a:gd name="T6" fmla="*/ 3 w 29"/>
                <a:gd name="T7" fmla="*/ 49 h 118"/>
                <a:gd name="T8" fmla="*/ 0 w 29"/>
                <a:gd name="T9" fmla="*/ 101 h 118"/>
                <a:gd name="T10" fmla="*/ 0 w 29"/>
                <a:gd name="T11" fmla="*/ 109 h 118"/>
                <a:gd name="T12" fmla="*/ 11 w 29"/>
                <a:gd name="T13" fmla="*/ 116 h 118"/>
                <a:gd name="T14" fmla="*/ 20 w 29"/>
                <a:gd name="T15" fmla="*/ 114 h 118"/>
                <a:gd name="T16" fmla="*/ 28 w 29"/>
                <a:gd name="T17" fmla="*/ 71 h 118"/>
                <a:gd name="T18" fmla="*/ 29 w 29"/>
                <a:gd name="T19" fmla="*/ 1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18">
                  <a:moveTo>
                    <a:pt x="29" y="11"/>
                  </a:moveTo>
                  <a:cubicBezTo>
                    <a:pt x="29" y="6"/>
                    <a:pt x="25" y="4"/>
                    <a:pt x="21" y="4"/>
                  </a:cubicBezTo>
                  <a:cubicBezTo>
                    <a:pt x="19" y="0"/>
                    <a:pt x="14" y="1"/>
                    <a:pt x="11" y="4"/>
                  </a:cubicBezTo>
                  <a:cubicBezTo>
                    <a:pt x="3" y="14"/>
                    <a:pt x="4" y="36"/>
                    <a:pt x="3" y="49"/>
                  </a:cubicBezTo>
                  <a:cubicBezTo>
                    <a:pt x="2" y="66"/>
                    <a:pt x="1" y="83"/>
                    <a:pt x="0" y="101"/>
                  </a:cubicBezTo>
                  <a:cubicBezTo>
                    <a:pt x="0" y="103"/>
                    <a:pt x="0" y="106"/>
                    <a:pt x="0" y="109"/>
                  </a:cubicBezTo>
                  <a:cubicBezTo>
                    <a:pt x="0" y="115"/>
                    <a:pt x="6" y="117"/>
                    <a:pt x="11" y="116"/>
                  </a:cubicBezTo>
                  <a:cubicBezTo>
                    <a:pt x="14" y="118"/>
                    <a:pt x="18" y="117"/>
                    <a:pt x="20" y="114"/>
                  </a:cubicBezTo>
                  <a:cubicBezTo>
                    <a:pt x="28" y="104"/>
                    <a:pt x="27" y="83"/>
                    <a:pt x="28" y="71"/>
                  </a:cubicBezTo>
                  <a:cubicBezTo>
                    <a:pt x="29" y="51"/>
                    <a:pt x="29" y="31"/>
                    <a:pt x="29"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81">
              <a:extLst>
                <a:ext uri="{FF2B5EF4-FFF2-40B4-BE49-F238E27FC236}">
                  <a16:creationId xmlns:a16="http://schemas.microsoft.com/office/drawing/2014/main" xmlns="" id="{0A2E141C-4CA7-4BEA-A378-EB9FB7305B53}"/>
                </a:ext>
              </a:extLst>
            </p:cNvPr>
            <p:cNvSpPr>
              <a:spLocks/>
            </p:cNvSpPr>
            <p:nvPr/>
          </p:nvSpPr>
          <p:spPr bwMode="auto">
            <a:xfrm>
              <a:off x="2025" y="942"/>
              <a:ext cx="73" cy="289"/>
            </a:xfrm>
            <a:custGeom>
              <a:avLst/>
              <a:gdLst>
                <a:gd name="T0" fmla="*/ 30 w 31"/>
                <a:gd name="T1" fmla="*/ 10 h 122"/>
                <a:gd name="T2" fmla="*/ 15 w 31"/>
                <a:gd name="T3" fmla="*/ 10 h 122"/>
                <a:gd name="T4" fmla="*/ 15 w 31"/>
                <a:gd name="T5" fmla="*/ 11 h 122"/>
                <a:gd name="T6" fmla="*/ 10 w 31"/>
                <a:gd name="T7" fmla="*/ 14 h 122"/>
                <a:gd name="T8" fmla="*/ 3 w 31"/>
                <a:gd name="T9" fmla="*/ 74 h 122"/>
                <a:gd name="T10" fmla="*/ 0 w 31"/>
                <a:gd name="T11" fmla="*/ 112 h 122"/>
                <a:gd name="T12" fmla="*/ 14 w 31"/>
                <a:gd name="T13" fmla="*/ 117 h 122"/>
                <a:gd name="T14" fmla="*/ 22 w 31"/>
                <a:gd name="T15" fmla="*/ 111 h 122"/>
                <a:gd name="T16" fmla="*/ 30 w 31"/>
                <a:gd name="T17" fmla="*/ 1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122">
                  <a:moveTo>
                    <a:pt x="30" y="10"/>
                  </a:moveTo>
                  <a:cubicBezTo>
                    <a:pt x="30" y="0"/>
                    <a:pt x="15" y="0"/>
                    <a:pt x="15" y="10"/>
                  </a:cubicBezTo>
                  <a:cubicBezTo>
                    <a:pt x="15" y="10"/>
                    <a:pt x="15" y="11"/>
                    <a:pt x="15" y="11"/>
                  </a:cubicBezTo>
                  <a:cubicBezTo>
                    <a:pt x="13" y="11"/>
                    <a:pt x="10" y="12"/>
                    <a:pt x="10" y="14"/>
                  </a:cubicBezTo>
                  <a:cubicBezTo>
                    <a:pt x="6" y="34"/>
                    <a:pt x="4" y="54"/>
                    <a:pt x="3" y="74"/>
                  </a:cubicBezTo>
                  <a:cubicBezTo>
                    <a:pt x="1" y="86"/>
                    <a:pt x="0" y="99"/>
                    <a:pt x="0" y="112"/>
                  </a:cubicBezTo>
                  <a:cubicBezTo>
                    <a:pt x="0" y="120"/>
                    <a:pt x="10" y="122"/>
                    <a:pt x="14" y="117"/>
                  </a:cubicBezTo>
                  <a:cubicBezTo>
                    <a:pt x="18" y="117"/>
                    <a:pt x="21" y="115"/>
                    <a:pt x="22" y="111"/>
                  </a:cubicBezTo>
                  <a:cubicBezTo>
                    <a:pt x="31" y="78"/>
                    <a:pt x="31" y="44"/>
                    <a:pt x="3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82">
              <a:extLst>
                <a:ext uri="{FF2B5EF4-FFF2-40B4-BE49-F238E27FC236}">
                  <a16:creationId xmlns:a16="http://schemas.microsoft.com/office/drawing/2014/main" xmlns="" id="{491FE2F9-150C-4B4D-BBEF-E9950ED3DEDD}"/>
                </a:ext>
              </a:extLst>
            </p:cNvPr>
            <p:cNvSpPr>
              <a:spLocks noEditPoints="1"/>
            </p:cNvSpPr>
            <p:nvPr/>
          </p:nvSpPr>
          <p:spPr bwMode="auto">
            <a:xfrm>
              <a:off x="2402" y="1065"/>
              <a:ext cx="192" cy="156"/>
            </a:xfrm>
            <a:custGeom>
              <a:avLst/>
              <a:gdLst>
                <a:gd name="T0" fmla="*/ 57 w 81"/>
                <a:gd name="T1" fmla="*/ 4 h 66"/>
                <a:gd name="T2" fmla="*/ 21 w 81"/>
                <a:gd name="T3" fmla="*/ 15 h 66"/>
                <a:gd name="T4" fmla="*/ 16 w 81"/>
                <a:gd name="T5" fmla="*/ 57 h 66"/>
                <a:gd name="T6" fmla="*/ 34 w 81"/>
                <a:gd name="T7" fmla="*/ 63 h 66"/>
                <a:gd name="T8" fmla="*/ 79 w 81"/>
                <a:gd name="T9" fmla="*/ 34 h 66"/>
                <a:gd name="T10" fmla="*/ 57 w 81"/>
                <a:gd name="T11" fmla="*/ 4 h 66"/>
                <a:gd name="T12" fmla="*/ 37 w 81"/>
                <a:gd name="T13" fmla="*/ 27 h 66"/>
                <a:gd name="T14" fmla="*/ 38 w 81"/>
                <a:gd name="T15" fmla="*/ 26 h 66"/>
                <a:gd name="T16" fmla="*/ 38 w 81"/>
                <a:gd name="T17" fmla="*/ 26 h 66"/>
                <a:gd name="T18" fmla="*/ 40 w 81"/>
                <a:gd name="T19" fmla="*/ 31 h 66"/>
                <a:gd name="T20" fmla="*/ 42 w 81"/>
                <a:gd name="T21" fmla="*/ 34 h 66"/>
                <a:gd name="T22" fmla="*/ 40 w 81"/>
                <a:gd name="T23" fmla="*/ 34 h 66"/>
                <a:gd name="T24" fmla="*/ 39 w 81"/>
                <a:gd name="T25" fmla="*/ 33 h 66"/>
                <a:gd name="T26" fmla="*/ 39 w 81"/>
                <a:gd name="T27" fmla="*/ 32 h 66"/>
                <a:gd name="T28" fmla="*/ 37 w 81"/>
                <a:gd name="T29" fmla="*/ 27 h 66"/>
                <a:gd name="T30" fmla="*/ 37 w 81"/>
                <a:gd name="T31" fmla="*/ 27 h 66"/>
                <a:gd name="T32" fmla="*/ 26 w 81"/>
                <a:gd name="T33" fmla="*/ 44 h 66"/>
                <a:gd name="T34" fmla="*/ 27 w 81"/>
                <a:gd name="T35" fmla="*/ 43 h 66"/>
                <a:gd name="T36" fmla="*/ 29 w 81"/>
                <a:gd name="T37" fmla="*/ 45 h 66"/>
                <a:gd name="T38" fmla="*/ 37 w 81"/>
                <a:gd name="T39" fmla="*/ 48 h 66"/>
                <a:gd name="T40" fmla="*/ 30 w 81"/>
                <a:gd name="T41" fmla="*/ 47 h 66"/>
                <a:gd name="T42" fmla="*/ 26 w 81"/>
                <a:gd name="T43" fmla="*/ 44 h 66"/>
                <a:gd name="T44" fmla="*/ 62 w 81"/>
                <a:gd name="T45" fmla="*/ 37 h 66"/>
                <a:gd name="T46" fmla="*/ 53 w 81"/>
                <a:gd name="T47" fmla="*/ 18 h 66"/>
                <a:gd name="T48" fmla="*/ 65 w 81"/>
                <a:gd name="T49" fmla="*/ 30 h 66"/>
                <a:gd name="T50" fmla="*/ 62 w 81"/>
                <a:gd name="T51"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 h="66">
                  <a:moveTo>
                    <a:pt x="57" y="4"/>
                  </a:moveTo>
                  <a:cubicBezTo>
                    <a:pt x="44" y="0"/>
                    <a:pt x="30" y="7"/>
                    <a:pt x="21" y="15"/>
                  </a:cubicBezTo>
                  <a:cubicBezTo>
                    <a:pt x="8" y="26"/>
                    <a:pt x="0" y="46"/>
                    <a:pt x="16" y="57"/>
                  </a:cubicBezTo>
                  <a:cubicBezTo>
                    <a:pt x="21" y="61"/>
                    <a:pt x="28" y="63"/>
                    <a:pt x="34" y="63"/>
                  </a:cubicBezTo>
                  <a:cubicBezTo>
                    <a:pt x="53" y="66"/>
                    <a:pt x="75" y="54"/>
                    <a:pt x="79" y="34"/>
                  </a:cubicBezTo>
                  <a:cubicBezTo>
                    <a:pt x="81" y="20"/>
                    <a:pt x="70" y="7"/>
                    <a:pt x="57" y="4"/>
                  </a:cubicBezTo>
                  <a:close/>
                  <a:moveTo>
                    <a:pt x="37" y="27"/>
                  </a:moveTo>
                  <a:cubicBezTo>
                    <a:pt x="37" y="27"/>
                    <a:pt x="38" y="27"/>
                    <a:pt x="38" y="26"/>
                  </a:cubicBezTo>
                  <a:cubicBezTo>
                    <a:pt x="38" y="26"/>
                    <a:pt x="38" y="26"/>
                    <a:pt x="38" y="26"/>
                  </a:cubicBezTo>
                  <a:cubicBezTo>
                    <a:pt x="39" y="28"/>
                    <a:pt x="40" y="29"/>
                    <a:pt x="40" y="31"/>
                  </a:cubicBezTo>
                  <a:cubicBezTo>
                    <a:pt x="41" y="32"/>
                    <a:pt x="41" y="33"/>
                    <a:pt x="42" y="34"/>
                  </a:cubicBezTo>
                  <a:cubicBezTo>
                    <a:pt x="41" y="34"/>
                    <a:pt x="40" y="34"/>
                    <a:pt x="40" y="34"/>
                  </a:cubicBezTo>
                  <a:cubicBezTo>
                    <a:pt x="39" y="33"/>
                    <a:pt x="39" y="33"/>
                    <a:pt x="39" y="33"/>
                  </a:cubicBezTo>
                  <a:cubicBezTo>
                    <a:pt x="39" y="33"/>
                    <a:pt x="39" y="33"/>
                    <a:pt x="39" y="32"/>
                  </a:cubicBezTo>
                  <a:cubicBezTo>
                    <a:pt x="39" y="30"/>
                    <a:pt x="39" y="28"/>
                    <a:pt x="37" y="27"/>
                  </a:cubicBezTo>
                  <a:cubicBezTo>
                    <a:pt x="37" y="27"/>
                    <a:pt x="37" y="27"/>
                    <a:pt x="37" y="27"/>
                  </a:cubicBezTo>
                  <a:close/>
                  <a:moveTo>
                    <a:pt x="26" y="44"/>
                  </a:moveTo>
                  <a:cubicBezTo>
                    <a:pt x="26" y="43"/>
                    <a:pt x="27" y="43"/>
                    <a:pt x="27" y="43"/>
                  </a:cubicBezTo>
                  <a:cubicBezTo>
                    <a:pt x="28" y="44"/>
                    <a:pt x="28" y="44"/>
                    <a:pt x="29" y="45"/>
                  </a:cubicBezTo>
                  <a:cubicBezTo>
                    <a:pt x="31" y="46"/>
                    <a:pt x="34" y="47"/>
                    <a:pt x="37" y="48"/>
                  </a:cubicBezTo>
                  <a:cubicBezTo>
                    <a:pt x="35" y="48"/>
                    <a:pt x="32" y="47"/>
                    <a:pt x="30" y="47"/>
                  </a:cubicBezTo>
                  <a:cubicBezTo>
                    <a:pt x="29" y="46"/>
                    <a:pt x="27" y="45"/>
                    <a:pt x="26" y="44"/>
                  </a:cubicBezTo>
                  <a:close/>
                  <a:moveTo>
                    <a:pt x="62" y="37"/>
                  </a:moveTo>
                  <a:cubicBezTo>
                    <a:pt x="62" y="30"/>
                    <a:pt x="58" y="23"/>
                    <a:pt x="53" y="18"/>
                  </a:cubicBezTo>
                  <a:cubicBezTo>
                    <a:pt x="60" y="19"/>
                    <a:pt x="65" y="23"/>
                    <a:pt x="65" y="30"/>
                  </a:cubicBezTo>
                  <a:cubicBezTo>
                    <a:pt x="65" y="33"/>
                    <a:pt x="64" y="35"/>
                    <a:pt x="62"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83">
              <a:extLst>
                <a:ext uri="{FF2B5EF4-FFF2-40B4-BE49-F238E27FC236}">
                  <a16:creationId xmlns:a16="http://schemas.microsoft.com/office/drawing/2014/main" xmlns="" id="{6D975B63-9053-49AC-932E-5EB94A1274D2}"/>
                </a:ext>
              </a:extLst>
            </p:cNvPr>
            <p:cNvSpPr>
              <a:spLocks/>
            </p:cNvSpPr>
            <p:nvPr/>
          </p:nvSpPr>
          <p:spPr bwMode="auto">
            <a:xfrm>
              <a:off x="2188" y="769"/>
              <a:ext cx="344" cy="348"/>
            </a:xfrm>
            <a:custGeom>
              <a:avLst/>
              <a:gdLst>
                <a:gd name="T0" fmla="*/ 122 w 145"/>
                <a:gd name="T1" fmla="*/ 51 h 147"/>
                <a:gd name="T2" fmla="*/ 96 w 145"/>
                <a:gd name="T3" fmla="*/ 3 h 147"/>
                <a:gd name="T4" fmla="*/ 87 w 145"/>
                <a:gd name="T5" fmla="*/ 1 h 147"/>
                <a:gd name="T6" fmla="*/ 5 w 145"/>
                <a:gd name="T7" fmla="*/ 88 h 147"/>
                <a:gd name="T8" fmla="*/ 15 w 145"/>
                <a:gd name="T9" fmla="*/ 98 h 147"/>
                <a:gd name="T10" fmla="*/ 31 w 145"/>
                <a:gd name="T11" fmla="*/ 99 h 147"/>
                <a:gd name="T12" fmla="*/ 88 w 145"/>
                <a:gd name="T13" fmla="*/ 30 h 147"/>
                <a:gd name="T14" fmla="*/ 126 w 145"/>
                <a:gd name="T15" fmla="*/ 135 h 147"/>
                <a:gd name="T16" fmla="*/ 130 w 145"/>
                <a:gd name="T17" fmla="*/ 140 h 147"/>
                <a:gd name="T18" fmla="*/ 130 w 145"/>
                <a:gd name="T19" fmla="*/ 140 h 147"/>
                <a:gd name="T20" fmla="*/ 140 w 145"/>
                <a:gd name="T21" fmla="*/ 140 h 147"/>
                <a:gd name="T22" fmla="*/ 122 w 145"/>
                <a:gd name="T23" fmla="*/ 51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5" h="147">
                  <a:moveTo>
                    <a:pt x="122" y="51"/>
                  </a:moveTo>
                  <a:cubicBezTo>
                    <a:pt x="115" y="34"/>
                    <a:pt x="107" y="18"/>
                    <a:pt x="96" y="3"/>
                  </a:cubicBezTo>
                  <a:cubicBezTo>
                    <a:pt x="94" y="0"/>
                    <a:pt x="90" y="0"/>
                    <a:pt x="87" y="1"/>
                  </a:cubicBezTo>
                  <a:cubicBezTo>
                    <a:pt x="48" y="17"/>
                    <a:pt x="24" y="52"/>
                    <a:pt x="5" y="88"/>
                  </a:cubicBezTo>
                  <a:cubicBezTo>
                    <a:pt x="0" y="96"/>
                    <a:pt x="9" y="102"/>
                    <a:pt x="15" y="98"/>
                  </a:cubicBezTo>
                  <a:cubicBezTo>
                    <a:pt x="16" y="105"/>
                    <a:pt x="28" y="107"/>
                    <a:pt x="31" y="99"/>
                  </a:cubicBezTo>
                  <a:cubicBezTo>
                    <a:pt x="42" y="70"/>
                    <a:pt x="63" y="48"/>
                    <a:pt x="88" y="30"/>
                  </a:cubicBezTo>
                  <a:cubicBezTo>
                    <a:pt x="105" y="64"/>
                    <a:pt x="119" y="97"/>
                    <a:pt x="126" y="135"/>
                  </a:cubicBezTo>
                  <a:cubicBezTo>
                    <a:pt x="126" y="138"/>
                    <a:pt x="128" y="139"/>
                    <a:pt x="130" y="140"/>
                  </a:cubicBezTo>
                  <a:cubicBezTo>
                    <a:pt x="130" y="140"/>
                    <a:pt x="130" y="140"/>
                    <a:pt x="130" y="140"/>
                  </a:cubicBezTo>
                  <a:cubicBezTo>
                    <a:pt x="130" y="147"/>
                    <a:pt x="139" y="147"/>
                    <a:pt x="140" y="140"/>
                  </a:cubicBezTo>
                  <a:cubicBezTo>
                    <a:pt x="145" y="109"/>
                    <a:pt x="137" y="78"/>
                    <a:pt x="122"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84">
              <a:extLst>
                <a:ext uri="{FF2B5EF4-FFF2-40B4-BE49-F238E27FC236}">
                  <a16:creationId xmlns:a16="http://schemas.microsoft.com/office/drawing/2014/main" xmlns="" id="{F8621D91-A7C2-4A82-9BB4-AA823BD3FAC3}"/>
                </a:ext>
              </a:extLst>
            </p:cNvPr>
            <p:cNvSpPr>
              <a:spLocks/>
            </p:cNvSpPr>
            <p:nvPr/>
          </p:nvSpPr>
          <p:spPr bwMode="auto">
            <a:xfrm>
              <a:off x="2513" y="1098"/>
              <a:ext cx="389" cy="183"/>
            </a:xfrm>
            <a:custGeom>
              <a:avLst/>
              <a:gdLst>
                <a:gd name="T0" fmla="*/ 159 w 164"/>
                <a:gd name="T1" fmla="*/ 61 h 77"/>
                <a:gd name="T2" fmla="*/ 154 w 164"/>
                <a:gd name="T3" fmla="*/ 54 h 77"/>
                <a:gd name="T4" fmla="*/ 152 w 164"/>
                <a:gd name="T5" fmla="*/ 47 h 77"/>
                <a:gd name="T6" fmla="*/ 81 w 164"/>
                <a:gd name="T7" fmla="*/ 14 h 77"/>
                <a:gd name="T8" fmla="*/ 8 w 164"/>
                <a:gd name="T9" fmla="*/ 6 h 77"/>
                <a:gd name="T10" fmla="*/ 8 w 164"/>
                <a:gd name="T11" fmla="*/ 21 h 77"/>
                <a:gd name="T12" fmla="*/ 8 w 164"/>
                <a:gd name="T13" fmla="*/ 21 h 77"/>
                <a:gd name="T14" fmla="*/ 12 w 164"/>
                <a:gd name="T15" fmla="*/ 24 h 77"/>
                <a:gd name="T16" fmla="*/ 17 w 164"/>
                <a:gd name="T17" fmla="*/ 24 h 77"/>
                <a:gd name="T18" fmla="*/ 89 w 164"/>
                <a:gd name="T19" fmla="*/ 34 h 77"/>
                <a:gd name="T20" fmla="*/ 133 w 164"/>
                <a:gd name="T21" fmla="*/ 55 h 77"/>
                <a:gd name="T22" fmla="*/ 144 w 164"/>
                <a:gd name="T23" fmla="*/ 68 h 77"/>
                <a:gd name="T24" fmla="*/ 159 w 164"/>
                <a:gd name="T25" fmla="*/ 6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4" h="77">
                  <a:moveTo>
                    <a:pt x="159" y="61"/>
                  </a:moveTo>
                  <a:cubicBezTo>
                    <a:pt x="157" y="58"/>
                    <a:pt x="156" y="56"/>
                    <a:pt x="154" y="54"/>
                  </a:cubicBezTo>
                  <a:cubicBezTo>
                    <a:pt x="155" y="52"/>
                    <a:pt x="155" y="49"/>
                    <a:pt x="152" y="47"/>
                  </a:cubicBezTo>
                  <a:cubicBezTo>
                    <a:pt x="134" y="30"/>
                    <a:pt x="108" y="19"/>
                    <a:pt x="81" y="14"/>
                  </a:cubicBezTo>
                  <a:cubicBezTo>
                    <a:pt x="57" y="5"/>
                    <a:pt x="33" y="0"/>
                    <a:pt x="8" y="6"/>
                  </a:cubicBezTo>
                  <a:cubicBezTo>
                    <a:pt x="0" y="8"/>
                    <a:pt x="0" y="19"/>
                    <a:pt x="8" y="21"/>
                  </a:cubicBezTo>
                  <a:cubicBezTo>
                    <a:pt x="8" y="21"/>
                    <a:pt x="8" y="21"/>
                    <a:pt x="8" y="21"/>
                  </a:cubicBezTo>
                  <a:cubicBezTo>
                    <a:pt x="9" y="23"/>
                    <a:pt x="10" y="24"/>
                    <a:pt x="12" y="24"/>
                  </a:cubicBezTo>
                  <a:cubicBezTo>
                    <a:pt x="14" y="24"/>
                    <a:pt x="16" y="24"/>
                    <a:pt x="17" y="24"/>
                  </a:cubicBezTo>
                  <a:cubicBezTo>
                    <a:pt x="40" y="29"/>
                    <a:pt x="66" y="29"/>
                    <a:pt x="89" y="34"/>
                  </a:cubicBezTo>
                  <a:cubicBezTo>
                    <a:pt x="104" y="41"/>
                    <a:pt x="119" y="48"/>
                    <a:pt x="133" y="55"/>
                  </a:cubicBezTo>
                  <a:cubicBezTo>
                    <a:pt x="137" y="59"/>
                    <a:pt x="141" y="63"/>
                    <a:pt x="144" y="68"/>
                  </a:cubicBezTo>
                  <a:cubicBezTo>
                    <a:pt x="150" y="77"/>
                    <a:pt x="164" y="69"/>
                    <a:pt x="15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85">
              <a:extLst>
                <a:ext uri="{FF2B5EF4-FFF2-40B4-BE49-F238E27FC236}">
                  <a16:creationId xmlns:a16="http://schemas.microsoft.com/office/drawing/2014/main" xmlns="" id="{A891E870-95DF-4871-AFA5-8722C81193AB}"/>
                </a:ext>
              </a:extLst>
            </p:cNvPr>
            <p:cNvSpPr>
              <a:spLocks/>
            </p:cNvSpPr>
            <p:nvPr/>
          </p:nvSpPr>
          <p:spPr bwMode="auto">
            <a:xfrm>
              <a:off x="2629" y="1243"/>
              <a:ext cx="268" cy="213"/>
            </a:xfrm>
            <a:custGeom>
              <a:avLst/>
              <a:gdLst>
                <a:gd name="T0" fmla="*/ 111 w 113"/>
                <a:gd name="T1" fmla="*/ 7 h 90"/>
                <a:gd name="T2" fmla="*/ 95 w 113"/>
                <a:gd name="T3" fmla="*/ 6 h 90"/>
                <a:gd name="T4" fmla="*/ 93 w 113"/>
                <a:gd name="T5" fmla="*/ 7 h 90"/>
                <a:gd name="T6" fmla="*/ 8 w 113"/>
                <a:gd name="T7" fmla="*/ 66 h 90"/>
                <a:gd name="T8" fmla="*/ 5 w 113"/>
                <a:gd name="T9" fmla="*/ 74 h 90"/>
                <a:gd name="T10" fmla="*/ 15 w 113"/>
                <a:gd name="T11" fmla="*/ 86 h 90"/>
                <a:gd name="T12" fmla="*/ 66 w 113"/>
                <a:gd name="T13" fmla="*/ 56 h 90"/>
                <a:gd name="T14" fmla="*/ 69 w 113"/>
                <a:gd name="T15" fmla="*/ 55 h 90"/>
                <a:gd name="T16" fmla="*/ 111 w 113"/>
                <a:gd name="T17" fmla="*/ 15 h 90"/>
                <a:gd name="T18" fmla="*/ 111 w 113"/>
                <a:gd name="T19"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90">
                  <a:moveTo>
                    <a:pt x="111" y="7"/>
                  </a:moveTo>
                  <a:cubicBezTo>
                    <a:pt x="105" y="0"/>
                    <a:pt x="99" y="2"/>
                    <a:pt x="95" y="6"/>
                  </a:cubicBezTo>
                  <a:cubicBezTo>
                    <a:pt x="94" y="6"/>
                    <a:pt x="93" y="7"/>
                    <a:pt x="93" y="7"/>
                  </a:cubicBezTo>
                  <a:cubicBezTo>
                    <a:pt x="66" y="29"/>
                    <a:pt x="41" y="52"/>
                    <a:pt x="8" y="66"/>
                  </a:cubicBezTo>
                  <a:cubicBezTo>
                    <a:pt x="5" y="68"/>
                    <a:pt x="4" y="71"/>
                    <a:pt x="5" y="74"/>
                  </a:cubicBezTo>
                  <a:cubicBezTo>
                    <a:pt x="0" y="80"/>
                    <a:pt x="7" y="90"/>
                    <a:pt x="15" y="86"/>
                  </a:cubicBezTo>
                  <a:cubicBezTo>
                    <a:pt x="33" y="77"/>
                    <a:pt x="51" y="68"/>
                    <a:pt x="66" y="56"/>
                  </a:cubicBezTo>
                  <a:cubicBezTo>
                    <a:pt x="67" y="56"/>
                    <a:pt x="68" y="55"/>
                    <a:pt x="69" y="55"/>
                  </a:cubicBezTo>
                  <a:cubicBezTo>
                    <a:pt x="87" y="45"/>
                    <a:pt x="104" y="33"/>
                    <a:pt x="111" y="15"/>
                  </a:cubicBezTo>
                  <a:cubicBezTo>
                    <a:pt x="113" y="12"/>
                    <a:pt x="113" y="9"/>
                    <a:pt x="11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86">
              <a:extLst>
                <a:ext uri="{FF2B5EF4-FFF2-40B4-BE49-F238E27FC236}">
                  <a16:creationId xmlns:a16="http://schemas.microsoft.com/office/drawing/2014/main" xmlns="" id="{795455E9-F687-4A40-9D24-92AEB0523DB2}"/>
                </a:ext>
              </a:extLst>
            </p:cNvPr>
            <p:cNvSpPr>
              <a:spLocks noEditPoints="1"/>
            </p:cNvSpPr>
            <p:nvPr/>
          </p:nvSpPr>
          <p:spPr bwMode="auto">
            <a:xfrm>
              <a:off x="1254" y="1051"/>
              <a:ext cx="190" cy="154"/>
            </a:xfrm>
            <a:custGeom>
              <a:avLst/>
              <a:gdLst>
                <a:gd name="T0" fmla="*/ 2 w 80"/>
                <a:gd name="T1" fmla="*/ 32 h 65"/>
                <a:gd name="T2" fmla="*/ 45 w 80"/>
                <a:gd name="T3" fmla="*/ 63 h 65"/>
                <a:gd name="T4" fmla="*/ 63 w 80"/>
                <a:gd name="T5" fmla="*/ 57 h 65"/>
                <a:gd name="T6" fmla="*/ 60 w 80"/>
                <a:gd name="T7" fmla="*/ 15 h 65"/>
                <a:gd name="T8" fmla="*/ 24 w 80"/>
                <a:gd name="T9" fmla="*/ 3 h 65"/>
                <a:gd name="T10" fmla="*/ 2 w 80"/>
                <a:gd name="T11" fmla="*/ 32 h 65"/>
                <a:gd name="T12" fmla="*/ 44 w 80"/>
                <a:gd name="T13" fmla="*/ 27 h 65"/>
                <a:gd name="T14" fmla="*/ 41 w 80"/>
                <a:gd name="T15" fmla="*/ 32 h 65"/>
                <a:gd name="T16" fmla="*/ 41 w 80"/>
                <a:gd name="T17" fmla="*/ 33 h 65"/>
                <a:gd name="T18" fmla="*/ 41 w 80"/>
                <a:gd name="T19" fmla="*/ 33 h 65"/>
                <a:gd name="T20" fmla="*/ 39 w 80"/>
                <a:gd name="T21" fmla="*/ 33 h 65"/>
                <a:gd name="T22" fmla="*/ 40 w 80"/>
                <a:gd name="T23" fmla="*/ 30 h 65"/>
                <a:gd name="T24" fmla="*/ 42 w 80"/>
                <a:gd name="T25" fmla="*/ 26 h 65"/>
                <a:gd name="T26" fmla="*/ 43 w 80"/>
                <a:gd name="T27" fmla="*/ 26 h 65"/>
                <a:gd name="T28" fmla="*/ 43 w 80"/>
                <a:gd name="T29" fmla="*/ 26 h 65"/>
                <a:gd name="T30" fmla="*/ 44 w 80"/>
                <a:gd name="T31" fmla="*/ 27 h 65"/>
                <a:gd name="T32" fmla="*/ 50 w 80"/>
                <a:gd name="T33" fmla="*/ 46 h 65"/>
                <a:gd name="T34" fmla="*/ 43 w 80"/>
                <a:gd name="T35" fmla="*/ 47 h 65"/>
                <a:gd name="T36" fmla="*/ 51 w 80"/>
                <a:gd name="T37" fmla="*/ 45 h 65"/>
                <a:gd name="T38" fmla="*/ 53 w 80"/>
                <a:gd name="T39" fmla="*/ 43 h 65"/>
                <a:gd name="T40" fmla="*/ 54 w 80"/>
                <a:gd name="T41" fmla="*/ 43 h 65"/>
                <a:gd name="T42" fmla="*/ 50 w 80"/>
                <a:gd name="T43" fmla="*/ 46 h 65"/>
                <a:gd name="T44" fmla="*/ 16 w 80"/>
                <a:gd name="T45" fmla="*/ 29 h 65"/>
                <a:gd name="T46" fmla="*/ 27 w 80"/>
                <a:gd name="T47" fmla="*/ 17 h 65"/>
                <a:gd name="T48" fmla="*/ 18 w 80"/>
                <a:gd name="T49" fmla="*/ 36 h 65"/>
                <a:gd name="T50" fmla="*/ 16 w 80"/>
                <a:gd name="T51" fmla="*/ 2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0" h="65">
                  <a:moveTo>
                    <a:pt x="2" y="32"/>
                  </a:moveTo>
                  <a:cubicBezTo>
                    <a:pt x="5" y="52"/>
                    <a:pt x="26" y="65"/>
                    <a:pt x="45" y="63"/>
                  </a:cubicBezTo>
                  <a:cubicBezTo>
                    <a:pt x="52" y="63"/>
                    <a:pt x="59" y="61"/>
                    <a:pt x="63" y="57"/>
                  </a:cubicBezTo>
                  <a:cubicBezTo>
                    <a:pt x="80" y="46"/>
                    <a:pt x="73" y="27"/>
                    <a:pt x="60" y="15"/>
                  </a:cubicBezTo>
                  <a:cubicBezTo>
                    <a:pt x="51" y="7"/>
                    <a:pt x="37" y="0"/>
                    <a:pt x="24" y="3"/>
                  </a:cubicBezTo>
                  <a:cubicBezTo>
                    <a:pt x="11" y="6"/>
                    <a:pt x="0" y="18"/>
                    <a:pt x="2" y="32"/>
                  </a:cubicBezTo>
                  <a:close/>
                  <a:moveTo>
                    <a:pt x="44" y="27"/>
                  </a:moveTo>
                  <a:cubicBezTo>
                    <a:pt x="42" y="28"/>
                    <a:pt x="41" y="29"/>
                    <a:pt x="41" y="32"/>
                  </a:cubicBezTo>
                  <a:cubicBezTo>
                    <a:pt x="41" y="32"/>
                    <a:pt x="41" y="32"/>
                    <a:pt x="41" y="33"/>
                  </a:cubicBezTo>
                  <a:cubicBezTo>
                    <a:pt x="41" y="33"/>
                    <a:pt x="41" y="33"/>
                    <a:pt x="41" y="33"/>
                  </a:cubicBezTo>
                  <a:cubicBezTo>
                    <a:pt x="40" y="33"/>
                    <a:pt x="39" y="33"/>
                    <a:pt x="39" y="33"/>
                  </a:cubicBezTo>
                  <a:cubicBezTo>
                    <a:pt x="39" y="32"/>
                    <a:pt x="40" y="31"/>
                    <a:pt x="40" y="30"/>
                  </a:cubicBezTo>
                  <a:cubicBezTo>
                    <a:pt x="41" y="29"/>
                    <a:pt x="41" y="27"/>
                    <a:pt x="42" y="26"/>
                  </a:cubicBezTo>
                  <a:cubicBezTo>
                    <a:pt x="42" y="26"/>
                    <a:pt x="43" y="26"/>
                    <a:pt x="43" y="26"/>
                  </a:cubicBezTo>
                  <a:cubicBezTo>
                    <a:pt x="43" y="26"/>
                    <a:pt x="43" y="26"/>
                    <a:pt x="43" y="26"/>
                  </a:cubicBezTo>
                  <a:cubicBezTo>
                    <a:pt x="43" y="26"/>
                    <a:pt x="43" y="27"/>
                    <a:pt x="44" y="27"/>
                  </a:cubicBezTo>
                  <a:close/>
                  <a:moveTo>
                    <a:pt x="50" y="46"/>
                  </a:moveTo>
                  <a:cubicBezTo>
                    <a:pt x="48" y="47"/>
                    <a:pt x="45" y="47"/>
                    <a:pt x="43" y="47"/>
                  </a:cubicBezTo>
                  <a:cubicBezTo>
                    <a:pt x="46" y="47"/>
                    <a:pt x="49" y="46"/>
                    <a:pt x="51" y="45"/>
                  </a:cubicBezTo>
                  <a:cubicBezTo>
                    <a:pt x="52" y="44"/>
                    <a:pt x="52" y="43"/>
                    <a:pt x="53" y="43"/>
                  </a:cubicBezTo>
                  <a:cubicBezTo>
                    <a:pt x="53" y="43"/>
                    <a:pt x="54" y="43"/>
                    <a:pt x="54" y="43"/>
                  </a:cubicBezTo>
                  <a:cubicBezTo>
                    <a:pt x="53" y="45"/>
                    <a:pt x="51" y="46"/>
                    <a:pt x="50" y="46"/>
                  </a:cubicBezTo>
                  <a:close/>
                  <a:moveTo>
                    <a:pt x="16" y="29"/>
                  </a:moveTo>
                  <a:cubicBezTo>
                    <a:pt x="16" y="21"/>
                    <a:pt x="21" y="18"/>
                    <a:pt x="27" y="17"/>
                  </a:cubicBezTo>
                  <a:cubicBezTo>
                    <a:pt x="22" y="22"/>
                    <a:pt x="19" y="29"/>
                    <a:pt x="18" y="36"/>
                  </a:cubicBezTo>
                  <a:cubicBezTo>
                    <a:pt x="17" y="34"/>
                    <a:pt x="16" y="31"/>
                    <a:pt x="1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87">
              <a:extLst>
                <a:ext uri="{FF2B5EF4-FFF2-40B4-BE49-F238E27FC236}">
                  <a16:creationId xmlns:a16="http://schemas.microsoft.com/office/drawing/2014/main" xmlns="" id="{BE182D42-6311-43A8-8927-01C4F8A7BEB5}"/>
                </a:ext>
              </a:extLst>
            </p:cNvPr>
            <p:cNvSpPr>
              <a:spLocks/>
            </p:cNvSpPr>
            <p:nvPr/>
          </p:nvSpPr>
          <p:spPr bwMode="auto">
            <a:xfrm>
              <a:off x="1318" y="755"/>
              <a:ext cx="344" cy="348"/>
            </a:xfrm>
            <a:custGeom>
              <a:avLst/>
              <a:gdLst>
                <a:gd name="T0" fmla="*/ 25 w 145"/>
                <a:gd name="T1" fmla="*/ 50 h 147"/>
                <a:gd name="T2" fmla="*/ 52 w 145"/>
                <a:gd name="T3" fmla="*/ 3 h 147"/>
                <a:gd name="T4" fmla="*/ 61 w 145"/>
                <a:gd name="T5" fmla="*/ 2 h 147"/>
                <a:gd name="T6" fmla="*/ 141 w 145"/>
                <a:gd name="T7" fmla="*/ 91 h 147"/>
                <a:gd name="T8" fmla="*/ 130 w 145"/>
                <a:gd name="T9" fmla="*/ 101 h 147"/>
                <a:gd name="T10" fmla="*/ 114 w 145"/>
                <a:gd name="T11" fmla="*/ 101 h 147"/>
                <a:gd name="T12" fmla="*/ 59 w 145"/>
                <a:gd name="T13" fmla="*/ 31 h 147"/>
                <a:gd name="T14" fmla="*/ 18 w 145"/>
                <a:gd name="T15" fmla="*/ 134 h 147"/>
                <a:gd name="T16" fmla="*/ 14 w 145"/>
                <a:gd name="T17" fmla="*/ 139 h 147"/>
                <a:gd name="T18" fmla="*/ 14 w 145"/>
                <a:gd name="T19" fmla="*/ 140 h 147"/>
                <a:gd name="T20" fmla="*/ 3 w 145"/>
                <a:gd name="T21" fmla="*/ 140 h 147"/>
                <a:gd name="T22" fmla="*/ 25 w 145"/>
                <a:gd name="T23" fmla="*/ 5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5" h="147">
                  <a:moveTo>
                    <a:pt x="25" y="50"/>
                  </a:moveTo>
                  <a:cubicBezTo>
                    <a:pt x="32" y="34"/>
                    <a:pt x="40" y="18"/>
                    <a:pt x="52" y="3"/>
                  </a:cubicBezTo>
                  <a:cubicBezTo>
                    <a:pt x="54" y="0"/>
                    <a:pt x="58" y="0"/>
                    <a:pt x="61" y="2"/>
                  </a:cubicBezTo>
                  <a:cubicBezTo>
                    <a:pt x="99" y="19"/>
                    <a:pt x="123" y="54"/>
                    <a:pt x="141" y="91"/>
                  </a:cubicBezTo>
                  <a:cubicBezTo>
                    <a:pt x="145" y="99"/>
                    <a:pt x="136" y="105"/>
                    <a:pt x="130" y="101"/>
                  </a:cubicBezTo>
                  <a:cubicBezTo>
                    <a:pt x="129" y="108"/>
                    <a:pt x="117" y="110"/>
                    <a:pt x="114" y="101"/>
                  </a:cubicBezTo>
                  <a:cubicBezTo>
                    <a:pt x="104" y="72"/>
                    <a:pt x="83" y="49"/>
                    <a:pt x="59" y="31"/>
                  </a:cubicBezTo>
                  <a:cubicBezTo>
                    <a:pt x="41" y="64"/>
                    <a:pt x="26" y="97"/>
                    <a:pt x="18" y="134"/>
                  </a:cubicBezTo>
                  <a:cubicBezTo>
                    <a:pt x="18" y="137"/>
                    <a:pt x="16" y="139"/>
                    <a:pt x="14" y="139"/>
                  </a:cubicBezTo>
                  <a:cubicBezTo>
                    <a:pt x="14" y="139"/>
                    <a:pt x="14" y="139"/>
                    <a:pt x="14" y="140"/>
                  </a:cubicBezTo>
                  <a:cubicBezTo>
                    <a:pt x="14" y="147"/>
                    <a:pt x="4" y="146"/>
                    <a:pt x="3" y="140"/>
                  </a:cubicBezTo>
                  <a:cubicBezTo>
                    <a:pt x="0" y="108"/>
                    <a:pt x="9" y="77"/>
                    <a:pt x="25"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88">
              <a:extLst>
                <a:ext uri="{FF2B5EF4-FFF2-40B4-BE49-F238E27FC236}">
                  <a16:creationId xmlns:a16="http://schemas.microsoft.com/office/drawing/2014/main" xmlns="" id="{D36BA38A-2ED4-46B6-9936-65D4606C329C}"/>
                </a:ext>
              </a:extLst>
            </p:cNvPr>
            <p:cNvSpPr>
              <a:spLocks/>
            </p:cNvSpPr>
            <p:nvPr/>
          </p:nvSpPr>
          <p:spPr bwMode="auto">
            <a:xfrm>
              <a:off x="941" y="1082"/>
              <a:ext cx="391" cy="173"/>
            </a:xfrm>
            <a:custGeom>
              <a:avLst/>
              <a:gdLst>
                <a:gd name="T0" fmla="*/ 6 w 165"/>
                <a:gd name="T1" fmla="*/ 57 h 73"/>
                <a:gd name="T2" fmla="*/ 10 w 165"/>
                <a:gd name="T3" fmla="*/ 50 h 73"/>
                <a:gd name="T4" fmla="*/ 12 w 165"/>
                <a:gd name="T5" fmla="*/ 43 h 73"/>
                <a:gd name="T6" fmla="*/ 85 w 165"/>
                <a:gd name="T7" fmla="*/ 12 h 73"/>
                <a:gd name="T8" fmla="*/ 157 w 165"/>
                <a:gd name="T9" fmla="*/ 6 h 73"/>
                <a:gd name="T10" fmla="*/ 157 w 165"/>
                <a:gd name="T11" fmla="*/ 21 h 73"/>
                <a:gd name="T12" fmla="*/ 157 w 165"/>
                <a:gd name="T13" fmla="*/ 21 h 73"/>
                <a:gd name="T14" fmla="*/ 153 w 165"/>
                <a:gd name="T15" fmla="*/ 24 h 73"/>
                <a:gd name="T16" fmla="*/ 148 w 165"/>
                <a:gd name="T17" fmla="*/ 24 h 73"/>
                <a:gd name="T18" fmla="*/ 76 w 165"/>
                <a:gd name="T19" fmla="*/ 32 h 73"/>
                <a:gd name="T20" fmla="*/ 32 w 165"/>
                <a:gd name="T21" fmla="*/ 51 h 73"/>
                <a:gd name="T22" fmla="*/ 20 w 165"/>
                <a:gd name="T23" fmla="*/ 65 h 73"/>
                <a:gd name="T24" fmla="*/ 6 w 165"/>
                <a:gd name="T25" fmla="*/ 5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73">
                  <a:moveTo>
                    <a:pt x="6" y="57"/>
                  </a:moveTo>
                  <a:cubicBezTo>
                    <a:pt x="7" y="54"/>
                    <a:pt x="9" y="52"/>
                    <a:pt x="10" y="50"/>
                  </a:cubicBezTo>
                  <a:cubicBezTo>
                    <a:pt x="10" y="48"/>
                    <a:pt x="10" y="45"/>
                    <a:pt x="12" y="43"/>
                  </a:cubicBezTo>
                  <a:cubicBezTo>
                    <a:pt x="31" y="26"/>
                    <a:pt x="58" y="16"/>
                    <a:pt x="85" y="12"/>
                  </a:cubicBezTo>
                  <a:cubicBezTo>
                    <a:pt x="109" y="4"/>
                    <a:pt x="133" y="0"/>
                    <a:pt x="157" y="6"/>
                  </a:cubicBezTo>
                  <a:cubicBezTo>
                    <a:pt x="165" y="8"/>
                    <a:pt x="165" y="19"/>
                    <a:pt x="157" y="21"/>
                  </a:cubicBezTo>
                  <a:cubicBezTo>
                    <a:pt x="157" y="21"/>
                    <a:pt x="157" y="21"/>
                    <a:pt x="157" y="21"/>
                  </a:cubicBezTo>
                  <a:cubicBezTo>
                    <a:pt x="157" y="23"/>
                    <a:pt x="155" y="24"/>
                    <a:pt x="153" y="24"/>
                  </a:cubicBezTo>
                  <a:cubicBezTo>
                    <a:pt x="151" y="24"/>
                    <a:pt x="150" y="24"/>
                    <a:pt x="148" y="24"/>
                  </a:cubicBezTo>
                  <a:cubicBezTo>
                    <a:pt x="125" y="28"/>
                    <a:pt x="100" y="28"/>
                    <a:pt x="76" y="32"/>
                  </a:cubicBezTo>
                  <a:cubicBezTo>
                    <a:pt x="61" y="38"/>
                    <a:pt x="46" y="45"/>
                    <a:pt x="32" y="51"/>
                  </a:cubicBezTo>
                  <a:cubicBezTo>
                    <a:pt x="27" y="55"/>
                    <a:pt x="24" y="59"/>
                    <a:pt x="20" y="65"/>
                  </a:cubicBezTo>
                  <a:cubicBezTo>
                    <a:pt x="14" y="73"/>
                    <a:pt x="0" y="65"/>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89">
              <a:extLst>
                <a:ext uri="{FF2B5EF4-FFF2-40B4-BE49-F238E27FC236}">
                  <a16:creationId xmlns:a16="http://schemas.microsoft.com/office/drawing/2014/main" xmlns="" id="{C1FD80D8-F829-4AA6-877F-A9CB01E6617B}"/>
                </a:ext>
              </a:extLst>
            </p:cNvPr>
            <p:cNvSpPr>
              <a:spLocks/>
            </p:cNvSpPr>
            <p:nvPr/>
          </p:nvSpPr>
          <p:spPr bwMode="auto">
            <a:xfrm>
              <a:off x="946" y="1217"/>
              <a:ext cx="263" cy="220"/>
            </a:xfrm>
            <a:custGeom>
              <a:avLst/>
              <a:gdLst>
                <a:gd name="T0" fmla="*/ 2 w 111"/>
                <a:gd name="T1" fmla="*/ 7 h 93"/>
                <a:gd name="T2" fmla="*/ 19 w 111"/>
                <a:gd name="T3" fmla="*/ 6 h 93"/>
                <a:gd name="T4" fmla="*/ 20 w 111"/>
                <a:gd name="T5" fmla="*/ 7 h 93"/>
                <a:gd name="T6" fmla="*/ 103 w 111"/>
                <a:gd name="T7" fmla="*/ 69 h 93"/>
                <a:gd name="T8" fmla="*/ 106 w 111"/>
                <a:gd name="T9" fmla="*/ 76 h 93"/>
                <a:gd name="T10" fmla="*/ 95 w 111"/>
                <a:gd name="T11" fmla="*/ 88 h 93"/>
                <a:gd name="T12" fmla="*/ 45 w 111"/>
                <a:gd name="T13" fmla="*/ 57 h 93"/>
                <a:gd name="T14" fmla="*/ 43 w 111"/>
                <a:gd name="T15" fmla="*/ 56 h 93"/>
                <a:gd name="T16" fmla="*/ 1 w 111"/>
                <a:gd name="T17" fmla="*/ 15 h 93"/>
                <a:gd name="T18" fmla="*/ 2 w 111"/>
                <a:gd name="T19"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93">
                  <a:moveTo>
                    <a:pt x="2" y="7"/>
                  </a:moveTo>
                  <a:cubicBezTo>
                    <a:pt x="9" y="0"/>
                    <a:pt x="14" y="2"/>
                    <a:pt x="19" y="6"/>
                  </a:cubicBezTo>
                  <a:cubicBezTo>
                    <a:pt x="19" y="7"/>
                    <a:pt x="20" y="7"/>
                    <a:pt x="20" y="7"/>
                  </a:cubicBezTo>
                  <a:cubicBezTo>
                    <a:pt x="47" y="30"/>
                    <a:pt x="71" y="54"/>
                    <a:pt x="103" y="69"/>
                  </a:cubicBezTo>
                  <a:cubicBezTo>
                    <a:pt x="106" y="71"/>
                    <a:pt x="107" y="74"/>
                    <a:pt x="106" y="76"/>
                  </a:cubicBezTo>
                  <a:cubicBezTo>
                    <a:pt x="111" y="82"/>
                    <a:pt x="104" y="93"/>
                    <a:pt x="95" y="88"/>
                  </a:cubicBezTo>
                  <a:cubicBezTo>
                    <a:pt x="78" y="79"/>
                    <a:pt x="61" y="70"/>
                    <a:pt x="45" y="57"/>
                  </a:cubicBezTo>
                  <a:cubicBezTo>
                    <a:pt x="45" y="57"/>
                    <a:pt x="44" y="56"/>
                    <a:pt x="43" y="56"/>
                  </a:cubicBezTo>
                  <a:cubicBezTo>
                    <a:pt x="25" y="46"/>
                    <a:pt x="9" y="33"/>
                    <a:pt x="1" y="15"/>
                  </a:cubicBezTo>
                  <a:cubicBezTo>
                    <a:pt x="0" y="12"/>
                    <a:pt x="0" y="9"/>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90">
              <a:extLst>
                <a:ext uri="{FF2B5EF4-FFF2-40B4-BE49-F238E27FC236}">
                  <a16:creationId xmlns:a16="http://schemas.microsoft.com/office/drawing/2014/main" xmlns="" id="{E1184FFB-7DBF-4CA9-A4EB-7DEEC26D446D}"/>
                </a:ext>
              </a:extLst>
            </p:cNvPr>
            <p:cNvSpPr>
              <a:spLocks noEditPoints="1"/>
            </p:cNvSpPr>
            <p:nvPr/>
          </p:nvSpPr>
          <p:spPr bwMode="auto">
            <a:xfrm>
              <a:off x="2513" y="684"/>
              <a:ext cx="341" cy="438"/>
            </a:xfrm>
            <a:custGeom>
              <a:avLst/>
              <a:gdLst>
                <a:gd name="T0" fmla="*/ 130 w 144"/>
                <a:gd name="T1" fmla="*/ 151 h 185"/>
                <a:gd name="T2" fmla="*/ 43 w 144"/>
                <a:gd name="T3" fmla="*/ 164 h 185"/>
                <a:gd name="T4" fmla="*/ 82 w 144"/>
                <a:gd name="T5" fmla="*/ 118 h 185"/>
                <a:gd name="T6" fmla="*/ 73 w 144"/>
                <a:gd name="T7" fmla="*/ 107 h 185"/>
                <a:gd name="T8" fmla="*/ 51 w 144"/>
                <a:gd name="T9" fmla="*/ 124 h 185"/>
                <a:gd name="T10" fmla="*/ 85 w 144"/>
                <a:gd name="T11" fmla="*/ 64 h 185"/>
                <a:gd name="T12" fmla="*/ 75 w 144"/>
                <a:gd name="T13" fmla="*/ 58 h 185"/>
                <a:gd name="T14" fmla="*/ 51 w 144"/>
                <a:gd name="T15" fmla="*/ 77 h 185"/>
                <a:gd name="T16" fmla="*/ 78 w 144"/>
                <a:gd name="T17" fmla="*/ 12 h 185"/>
                <a:gd name="T18" fmla="*/ 65 w 144"/>
                <a:gd name="T19" fmla="*/ 6 h 185"/>
                <a:gd name="T20" fmla="*/ 1 w 144"/>
                <a:gd name="T21" fmla="*/ 145 h 185"/>
                <a:gd name="T22" fmla="*/ 4 w 144"/>
                <a:gd name="T23" fmla="*/ 152 h 185"/>
                <a:gd name="T24" fmla="*/ 2 w 144"/>
                <a:gd name="T25" fmla="*/ 164 h 185"/>
                <a:gd name="T26" fmla="*/ 14 w 144"/>
                <a:gd name="T27" fmla="*/ 170 h 185"/>
                <a:gd name="T28" fmla="*/ 15 w 144"/>
                <a:gd name="T29" fmla="*/ 171 h 185"/>
                <a:gd name="T30" fmla="*/ 15 w 144"/>
                <a:gd name="T31" fmla="*/ 171 h 185"/>
                <a:gd name="T32" fmla="*/ 22 w 144"/>
                <a:gd name="T33" fmla="*/ 184 h 185"/>
                <a:gd name="T34" fmla="*/ 133 w 144"/>
                <a:gd name="T35" fmla="*/ 166 h 185"/>
                <a:gd name="T36" fmla="*/ 130 w 144"/>
                <a:gd name="T37" fmla="*/ 151 h 185"/>
                <a:gd name="T38" fmla="*/ 56 w 144"/>
                <a:gd name="T39" fmla="*/ 92 h 185"/>
                <a:gd name="T40" fmla="*/ 20 w 144"/>
                <a:gd name="T41" fmla="*/ 148 h 185"/>
                <a:gd name="T42" fmla="*/ 25 w 144"/>
                <a:gd name="T43" fmla="*/ 132 h 185"/>
                <a:gd name="T44" fmla="*/ 56 w 144"/>
                <a:gd name="T45" fmla="*/ 92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185">
                  <a:moveTo>
                    <a:pt x="130" y="151"/>
                  </a:moveTo>
                  <a:cubicBezTo>
                    <a:pt x="101" y="155"/>
                    <a:pt x="72" y="159"/>
                    <a:pt x="43" y="164"/>
                  </a:cubicBezTo>
                  <a:cubicBezTo>
                    <a:pt x="58" y="151"/>
                    <a:pt x="73" y="137"/>
                    <a:pt x="82" y="118"/>
                  </a:cubicBezTo>
                  <a:cubicBezTo>
                    <a:pt x="85" y="112"/>
                    <a:pt x="79" y="103"/>
                    <a:pt x="73" y="107"/>
                  </a:cubicBezTo>
                  <a:cubicBezTo>
                    <a:pt x="65" y="112"/>
                    <a:pt x="57" y="118"/>
                    <a:pt x="51" y="124"/>
                  </a:cubicBezTo>
                  <a:cubicBezTo>
                    <a:pt x="63" y="105"/>
                    <a:pt x="76" y="86"/>
                    <a:pt x="85" y="64"/>
                  </a:cubicBezTo>
                  <a:cubicBezTo>
                    <a:pt x="88" y="58"/>
                    <a:pt x="79" y="54"/>
                    <a:pt x="75" y="58"/>
                  </a:cubicBezTo>
                  <a:cubicBezTo>
                    <a:pt x="67" y="64"/>
                    <a:pt x="59" y="70"/>
                    <a:pt x="51" y="77"/>
                  </a:cubicBezTo>
                  <a:cubicBezTo>
                    <a:pt x="62" y="56"/>
                    <a:pt x="73" y="35"/>
                    <a:pt x="78" y="12"/>
                  </a:cubicBezTo>
                  <a:cubicBezTo>
                    <a:pt x="79" y="4"/>
                    <a:pt x="70" y="0"/>
                    <a:pt x="65" y="6"/>
                  </a:cubicBezTo>
                  <a:cubicBezTo>
                    <a:pt x="33" y="46"/>
                    <a:pt x="15" y="96"/>
                    <a:pt x="1" y="145"/>
                  </a:cubicBezTo>
                  <a:cubicBezTo>
                    <a:pt x="0" y="148"/>
                    <a:pt x="1" y="151"/>
                    <a:pt x="4" y="152"/>
                  </a:cubicBezTo>
                  <a:cubicBezTo>
                    <a:pt x="3" y="156"/>
                    <a:pt x="2" y="160"/>
                    <a:pt x="2" y="164"/>
                  </a:cubicBezTo>
                  <a:cubicBezTo>
                    <a:pt x="1" y="171"/>
                    <a:pt x="9" y="173"/>
                    <a:pt x="14" y="170"/>
                  </a:cubicBezTo>
                  <a:cubicBezTo>
                    <a:pt x="14" y="170"/>
                    <a:pt x="15" y="171"/>
                    <a:pt x="15" y="171"/>
                  </a:cubicBezTo>
                  <a:cubicBezTo>
                    <a:pt x="15" y="171"/>
                    <a:pt x="15" y="171"/>
                    <a:pt x="15" y="171"/>
                  </a:cubicBezTo>
                  <a:cubicBezTo>
                    <a:pt x="10" y="176"/>
                    <a:pt x="14" y="185"/>
                    <a:pt x="22" y="184"/>
                  </a:cubicBezTo>
                  <a:cubicBezTo>
                    <a:pt x="59" y="176"/>
                    <a:pt x="96" y="172"/>
                    <a:pt x="133" y="166"/>
                  </a:cubicBezTo>
                  <a:cubicBezTo>
                    <a:pt x="144" y="165"/>
                    <a:pt x="140" y="149"/>
                    <a:pt x="130" y="151"/>
                  </a:cubicBezTo>
                  <a:close/>
                  <a:moveTo>
                    <a:pt x="56" y="92"/>
                  </a:moveTo>
                  <a:cubicBezTo>
                    <a:pt x="44" y="111"/>
                    <a:pt x="30" y="129"/>
                    <a:pt x="20" y="148"/>
                  </a:cubicBezTo>
                  <a:cubicBezTo>
                    <a:pt x="21" y="143"/>
                    <a:pt x="23" y="137"/>
                    <a:pt x="25" y="132"/>
                  </a:cubicBezTo>
                  <a:cubicBezTo>
                    <a:pt x="34" y="117"/>
                    <a:pt x="44" y="104"/>
                    <a:pt x="56"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91">
              <a:extLst>
                <a:ext uri="{FF2B5EF4-FFF2-40B4-BE49-F238E27FC236}">
                  <a16:creationId xmlns:a16="http://schemas.microsoft.com/office/drawing/2014/main" xmlns="" id="{4424A840-CB82-41DF-ADE3-675629CB3A65}"/>
                </a:ext>
              </a:extLst>
            </p:cNvPr>
            <p:cNvSpPr>
              <a:spLocks noEditPoints="1"/>
            </p:cNvSpPr>
            <p:nvPr/>
          </p:nvSpPr>
          <p:spPr bwMode="auto">
            <a:xfrm>
              <a:off x="957" y="622"/>
              <a:ext cx="389" cy="493"/>
            </a:xfrm>
            <a:custGeom>
              <a:avLst/>
              <a:gdLst>
                <a:gd name="T0" fmla="*/ 146 w 164"/>
                <a:gd name="T1" fmla="*/ 117 h 208"/>
                <a:gd name="T2" fmla="*/ 144 w 164"/>
                <a:gd name="T3" fmla="*/ 93 h 208"/>
                <a:gd name="T4" fmla="*/ 128 w 164"/>
                <a:gd name="T5" fmla="*/ 92 h 208"/>
                <a:gd name="T6" fmla="*/ 128 w 164"/>
                <a:gd name="T7" fmla="*/ 98 h 208"/>
                <a:gd name="T8" fmla="*/ 104 w 164"/>
                <a:gd name="T9" fmla="*/ 7 h 208"/>
                <a:gd name="T10" fmla="*/ 89 w 164"/>
                <a:gd name="T11" fmla="*/ 9 h 208"/>
                <a:gd name="T12" fmla="*/ 121 w 164"/>
                <a:gd name="T13" fmla="*/ 146 h 208"/>
                <a:gd name="T14" fmla="*/ 59 w 164"/>
                <a:gd name="T15" fmla="*/ 90 h 208"/>
                <a:gd name="T16" fmla="*/ 52 w 164"/>
                <a:gd name="T17" fmla="*/ 96 h 208"/>
                <a:gd name="T18" fmla="*/ 81 w 164"/>
                <a:gd name="T19" fmla="*/ 133 h 208"/>
                <a:gd name="T20" fmla="*/ 122 w 164"/>
                <a:gd name="T21" fmla="*/ 182 h 208"/>
                <a:gd name="T22" fmla="*/ 74 w 164"/>
                <a:gd name="T23" fmla="*/ 165 h 208"/>
                <a:gd name="T24" fmla="*/ 11 w 164"/>
                <a:gd name="T25" fmla="*/ 162 h 208"/>
                <a:gd name="T26" fmla="*/ 8 w 164"/>
                <a:gd name="T27" fmla="*/ 178 h 208"/>
                <a:gd name="T28" fmla="*/ 126 w 164"/>
                <a:gd name="T29" fmla="*/ 202 h 208"/>
                <a:gd name="T30" fmla="*/ 134 w 164"/>
                <a:gd name="T31" fmla="*/ 199 h 208"/>
                <a:gd name="T32" fmla="*/ 136 w 164"/>
                <a:gd name="T33" fmla="*/ 199 h 208"/>
                <a:gd name="T34" fmla="*/ 142 w 164"/>
                <a:gd name="T35" fmla="*/ 197 h 208"/>
                <a:gd name="T36" fmla="*/ 151 w 164"/>
                <a:gd name="T37" fmla="*/ 205 h 208"/>
                <a:gd name="T38" fmla="*/ 163 w 164"/>
                <a:gd name="T39" fmla="*/ 198 h 208"/>
                <a:gd name="T40" fmla="*/ 146 w 164"/>
                <a:gd name="T41" fmla="*/ 117 h 208"/>
                <a:gd name="T42" fmla="*/ 72 w 164"/>
                <a:gd name="T43" fmla="*/ 108 h 208"/>
                <a:gd name="T44" fmla="*/ 91 w 164"/>
                <a:gd name="T45" fmla="*/ 126 h 208"/>
                <a:gd name="T46" fmla="*/ 72 w 164"/>
                <a:gd name="T47" fmla="*/ 1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4" h="208">
                  <a:moveTo>
                    <a:pt x="146" y="117"/>
                  </a:moveTo>
                  <a:cubicBezTo>
                    <a:pt x="145" y="109"/>
                    <a:pt x="144" y="101"/>
                    <a:pt x="144" y="93"/>
                  </a:cubicBezTo>
                  <a:cubicBezTo>
                    <a:pt x="144" y="83"/>
                    <a:pt x="129" y="82"/>
                    <a:pt x="128" y="92"/>
                  </a:cubicBezTo>
                  <a:cubicBezTo>
                    <a:pt x="128" y="94"/>
                    <a:pt x="128" y="96"/>
                    <a:pt x="128" y="98"/>
                  </a:cubicBezTo>
                  <a:cubicBezTo>
                    <a:pt x="121" y="68"/>
                    <a:pt x="114" y="37"/>
                    <a:pt x="104" y="7"/>
                  </a:cubicBezTo>
                  <a:cubicBezTo>
                    <a:pt x="102" y="0"/>
                    <a:pt x="89" y="0"/>
                    <a:pt x="89" y="9"/>
                  </a:cubicBezTo>
                  <a:cubicBezTo>
                    <a:pt x="90" y="56"/>
                    <a:pt x="103" y="102"/>
                    <a:pt x="121" y="146"/>
                  </a:cubicBezTo>
                  <a:cubicBezTo>
                    <a:pt x="105" y="123"/>
                    <a:pt x="89" y="100"/>
                    <a:pt x="59" y="90"/>
                  </a:cubicBezTo>
                  <a:cubicBezTo>
                    <a:pt x="55" y="88"/>
                    <a:pt x="51" y="92"/>
                    <a:pt x="52" y="96"/>
                  </a:cubicBezTo>
                  <a:cubicBezTo>
                    <a:pt x="57" y="112"/>
                    <a:pt x="69" y="122"/>
                    <a:pt x="81" y="133"/>
                  </a:cubicBezTo>
                  <a:cubicBezTo>
                    <a:pt x="97" y="147"/>
                    <a:pt x="112" y="163"/>
                    <a:pt x="122" y="182"/>
                  </a:cubicBezTo>
                  <a:cubicBezTo>
                    <a:pt x="106" y="178"/>
                    <a:pt x="90" y="169"/>
                    <a:pt x="74" y="165"/>
                  </a:cubicBezTo>
                  <a:cubicBezTo>
                    <a:pt x="53" y="160"/>
                    <a:pt x="31" y="162"/>
                    <a:pt x="11" y="162"/>
                  </a:cubicBezTo>
                  <a:cubicBezTo>
                    <a:pt x="2" y="162"/>
                    <a:pt x="0" y="175"/>
                    <a:pt x="8" y="178"/>
                  </a:cubicBezTo>
                  <a:cubicBezTo>
                    <a:pt x="46" y="191"/>
                    <a:pt x="87" y="193"/>
                    <a:pt x="126" y="202"/>
                  </a:cubicBezTo>
                  <a:cubicBezTo>
                    <a:pt x="130" y="203"/>
                    <a:pt x="133" y="202"/>
                    <a:pt x="134" y="199"/>
                  </a:cubicBezTo>
                  <a:cubicBezTo>
                    <a:pt x="135" y="199"/>
                    <a:pt x="135" y="199"/>
                    <a:pt x="136" y="199"/>
                  </a:cubicBezTo>
                  <a:cubicBezTo>
                    <a:pt x="138" y="199"/>
                    <a:pt x="141" y="198"/>
                    <a:pt x="142" y="197"/>
                  </a:cubicBezTo>
                  <a:cubicBezTo>
                    <a:pt x="145" y="199"/>
                    <a:pt x="148" y="202"/>
                    <a:pt x="151" y="205"/>
                  </a:cubicBezTo>
                  <a:cubicBezTo>
                    <a:pt x="156" y="208"/>
                    <a:pt x="164" y="204"/>
                    <a:pt x="163" y="198"/>
                  </a:cubicBezTo>
                  <a:cubicBezTo>
                    <a:pt x="162" y="170"/>
                    <a:pt x="150" y="144"/>
                    <a:pt x="146" y="117"/>
                  </a:cubicBezTo>
                  <a:close/>
                  <a:moveTo>
                    <a:pt x="72" y="108"/>
                  </a:moveTo>
                  <a:cubicBezTo>
                    <a:pt x="79" y="113"/>
                    <a:pt x="86" y="119"/>
                    <a:pt x="91" y="126"/>
                  </a:cubicBezTo>
                  <a:cubicBezTo>
                    <a:pt x="84" y="121"/>
                    <a:pt x="77" y="115"/>
                    <a:pt x="72"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92">
              <a:extLst>
                <a:ext uri="{FF2B5EF4-FFF2-40B4-BE49-F238E27FC236}">
                  <a16:creationId xmlns:a16="http://schemas.microsoft.com/office/drawing/2014/main" xmlns="" id="{8CBD16AD-28D5-4987-9CFD-D609FC32DF65}"/>
                </a:ext>
              </a:extLst>
            </p:cNvPr>
            <p:cNvSpPr>
              <a:spLocks/>
            </p:cNvSpPr>
            <p:nvPr/>
          </p:nvSpPr>
          <p:spPr bwMode="auto">
            <a:xfrm>
              <a:off x="1519" y="2514"/>
              <a:ext cx="278" cy="1040"/>
            </a:xfrm>
            <a:custGeom>
              <a:avLst/>
              <a:gdLst>
                <a:gd name="T0" fmla="*/ 106 w 117"/>
                <a:gd name="T1" fmla="*/ 4 h 439"/>
                <a:gd name="T2" fmla="*/ 104 w 117"/>
                <a:gd name="T3" fmla="*/ 6 h 439"/>
                <a:gd name="T4" fmla="*/ 100 w 117"/>
                <a:gd name="T5" fmla="*/ 8 h 439"/>
                <a:gd name="T6" fmla="*/ 47 w 117"/>
                <a:gd name="T7" fmla="*/ 105 h 439"/>
                <a:gd name="T8" fmla="*/ 23 w 117"/>
                <a:gd name="T9" fmla="*/ 195 h 439"/>
                <a:gd name="T10" fmla="*/ 6 w 117"/>
                <a:gd name="T11" fmla="*/ 318 h 439"/>
                <a:gd name="T12" fmla="*/ 0 w 117"/>
                <a:gd name="T13" fmla="*/ 428 h 439"/>
                <a:gd name="T14" fmla="*/ 16 w 117"/>
                <a:gd name="T15" fmla="*/ 429 h 439"/>
                <a:gd name="T16" fmla="*/ 16 w 117"/>
                <a:gd name="T17" fmla="*/ 420 h 439"/>
                <a:gd name="T18" fmla="*/ 17 w 117"/>
                <a:gd name="T19" fmla="*/ 416 h 439"/>
                <a:gd name="T20" fmla="*/ 19 w 117"/>
                <a:gd name="T21" fmla="*/ 374 h 439"/>
                <a:gd name="T22" fmla="*/ 28 w 117"/>
                <a:gd name="T23" fmla="*/ 304 h 439"/>
                <a:gd name="T24" fmla="*/ 44 w 117"/>
                <a:gd name="T25" fmla="*/ 199 h 439"/>
                <a:gd name="T26" fmla="*/ 107 w 117"/>
                <a:gd name="T27" fmla="*/ 19 h 439"/>
                <a:gd name="T28" fmla="*/ 109 w 117"/>
                <a:gd name="T29" fmla="*/ 18 h 439"/>
                <a:gd name="T30" fmla="*/ 112 w 117"/>
                <a:gd name="T31" fmla="*/ 12 h 439"/>
                <a:gd name="T32" fmla="*/ 114 w 117"/>
                <a:gd name="T33" fmla="*/ 9 h 439"/>
                <a:gd name="T34" fmla="*/ 106 w 117"/>
                <a:gd name="T35" fmla="*/ 4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7" h="439">
                  <a:moveTo>
                    <a:pt x="106" y="4"/>
                  </a:moveTo>
                  <a:cubicBezTo>
                    <a:pt x="105" y="5"/>
                    <a:pt x="105" y="6"/>
                    <a:pt x="104" y="6"/>
                  </a:cubicBezTo>
                  <a:cubicBezTo>
                    <a:pt x="103" y="6"/>
                    <a:pt x="102" y="7"/>
                    <a:pt x="100" y="8"/>
                  </a:cubicBezTo>
                  <a:cubicBezTo>
                    <a:pt x="69" y="30"/>
                    <a:pt x="56" y="67"/>
                    <a:pt x="47" y="105"/>
                  </a:cubicBezTo>
                  <a:cubicBezTo>
                    <a:pt x="37" y="134"/>
                    <a:pt x="30" y="164"/>
                    <a:pt x="23" y="195"/>
                  </a:cubicBezTo>
                  <a:cubicBezTo>
                    <a:pt x="15" y="235"/>
                    <a:pt x="9" y="277"/>
                    <a:pt x="6" y="318"/>
                  </a:cubicBezTo>
                  <a:cubicBezTo>
                    <a:pt x="2" y="355"/>
                    <a:pt x="1" y="391"/>
                    <a:pt x="0" y="428"/>
                  </a:cubicBezTo>
                  <a:cubicBezTo>
                    <a:pt x="0" y="438"/>
                    <a:pt x="16" y="439"/>
                    <a:pt x="16" y="429"/>
                  </a:cubicBezTo>
                  <a:cubicBezTo>
                    <a:pt x="16" y="426"/>
                    <a:pt x="16" y="423"/>
                    <a:pt x="16" y="420"/>
                  </a:cubicBezTo>
                  <a:cubicBezTo>
                    <a:pt x="17" y="419"/>
                    <a:pt x="17" y="418"/>
                    <a:pt x="17" y="416"/>
                  </a:cubicBezTo>
                  <a:cubicBezTo>
                    <a:pt x="18" y="402"/>
                    <a:pt x="18" y="388"/>
                    <a:pt x="19" y="374"/>
                  </a:cubicBezTo>
                  <a:cubicBezTo>
                    <a:pt x="21" y="351"/>
                    <a:pt x="25" y="327"/>
                    <a:pt x="28" y="304"/>
                  </a:cubicBezTo>
                  <a:cubicBezTo>
                    <a:pt x="33" y="269"/>
                    <a:pt x="37" y="234"/>
                    <a:pt x="44" y="199"/>
                  </a:cubicBezTo>
                  <a:cubicBezTo>
                    <a:pt x="56" y="135"/>
                    <a:pt x="76" y="76"/>
                    <a:pt x="107" y="19"/>
                  </a:cubicBezTo>
                  <a:cubicBezTo>
                    <a:pt x="108" y="19"/>
                    <a:pt x="109" y="18"/>
                    <a:pt x="109" y="18"/>
                  </a:cubicBezTo>
                  <a:cubicBezTo>
                    <a:pt x="111" y="16"/>
                    <a:pt x="112" y="14"/>
                    <a:pt x="112" y="12"/>
                  </a:cubicBezTo>
                  <a:cubicBezTo>
                    <a:pt x="112" y="11"/>
                    <a:pt x="113" y="10"/>
                    <a:pt x="114" y="9"/>
                  </a:cubicBezTo>
                  <a:cubicBezTo>
                    <a:pt x="117" y="3"/>
                    <a:pt x="110" y="0"/>
                    <a:pt x="10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93">
              <a:extLst>
                <a:ext uri="{FF2B5EF4-FFF2-40B4-BE49-F238E27FC236}">
                  <a16:creationId xmlns:a16="http://schemas.microsoft.com/office/drawing/2014/main" xmlns="" id="{BA1DD4E7-1964-47A9-818E-75D4EBB4571C}"/>
                </a:ext>
              </a:extLst>
            </p:cNvPr>
            <p:cNvSpPr>
              <a:spLocks/>
            </p:cNvSpPr>
            <p:nvPr/>
          </p:nvSpPr>
          <p:spPr bwMode="auto">
            <a:xfrm>
              <a:off x="2001" y="2521"/>
              <a:ext cx="318" cy="1030"/>
            </a:xfrm>
            <a:custGeom>
              <a:avLst/>
              <a:gdLst>
                <a:gd name="T0" fmla="*/ 131 w 134"/>
                <a:gd name="T1" fmla="*/ 419 h 435"/>
                <a:gd name="T2" fmla="*/ 134 w 134"/>
                <a:gd name="T3" fmla="*/ 412 h 435"/>
                <a:gd name="T4" fmla="*/ 126 w 134"/>
                <a:gd name="T5" fmla="*/ 333 h 435"/>
                <a:gd name="T6" fmla="*/ 121 w 134"/>
                <a:gd name="T7" fmla="*/ 306 h 435"/>
                <a:gd name="T8" fmla="*/ 119 w 134"/>
                <a:gd name="T9" fmla="*/ 291 h 435"/>
                <a:gd name="T10" fmla="*/ 118 w 134"/>
                <a:gd name="T11" fmla="*/ 286 h 435"/>
                <a:gd name="T12" fmla="*/ 104 w 134"/>
                <a:gd name="T13" fmla="*/ 177 h 435"/>
                <a:gd name="T14" fmla="*/ 35 w 134"/>
                <a:gd name="T15" fmla="*/ 18 h 435"/>
                <a:gd name="T16" fmla="*/ 29 w 134"/>
                <a:gd name="T17" fmla="*/ 12 h 435"/>
                <a:gd name="T18" fmla="*/ 24 w 134"/>
                <a:gd name="T19" fmla="*/ 10 h 435"/>
                <a:gd name="T20" fmla="*/ 10 w 134"/>
                <a:gd name="T21" fmla="*/ 2 h 435"/>
                <a:gd name="T22" fmla="*/ 5 w 134"/>
                <a:gd name="T23" fmla="*/ 10 h 435"/>
                <a:gd name="T24" fmla="*/ 20 w 134"/>
                <a:gd name="T25" fmla="*/ 23 h 435"/>
                <a:gd name="T26" fmla="*/ 93 w 134"/>
                <a:gd name="T27" fmla="*/ 231 h 435"/>
                <a:gd name="T28" fmla="*/ 113 w 134"/>
                <a:gd name="T29" fmla="*/ 353 h 435"/>
                <a:gd name="T30" fmla="*/ 116 w 134"/>
                <a:gd name="T31" fmla="*/ 426 h 435"/>
                <a:gd name="T32" fmla="*/ 124 w 134"/>
                <a:gd name="T33" fmla="*/ 435 h 435"/>
                <a:gd name="T34" fmla="*/ 124 w 134"/>
                <a:gd name="T35" fmla="*/ 435 h 435"/>
                <a:gd name="T36" fmla="*/ 132 w 134"/>
                <a:gd name="T37" fmla="*/ 423 h 435"/>
                <a:gd name="T38" fmla="*/ 131 w 134"/>
                <a:gd name="T39" fmla="*/ 419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 h="435">
                  <a:moveTo>
                    <a:pt x="131" y="419"/>
                  </a:moveTo>
                  <a:cubicBezTo>
                    <a:pt x="133" y="417"/>
                    <a:pt x="134" y="415"/>
                    <a:pt x="134" y="412"/>
                  </a:cubicBezTo>
                  <a:cubicBezTo>
                    <a:pt x="134" y="385"/>
                    <a:pt x="130" y="359"/>
                    <a:pt x="126" y="333"/>
                  </a:cubicBezTo>
                  <a:cubicBezTo>
                    <a:pt x="124" y="324"/>
                    <a:pt x="123" y="315"/>
                    <a:pt x="121" y="306"/>
                  </a:cubicBezTo>
                  <a:cubicBezTo>
                    <a:pt x="120" y="301"/>
                    <a:pt x="120" y="296"/>
                    <a:pt x="119" y="291"/>
                  </a:cubicBezTo>
                  <a:cubicBezTo>
                    <a:pt x="119" y="289"/>
                    <a:pt x="118" y="288"/>
                    <a:pt x="118" y="286"/>
                  </a:cubicBezTo>
                  <a:cubicBezTo>
                    <a:pt x="113" y="250"/>
                    <a:pt x="110" y="213"/>
                    <a:pt x="104" y="177"/>
                  </a:cubicBezTo>
                  <a:cubicBezTo>
                    <a:pt x="95" y="124"/>
                    <a:pt x="79" y="55"/>
                    <a:pt x="35" y="18"/>
                  </a:cubicBezTo>
                  <a:cubicBezTo>
                    <a:pt x="33" y="16"/>
                    <a:pt x="31" y="14"/>
                    <a:pt x="29" y="12"/>
                  </a:cubicBezTo>
                  <a:cubicBezTo>
                    <a:pt x="27" y="10"/>
                    <a:pt x="25" y="9"/>
                    <a:pt x="24" y="10"/>
                  </a:cubicBezTo>
                  <a:cubicBezTo>
                    <a:pt x="19" y="7"/>
                    <a:pt x="15" y="4"/>
                    <a:pt x="10" y="2"/>
                  </a:cubicBezTo>
                  <a:cubicBezTo>
                    <a:pt x="5" y="0"/>
                    <a:pt x="0" y="6"/>
                    <a:pt x="5" y="10"/>
                  </a:cubicBezTo>
                  <a:cubicBezTo>
                    <a:pt x="10" y="14"/>
                    <a:pt x="15" y="19"/>
                    <a:pt x="20" y="23"/>
                  </a:cubicBezTo>
                  <a:cubicBezTo>
                    <a:pt x="53" y="89"/>
                    <a:pt x="77" y="159"/>
                    <a:pt x="93" y="231"/>
                  </a:cubicBezTo>
                  <a:cubicBezTo>
                    <a:pt x="100" y="272"/>
                    <a:pt x="108" y="312"/>
                    <a:pt x="113" y="353"/>
                  </a:cubicBezTo>
                  <a:cubicBezTo>
                    <a:pt x="115" y="378"/>
                    <a:pt x="114" y="402"/>
                    <a:pt x="116" y="426"/>
                  </a:cubicBezTo>
                  <a:cubicBezTo>
                    <a:pt x="116" y="431"/>
                    <a:pt x="119" y="435"/>
                    <a:pt x="124" y="435"/>
                  </a:cubicBezTo>
                  <a:cubicBezTo>
                    <a:pt x="124" y="435"/>
                    <a:pt x="124" y="435"/>
                    <a:pt x="124" y="435"/>
                  </a:cubicBezTo>
                  <a:cubicBezTo>
                    <a:pt x="131" y="435"/>
                    <a:pt x="133" y="428"/>
                    <a:pt x="132" y="423"/>
                  </a:cubicBezTo>
                  <a:cubicBezTo>
                    <a:pt x="131" y="422"/>
                    <a:pt x="131" y="420"/>
                    <a:pt x="131" y="4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94">
              <a:extLst>
                <a:ext uri="{FF2B5EF4-FFF2-40B4-BE49-F238E27FC236}">
                  <a16:creationId xmlns:a16="http://schemas.microsoft.com/office/drawing/2014/main" xmlns="" id="{CF70809B-7726-4457-80B2-1877D9E716CF}"/>
                </a:ext>
              </a:extLst>
            </p:cNvPr>
            <p:cNvSpPr>
              <a:spLocks/>
            </p:cNvSpPr>
            <p:nvPr/>
          </p:nvSpPr>
          <p:spPr bwMode="auto">
            <a:xfrm>
              <a:off x="1527" y="3483"/>
              <a:ext cx="792" cy="97"/>
            </a:xfrm>
            <a:custGeom>
              <a:avLst/>
              <a:gdLst>
                <a:gd name="T0" fmla="*/ 319 w 334"/>
                <a:gd name="T1" fmla="*/ 2 h 41"/>
                <a:gd name="T2" fmla="*/ 212 w 334"/>
                <a:gd name="T3" fmla="*/ 18 h 41"/>
                <a:gd name="T4" fmla="*/ 144 w 334"/>
                <a:gd name="T5" fmla="*/ 16 h 41"/>
                <a:gd name="T6" fmla="*/ 65 w 334"/>
                <a:gd name="T7" fmla="*/ 6 h 41"/>
                <a:gd name="T8" fmla="*/ 8 w 334"/>
                <a:gd name="T9" fmla="*/ 5 h 41"/>
                <a:gd name="T10" fmla="*/ 4 w 334"/>
                <a:gd name="T11" fmla="*/ 16 h 41"/>
                <a:gd name="T12" fmla="*/ 10 w 334"/>
                <a:gd name="T13" fmla="*/ 32 h 41"/>
                <a:gd name="T14" fmla="*/ 219 w 334"/>
                <a:gd name="T15" fmla="*/ 35 h 41"/>
                <a:gd name="T16" fmla="*/ 322 w 334"/>
                <a:gd name="T17" fmla="*/ 18 h 41"/>
                <a:gd name="T18" fmla="*/ 323 w 334"/>
                <a:gd name="T19" fmla="*/ 18 h 41"/>
                <a:gd name="T20" fmla="*/ 323 w 334"/>
                <a:gd name="T21" fmla="*/ 18 h 41"/>
                <a:gd name="T22" fmla="*/ 325 w 334"/>
                <a:gd name="T23" fmla="*/ 18 h 41"/>
                <a:gd name="T24" fmla="*/ 319 w 334"/>
                <a:gd name="T25" fmla="*/ 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4" h="41">
                  <a:moveTo>
                    <a:pt x="319" y="2"/>
                  </a:moveTo>
                  <a:cubicBezTo>
                    <a:pt x="284" y="10"/>
                    <a:pt x="248" y="15"/>
                    <a:pt x="212" y="18"/>
                  </a:cubicBezTo>
                  <a:cubicBezTo>
                    <a:pt x="189" y="19"/>
                    <a:pt x="166" y="17"/>
                    <a:pt x="144" y="16"/>
                  </a:cubicBezTo>
                  <a:cubicBezTo>
                    <a:pt x="117" y="15"/>
                    <a:pt x="91" y="11"/>
                    <a:pt x="65" y="6"/>
                  </a:cubicBezTo>
                  <a:cubicBezTo>
                    <a:pt x="46" y="3"/>
                    <a:pt x="26" y="0"/>
                    <a:pt x="8" y="5"/>
                  </a:cubicBezTo>
                  <a:cubicBezTo>
                    <a:pt x="3" y="7"/>
                    <a:pt x="1" y="13"/>
                    <a:pt x="4" y="16"/>
                  </a:cubicBezTo>
                  <a:cubicBezTo>
                    <a:pt x="0" y="21"/>
                    <a:pt x="2" y="31"/>
                    <a:pt x="10" y="32"/>
                  </a:cubicBezTo>
                  <a:cubicBezTo>
                    <a:pt x="78" y="40"/>
                    <a:pt x="149" y="41"/>
                    <a:pt x="219" y="35"/>
                  </a:cubicBezTo>
                  <a:cubicBezTo>
                    <a:pt x="254" y="34"/>
                    <a:pt x="290" y="30"/>
                    <a:pt x="322" y="18"/>
                  </a:cubicBezTo>
                  <a:cubicBezTo>
                    <a:pt x="323" y="18"/>
                    <a:pt x="323" y="18"/>
                    <a:pt x="323" y="18"/>
                  </a:cubicBezTo>
                  <a:cubicBezTo>
                    <a:pt x="323" y="18"/>
                    <a:pt x="323" y="18"/>
                    <a:pt x="323" y="18"/>
                  </a:cubicBezTo>
                  <a:cubicBezTo>
                    <a:pt x="323" y="18"/>
                    <a:pt x="324" y="18"/>
                    <a:pt x="325" y="18"/>
                  </a:cubicBezTo>
                  <a:cubicBezTo>
                    <a:pt x="334" y="14"/>
                    <a:pt x="328" y="0"/>
                    <a:pt x="31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95">
              <a:extLst>
                <a:ext uri="{FF2B5EF4-FFF2-40B4-BE49-F238E27FC236}">
                  <a16:creationId xmlns:a16="http://schemas.microsoft.com/office/drawing/2014/main" xmlns="" id="{2AC3EDEA-C7A9-452A-9A93-D616BC1A4EA7}"/>
                </a:ext>
              </a:extLst>
            </p:cNvPr>
            <p:cNvSpPr>
              <a:spLocks/>
            </p:cNvSpPr>
            <p:nvPr/>
          </p:nvSpPr>
          <p:spPr bwMode="auto">
            <a:xfrm>
              <a:off x="1821" y="3513"/>
              <a:ext cx="505" cy="71"/>
            </a:xfrm>
            <a:custGeom>
              <a:avLst/>
              <a:gdLst>
                <a:gd name="T0" fmla="*/ 204 w 213"/>
                <a:gd name="T1" fmla="*/ 1 h 30"/>
                <a:gd name="T2" fmla="*/ 101 w 213"/>
                <a:gd name="T3" fmla="*/ 14 h 30"/>
                <a:gd name="T4" fmla="*/ 49 w 213"/>
                <a:gd name="T5" fmla="*/ 12 h 30"/>
                <a:gd name="T6" fmla="*/ 6 w 213"/>
                <a:gd name="T7" fmla="*/ 13 h 30"/>
                <a:gd name="T8" fmla="*/ 6 w 213"/>
                <a:gd name="T9" fmla="*/ 23 h 30"/>
                <a:gd name="T10" fmla="*/ 48 w 213"/>
                <a:gd name="T11" fmla="*/ 27 h 30"/>
                <a:gd name="T12" fmla="*/ 108 w 213"/>
                <a:gd name="T13" fmla="*/ 30 h 30"/>
                <a:gd name="T14" fmla="*/ 208 w 213"/>
                <a:gd name="T15" fmla="*/ 12 h 30"/>
                <a:gd name="T16" fmla="*/ 204 w 213"/>
                <a:gd name="T17"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30">
                  <a:moveTo>
                    <a:pt x="204" y="1"/>
                  </a:moveTo>
                  <a:cubicBezTo>
                    <a:pt x="169" y="9"/>
                    <a:pt x="137" y="15"/>
                    <a:pt x="101" y="14"/>
                  </a:cubicBezTo>
                  <a:cubicBezTo>
                    <a:pt x="83" y="14"/>
                    <a:pt x="66" y="13"/>
                    <a:pt x="49" y="12"/>
                  </a:cubicBezTo>
                  <a:cubicBezTo>
                    <a:pt x="35" y="11"/>
                    <a:pt x="19" y="8"/>
                    <a:pt x="6" y="13"/>
                  </a:cubicBezTo>
                  <a:cubicBezTo>
                    <a:pt x="1" y="14"/>
                    <a:pt x="0" y="21"/>
                    <a:pt x="6" y="23"/>
                  </a:cubicBezTo>
                  <a:cubicBezTo>
                    <a:pt x="19" y="28"/>
                    <a:pt x="34" y="26"/>
                    <a:pt x="48" y="27"/>
                  </a:cubicBezTo>
                  <a:cubicBezTo>
                    <a:pt x="68" y="28"/>
                    <a:pt x="88" y="29"/>
                    <a:pt x="108" y="30"/>
                  </a:cubicBezTo>
                  <a:cubicBezTo>
                    <a:pt x="139" y="30"/>
                    <a:pt x="181" y="30"/>
                    <a:pt x="208" y="12"/>
                  </a:cubicBezTo>
                  <a:cubicBezTo>
                    <a:pt x="213" y="8"/>
                    <a:pt x="211" y="0"/>
                    <a:pt x="20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96">
              <a:extLst>
                <a:ext uri="{FF2B5EF4-FFF2-40B4-BE49-F238E27FC236}">
                  <a16:creationId xmlns:a16="http://schemas.microsoft.com/office/drawing/2014/main" xmlns="" id="{FD7503C2-B699-47E2-9B78-0B08F2DAF45D}"/>
                </a:ext>
              </a:extLst>
            </p:cNvPr>
            <p:cNvSpPr>
              <a:spLocks/>
            </p:cNvSpPr>
            <p:nvPr/>
          </p:nvSpPr>
          <p:spPr bwMode="auto">
            <a:xfrm>
              <a:off x="1749" y="3542"/>
              <a:ext cx="67" cy="322"/>
            </a:xfrm>
            <a:custGeom>
              <a:avLst/>
              <a:gdLst>
                <a:gd name="T0" fmla="*/ 24 w 28"/>
                <a:gd name="T1" fmla="*/ 122 h 136"/>
                <a:gd name="T2" fmla="*/ 24 w 28"/>
                <a:gd name="T3" fmla="*/ 122 h 136"/>
                <a:gd name="T4" fmla="*/ 25 w 28"/>
                <a:gd name="T5" fmla="*/ 119 h 136"/>
                <a:gd name="T6" fmla="*/ 21 w 28"/>
                <a:gd name="T7" fmla="*/ 41 h 136"/>
                <a:gd name="T8" fmla="*/ 26 w 28"/>
                <a:gd name="T9" fmla="*/ 12 h 136"/>
                <a:gd name="T10" fmla="*/ 10 w 28"/>
                <a:gd name="T11" fmla="*/ 9 h 136"/>
                <a:gd name="T12" fmla="*/ 6 w 28"/>
                <a:gd name="T13" fmla="*/ 26 h 136"/>
                <a:gd name="T14" fmla="*/ 3 w 28"/>
                <a:gd name="T15" fmla="*/ 57 h 136"/>
                <a:gd name="T16" fmla="*/ 8 w 28"/>
                <a:gd name="T17" fmla="*/ 126 h 136"/>
                <a:gd name="T18" fmla="*/ 24 w 28"/>
                <a:gd name="T19" fmla="*/ 12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136">
                  <a:moveTo>
                    <a:pt x="24" y="122"/>
                  </a:moveTo>
                  <a:cubicBezTo>
                    <a:pt x="24" y="122"/>
                    <a:pt x="24" y="122"/>
                    <a:pt x="24" y="122"/>
                  </a:cubicBezTo>
                  <a:cubicBezTo>
                    <a:pt x="24" y="121"/>
                    <a:pt x="25" y="120"/>
                    <a:pt x="25" y="119"/>
                  </a:cubicBezTo>
                  <a:cubicBezTo>
                    <a:pt x="24" y="93"/>
                    <a:pt x="20" y="67"/>
                    <a:pt x="21" y="41"/>
                  </a:cubicBezTo>
                  <a:cubicBezTo>
                    <a:pt x="23" y="31"/>
                    <a:pt x="24" y="22"/>
                    <a:pt x="26" y="12"/>
                  </a:cubicBezTo>
                  <a:cubicBezTo>
                    <a:pt x="27" y="2"/>
                    <a:pt x="12" y="0"/>
                    <a:pt x="10" y="9"/>
                  </a:cubicBezTo>
                  <a:cubicBezTo>
                    <a:pt x="8" y="15"/>
                    <a:pt x="7" y="20"/>
                    <a:pt x="6" y="26"/>
                  </a:cubicBezTo>
                  <a:cubicBezTo>
                    <a:pt x="4" y="36"/>
                    <a:pt x="3" y="46"/>
                    <a:pt x="3" y="57"/>
                  </a:cubicBezTo>
                  <a:cubicBezTo>
                    <a:pt x="0" y="80"/>
                    <a:pt x="0" y="103"/>
                    <a:pt x="8" y="126"/>
                  </a:cubicBezTo>
                  <a:cubicBezTo>
                    <a:pt x="11" y="136"/>
                    <a:pt x="28" y="133"/>
                    <a:pt x="24"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97">
              <a:extLst>
                <a:ext uri="{FF2B5EF4-FFF2-40B4-BE49-F238E27FC236}">
                  <a16:creationId xmlns:a16="http://schemas.microsoft.com/office/drawing/2014/main" xmlns="" id="{913D38E0-B059-4FA3-BC52-481909415A80}"/>
                </a:ext>
              </a:extLst>
            </p:cNvPr>
            <p:cNvSpPr>
              <a:spLocks/>
            </p:cNvSpPr>
            <p:nvPr/>
          </p:nvSpPr>
          <p:spPr bwMode="auto">
            <a:xfrm>
              <a:off x="2013" y="3546"/>
              <a:ext cx="68" cy="318"/>
            </a:xfrm>
            <a:custGeom>
              <a:avLst/>
              <a:gdLst>
                <a:gd name="T0" fmla="*/ 26 w 29"/>
                <a:gd name="T1" fmla="*/ 70 h 134"/>
                <a:gd name="T2" fmla="*/ 19 w 29"/>
                <a:gd name="T3" fmla="*/ 16 h 134"/>
                <a:gd name="T4" fmla="*/ 19 w 29"/>
                <a:gd name="T5" fmla="*/ 9 h 134"/>
                <a:gd name="T6" fmla="*/ 7 w 29"/>
                <a:gd name="T7" fmla="*/ 7 h 134"/>
                <a:gd name="T8" fmla="*/ 6 w 29"/>
                <a:gd name="T9" fmla="*/ 10 h 134"/>
                <a:gd name="T10" fmla="*/ 2 w 29"/>
                <a:gd name="T11" fmla="*/ 17 h 134"/>
                <a:gd name="T12" fmla="*/ 8 w 29"/>
                <a:gd name="T13" fmla="*/ 58 h 134"/>
                <a:gd name="T14" fmla="*/ 0 w 29"/>
                <a:gd name="T15" fmla="*/ 123 h 134"/>
                <a:gd name="T16" fmla="*/ 17 w 29"/>
                <a:gd name="T17" fmla="*/ 124 h 134"/>
                <a:gd name="T18" fmla="*/ 17 w 29"/>
                <a:gd name="T19" fmla="*/ 124 h 134"/>
                <a:gd name="T20" fmla="*/ 26 w 29"/>
                <a:gd name="T21" fmla="*/ 7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134">
                  <a:moveTo>
                    <a:pt x="26" y="70"/>
                  </a:moveTo>
                  <a:cubicBezTo>
                    <a:pt x="29" y="50"/>
                    <a:pt x="28" y="31"/>
                    <a:pt x="19" y="16"/>
                  </a:cubicBezTo>
                  <a:cubicBezTo>
                    <a:pt x="19" y="13"/>
                    <a:pt x="19" y="11"/>
                    <a:pt x="19" y="9"/>
                  </a:cubicBezTo>
                  <a:cubicBezTo>
                    <a:pt x="20" y="1"/>
                    <a:pt x="9" y="0"/>
                    <a:pt x="7" y="7"/>
                  </a:cubicBezTo>
                  <a:cubicBezTo>
                    <a:pt x="6" y="8"/>
                    <a:pt x="6" y="9"/>
                    <a:pt x="6" y="10"/>
                  </a:cubicBezTo>
                  <a:cubicBezTo>
                    <a:pt x="3" y="11"/>
                    <a:pt x="2" y="13"/>
                    <a:pt x="2" y="17"/>
                  </a:cubicBezTo>
                  <a:cubicBezTo>
                    <a:pt x="3" y="29"/>
                    <a:pt x="6" y="43"/>
                    <a:pt x="8" y="58"/>
                  </a:cubicBezTo>
                  <a:cubicBezTo>
                    <a:pt x="8" y="79"/>
                    <a:pt x="1" y="102"/>
                    <a:pt x="0" y="123"/>
                  </a:cubicBezTo>
                  <a:cubicBezTo>
                    <a:pt x="0" y="134"/>
                    <a:pt x="15" y="134"/>
                    <a:pt x="17" y="124"/>
                  </a:cubicBezTo>
                  <a:cubicBezTo>
                    <a:pt x="17" y="124"/>
                    <a:pt x="17" y="124"/>
                    <a:pt x="17" y="124"/>
                  </a:cubicBezTo>
                  <a:cubicBezTo>
                    <a:pt x="28" y="108"/>
                    <a:pt x="29" y="89"/>
                    <a:pt x="26"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98">
              <a:extLst>
                <a:ext uri="{FF2B5EF4-FFF2-40B4-BE49-F238E27FC236}">
                  <a16:creationId xmlns:a16="http://schemas.microsoft.com/office/drawing/2014/main" xmlns="" id="{5E296C5F-8CE0-46D1-A536-D6F756125D02}"/>
                </a:ext>
              </a:extLst>
            </p:cNvPr>
            <p:cNvSpPr>
              <a:spLocks/>
            </p:cNvSpPr>
            <p:nvPr/>
          </p:nvSpPr>
          <p:spPr bwMode="auto">
            <a:xfrm>
              <a:off x="1211" y="2500"/>
              <a:ext cx="567" cy="611"/>
            </a:xfrm>
            <a:custGeom>
              <a:avLst/>
              <a:gdLst>
                <a:gd name="T0" fmla="*/ 233 w 239"/>
                <a:gd name="T1" fmla="*/ 8 h 258"/>
                <a:gd name="T2" fmla="*/ 116 w 239"/>
                <a:gd name="T3" fmla="*/ 81 h 258"/>
                <a:gd name="T4" fmla="*/ 4 w 239"/>
                <a:gd name="T5" fmla="*/ 243 h 258"/>
                <a:gd name="T6" fmla="*/ 19 w 239"/>
                <a:gd name="T7" fmla="*/ 250 h 258"/>
                <a:gd name="T8" fmla="*/ 120 w 239"/>
                <a:gd name="T9" fmla="*/ 109 h 258"/>
                <a:gd name="T10" fmla="*/ 187 w 239"/>
                <a:gd name="T11" fmla="*/ 53 h 258"/>
                <a:gd name="T12" fmla="*/ 206 w 239"/>
                <a:gd name="T13" fmla="*/ 41 h 258"/>
                <a:gd name="T14" fmla="*/ 218 w 239"/>
                <a:gd name="T15" fmla="*/ 35 h 258"/>
                <a:gd name="T16" fmla="*/ 225 w 239"/>
                <a:gd name="T17" fmla="*/ 30 h 258"/>
                <a:gd name="T18" fmla="*/ 226 w 239"/>
                <a:gd name="T19" fmla="*/ 29 h 258"/>
                <a:gd name="T20" fmla="*/ 223 w 239"/>
                <a:gd name="T21" fmla="*/ 21 h 258"/>
                <a:gd name="T22" fmla="*/ 233 w 239"/>
                <a:gd name="T23" fmla="*/ 19 h 258"/>
                <a:gd name="T24" fmla="*/ 233 w 239"/>
                <a:gd name="T25" fmla="*/ 8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9" h="258">
                  <a:moveTo>
                    <a:pt x="233" y="8"/>
                  </a:moveTo>
                  <a:cubicBezTo>
                    <a:pt x="189" y="0"/>
                    <a:pt x="143" y="52"/>
                    <a:pt x="116" y="81"/>
                  </a:cubicBezTo>
                  <a:cubicBezTo>
                    <a:pt x="71" y="129"/>
                    <a:pt x="28" y="181"/>
                    <a:pt x="4" y="243"/>
                  </a:cubicBezTo>
                  <a:cubicBezTo>
                    <a:pt x="0" y="252"/>
                    <a:pt x="14" y="258"/>
                    <a:pt x="19" y="250"/>
                  </a:cubicBezTo>
                  <a:cubicBezTo>
                    <a:pt x="47" y="199"/>
                    <a:pt x="79" y="151"/>
                    <a:pt x="120" y="109"/>
                  </a:cubicBezTo>
                  <a:cubicBezTo>
                    <a:pt x="140" y="88"/>
                    <a:pt x="162" y="68"/>
                    <a:pt x="187" y="53"/>
                  </a:cubicBezTo>
                  <a:cubicBezTo>
                    <a:pt x="193" y="49"/>
                    <a:pt x="199" y="45"/>
                    <a:pt x="206" y="41"/>
                  </a:cubicBezTo>
                  <a:cubicBezTo>
                    <a:pt x="209" y="40"/>
                    <a:pt x="217" y="37"/>
                    <a:pt x="218" y="35"/>
                  </a:cubicBezTo>
                  <a:cubicBezTo>
                    <a:pt x="221" y="36"/>
                    <a:pt x="224" y="34"/>
                    <a:pt x="225" y="30"/>
                  </a:cubicBezTo>
                  <a:cubicBezTo>
                    <a:pt x="225" y="30"/>
                    <a:pt x="225" y="29"/>
                    <a:pt x="226" y="29"/>
                  </a:cubicBezTo>
                  <a:cubicBezTo>
                    <a:pt x="226" y="26"/>
                    <a:pt x="225" y="23"/>
                    <a:pt x="223" y="21"/>
                  </a:cubicBezTo>
                  <a:cubicBezTo>
                    <a:pt x="226" y="21"/>
                    <a:pt x="230" y="20"/>
                    <a:pt x="233" y="19"/>
                  </a:cubicBezTo>
                  <a:cubicBezTo>
                    <a:pt x="238" y="18"/>
                    <a:pt x="239" y="9"/>
                    <a:pt x="23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99">
              <a:extLst>
                <a:ext uri="{FF2B5EF4-FFF2-40B4-BE49-F238E27FC236}">
                  <a16:creationId xmlns:a16="http://schemas.microsoft.com/office/drawing/2014/main" xmlns="" id="{AF4DBB7D-CE5E-470B-8B78-E747826BEC0E}"/>
                </a:ext>
              </a:extLst>
            </p:cNvPr>
            <p:cNvSpPr>
              <a:spLocks noEditPoints="1"/>
            </p:cNvSpPr>
            <p:nvPr/>
          </p:nvSpPr>
          <p:spPr bwMode="auto">
            <a:xfrm>
              <a:off x="2058" y="2521"/>
              <a:ext cx="585" cy="609"/>
            </a:xfrm>
            <a:custGeom>
              <a:avLst/>
              <a:gdLst>
                <a:gd name="T0" fmla="*/ 242 w 247"/>
                <a:gd name="T1" fmla="*/ 240 h 257"/>
                <a:gd name="T2" fmla="*/ 21 w 247"/>
                <a:gd name="T3" fmla="*/ 5 h 257"/>
                <a:gd name="T4" fmla="*/ 17 w 247"/>
                <a:gd name="T5" fmla="*/ 3 h 257"/>
                <a:gd name="T6" fmla="*/ 8 w 247"/>
                <a:gd name="T7" fmla="*/ 3 h 257"/>
                <a:gd name="T8" fmla="*/ 8 w 247"/>
                <a:gd name="T9" fmla="*/ 3 h 257"/>
                <a:gd name="T10" fmla="*/ 7 w 247"/>
                <a:gd name="T11" fmla="*/ 15 h 257"/>
                <a:gd name="T12" fmla="*/ 9 w 247"/>
                <a:gd name="T13" fmla="*/ 15 h 257"/>
                <a:gd name="T14" fmla="*/ 128 w 247"/>
                <a:gd name="T15" fmla="*/ 118 h 257"/>
                <a:gd name="T16" fmla="*/ 229 w 247"/>
                <a:gd name="T17" fmla="*/ 249 h 257"/>
                <a:gd name="T18" fmla="*/ 242 w 247"/>
                <a:gd name="T19" fmla="*/ 240 h 257"/>
                <a:gd name="T20" fmla="*/ 71 w 247"/>
                <a:gd name="T21" fmla="*/ 45 h 257"/>
                <a:gd name="T22" fmla="*/ 171 w 247"/>
                <a:gd name="T23" fmla="*/ 145 h 257"/>
                <a:gd name="T24" fmla="*/ 140 w 247"/>
                <a:gd name="T25" fmla="*/ 107 h 257"/>
                <a:gd name="T26" fmla="*/ 71 w 247"/>
                <a:gd name="T27" fmla="*/ 4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7" h="257">
                  <a:moveTo>
                    <a:pt x="242" y="240"/>
                  </a:moveTo>
                  <a:cubicBezTo>
                    <a:pt x="189" y="152"/>
                    <a:pt x="133" y="28"/>
                    <a:pt x="21" y="5"/>
                  </a:cubicBezTo>
                  <a:cubicBezTo>
                    <a:pt x="19" y="4"/>
                    <a:pt x="18" y="3"/>
                    <a:pt x="17" y="3"/>
                  </a:cubicBezTo>
                  <a:cubicBezTo>
                    <a:pt x="14" y="0"/>
                    <a:pt x="11" y="1"/>
                    <a:pt x="8" y="3"/>
                  </a:cubicBezTo>
                  <a:cubicBezTo>
                    <a:pt x="8" y="3"/>
                    <a:pt x="8" y="3"/>
                    <a:pt x="8" y="3"/>
                  </a:cubicBezTo>
                  <a:cubicBezTo>
                    <a:pt x="2" y="2"/>
                    <a:pt x="0" y="13"/>
                    <a:pt x="7" y="15"/>
                  </a:cubicBezTo>
                  <a:cubicBezTo>
                    <a:pt x="7" y="15"/>
                    <a:pt x="8" y="15"/>
                    <a:pt x="9" y="15"/>
                  </a:cubicBezTo>
                  <a:cubicBezTo>
                    <a:pt x="48" y="50"/>
                    <a:pt x="92" y="78"/>
                    <a:pt x="128" y="118"/>
                  </a:cubicBezTo>
                  <a:cubicBezTo>
                    <a:pt x="164" y="160"/>
                    <a:pt x="194" y="207"/>
                    <a:pt x="229" y="249"/>
                  </a:cubicBezTo>
                  <a:cubicBezTo>
                    <a:pt x="235" y="257"/>
                    <a:pt x="247" y="248"/>
                    <a:pt x="242" y="240"/>
                  </a:cubicBezTo>
                  <a:close/>
                  <a:moveTo>
                    <a:pt x="71" y="45"/>
                  </a:moveTo>
                  <a:cubicBezTo>
                    <a:pt x="111" y="70"/>
                    <a:pt x="143" y="106"/>
                    <a:pt x="171" y="145"/>
                  </a:cubicBezTo>
                  <a:cubicBezTo>
                    <a:pt x="161" y="132"/>
                    <a:pt x="150" y="120"/>
                    <a:pt x="140" y="107"/>
                  </a:cubicBezTo>
                  <a:cubicBezTo>
                    <a:pt x="119" y="83"/>
                    <a:pt x="96" y="64"/>
                    <a:pt x="71"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00">
              <a:extLst>
                <a:ext uri="{FF2B5EF4-FFF2-40B4-BE49-F238E27FC236}">
                  <a16:creationId xmlns:a16="http://schemas.microsoft.com/office/drawing/2014/main" xmlns="" id="{33CAAF20-FECF-4759-9663-21AC3E0BA88C}"/>
                </a:ext>
              </a:extLst>
            </p:cNvPr>
            <p:cNvSpPr>
              <a:spLocks/>
            </p:cNvSpPr>
            <p:nvPr/>
          </p:nvSpPr>
          <p:spPr bwMode="auto">
            <a:xfrm>
              <a:off x="1576" y="2538"/>
              <a:ext cx="328" cy="1023"/>
            </a:xfrm>
            <a:custGeom>
              <a:avLst/>
              <a:gdLst>
                <a:gd name="T0" fmla="*/ 127 w 138"/>
                <a:gd name="T1" fmla="*/ 357 h 432"/>
                <a:gd name="T2" fmla="*/ 50 w 138"/>
                <a:gd name="T3" fmla="*/ 378 h 432"/>
                <a:gd name="T4" fmla="*/ 110 w 138"/>
                <a:gd name="T5" fmla="*/ 327 h 432"/>
                <a:gd name="T6" fmla="*/ 102 w 138"/>
                <a:gd name="T7" fmla="*/ 313 h 432"/>
                <a:gd name="T8" fmla="*/ 27 w 138"/>
                <a:gd name="T9" fmla="*/ 344 h 432"/>
                <a:gd name="T10" fmla="*/ 128 w 138"/>
                <a:gd name="T11" fmla="*/ 263 h 432"/>
                <a:gd name="T12" fmla="*/ 123 w 138"/>
                <a:gd name="T13" fmla="*/ 250 h 432"/>
                <a:gd name="T14" fmla="*/ 29 w 138"/>
                <a:gd name="T15" fmla="*/ 287 h 432"/>
                <a:gd name="T16" fmla="*/ 129 w 138"/>
                <a:gd name="T17" fmla="*/ 225 h 432"/>
                <a:gd name="T18" fmla="*/ 123 w 138"/>
                <a:gd name="T19" fmla="*/ 211 h 432"/>
                <a:gd name="T20" fmla="*/ 38 w 138"/>
                <a:gd name="T21" fmla="*/ 242 h 432"/>
                <a:gd name="T22" fmla="*/ 124 w 138"/>
                <a:gd name="T23" fmla="*/ 186 h 432"/>
                <a:gd name="T24" fmla="*/ 117 w 138"/>
                <a:gd name="T25" fmla="*/ 173 h 432"/>
                <a:gd name="T26" fmla="*/ 61 w 138"/>
                <a:gd name="T27" fmla="*/ 193 h 432"/>
                <a:gd name="T28" fmla="*/ 131 w 138"/>
                <a:gd name="T29" fmla="*/ 142 h 432"/>
                <a:gd name="T30" fmla="*/ 125 w 138"/>
                <a:gd name="T31" fmla="*/ 130 h 432"/>
                <a:gd name="T32" fmla="*/ 53 w 138"/>
                <a:gd name="T33" fmla="*/ 163 h 432"/>
                <a:gd name="T34" fmla="*/ 130 w 138"/>
                <a:gd name="T35" fmla="*/ 105 h 432"/>
                <a:gd name="T36" fmla="*/ 123 w 138"/>
                <a:gd name="T37" fmla="*/ 92 h 432"/>
                <a:gd name="T38" fmla="*/ 49 w 138"/>
                <a:gd name="T39" fmla="*/ 130 h 432"/>
                <a:gd name="T40" fmla="*/ 131 w 138"/>
                <a:gd name="T41" fmla="*/ 70 h 432"/>
                <a:gd name="T42" fmla="*/ 126 w 138"/>
                <a:gd name="T43" fmla="*/ 57 h 432"/>
                <a:gd name="T44" fmla="*/ 69 w 138"/>
                <a:gd name="T45" fmla="*/ 86 h 432"/>
                <a:gd name="T46" fmla="*/ 124 w 138"/>
                <a:gd name="T47" fmla="*/ 36 h 432"/>
                <a:gd name="T48" fmla="*/ 116 w 138"/>
                <a:gd name="T49" fmla="*/ 25 h 432"/>
                <a:gd name="T50" fmla="*/ 60 w 138"/>
                <a:gd name="T51" fmla="*/ 62 h 432"/>
                <a:gd name="T52" fmla="*/ 81 w 138"/>
                <a:gd name="T53" fmla="*/ 39 h 432"/>
                <a:gd name="T54" fmla="*/ 107 w 138"/>
                <a:gd name="T55" fmla="*/ 20 h 432"/>
                <a:gd name="T56" fmla="*/ 113 w 138"/>
                <a:gd name="T57" fmla="*/ 16 h 432"/>
                <a:gd name="T58" fmla="*/ 115 w 138"/>
                <a:gd name="T59" fmla="*/ 11 h 432"/>
                <a:gd name="T60" fmla="*/ 104 w 138"/>
                <a:gd name="T61" fmla="*/ 4 h 432"/>
                <a:gd name="T62" fmla="*/ 64 w 138"/>
                <a:gd name="T63" fmla="*/ 34 h 432"/>
                <a:gd name="T64" fmla="*/ 34 w 138"/>
                <a:gd name="T65" fmla="*/ 75 h 432"/>
                <a:gd name="T66" fmla="*/ 42 w 138"/>
                <a:gd name="T67" fmla="*/ 86 h 432"/>
                <a:gd name="T68" fmla="*/ 51 w 138"/>
                <a:gd name="T69" fmla="*/ 83 h 432"/>
                <a:gd name="T70" fmla="*/ 34 w 138"/>
                <a:gd name="T71" fmla="*/ 104 h 432"/>
                <a:gd name="T72" fmla="*/ 42 w 138"/>
                <a:gd name="T73" fmla="*/ 115 h 432"/>
                <a:gd name="T74" fmla="*/ 42 w 138"/>
                <a:gd name="T75" fmla="*/ 115 h 432"/>
                <a:gd name="T76" fmla="*/ 20 w 138"/>
                <a:gd name="T77" fmla="*/ 145 h 432"/>
                <a:gd name="T78" fmla="*/ 30 w 138"/>
                <a:gd name="T79" fmla="*/ 155 h 432"/>
                <a:gd name="T80" fmla="*/ 48 w 138"/>
                <a:gd name="T81" fmla="*/ 147 h 432"/>
                <a:gd name="T82" fmla="*/ 21 w 138"/>
                <a:gd name="T83" fmla="*/ 172 h 432"/>
                <a:gd name="T84" fmla="*/ 28 w 138"/>
                <a:gd name="T85" fmla="*/ 185 h 432"/>
                <a:gd name="T86" fmla="*/ 58 w 138"/>
                <a:gd name="T87" fmla="*/ 177 h 432"/>
                <a:gd name="T88" fmla="*/ 18 w 138"/>
                <a:gd name="T89" fmla="*/ 215 h 432"/>
                <a:gd name="T90" fmla="*/ 28 w 138"/>
                <a:gd name="T91" fmla="*/ 225 h 432"/>
                <a:gd name="T92" fmla="*/ 46 w 138"/>
                <a:gd name="T93" fmla="*/ 217 h 432"/>
                <a:gd name="T94" fmla="*/ 9 w 138"/>
                <a:gd name="T95" fmla="*/ 249 h 432"/>
                <a:gd name="T96" fmla="*/ 14 w 138"/>
                <a:gd name="T97" fmla="*/ 262 h 432"/>
                <a:gd name="T98" fmla="*/ 39 w 138"/>
                <a:gd name="T99" fmla="*/ 258 h 432"/>
                <a:gd name="T100" fmla="*/ 3 w 138"/>
                <a:gd name="T101" fmla="*/ 296 h 432"/>
                <a:gd name="T102" fmla="*/ 12 w 138"/>
                <a:gd name="T103" fmla="*/ 308 h 432"/>
                <a:gd name="T104" fmla="*/ 83 w 138"/>
                <a:gd name="T105" fmla="*/ 277 h 432"/>
                <a:gd name="T106" fmla="*/ 6 w 138"/>
                <a:gd name="T107" fmla="*/ 350 h 432"/>
                <a:gd name="T108" fmla="*/ 12 w 138"/>
                <a:gd name="T109" fmla="*/ 362 h 432"/>
                <a:gd name="T110" fmla="*/ 64 w 138"/>
                <a:gd name="T111" fmla="*/ 347 h 432"/>
                <a:gd name="T112" fmla="*/ 18 w 138"/>
                <a:gd name="T113" fmla="*/ 389 h 432"/>
                <a:gd name="T114" fmla="*/ 27 w 138"/>
                <a:gd name="T115" fmla="*/ 401 h 432"/>
                <a:gd name="T116" fmla="*/ 97 w 138"/>
                <a:gd name="T117" fmla="*/ 375 h 432"/>
                <a:gd name="T118" fmla="*/ 57 w 138"/>
                <a:gd name="T119" fmla="*/ 415 h 432"/>
                <a:gd name="T120" fmla="*/ 71 w 138"/>
                <a:gd name="T121" fmla="*/ 424 h 432"/>
                <a:gd name="T122" fmla="*/ 130 w 138"/>
                <a:gd name="T123" fmla="*/ 372 h 432"/>
                <a:gd name="T124" fmla="*/ 127 w 138"/>
                <a:gd name="T125" fmla="*/ 35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8" h="432">
                  <a:moveTo>
                    <a:pt x="127" y="357"/>
                  </a:moveTo>
                  <a:cubicBezTo>
                    <a:pt x="98" y="354"/>
                    <a:pt x="75" y="368"/>
                    <a:pt x="50" y="378"/>
                  </a:cubicBezTo>
                  <a:cubicBezTo>
                    <a:pt x="69" y="360"/>
                    <a:pt x="92" y="347"/>
                    <a:pt x="110" y="327"/>
                  </a:cubicBezTo>
                  <a:cubicBezTo>
                    <a:pt x="114" y="321"/>
                    <a:pt x="111" y="311"/>
                    <a:pt x="102" y="313"/>
                  </a:cubicBezTo>
                  <a:cubicBezTo>
                    <a:pt x="77" y="321"/>
                    <a:pt x="53" y="339"/>
                    <a:pt x="27" y="344"/>
                  </a:cubicBezTo>
                  <a:cubicBezTo>
                    <a:pt x="52" y="309"/>
                    <a:pt x="95" y="290"/>
                    <a:pt x="128" y="263"/>
                  </a:cubicBezTo>
                  <a:cubicBezTo>
                    <a:pt x="133" y="259"/>
                    <a:pt x="130" y="250"/>
                    <a:pt x="123" y="250"/>
                  </a:cubicBezTo>
                  <a:cubicBezTo>
                    <a:pt x="87" y="251"/>
                    <a:pt x="61" y="276"/>
                    <a:pt x="29" y="287"/>
                  </a:cubicBezTo>
                  <a:cubicBezTo>
                    <a:pt x="54" y="259"/>
                    <a:pt x="97" y="244"/>
                    <a:pt x="129" y="225"/>
                  </a:cubicBezTo>
                  <a:cubicBezTo>
                    <a:pt x="137" y="221"/>
                    <a:pt x="132" y="210"/>
                    <a:pt x="123" y="211"/>
                  </a:cubicBezTo>
                  <a:cubicBezTo>
                    <a:pt x="93" y="215"/>
                    <a:pt x="67" y="234"/>
                    <a:pt x="38" y="242"/>
                  </a:cubicBezTo>
                  <a:cubicBezTo>
                    <a:pt x="64" y="221"/>
                    <a:pt x="97" y="207"/>
                    <a:pt x="124" y="186"/>
                  </a:cubicBezTo>
                  <a:cubicBezTo>
                    <a:pt x="131" y="181"/>
                    <a:pt x="124" y="173"/>
                    <a:pt x="117" y="173"/>
                  </a:cubicBezTo>
                  <a:cubicBezTo>
                    <a:pt x="97" y="176"/>
                    <a:pt x="79" y="184"/>
                    <a:pt x="61" y="193"/>
                  </a:cubicBezTo>
                  <a:cubicBezTo>
                    <a:pt x="84" y="175"/>
                    <a:pt x="109" y="160"/>
                    <a:pt x="131" y="142"/>
                  </a:cubicBezTo>
                  <a:cubicBezTo>
                    <a:pt x="137" y="138"/>
                    <a:pt x="132" y="127"/>
                    <a:pt x="125" y="130"/>
                  </a:cubicBezTo>
                  <a:cubicBezTo>
                    <a:pt x="99" y="137"/>
                    <a:pt x="77" y="153"/>
                    <a:pt x="53" y="163"/>
                  </a:cubicBezTo>
                  <a:cubicBezTo>
                    <a:pt x="77" y="141"/>
                    <a:pt x="105" y="124"/>
                    <a:pt x="130" y="105"/>
                  </a:cubicBezTo>
                  <a:cubicBezTo>
                    <a:pt x="136" y="100"/>
                    <a:pt x="130" y="90"/>
                    <a:pt x="123" y="92"/>
                  </a:cubicBezTo>
                  <a:cubicBezTo>
                    <a:pt x="96" y="100"/>
                    <a:pt x="73" y="116"/>
                    <a:pt x="49" y="130"/>
                  </a:cubicBezTo>
                  <a:cubicBezTo>
                    <a:pt x="71" y="104"/>
                    <a:pt x="103" y="84"/>
                    <a:pt x="131" y="70"/>
                  </a:cubicBezTo>
                  <a:cubicBezTo>
                    <a:pt x="138" y="66"/>
                    <a:pt x="133" y="55"/>
                    <a:pt x="126" y="57"/>
                  </a:cubicBezTo>
                  <a:cubicBezTo>
                    <a:pt x="105" y="63"/>
                    <a:pt x="87" y="75"/>
                    <a:pt x="69" y="86"/>
                  </a:cubicBezTo>
                  <a:cubicBezTo>
                    <a:pt x="87" y="69"/>
                    <a:pt x="106" y="53"/>
                    <a:pt x="124" y="36"/>
                  </a:cubicBezTo>
                  <a:cubicBezTo>
                    <a:pt x="129" y="31"/>
                    <a:pt x="123" y="21"/>
                    <a:pt x="116" y="25"/>
                  </a:cubicBezTo>
                  <a:cubicBezTo>
                    <a:pt x="97" y="36"/>
                    <a:pt x="80" y="52"/>
                    <a:pt x="60" y="62"/>
                  </a:cubicBezTo>
                  <a:cubicBezTo>
                    <a:pt x="66" y="54"/>
                    <a:pt x="73" y="47"/>
                    <a:pt x="81" y="39"/>
                  </a:cubicBezTo>
                  <a:cubicBezTo>
                    <a:pt x="89" y="32"/>
                    <a:pt x="98" y="26"/>
                    <a:pt x="107" y="20"/>
                  </a:cubicBezTo>
                  <a:cubicBezTo>
                    <a:pt x="109" y="20"/>
                    <a:pt x="111" y="19"/>
                    <a:pt x="113" y="16"/>
                  </a:cubicBezTo>
                  <a:cubicBezTo>
                    <a:pt x="114" y="15"/>
                    <a:pt x="115" y="13"/>
                    <a:pt x="115" y="11"/>
                  </a:cubicBezTo>
                  <a:cubicBezTo>
                    <a:pt x="118" y="4"/>
                    <a:pt x="109" y="0"/>
                    <a:pt x="104" y="4"/>
                  </a:cubicBezTo>
                  <a:cubicBezTo>
                    <a:pt x="91" y="15"/>
                    <a:pt x="77" y="23"/>
                    <a:pt x="64" y="34"/>
                  </a:cubicBezTo>
                  <a:cubicBezTo>
                    <a:pt x="52" y="46"/>
                    <a:pt x="42" y="60"/>
                    <a:pt x="34" y="75"/>
                  </a:cubicBezTo>
                  <a:cubicBezTo>
                    <a:pt x="31" y="80"/>
                    <a:pt x="36" y="88"/>
                    <a:pt x="42" y="86"/>
                  </a:cubicBezTo>
                  <a:cubicBezTo>
                    <a:pt x="45" y="86"/>
                    <a:pt x="48" y="85"/>
                    <a:pt x="51" y="83"/>
                  </a:cubicBezTo>
                  <a:cubicBezTo>
                    <a:pt x="45" y="90"/>
                    <a:pt x="39" y="97"/>
                    <a:pt x="34" y="104"/>
                  </a:cubicBezTo>
                  <a:cubicBezTo>
                    <a:pt x="30" y="109"/>
                    <a:pt x="36" y="117"/>
                    <a:pt x="42" y="115"/>
                  </a:cubicBezTo>
                  <a:cubicBezTo>
                    <a:pt x="42" y="115"/>
                    <a:pt x="42" y="115"/>
                    <a:pt x="42" y="115"/>
                  </a:cubicBezTo>
                  <a:cubicBezTo>
                    <a:pt x="34" y="124"/>
                    <a:pt x="26" y="134"/>
                    <a:pt x="20" y="145"/>
                  </a:cubicBezTo>
                  <a:cubicBezTo>
                    <a:pt x="17" y="151"/>
                    <a:pt x="23" y="158"/>
                    <a:pt x="30" y="155"/>
                  </a:cubicBezTo>
                  <a:cubicBezTo>
                    <a:pt x="36" y="153"/>
                    <a:pt x="42" y="150"/>
                    <a:pt x="48" y="147"/>
                  </a:cubicBezTo>
                  <a:cubicBezTo>
                    <a:pt x="39" y="155"/>
                    <a:pt x="30" y="163"/>
                    <a:pt x="21" y="172"/>
                  </a:cubicBezTo>
                  <a:cubicBezTo>
                    <a:pt x="16" y="178"/>
                    <a:pt x="20" y="186"/>
                    <a:pt x="28" y="185"/>
                  </a:cubicBezTo>
                  <a:cubicBezTo>
                    <a:pt x="39" y="184"/>
                    <a:pt x="49" y="181"/>
                    <a:pt x="58" y="177"/>
                  </a:cubicBezTo>
                  <a:cubicBezTo>
                    <a:pt x="43" y="188"/>
                    <a:pt x="29" y="200"/>
                    <a:pt x="18" y="215"/>
                  </a:cubicBezTo>
                  <a:cubicBezTo>
                    <a:pt x="12" y="221"/>
                    <a:pt x="22" y="228"/>
                    <a:pt x="28" y="225"/>
                  </a:cubicBezTo>
                  <a:cubicBezTo>
                    <a:pt x="34" y="223"/>
                    <a:pt x="40" y="220"/>
                    <a:pt x="46" y="217"/>
                  </a:cubicBezTo>
                  <a:cubicBezTo>
                    <a:pt x="33" y="226"/>
                    <a:pt x="20" y="236"/>
                    <a:pt x="9" y="249"/>
                  </a:cubicBezTo>
                  <a:cubicBezTo>
                    <a:pt x="5" y="253"/>
                    <a:pt x="6" y="262"/>
                    <a:pt x="14" y="262"/>
                  </a:cubicBezTo>
                  <a:cubicBezTo>
                    <a:pt x="23" y="262"/>
                    <a:pt x="31" y="260"/>
                    <a:pt x="39" y="258"/>
                  </a:cubicBezTo>
                  <a:cubicBezTo>
                    <a:pt x="25" y="268"/>
                    <a:pt x="12" y="280"/>
                    <a:pt x="3" y="296"/>
                  </a:cubicBezTo>
                  <a:cubicBezTo>
                    <a:pt x="0" y="302"/>
                    <a:pt x="5" y="308"/>
                    <a:pt x="12" y="308"/>
                  </a:cubicBezTo>
                  <a:cubicBezTo>
                    <a:pt x="38" y="304"/>
                    <a:pt x="60" y="288"/>
                    <a:pt x="83" y="277"/>
                  </a:cubicBezTo>
                  <a:cubicBezTo>
                    <a:pt x="53" y="297"/>
                    <a:pt x="22" y="317"/>
                    <a:pt x="6" y="350"/>
                  </a:cubicBezTo>
                  <a:cubicBezTo>
                    <a:pt x="3" y="355"/>
                    <a:pt x="6" y="362"/>
                    <a:pt x="12" y="362"/>
                  </a:cubicBezTo>
                  <a:cubicBezTo>
                    <a:pt x="31" y="362"/>
                    <a:pt x="48" y="355"/>
                    <a:pt x="64" y="347"/>
                  </a:cubicBezTo>
                  <a:cubicBezTo>
                    <a:pt x="48" y="360"/>
                    <a:pt x="31" y="372"/>
                    <a:pt x="18" y="389"/>
                  </a:cubicBezTo>
                  <a:cubicBezTo>
                    <a:pt x="14" y="395"/>
                    <a:pt x="21" y="402"/>
                    <a:pt x="27" y="401"/>
                  </a:cubicBezTo>
                  <a:cubicBezTo>
                    <a:pt x="52" y="396"/>
                    <a:pt x="74" y="381"/>
                    <a:pt x="97" y="375"/>
                  </a:cubicBezTo>
                  <a:cubicBezTo>
                    <a:pt x="82" y="387"/>
                    <a:pt x="69" y="400"/>
                    <a:pt x="57" y="415"/>
                  </a:cubicBezTo>
                  <a:cubicBezTo>
                    <a:pt x="50" y="424"/>
                    <a:pt x="64" y="432"/>
                    <a:pt x="71" y="424"/>
                  </a:cubicBezTo>
                  <a:cubicBezTo>
                    <a:pt x="87" y="403"/>
                    <a:pt x="107" y="386"/>
                    <a:pt x="130" y="372"/>
                  </a:cubicBezTo>
                  <a:cubicBezTo>
                    <a:pt x="137" y="368"/>
                    <a:pt x="134" y="358"/>
                    <a:pt x="127" y="3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8" name="组合 57">
            <a:extLst>
              <a:ext uri="{FF2B5EF4-FFF2-40B4-BE49-F238E27FC236}">
                <a16:creationId xmlns:a16="http://schemas.microsoft.com/office/drawing/2014/main" xmlns="" id="{439DB7B0-A42E-4DB0-BFAD-313D753E0077}"/>
              </a:ext>
            </a:extLst>
          </p:cNvPr>
          <p:cNvGrpSpPr/>
          <p:nvPr/>
        </p:nvGrpSpPr>
        <p:grpSpPr>
          <a:xfrm>
            <a:off x="539059" y="310759"/>
            <a:ext cx="3796236" cy="646944"/>
            <a:chOff x="539059" y="310759"/>
            <a:chExt cx="3796236" cy="646944"/>
          </a:xfrm>
        </p:grpSpPr>
        <p:pic>
          <p:nvPicPr>
            <p:cNvPr id="59" name="图片 1" descr="b3119313b07eca8032bb094b9a2397dda04483db">
              <a:extLst>
                <a:ext uri="{FF2B5EF4-FFF2-40B4-BE49-F238E27FC236}">
                  <a16:creationId xmlns:a16="http://schemas.microsoft.com/office/drawing/2014/main" xmlns="" id="{10931478-87DC-4167-9D65-1837F11CEA1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矩形 59">
              <a:extLst>
                <a:ext uri="{FF2B5EF4-FFF2-40B4-BE49-F238E27FC236}">
                  <a16:creationId xmlns:a16="http://schemas.microsoft.com/office/drawing/2014/main" xmlns="" id="{18BAF0E7-687B-4E76-BAAB-8D48530A6A17}"/>
                </a:ext>
              </a:extLst>
            </p:cNvPr>
            <p:cNvSpPr/>
            <p:nvPr/>
          </p:nvSpPr>
          <p:spPr>
            <a:xfrm>
              <a:off x="1186003" y="372621"/>
              <a:ext cx="3149292"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a:t>
              </a:r>
            </a:p>
          </p:txBody>
        </p:sp>
      </p:grpSp>
    </p:spTree>
    <p:extLst>
      <p:ext uri="{BB962C8B-B14F-4D97-AF65-F5344CB8AC3E}">
        <p14:creationId xmlns:p14="http://schemas.microsoft.com/office/powerpoint/2010/main" val="409513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a:extLst>
              <a:ext uri="{FF2B5EF4-FFF2-40B4-BE49-F238E27FC236}">
                <a16:creationId xmlns:a16="http://schemas.microsoft.com/office/drawing/2014/main" xmlns="" id="{56931817-7E1C-4610-B3FB-0A5424426250}"/>
              </a:ext>
            </a:extLst>
          </p:cNvPr>
          <p:cNvSpPr/>
          <p:nvPr/>
        </p:nvSpPr>
        <p:spPr>
          <a:xfrm>
            <a:off x="539060" y="1139317"/>
            <a:ext cx="2096076" cy="4531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xmlns="" id="{FE838F43-2E68-4944-9EB7-E691F1E6AA27}"/>
              </a:ext>
            </a:extLst>
          </p:cNvPr>
          <p:cNvSpPr txBox="1"/>
          <p:nvPr/>
        </p:nvSpPr>
        <p:spPr>
          <a:xfrm>
            <a:off x="539060" y="1139317"/>
            <a:ext cx="2096076" cy="461665"/>
          </a:xfrm>
          <a:prstGeom prst="rect">
            <a:avLst/>
          </a:prstGeom>
          <a:noFill/>
        </p:spPr>
        <p:txBody>
          <a:bodyPr wrap="square" rtlCol="0">
            <a:spAutoFit/>
          </a:bodyPr>
          <a:lstStyle/>
          <a:p>
            <a:r>
              <a:rPr lang="zh-CN" altLang="en-US" sz="2400" dirty="0"/>
              <a:t>延误计算方法</a:t>
            </a:r>
          </a:p>
        </p:txBody>
      </p:sp>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xmlns="" id="{9B18D060-E2F5-4188-A8A7-4F2B130B0731}"/>
                  </a:ext>
                </a:extLst>
              </p:cNvPr>
              <p:cNvSpPr/>
              <p:nvPr/>
            </p:nvSpPr>
            <p:spPr>
              <a:xfrm>
                <a:off x="539059" y="1844458"/>
                <a:ext cx="9844261" cy="4800288"/>
              </a:xfrm>
              <a:prstGeom prst="rect">
                <a:avLst/>
              </a:prstGeom>
            </p:spPr>
            <p:txBody>
              <a:bodyPr wrap="square">
                <a:spAutoFit/>
              </a:bodyPr>
              <a:lstStyle/>
              <a:p>
                <a:r>
                  <a:rPr lang="en-US" altLang="zh-CN" dirty="0"/>
                  <a:t>  </a:t>
                </a:r>
                <a:r>
                  <a:rPr lang="zh-CN" altLang="zh-CN" dirty="0"/>
                  <a:t>共计调查四个进口道的直行（包括左转），右转延误信息，东西进口道的掉头延误和</a:t>
                </a:r>
                <a:r>
                  <a:rPr lang="en-US" altLang="zh-CN" dirty="0"/>
                  <a:t>BRT</a:t>
                </a:r>
                <a:r>
                  <a:rPr lang="zh-CN" altLang="zh-CN" dirty="0"/>
                  <a:t>公共交通延误。然后通过公式：</a:t>
                </a:r>
              </a:p>
              <a:p>
                <a:pPr algn="ctr">
                  <a:lnSpc>
                    <a:spcPct val="150000"/>
                  </a:lnSpc>
                </a:pPr>
                <a:r>
                  <a:rPr lang="zh-CN" altLang="zh-CN" dirty="0"/>
                  <a:t>总延误</a:t>
                </a:r>
                <a:r>
                  <a:rPr lang="en-US" altLang="zh-CN" dirty="0"/>
                  <a:t>=</a:t>
                </a:r>
                <a:r>
                  <a:rPr lang="zh-CN" altLang="zh-CN" dirty="0"/>
                  <a:t>总停车数</a:t>
                </a:r>
                <a:r>
                  <a:rPr lang="en-US" altLang="zh-CN" dirty="0"/>
                  <a:t>*</a:t>
                </a:r>
                <a:r>
                  <a:rPr lang="zh-CN" altLang="zh-CN" dirty="0"/>
                  <a:t>观测时间间隔</a:t>
                </a:r>
              </a:p>
              <a:p>
                <a:pPr algn="ctr">
                  <a:lnSpc>
                    <a:spcPct val="150000"/>
                  </a:lnSpc>
                </a:pPr>
                <a:r>
                  <a:rPr lang="zh-CN" altLang="zh-CN" dirty="0"/>
                  <a:t>每一辆停驶车辆的平均延误</a:t>
                </a:r>
                <a:r>
                  <a:rPr lang="en-US" altLang="zh-CN" dirty="0"/>
                  <a:t>=</a:t>
                </a:r>
                <a14:m>
                  <m:oMath xmlns:m="http://schemas.openxmlformats.org/officeDocument/2006/math">
                    <m:f>
                      <m:fPr>
                        <m:ctrlPr>
                          <a:rPr lang="zh-CN" altLang="zh-CN" i="1">
                            <a:latin typeface="Cambria Math" panose="02040503050406030204" pitchFamily="18" charset="0"/>
                          </a:rPr>
                        </m:ctrlPr>
                      </m:fPr>
                      <m:num>
                        <m:r>
                          <a:rPr lang="zh-CN" altLang="zh-CN" i="1">
                            <a:latin typeface="Cambria Math" panose="02040503050406030204" pitchFamily="18" charset="0"/>
                          </a:rPr>
                          <m:t>总延误</m:t>
                        </m:r>
                      </m:num>
                      <m:den>
                        <m:r>
                          <a:rPr lang="zh-CN" altLang="zh-CN" i="1">
                            <a:latin typeface="Cambria Math" panose="02040503050406030204" pitchFamily="18" charset="0"/>
                          </a:rPr>
                          <m:t>停驶车辆总数</m:t>
                        </m:r>
                      </m:den>
                    </m:f>
                  </m:oMath>
                </a14:m>
                <a:endParaRPr lang="zh-CN" altLang="zh-CN" dirty="0"/>
              </a:p>
              <a:p>
                <a:pPr algn="ctr">
                  <a:lnSpc>
                    <a:spcPct val="150000"/>
                  </a:lnSpc>
                </a:pPr>
                <a:r>
                  <a:rPr lang="zh-CN" altLang="zh-CN" dirty="0"/>
                  <a:t>交叉口入口引道上每辆车的平均延误</a:t>
                </a:r>
                <a:r>
                  <a:rPr lang="en-US" altLang="zh-CN" dirty="0"/>
                  <a:t>=</a:t>
                </a:r>
                <a14:m>
                  <m:oMath xmlns:m="http://schemas.openxmlformats.org/officeDocument/2006/math">
                    <m:f>
                      <m:fPr>
                        <m:ctrlPr>
                          <a:rPr lang="zh-CN" altLang="zh-CN" i="1">
                            <a:latin typeface="Cambria Math" panose="02040503050406030204" pitchFamily="18" charset="0"/>
                          </a:rPr>
                        </m:ctrlPr>
                      </m:fPr>
                      <m:num>
                        <m:r>
                          <a:rPr lang="zh-CN" altLang="zh-CN" i="1">
                            <a:latin typeface="Cambria Math" panose="02040503050406030204" pitchFamily="18" charset="0"/>
                          </a:rPr>
                          <m:t>总延误</m:t>
                        </m:r>
                      </m:num>
                      <m:den>
                        <m:r>
                          <a:rPr lang="zh-CN" altLang="zh-CN" i="1">
                            <a:latin typeface="Cambria Math" panose="02040503050406030204" pitchFamily="18" charset="0"/>
                          </a:rPr>
                          <m:t>引道总交通量</m:t>
                        </m:r>
                      </m:den>
                    </m:f>
                  </m:oMath>
                </a14:m>
                <a:endParaRPr lang="zh-CN" altLang="zh-CN" dirty="0"/>
              </a:p>
              <a:p>
                <a:pPr algn="ctr">
                  <a:lnSpc>
                    <a:spcPct val="150000"/>
                  </a:lnSpc>
                </a:pPr>
                <a:r>
                  <a:rPr lang="zh-CN" altLang="zh-CN" dirty="0"/>
                  <a:t>停驶车辆百分率</a:t>
                </a:r>
                <a:r>
                  <a:rPr lang="en-US" altLang="zh-CN" dirty="0"/>
                  <a:t>=</a:t>
                </a:r>
                <a14:m>
                  <m:oMath xmlns:m="http://schemas.openxmlformats.org/officeDocument/2006/math">
                    <m:f>
                      <m:fPr>
                        <m:ctrlPr>
                          <a:rPr lang="zh-CN" altLang="zh-CN" i="1">
                            <a:latin typeface="Cambria Math" panose="02040503050406030204" pitchFamily="18" charset="0"/>
                          </a:rPr>
                        </m:ctrlPr>
                      </m:fPr>
                      <m:num>
                        <m:r>
                          <a:rPr lang="zh-CN" altLang="zh-CN" i="1">
                            <a:latin typeface="Cambria Math" panose="02040503050406030204" pitchFamily="18" charset="0"/>
                          </a:rPr>
                          <m:t>停驶车辆数</m:t>
                        </m:r>
                      </m:num>
                      <m:den>
                        <m:r>
                          <a:rPr lang="zh-CN" altLang="zh-CN" i="1">
                            <a:latin typeface="Cambria Math" panose="02040503050406030204" pitchFamily="18" charset="0"/>
                          </a:rPr>
                          <m:t>引道总交通量</m:t>
                        </m:r>
                      </m:den>
                    </m:f>
                  </m:oMath>
                </a14:m>
                <a:r>
                  <a:rPr lang="en-US" altLang="zh-CN" dirty="0"/>
                  <a:t>*100%</a:t>
                </a:r>
                <a:endParaRPr lang="zh-CN" altLang="zh-CN" dirty="0"/>
              </a:p>
              <a:p>
                <a:pPr algn="ctr">
                  <a:lnSpc>
                    <a:spcPct val="150000"/>
                  </a:lnSpc>
                </a:pPr>
                <a:r>
                  <a:rPr lang="zh-CN" altLang="zh-CN" dirty="0"/>
                  <a:t>停驶车辆百分率的估计误差</a:t>
                </a:r>
                <a:r>
                  <a:rPr lang="en-US" altLang="zh-CN" dirty="0"/>
                  <a:t>=</a:t>
                </a:r>
                <a14:m>
                  <m:oMath xmlns:m="http://schemas.openxmlformats.org/officeDocument/2006/math">
                    <m:rad>
                      <m:radPr>
                        <m:degHide m:val="on"/>
                        <m:ctrlPr>
                          <a:rPr lang="zh-CN" altLang="zh-CN" i="1">
                            <a:latin typeface="Cambria Math" panose="02040503050406030204" pitchFamily="18" charset="0"/>
                          </a:rPr>
                        </m:ctrlPr>
                      </m:radPr>
                      <m:deg/>
                      <m:e>
                        <m:f>
                          <m:fPr>
                            <m:ctrlPr>
                              <a:rPr lang="zh-CN" altLang="zh-CN" i="1">
                                <a:latin typeface="Cambria Math" panose="02040503050406030204" pitchFamily="18" charset="0"/>
                              </a:rPr>
                            </m:ctrlPr>
                          </m:fPr>
                          <m:num>
                            <m:r>
                              <a:rPr lang="zh-CN" altLang="zh-CN" i="1">
                                <a:latin typeface="Cambria Math" panose="02040503050406030204" pitchFamily="18" charset="0"/>
                              </a:rPr>
                              <m:t>（</m:t>
                            </m:r>
                            <m:r>
                              <a:rPr lang="en-US" altLang="zh-CN" i="1">
                                <a:latin typeface="Cambria Math" panose="02040503050406030204" pitchFamily="18" charset="0"/>
                              </a:rPr>
                              <m:t>1</m:t>
                            </m:r>
                            <m:r>
                              <a:rPr lang="zh-CN" altLang="en-US" i="1">
                                <a:latin typeface="Cambria Math" panose="02040503050406030204" pitchFamily="18" charset="0"/>
                              </a:rPr>
                              <m:t>−</m:t>
                            </m:r>
                            <m:r>
                              <a:rPr lang="en-US" altLang="zh-CN" i="1">
                                <a:latin typeface="Cambria Math" panose="02040503050406030204" pitchFamily="18" charset="0"/>
                              </a:rPr>
                              <m:t>𝑝</m:t>
                            </m:r>
                            <m:r>
                              <a:rPr lang="zh-CN" altLang="zh-CN" i="1">
                                <a:latin typeface="Cambria Math" panose="02040503050406030204" pitchFamily="18" charset="0"/>
                              </a:rPr>
                              <m:t>）</m:t>
                            </m:r>
                            <m:sSup>
                              <m:sSupPr>
                                <m:ctrlPr>
                                  <a:rPr lang="zh-CN" altLang="zh-CN" i="1">
                                    <a:latin typeface="Cambria Math" panose="02040503050406030204" pitchFamily="18" charset="0"/>
                                  </a:rPr>
                                </m:ctrlPr>
                              </m:sSupPr>
                              <m:e>
                                <m:r>
                                  <a:rPr lang="en-US" altLang="zh-CN" i="1">
                                    <a:latin typeface="Cambria Math" panose="02040503050406030204" pitchFamily="18" charset="0"/>
                                  </a:rPr>
                                  <m:t>ᵪ</m:t>
                                </m:r>
                              </m:e>
                              <m:sup>
                                <m:r>
                                  <a:rPr lang="en-US" altLang="zh-CN" i="1">
                                    <a:latin typeface="Cambria Math" panose="02040503050406030204" pitchFamily="18" charset="0"/>
                                  </a:rPr>
                                  <m:t>2</m:t>
                                </m:r>
                              </m:sup>
                            </m:sSup>
                          </m:num>
                          <m:den>
                            <m:r>
                              <a:rPr lang="en-US" altLang="zh-CN" i="1">
                                <a:latin typeface="Cambria Math" panose="02040503050406030204" pitchFamily="18" charset="0"/>
                              </a:rPr>
                              <m:t>𝑝𝑁</m:t>
                            </m:r>
                          </m:den>
                        </m:f>
                      </m:e>
                    </m:rad>
                  </m:oMath>
                </a14:m>
                <a:endParaRPr lang="zh-CN" altLang="zh-CN" dirty="0"/>
              </a:p>
              <a:p>
                <a:r>
                  <a:rPr lang="zh-CN" altLang="zh-CN" dirty="0"/>
                  <a:t>得到各个方向的延误信息</a:t>
                </a:r>
              </a:p>
              <a:p>
                <a:pPr algn="just">
                  <a:spcAft>
                    <a:spcPts val="0"/>
                  </a:spcAft>
                </a:pPr>
                <a:r>
                  <a:rPr lang="en-US" altLang="zh-CN" sz="1600" kern="100" dirty="0">
                    <a:latin typeface="等线" panose="02010600030101010101" pitchFamily="2" charset="-122"/>
                    <a:ea typeface="等线" panose="02010600030101010101" pitchFamily="2" charset="-122"/>
                    <a:cs typeface="Times New Roman" panose="02020603050405020304" pitchFamily="18" charset="0"/>
                  </a:rPr>
                  <a:t> </a:t>
                </a:r>
                <a:endParaRPr lang="zh-CN" altLang="zh-CN" sz="1600" kern="100" dirty="0">
                  <a:latin typeface="等线" panose="02010600030101010101" pitchFamily="2" charset="-122"/>
                  <a:ea typeface="等线" panose="02010600030101010101" pitchFamily="2" charset="-122"/>
                  <a:cs typeface="Times New Roman" panose="02020603050405020304" pitchFamily="18" charset="0"/>
                </a:endParaRPr>
              </a:p>
            </p:txBody>
          </p:sp>
        </mc:Choice>
        <mc:Fallback xmlns="">
          <p:sp>
            <p:nvSpPr>
              <p:cNvPr id="3" name="矩形 2">
                <a:extLst>
                  <a:ext uri="{FF2B5EF4-FFF2-40B4-BE49-F238E27FC236}">
                    <a16:creationId xmlns:a16="http://schemas.microsoft.com/office/drawing/2014/main" id="{9B18D060-E2F5-4188-A8A7-4F2B130B0731}"/>
                  </a:ext>
                </a:extLst>
              </p:cNvPr>
              <p:cNvSpPr>
                <a:spLocks noRot="1" noChangeAspect="1" noMove="1" noResize="1" noEditPoints="1" noAdjustHandles="1" noChangeArrowheads="1" noChangeShapeType="1" noTextEdit="1"/>
              </p:cNvSpPr>
              <p:nvPr/>
            </p:nvSpPr>
            <p:spPr>
              <a:xfrm>
                <a:off x="539059" y="1844458"/>
                <a:ext cx="9844261" cy="4800288"/>
              </a:xfrm>
              <a:prstGeom prst="rect">
                <a:avLst/>
              </a:prstGeom>
              <a:blipFill>
                <a:blip r:embed="rId3"/>
                <a:stretch>
                  <a:fillRect l="-495" t="-1144" r="-186"/>
                </a:stretch>
              </a:blipFill>
            </p:spPr>
            <p:txBody>
              <a:bodyPr/>
              <a:lstStyle/>
              <a:p>
                <a:r>
                  <a:rPr lang="zh-CN" altLang="en-US">
                    <a:noFill/>
                  </a:rPr>
                  <a:t> </a:t>
                </a:r>
              </a:p>
            </p:txBody>
          </p:sp>
        </mc:Fallback>
      </mc:AlternateContent>
      <p:grpSp>
        <p:nvGrpSpPr>
          <p:cNvPr id="7" name="组合 6">
            <a:extLst>
              <a:ext uri="{FF2B5EF4-FFF2-40B4-BE49-F238E27FC236}">
                <a16:creationId xmlns:a16="http://schemas.microsoft.com/office/drawing/2014/main" xmlns="" id="{A7AA141D-2218-4DCC-BD36-6F38A19D7B63}"/>
              </a:ext>
            </a:extLst>
          </p:cNvPr>
          <p:cNvGrpSpPr/>
          <p:nvPr/>
        </p:nvGrpSpPr>
        <p:grpSpPr>
          <a:xfrm>
            <a:off x="539059" y="310759"/>
            <a:ext cx="3796236" cy="646944"/>
            <a:chOff x="539059" y="310759"/>
            <a:chExt cx="3796236" cy="646944"/>
          </a:xfrm>
        </p:grpSpPr>
        <p:pic>
          <p:nvPicPr>
            <p:cNvPr id="8" name="图片 1" descr="b3119313b07eca8032bb094b9a2397dda04483db">
              <a:extLst>
                <a:ext uri="{FF2B5EF4-FFF2-40B4-BE49-F238E27FC236}">
                  <a16:creationId xmlns:a16="http://schemas.microsoft.com/office/drawing/2014/main" xmlns="" id="{A273F9C9-504D-4708-BBEF-FD6F61B5442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a:extLst>
                <a:ext uri="{FF2B5EF4-FFF2-40B4-BE49-F238E27FC236}">
                  <a16:creationId xmlns:a16="http://schemas.microsoft.com/office/drawing/2014/main" xmlns="" id="{8E223E36-8442-4923-8654-2BAE688BBBCC}"/>
                </a:ext>
              </a:extLst>
            </p:cNvPr>
            <p:cNvSpPr/>
            <p:nvPr/>
          </p:nvSpPr>
          <p:spPr>
            <a:xfrm>
              <a:off x="1186003" y="372621"/>
              <a:ext cx="3149292"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a:t>
              </a:r>
            </a:p>
          </p:txBody>
        </p:sp>
      </p:grpSp>
    </p:spTree>
    <p:extLst>
      <p:ext uri="{BB962C8B-B14F-4D97-AF65-F5344CB8AC3E}">
        <p14:creationId xmlns:p14="http://schemas.microsoft.com/office/powerpoint/2010/main" val="2623461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a:extLst>
              <a:ext uri="{FF2B5EF4-FFF2-40B4-BE49-F238E27FC236}">
                <a16:creationId xmlns:a16="http://schemas.microsoft.com/office/drawing/2014/main" xmlns="" id="{37F00C92-F172-41D4-A4F5-FF906D6F4338}"/>
              </a:ext>
            </a:extLst>
          </p:cNvPr>
          <p:cNvSpPr txBox="1"/>
          <p:nvPr/>
        </p:nvSpPr>
        <p:spPr>
          <a:xfrm>
            <a:off x="2009402" y="3289888"/>
            <a:ext cx="8090490" cy="1077218"/>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二：</a:t>
            </a:r>
            <a:r>
              <a:rPr lang="zh-CN" altLang="zh-CN" sz="3200" dirty="0">
                <a:latin typeface="微软雅黑" panose="020B0503020204020204" pitchFamily="34" charset="-122"/>
                <a:ea typeface="微软雅黑" panose="020B0503020204020204" pitchFamily="34" charset="-122"/>
              </a:rPr>
              <a:t>用牌照法测量东西方向交叉口实际耗时</a:t>
            </a:r>
          </a:p>
          <a:p>
            <a:endParaRPr lang="zh-CN" altLang="en-US" sz="3200" dirty="0">
              <a:latin typeface="微软雅黑" panose="020B0503020204020204" pitchFamily="34" charset="-122"/>
              <a:ea typeface="微软雅黑" panose="020B0503020204020204" pitchFamily="34" charset="-122"/>
            </a:endParaRPr>
          </a:p>
        </p:txBody>
      </p:sp>
      <p:sp>
        <p:nvSpPr>
          <p:cNvPr id="14" name="矩形: 圆角 13">
            <a:extLst>
              <a:ext uri="{FF2B5EF4-FFF2-40B4-BE49-F238E27FC236}">
                <a16:creationId xmlns:a16="http://schemas.microsoft.com/office/drawing/2014/main" xmlns="" id="{C2148C19-0C18-40A7-9A38-0F55C6EE5F85}"/>
              </a:ext>
            </a:extLst>
          </p:cNvPr>
          <p:cNvSpPr/>
          <p:nvPr/>
        </p:nvSpPr>
        <p:spPr>
          <a:xfrm>
            <a:off x="1731328" y="2416294"/>
            <a:ext cx="8352046" cy="244413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Group 4">
            <a:extLst>
              <a:ext uri="{FF2B5EF4-FFF2-40B4-BE49-F238E27FC236}">
                <a16:creationId xmlns:a16="http://schemas.microsoft.com/office/drawing/2014/main" xmlns="" id="{6AC608B6-AEF2-4FDE-A643-DF52F86F888E}"/>
              </a:ext>
            </a:extLst>
          </p:cNvPr>
          <p:cNvGrpSpPr>
            <a:grpSpLocks noChangeAspect="1"/>
          </p:cNvGrpSpPr>
          <p:nvPr/>
        </p:nvGrpSpPr>
        <p:grpSpPr bwMode="auto">
          <a:xfrm>
            <a:off x="9483236" y="4894566"/>
            <a:ext cx="1995322" cy="1528424"/>
            <a:chOff x="2934" y="1466"/>
            <a:chExt cx="1812" cy="1388"/>
          </a:xfrm>
          <a:solidFill>
            <a:srgbClr val="4A67AA"/>
          </a:solidFill>
        </p:grpSpPr>
        <p:sp>
          <p:nvSpPr>
            <p:cNvPr id="16" name="Freeform 5">
              <a:extLst>
                <a:ext uri="{FF2B5EF4-FFF2-40B4-BE49-F238E27FC236}">
                  <a16:creationId xmlns:a16="http://schemas.microsoft.com/office/drawing/2014/main" xmlns="" id="{EA835D9D-AA31-4AA7-BB45-5D36A1386E69}"/>
                </a:ext>
              </a:extLst>
            </p:cNvPr>
            <p:cNvSpPr>
              <a:spLocks/>
            </p:cNvSpPr>
            <p:nvPr/>
          </p:nvSpPr>
          <p:spPr bwMode="auto">
            <a:xfrm>
              <a:off x="3123" y="2083"/>
              <a:ext cx="278" cy="619"/>
            </a:xfrm>
            <a:custGeom>
              <a:avLst/>
              <a:gdLst>
                <a:gd name="T0" fmla="*/ 85 w 117"/>
                <a:gd name="T1" fmla="*/ 2 h 261"/>
                <a:gd name="T2" fmla="*/ 0 w 117"/>
                <a:gd name="T3" fmla="*/ 106 h 261"/>
                <a:gd name="T4" fmla="*/ 54 w 117"/>
                <a:gd name="T5" fmla="*/ 70 h 261"/>
                <a:gd name="T6" fmla="*/ 9 w 117"/>
                <a:gd name="T7" fmla="*/ 133 h 261"/>
                <a:gd name="T8" fmla="*/ 58 w 117"/>
                <a:gd name="T9" fmla="*/ 101 h 261"/>
                <a:gd name="T10" fmla="*/ 14 w 117"/>
                <a:gd name="T11" fmla="*/ 165 h 261"/>
                <a:gd name="T12" fmla="*/ 39 w 117"/>
                <a:gd name="T13" fmla="*/ 155 h 261"/>
                <a:gd name="T14" fmla="*/ 19 w 117"/>
                <a:gd name="T15" fmla="*/ 190 h 261"/>
                <a:gd name="T16" fmla="*/ 22 w 117"/>
                <a:gd name="T17" fmla="*/ 193 h 261"/>
                <a:gd name="T18" fmla="*/ 70 w 117"/>
                <a:gd name="T19" fmla="*/ 175 h 261"/>
                <a:gd name="T20" fmla="*/ 22 w 117"/>
                <a:gd name="T21" fmla="*/ 210 h 261"/>
                <a:gd name="T22" fmla="*/ 22 w 117"/>
                <a:gd name="T23" fmla="*/ 210 h 261"/>
                <a:gd name="T24" fmla="*/ 22 w 117"/>
                <a:gd name="T25" fmla="*/ 211 h 261"/>
                <a:gd name="T26" fmla="*/ 25 w 117"/>
                <a:gd name="T27" fmla="*/ 215 h 261"/>
                <a:gd name="T28" fmla="*/ 58 w 117"/>
                <a:gd name="T29" fmla="*/ 213 h 261"/>
                <a:gd name="T30" fmla="*/ 25 w 117"/>
                <a:gd name="T31" fmla="*/ 234 h 261"/>
                <a:gd name="T32" fmla="*/ 90 w 117"/>
                <a:gd name="T33" fmla="*/ 233 h 261"/>
                <a:gd name="T34" fmla="*/ 30 w 117"/>
                <a:gd name="T35" fmla="*/ 247 h 261"/>
                <a:gd name="T36" fmla="*/ 30 w 117"/>
                <a:gd name="T37" fmla="*/ 250 h 261"/>
                <a:gd name="T38" fmla="*/ 116 w 117"/>
                <a:gd name="T39" fmla="*/ 259 h 261"/>
                <a:gd name="T40" fmla="*/ 53 w 117"/>
                <a:gd name="T41" fmla="*/ 245 h 261"/>
                <a:gd name="T42" fmla="*/ 105 w 117"/>
                <a:gd name="T43" fmla="*/ 233 h 261"/>
                <a:gd name="T44" fmla="*/ 103 w 117"/>
                <a:gd name="T45" fmla="*/ 229 h 261"/>
                <a:gd name="T46" fmla="*/ 60 w 117"/>
                <a:gd name="T47" fmla="*/ 219 h 261"/>
                <a:gd name="T48" fmla="*/ 101 w 117"/>
                <a:gd name="T49" fmla="*/ 193 h 261"/>
                <a:gd name="T50" fmla="*/ 49 w 117"/>
                <a:gd name="T51" fmla="*/ 203 h 261"/>
                <a:gd name="T52" fmla="*/ 90 w 117"/>
                <a:gd name="T53" fmla="*/ 167 h 261"/>
                <a:gd name="T54" fmla="*/ 97 w 117"/>
                <a:gd name="T55" fmla="*/ 165 h 261"/>
                <a:gd name="T56" fmla="*/ 98 w 117"/>
                <a:gd name="T57" fmla="*/ 159 h 261"/>
                <a:gd name="T58" fmla="*/ 96 w 117"/>
                <a:gd name="T59" fmla="*/ 159 h 261"/>
                <a:gd name="T60" fmla="*/ 96 w 117"/>
                <a:gd name="T61" fmla="*/ 159 h 261"/>
                <a:gd name="T62" fmla="*/ 95 w 117"/>
                <a:gd name="T63" fmla="*/ 159 h 261"/>
                <a:gd name="T64" fmla="*/ 62 w 117"/>
                <a:gd name="T65" fmla="*/ 153 h 261"/>
                <a:gd name="T66" fmla="*/ 93 w 117"/>
                <a:gd name="T67" fmla="*/ 122 h 261"/>
                <a:gd name="T68" fmla="*/ 89 w 117"/>
                <a:gd name="T69" fmla="*/ 117 h 261"/>
                <a:gd name="T70" fmla="*/ 87 w 117"/>
                <a:gd name="T71" fmla="*/ 119 h 261"/>
                <a:gd name="T72" fmla="*/ 86 w 117"/>
                <a:gd name="T73" fmla="*/ 120 h 261"/>
                <a:gd name="T74" fmla="*/ 26 w 117"/>
                <a:gd name="T75" fmla="*/ 156 h 261"/>
                <a:gd name="T76" fmla="*/ 83 w 117"/>
                <a:gd name="T77" fmla="*/ 82 h 261"/>
                <a:gd name="T78" fmla="*/ 89 w 117"/>
                <a:gd name="T79" fmla="*/ 78 h 261"/>
                <a:gd name="T80" fmla="*/ 78 w 117"/>
                <a:gd name="T81" fmla="*/ 78 h 261"/>
                <a:gd name="T82" fmla="*/ 84 w 117"/>
                <a:gd name="T83" fmla="*/ 45 h 261"/>
                <a:gd name="T84" fmla="*/ 84 w 117"/>
                <a:gd name="T85" fmla="*/ 45 h 261"/>
                <a:gd name="T86" fmla="*/ 85 w 117"/>
                <a:gd name="T87" fmla="*/ 44 h 261"/>
                <a:gd name="T88" fmla="*/ 83 w 117"/>
                <a:gd name="T89" fmla="*/ 39 h 261"/>
                <a:gd name="T90" fmla="*/ 79 w 117"/>
                <a:gd name="T91" fmla="*/ 41 h 261"/>
                <a:gd name="T92" fmla="*/ 79 w 117"/>
                <a:gd name="T93" fmla="*/ 41 h 261"/>
                <a:gd name="T94" fmla="*/ 13 w 117"/>
                <a:gd name="T95" fmla="*/ 95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7" h="261">
                  <a:moveTo>
                    <a:pt x="91" y="6"/>
                  </a:moveTo>
                  <a:cubicBezTo>
                    <a:pt x="92" y="4"/>
                    <a:pt x="91" y="2"/>
                    <a:pt x="90" y="1"/>
                  </a:cubicBezTo>
                  <a:cubicBezTo>
                    <a:pt x="88" y="0"/>
                    <a:pt x="86" y="1"/>
                    <a:pt x="85" y="2"/>
                  </a:cubicBezTo>
                  <a:cubicBezTo>
                    <a:pt x="82" y="8"/>
                    <a:pt x="68" y="23"/>
                    <a:pt x="53" y="40"/>
                  </a:cubicBezTo>
                  <a:cubicBezTo>
                    <a:pt x="29" y="66"/>
                    <a:pt x="1" y="96"/>
                    <a:pt x="0" y="106"/>
                  </a:cubicBezTo>
                  <a:cubicBezTo>
                    <a:pt x="0" y="106"/>
                    <a:pt x="0" y="106"/>
                    <a:pt x="0" y="106"/>
                  </a:cubicBezTo>
                  <a:cubicBezTo>
                    <a:pt x="0" y="107"/>
                    <a:pt x="2" y="109"/>
                    <a:pt x="3" y="109"/>
                  </a:cubicBezTo>
                  <a:cubicBezTo>
                    <a:pt x="4" y="109"/>
                    <a:pt x="5" y="109"/>
                    <a:pt x="5" y="108"/>
                  </a:cubicBezTo>
                  <a:cubicBezTo>
                    <a:pt x="10" y="106"/>
                    <a:pt x="33" y="87"/>
                    <a:pt x="54" y="70"/>
                  </a:cubicBezTo>
                  <a:cubicBezTo>
                    <a:pt x="33" y="96"/>
                    <a:pt x="7" y="128"/>
                    <a:pt x="9" y="133"/>
                  </a:cubicBezTo>
                  <a:cubicBezTo>
                    <a:pt x="12" y="132"/>
                    <a:pt x="12" y="132"/>
                    <a:pt x="12" y="132"/>
                  </a:cubicBezTo>
                  <a:cubicBezTo>
                    <a:pt x="9" y="133"/>
                    <a:pt x="9" y="133"/>
                    <a:pt x="9" y="133"/>
                  </a:cubicBezTo>
                  <a:cubicBezTo>
                    <a:pt x="9" y="135"/>
                    <a:pt x="11" y="136"/>
                    <a:pt x="13" y="135"/>
                  </a:cubicBezTo>
                  <a:cubicBezTo>
                    <a:pt x="13" y="135"/>
                    <a:pt x="14" y="135"/>
                    <a:pt x="14" y="135"/>
                  </a:cubicBezTo>
                  <a:cubicBezTo>
                    <a:pt x="20" y="130"/>
                    <a:pt x="41" y="113"/>
                    <a:pt x="58" y="101"/>
                  </a:cubicBezTo>
                  <a:cubicBezTo>
                    <a:pt x="54" y="106"/>
                    <a:pt x="49" y="111"/>
                    <a:pt x="45" y="117"/>
                  </a:cubicBezTo>
                  <a:cubicBezTo>
                    <a:pt x="30" y="137"/>
                    <a:pt x="16" y="158"/>
                    <a:pt x="14" y="165"/>
                  </a:cubicBezTo>
                  <a:cubicBezTo>
                    <a:pt x="14" y="165"/>
                    <a:pt x="14" y="165"/>
                    <a:pt x="14" y="165"/>
                  </a:cubicBezTo>
                  <a:cubicBezTo>
                    <a:pt x="14" y="167"/>
                    <a:pt x="15" y="168"/>
                    <a:pt x="17" y="169"/>
                  </a:cubicBezTo>
                  <a:cubicBezTo>
                    <a:pt x="18" y="169"/>
                    <a:pt x="20" y="168"/>
                    <a:pt x="20" y="167"/>
                  </a:cubicBezTo>
                  <a:cubicBezTo>
                    <a:pt x="21" y="166"/>
                    <a:pt x="29" y="161"/>
                    <a:pt x="39" y="155"/>
                  </a:cubicBezTo>
                  <a:cubicBezTo>
                    <a:pt x="49" y="149"/>
                    <a:pt x="61" y="142"/>
                    <a:pt x="71" y="136"/>
                  </a:cubicBezTo>
                  <a:cubicBezTo>
                    <a:pt x="67" y="140"/>
                    <a:pt x="62" y="144"/>
                    <a:pt x="58" y="148"/>
                  </a:cubicBezTo>
                  <a:cubicBezTo>
                    <a:pt x="39" y="166"/>
                    <a:pt x="19" y="186"/>
                    <a:pt x="19" y="190"/>
                  </a:cubicBezTo>
                  <a:cubicBezTo>
                    <a:pt x="22" y="190"/>
                    <a:pt x="22" y="190"/>
                    <a:pt x="22" y="190"/>
                  </a:cubicBezTo>
                  <a:cubicBezTo>
                    <a:pt x="19" y="190"/>
                    <a:pt x="19" y="190"/>
                    <a:pt x="19" y="190"/>
                  </a:cubicBezTo>
                  <a:cubicBezTo>
                    <a:pt x="19" y="192"/>
                    <a:pt x="21" y="193"/>
                    <a:pt x="22" y="193"/>
                  </a:cubicBezTo>
                  <a:cubicBezTo>
                    <a:pt x="22" y="193"/>
                    <a:pt x="22" y="193"/>
                    <a:pt x="22" y="193"/>
                  </a:cubicBezTo>
                  <a:cubicBezTo>
                    <a:pt x="22" y="193"/>
                    <a:pt x="22" y="193"/>
                    <a:pt x="22" y="193"/>
                  </a:cubicBezTo>
                  <a:cubicBezTo>
                    <a:pt x="27" y="193"/>
                    <a:pt x="50" y="184"/>
                    <a:pt x="70" y="175"/>
                  </a:cubicBezTo>
                  <a:cubicBezTo>
                    <a:pt x="71" y="175"/>
                    <a:pt x="71" y="175"/>
                    <a:pt x="71" y="175"/>
                  </a:cubicBezTo>
                  <a:cubicBezTo>
                    <a:pt x="67" y="178"/>
                    <a:pt x="63" y="181"/>
                    <a:pt x="59" y="184"/>
                  </a:cubicBezTo>
                  <a:cubicBezTo>
                    <a:pt x="41" y="197"/>
                    <a:pt x="23" y="210"/>
                    <a:pt x="22" y="210"/>
                  </a:cubicBezTo>
                  <a:cubicBezTo>
                    <a:pt x="22" y="210"/>
                    <a:pt x="22" y="210"/>
                    <a:pt x="22" y="210"/>
                  </a:cubicBezTo>
                  <a:cubicBezTo>
                    <a:pt x="22" y="210"/>
                    <a:pt x="22" y="210"/>
                    <a:pt x="22" y="210"/>
                  </a:cubicBezTo>
                  <a:cubicBezTo>
                    <a:pt x="22" y="210"/>
                    <a:pt x="22" y="210"/>
                    <a:pt x="22" y="210"/>
                  </a:cubicBezTo>
                  <a:cubicBezTo>
                    <a:pt x="22" y="210"/>
                    <a:pt x="22" y="210"/>
                    <a:pt x="22" y="210"/>
                  </a:cubicBezTo>
                  <a:cubicBezTo>
                    <a:pt x="22" y="210"/>
                    <a:pt x="22" y="210"/>
                    <a:pt x="22" y="210"/>
                  </a:cubicBezTo>
                  <a:cubicBezTo>
                    <a:pt x="22" y="211"/>
                    <a:pt x="22" y="211"/>
                    <a:pt x="22" y="211"/>
                  </a:cubicBezTo>
                  <a:cubicBezTo>
                    <a:pt x="22" y="211"/>
                    <a:pt x="22" y="211"/>
                    <a:pt x="22" y="211"/>
                  </a:cubicBezTo>
                  <a:cubicBezTo>
                    <a:pt x="21" y="212"/>
                    <a:pt x="22" y="214"/>
                    <a:pt x="23" y="215"/>
                  </a:cubicBezTo>
                  <a:cubicBezTo>
                    <a:pt x="24" y="215"/>
                    <a:pt x="24" y="215"/>
                    <a:pt x="25" y="215"/>
                  </a:cubicBezTo>
                  <a:cubicBezTo>
                    <a:pt x="28" y="216"/>
                    <a:pt x="38" y="213"/>
                    <a:pt x="51" y="209"/>
                  </a:cubicBezTo>
                  <a:cubicBezTo>
                    <a:pt x="63" y="205"/>
                    <a:pt x="78" y="201"/>
                    <a:pt x="88" y="199"/>
                  </a:cubicBezTo>
                  <a:cubicBezTo>
                    <a:pt x="80" y="204"/>
                    <a:pt x="69" y="208"/>
                    <a:pt x="58" y="213"/>
                  </a:cubicBezTo>
                  <a:cubicBezTo>
                    <a:pt x="43" y="219"/>
                    <a:pt x="29" y="224"/>
                    <a:pt x="24" y="229"/>
                  </a:cubicBezTo>
                  <a:cubicBezTo>
                    <a:pt x="24" y="229"/>
                    <a:pt x="24" y="229"/>
                    <a:pt x="24" y="229"/>
                  </a:cubicBezTo>
                  <a:cubicBezTo>
                    <a:pt x="23" y="231"/>
                    <a:pt x="23" y="233"/>
                    <a:pt x="25" y="234"/>
                  </a:cubicBezTo>
                  <a:cubicBezTo>
                    <a:pt x="26" y="235"/>
                    <a:pt x="27" y="235"/>
                    <a:pt x="28" y="235"/>
                  </a:cubicBezTo>
                  <a:cubicBezTo>
                    <a:pt x="32" y="233"/>
                    <a:pt x="51" y="232"/>
                    <a:pt x="69" y="232"/>
                  </a:cubicBezTo>
                  <a:cubicBezTo>
                    <a:pt x="76" y="232"/>
                    <a:pt x="83" y="232"/>
                    <a:pt x="90" y="233"/>
                  </a:cubicBezTo>
                  <a:cubicBezTo>
                    <a:pt x="85" y="233"/>
                    <a:pt x="80" y="234"/>
                    <a:pt x="74" y="235"/>
                  </a:cubicBezTo>
                  <a:cubicBezTo>
                    <a:pt x="57" y="237"/>
                    <a:pt x="38" y="240"/>
                    <a:pt x="29" y="244"/>
                  </a:cubicBezTo>
                  <a:cubicBezTo>
                    <a:pt x="30" y="247"/>
                    <a:pt x="30" y="247"/>
                    <a:pt x="30" y="247"/>
                  </a:cubicBezTo>
                  <a:cubicBezTo>
                    <a:pt x="29" y="244"/>
                    <a:pt x="29" y="244"/>
                    <a:pt x="29" y="244"/>
                  </a:cubicBezTo>
                  <a:cubicBezTo>
                    <a:pt x="27" y="244"/>
                    <a:pt x="26" y="246"/>
                    <a:pt x="27" y="248"/>
                  </a:cubicBezTo>
                  <a:cubicBezTo>
                    <a:pt x="27" y="249"/>
                    <a:pt x="29" y="250"/>
                    <a:pt x="30" y="250"/>
                  </a:cubicBezTo>
                  <a:cubicBezTo>
                    <a:pt x="40" y="250"/>
                    <a:pt x="62" y="252"/>
                    <a:pt x="82" y="254"/>
                  </a:cubicBezTo>
                  <a:cubicBezTo>
                    <a:pt x="95" y="256"/>
                    <a:pt x="107" y="258"/>
                    <a:pt x="111" y="260"/>
                  </a:cubicBezTo>
                  <a:cubicBezTo>
                    <a:pt x="113" y="261"/>
                    <a:pt x="115" y="261"/>
                    <a:pt x="116" y="259"/>
                  </a:cubicBezTo>
                  <a:cubicBezTo>
                    <a:pt x="117" y="257"/>
                    <a:pt x="116" y="255"/>
                    <a:pt x="114" y="255"/>
                  </a:cubicBezTo>
                  <a:cubicBezTo>
                    <a:pt x="109" y="252"/>
                    <a:pt x="96" y="250"/>
                    <a:pt x="82" y="248"/>
                  </a:cubicBezTo>
                  <a:cubicBezTo>
                    <a:pt x="73" y="247"/>
                    <a:pt x="62" y="246"/>
                    <a:pt x="53" y="245"/>
                  </a:cubicBezTo>
                  <a:cubicBezTo>
                    <a:pt x="60" y="244"/>
                    <a:pt x="67" y="242"/>
                    <a:pt x="75" y="241"/>
                  </a:cubicBezTo>
                  <a:cubicBezTo>
                    <a:pt x="87" y="239"/>
                    <a:pt x="97" y="238"/>
                    <a:pt x="102" y="235"/>
                  </a:cubicBezTo>
                  <a:cubicBezTo>
                    <a:pt x="104" y="235"/>
                    <a:pt x="105" y="235"/>
                    <a:pt x="105" y="233"/>
                  </a:cubicBezTo>
                  <a:cubicBezTo>
                    <a:pt x="106" y="232"/>
                    <a:pt x="105" y="230"/>
                    <a:pt x="103" y="229"/>
                  </a:cubicBezTo>
                  <a:cubicBezTo>
                    <a:pt x="102" y="232"/>
                    <a:pt x="102" y="232"/>
                    <a:pt x="102" y="232"/>
                  </a:cubicBezTo>
                  <a:cubicBezTo>
                    <a:pt x="103" y="229"/>
                    <a:pt x="103" y="229"/>
                    <a:pt x="103" y="229"/>
                  </a:cubicBezTo>
                  <a:cubicBezTo>
                    <a:pt x="96" y="226"/>
                    <a:pt x="83" y="225"/>
                    <a:pt x="69" y="225"/>
                  </a:cubicBezTo>
                  <a:cubicBezTo>
                    <a:pt x="60" y="225"/>
                    <a:pt x="50" y="226"/>
                    <a:pt x="42" y="226"/>
                  </a:cubicBezTo>
                  <a:cubicBezTo>
                    <a:pt x="48" y="224"/>
                    <a:pt x="54" y="221"/>
                    <a:pt x="60" y="219"/>
                  </a:cubicBezTo>
                  <a:cubicBezTo>
                    <a:pt x="76" y="212"/>
                    <a:pt x="93" y="206"/>
                    <a:pt x="101" y="199"/>
                  </a:cubicBezTo>
                  <a:cubicBezTo>
                    <a:pt x="102" y="198"/>
                    <a:pt x="102" y="198"/>
                    <a:pt x="102" y="197"/>
                  </a:cubicBezTo>
                  <a:cubicBezTo>
                    <a:pt x="103" y="196"/>
                    <a:pt x="102" y="194"/>
                    <a:pt x="101" y="193"/>
                  </a:cubicBezTo>
                  <a:cubicBezTo>
                    <a:pt x="99" y="196"/>
                    <a:pt x="99" y="196"/>
                    <a:pt x="99" y="196"/>
                  </a:cubicBezTo>
                  <a:cubicBezTo>
                    <a:pt x="101" y="193"/>
                    <a:pt x="101" y="193"/>
                    <a:pt x="101" y="193"/>
                  </a:cubicBezTo>
                  <a:cubicBezTo>
                    <a:pt x="93" y="190"/>
                    <a:pt x="68" y="197"/>
                    <a:pt x="49" y="203"/>
                  </a:cubicBezTo>
                  <a:cubicBezTo>
                    <a:pt x="45" y="204"/>
                    <a:pt x="42" y="205"/>
                    <a:pt x="39" y="206"/>
                  </a:cubicBezTo>
                  <a:cubicBezTo>
                    <a:pt x="45" y="201"/>
                    <a:pt x="54" y="195"/>
                    <a:pt x="62" y="189"/>
                  </a:cubicBezTo>
                  <a:cubicBezTo>
                    <a:pt x="74" y="181"/>
                    <a:pt x="85" y="172"/>
                    <a:pt x="90" y="167"/>
                  </a:cubicBezTo>
                  <a:cubicBezTo>
                    <a:pt x="93" y="166"/>
                    <a:pt x="95" y="165"/>
                    <a:pt x="97" y="165"/>
                  </a:cubicBezTo>
                  <a:cubicBezTo>
                    <a:pt x="96" y="162"/>
                    <a:pt x="96" y="162"/>
                    <a:pt x="96" y="162"/>
                  </a:cubicBezTo>
                  <a:cubicBezTo>
                    <a:pt x="97" y="165"/>
                    <a:pt x="97" y="165"/>
                    <a:pt x="97" y="165"/>
                  </a:cubicBezTo>
                  <a:cubicBezTo>
                    <a:pt x="99" y="164"/>
                    <a:pt x="99" y="162"/>
                    <a:pt x="99" y="161"/>
                  </a:cubicBezTo>
                  <a:cubicBezTo>
                    <a:pt x="99" y="160"/>
                    <a:pt x="98" y="159"/>
                    <a:pt x="98" y="159"/>
                  </a:cubicBezTo>
                  <a:cubicBezTo>
                    <a:pt x="98" y="159"/>
                    <a:pt x="98" y="159"/>
                    <a:pt x="98" y="159"/>
                  </a:cubicBezTo>
                  <a:cubicBezTo>
                    <a:pt x="98" y="159"/>
                    <a:pt x="98" y="159"/>
                    <a:pt x="98" y="159"/>
                  </a:cubicBezTo>
                  <a:cubicBezTo>
                    <a:pt x="98" y="159"/>
                    <a:pt x="98" y="159"/>
                    <a:pt x="98" y="159"/>
                  </a:cubicBezTo>
                  <a:cubicBezTo>
                    <a:pt x="97" y="159"/>
                    <a:pt x="96" y="158"/>
                    <a:pt x="96" y="159"/>
                  </a:cubicBezTo>
                  <a:cubicBezTo>
                    <a:pt x="96" y="159"/>
                    <a:pt x="96" y="159"/>
                    <a:pt x="96" y="159"/>
                  </a:cubicBezTo>
                  <a:cubicBezTo>
                    <a:pt x="96" y="159"/>
                    <a:pt x="96" y="159"/>
                    <a:pt x="96" y="159"/>
                  </a:cubicBezTo>
                  <a:cubicBezTo>
                    <a:pt x="96" y="159"/>
                    <a:pt x="96" y="159"/>
                    <a:pt x="96" y="159"/>
                  </a:cubicBezTo>
                  <a:cubicBezTo>
                    <a:pt x="96" y="159"/>
                    <a:pt x="96" y="159"/>
                    <a:pt x="96" y="159"/>
                  </a:cubicBezTo>
                  <a:cubicBezTo>
                    <a:pt x="95" y="159"/>
                    <a:pt x="95" y="159"/>
                    <a:pt x="95" y="159"/>
                  </a:cubicBezTo>
                  <a:cubicBezTo>
                    <a:pt x="95" y="159"/>
                    <a:pt x="95" y="159"/>
                    <a:pt x="95" y="159"/>
                  </a:cubicBezTo>
                  <a:cubicBezTo>
                    <a:pt x="89" y="161"/>
                    <a:pt x="79" y="165"/>
                    <a:pt x="67" y="170"/>
                  </a:cubicBezTo>
                  <a:cubicBezTo>
                    <a:pt x="54" y="175"/>
                    <a:pt x="39" y="181"/>
                    <a:pt x="30" y="184"/>
                  </a:cubicBezTo>
                  <a:cubicBezTo>
                    <a:pt x="37" y="177"/>
                    <a:pt x="50" y="165"/>
                    <a:pt x="62" y="153"/>
                  </a:cubicBezTo>
                  <a:cubicBezTo>
                    <a:pt x="74" y="141"/>
                    <a:pt x="86" y="130"/>
                    <a:pt x="91" y="124"/>
                  </a:cubicBezTo>
                  <a:cubicBezTo>
                    <a:pt x="91" y="124"/>
                    <a:pt x="91" y="124"/>
                    <a:pt x="92" y="124"/>
                  </a:cubicBezTo>
                  <a:cubicBezTo>
                    <a:pt x="92" y="123"/>
                    <a:pt x="92" y="123"/>
                    <a:pt x="93" y="122"/>
                  </a:cubicBezTo>
                  <a:cubicBezTo>
                    <a:pt x="94" y="121"/>
                    <a:pt x="94" y="119"/>
                    <a:pt x="93" y="118"/>
                  </a:cubicBezTo>
                  <a:cubicBezTo>
                    <a:pt x="92" y="117"/>
                    <a:pt x="90" y="116"/>
                    <a:pt x="89" y="117"/>
                  </a:cubicBezTo>
                  <a:cubicBezTo>
                    <a:pt x="89" y="117"/>
                    <a:pt x="89" y="117"/>
                    <a:pt x="89" y="117"/>
                  </a:cubicBezTo>
                  <a:cubicBezTo>
                    <a:pt x="89" y="117"/>
                    <a:pt x="88" y="117"/>
                    <a:pt x="88" y="117"/>
                  </a:cubicBezTo>
                  <a:cubicBezTo>
                    <a:pt x="88" y="117"/>
                    <a:pt x="88" y="117"/>
                    <a:pt x="88" y="117"/>
                  </a:cubicBezTo>
                  <a:cubicBezTo>
                    <a:pt x="88" y="118"/>
                    <a:pt x="87" y="118"/>
                    <a:pt x="87" y="119"/>
                  </a:cubicBezTo>
                  <a:cubicBezTo>
                    <a:pt x="86" y="119"/>
                    <a:pt x="86" y="120"/>
                    <a:pt x="86" y="120"/>
                  </a:cubicBezTo>
                  <a:cubicBezTo>
                    <a:pt x="86" y="120"/>
                    <a:pt x="86" y="120"/>
                    <a:pt x="86" y="120"/>
                  </a:cubicBezTo>
                  <a:cubicBezTo>
                    <a:pt x="86" y="120"/>
                    <a:pt x="86" y="120"/>
                    <a:pt x="86" y="120"/>
                  </a:cubicBezTo>
                  <a:cubicBezTo>
                    <a:pt x="86" y="121"/>
                    <a:pt x="86" y="121"/>
                    <a:pt x="86" y="121"/>
                  </a:cubicBezTo>
                  <a:cubicBezTo>
                    <a:pt x="77" y="125"/>
                    <a:pt x="53" y="139"/>
                    <a:pt x="35" y="150"/>
                  </a:cubicBezTo>
                  <a:cubicBezTo>
                    <a:pt x="32" y="152"/>
                    <a:pt x="28" y="154"/>
                    <a:pt x="26" y="156"/>
                  </a:cubicBezTo>
                  <a:cubicBezTo>
                    <a:pt x="31" y="147"/>
                    <a:pt x="40" y="134"/>
                    <a:pt x="50" y="121"/>
                  </a:cubicBezTo>
                  <a:cubicBezTo>
                    <a:pt x="62" y="106"/>
                    <a:pt x="74" y="91"/>
                    <a:pt x="82" y="83"/>
                  </a:cubicBezTo>
                  <a:cubicBezTo>
                    <a:pt x="83" y="83"/>
                    <a:pt x="83" y="83"/>
                    <a:pt x="83" y="82"/>
                  </a:cubicBezTo>
                  <a:cubicBezTo>
                    <a:pt x="84" y="82"/>
                    <a:pt x="87" y="79"/>
                    <a:pt x="88" y="79"/>
                  </a:cubicBezTo>
                  <a:cubicBezTo>
                    <a:pt x="88" y="78"/>
                    <a:pt x="88" y="78"/>
                    <a:pt x="89" y="78"/>
                  </a:cubicBezTo>
                  <a:cubicBezTo>
                    <a:pt x="89" y="78"/>
                    <a:pt x="89" y="78"/>
                    <a:pt x="89" y="78"/>
                  </a:cubicBezTo>
                  <a:cubicBezTo>
                    <a:pt x="90" y="77"/>
                    <a:pt x="90" y="75"/>
                    <a:pt x="89" y="74"/>
                  </a:cubicBezTo>
                  <a:cubicBezTo>
                    <a:pt x="88" y="72"/>
                    <a:pt x="86" y="72"/>
                    <a:pt x="85" y="73"/>
                  </a:cubicBezTo>
                  <a:cubicBezTo>
                    <a:pt x="83" y="74"/>
                    <a:pt x="81" y="75"/>
                    <a:pt x="78" y="78"/>
                  </a:cubicBezTo>
                  <a:cubicBezTo>
                    <a:pt x="75" y="80"/>
                    <a:pt x="66" y="87"/>
                    <a:pt x="56" y="95"/>
                  </a:cubicBezTo>
                  <a:cubicBezTo>
                    <a:pt x="44" y="103"/>
                    <a:pt x="31" y="113"/>
                    <a:pt x="22" y="120"/>
                  </a:cubicBezTo>
                  <a:cubicBezTo>
                    <a:pt x="38" y="99"/>
                    <a:pt x="75" y="55"/>
                    <a:pt x="84" y="45"/>
                  </a:cubicBezTo>
                  <a:cubicBezTo>
                    <a:pt x="84" y="45"/>
                    <a:pt x="84" y="45"/>
                    <a:pt x="84" y="45"/>
                  </a:cubicBezTo>
                  <a:cubicBezTo>
                    <a:pt x="84" y="45"/>
                    <a:pt x="84" y="45"/>
                    <a:pt x="84" y="45"/>
                  </a:cubicBezTo>
                  <a:cubicBezTo>
                    <a:pt x="84" y="45"/>
                    <a:pt x="84" y="45"/>
                    <a:pt x="84" y="45"/>
                  </a:cubicBezTo>
                  <a:cubicBezTo>
                    <a:pt x="84" y="45"/>
                    <a:pt x="84" y="45"/>
                    <a:pt x="84" y="45"/>
                  </a:cubicBezTo>
                  <a:cubicBezTo>
                    <a:pt x="85" y="44"/>
                    <a:pt x="85" y="44"/>
                    <a:pt x="85" y="44"/>
                  </a:cubicBezTo>
                  <a:cubicBezTo>
                    <a:pt x="85" y="44"/>
                    <a:pt x="85" y="44"/>
                    <a:pt x="85" y="44"/>
                  </a:cubicBezTo>
                  <a:cubicBezTo>
                    <a:pt x="85" y="43"/>
                    <a:pt x="85" y="43"/>
                    <a:pt x="85" y="43"/>
                  </a:cubicBezTo>
                  <a:cubicBezTo>
                    <a:pt x="85" y="43"/>
                    <a:pt x="85" y="43"/>
                    <a:pt x="85" y="43"/>
                  </a:cubicBezTo>
                  <a:cubicBezTo>
                    <a:pt x="86" y="41"/>
                    <a:pt x="85" y="39"/>
                    <a:pt x="83" y="39"/>
                  </a:cubicBezTo>
                  <a:cubicBezTo>
                    <a:pt x="82" y="38"/>
                    <a:pt x="80" y="39"/>
                    <a:pt x="80" y="40"/>
                  </a:cubicBezTo>
                  <a:cubicBezTo>
                    <a:pt x="79" y="41"/>
                    <a:pt x="79" y="41"/>
                    <a:pt x="79" y="41"/>
                  </a:cubicBezTo>
                  <a:cubicBezTo>
                    <a:pt x="79" y="41"/>
                    <a:pt x="79" y="41"/>
                    <a:pt x="79" y="41"/>
                  </a:cubicBezTo>
                  <a:cubicBezTo>
                    <a:pt x="79" y="41"/>
                    <a:pt x="79" y="41"/>
                    <a:pt x="79" y="41"/>
                  </a:cubicBezTo>
                  <a:cubicBezTo>
                    <a:pt x="79" y="41"/>
                    <a:pt x="79" y="41"/>
                    <a:pt x="79" y="41"/>
                  </a:cubicBezTo>
                  <a:cubicBezTo>
                    <a:pt x="79" y="41"/>
                    <a:pt x="79" y="41"/>
                    <a:pt x="79" y="41"/>
                  </a:cubicBezTo>
                  <a:cubicBezTo>
                    <a:pt x="77" y="42"/>
                    <a:pt x="77" y="42"/>
                    <a:pt x="77" y="42"/>
                  </a:cubicBezTo>
                  <a:cubicBezTo>
                    <a:pt x="73" y="46"/>
                    <a:pt x="63" y="55"/>
                    <a:pt x="51" y="64"/>
                  </a:cubicBezTo>
                  <a:cubicBezTo>
                    <a:pt x="38" y="75"/>
                    <a:pt x="23" y="87"/>
                    <a:pt x="13" y="95"/>
                  </a:cubicBezTo>
                  <a:cubicBezTo>
                    <a:pt x="22" y="82"/>
                    <a:pt x="41" y="62"/>
                    <a:pt x="58" y="44"/>
                  </a:cubicBezTo>
                  <a:cubicBezTo>
                    <a:pt x="73" y="27"/>
                    <a:pt x="87" y="12"/>
                    <a:pt x="9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6">
              <a:extLst>
                <a:ext uri="{FF2B5EF4-FFF2-40B4-BE49-F238E27FC236}">
                  <a16:creationId xmlns:a16="http://schemas.microsoft.com/office/drawing/2014/main" xmlns="" id="{79025A82-D837-46D5-8243-58E3472B0DAA}"/>
                </a:ext>
              </a:extLst>
            </p:cNvPr>
            <p:cNvSpPr>
              <a:spLocks/>
            </p:cNvSpPr>
            <p:nvPr/>
          </p:nvSpPr>
          <p:spPr bwMode="auto">
            <a:xfrm>
              <a:off x="3887" y="2145"/>
              <a:ext cx="261" cy="545"/>
            </a:xfrm>
            <a:custGeom>
              <a:avLst/>
              <a:gdLst>
                <a:gd name="T0" fmla="*/ 10 w 110"/>
                <a:gd name="T1" fmla="*/ 41 h 230"/>
                <a:gd name="T2" fmla="*/ 32 w 110"/>
                <a:gd name="T3" fmla="*/ 36 h 230"/>
                <a:gd name="T4" fmla="*/ 92 w 110"/>
                <a:gd name="T5" fmla="*/ 12 h 230"/>
                <a:gd name="T6" fmla="*/ 43 w 110"/>
                <a:gd name="T7" fmla="*/ 47 h 230"/>
                <a:gd name="T8" fmla="*/ 11 w 110"/>
                <a:gd name="T9" fmla="*/ 67 h 230"/>
                <a:gd name="T10" fmla="*/ 11 w 110"/>
                <a:gd name="T11" fmla="*/ 74 h 230"/>
                <a:gd name="T12" fmla="*/ 75 w 110"/>
                <a:gd name="T13" fmla="*/ 57 h 230"/>
                <a:gd name="T14" fmla="*/ 11 w 110"/>
                <a:gd name="T15" fmla="*/ 91 h 230"/>
                <a:gd name="T16" fmla="*/ 37 w 110"/>
                <a:gd name="T17" fmla="*/ 93 h 230"/>
                <a:gd name="T18" fmla="*/ 44 w 110"/>
                <a:gd name="T19" fmla="*/ 97 h 230"/>
                <a:gd name="T20" fmla="*/ 8 w 110"/>
                <a:gd name="T21" fmla="*/ 120 h 230"/>
                <a:gd name="T22" fmla="*/ 66 w 110"/>
                <a:gd name="T23" fmla="*/ 119 h 230"/>
                <a:gd name="T24" fmla="*/ 7 w 110"/>
                <a:gd name="T25" fmla="*/ 134 h 230"/>
                <a:gd name="T26" fmla="*/ 6 w 110"/>
                <a:gd name="T27" fmla="*/ 139 h 230"/>
                <a:gd name="T28" fmla="*/ 21 w 110"/>
                <a:gd name="T29" fmla="*/ 140 h 230"/>
                <a:gd name="T30" fmla="*/ 60 w 110"/>
                <a:gd name="T31" fmla="*/ 145 h 230"/>
                <a:gd name="T32" fmla="*/ 6 w 110"/>
                <a:gd name="T33" fmla="*/ 163 h 230"/>
                <a:gd name="T34" fmla="*/ 28 w 110"/>
                <a:gd name="T35" fmla="*/ 166 h 230"/>
                <a:gd name="T36" fmla="*/ 62 w 110"/>
                <a:gd name="T37" fmla="*/ 171 h 230"/>
                <a:gd name="T38" fmla="*/ 6 w 110"/>
                <a:gd name="T39" fmla="*/ 184 h 230"/>
                <a:gd name="T40" fmla="*/ 8 w 110"/>
                <a:gd name="T41" fmla="*/ 190 h 230"/>
                <a:gd name="T42" fmla="*/ 49 w 110"/>
                <a:gd name="T43" fmla="*/ 194 h 230"/>
                <a:gd name="T44" fmla="*/ 67 w 110"/>
                <a:gd name="T45" fmla="*/ 196 h 230"/>
                <a:gd name="T46" fmla="*/ 9 w 110"/>
                <a:gd name="T47" fmla="*/ 204 h 230"/>
                <a:gd name="T48" fmla="*/ 23 w 110"/>
                <a:gd name="T49" fmla="*/ 212 h 230"/>
                <a:gd name="T50" fmla="*/ 48 w 110"/>
                <a:gd name="T51" fmla="*/ 221 h 230"/>
                <a:gd name="T52" fmla="*/ 6 w 110"/>
                <a:gd name="T53" fmla="*/ 226 h 230"/>
                <a:gd name="T54" fmla="*/ 49 w 110"/>
                <a:gd name="T55" fmla="*/ 227 h 230"/>
                <a:gd name="T56" fmla="*/ 80 w 110"/>
                <a:gd name="T57" fmla="*/ 221 h 230"/>
                <a:gd name="T58" fmla="*/ 75 w 110"/>
                <a:gd name="T59" fmla="*/ 213 h 230"/>
                <a:gd name="T60" fmla="*/ 84 w 110"/>
                <a:gd name="T61" fmla="*/ 197 h 230"/>
                <a:gd name="T62" fmla="*/ 60 w 110"/>
                <a:gd name="T63" fmla="*/ 189 h 230"/>
                <a:gd name="T64" fmla="*/ 38 w 110"/>
                <a:gd name="T65" fmla="*/ 187 h 230"/>
                <a:gd name="T66" fmla="*/ 63 w 110"/>
                <a:gd name="T67" fmla="*/ 177 h 230"/>
                <a:gd name="T68" fmla="*/ 28 w 110"/>
                <a:gd name="T69" fmla="*/ 159 h 230"/>
                <a:gd name="T70" fmla="*/ 61 w 110"/>
                <a:gd name="T71" fmla="*/ 151 h 230"/>
                <a:gd name="T72" fmla="*/ 87 w 110"/>
                <a:gd name="T73" fmla="*/ 141 h 230"/>
                <a:gd name="T74" fmla="*/ 36 w 110"/>
                <a:gd name="T75" fmla="*/ 133 h 230"/>
                <a:gd name="T76" fmla="*/ 83 w 110"/>
                <a:gd name="T77" fmla="*/ 115 h 230"/>
                <a:gd name="T78" fmla="*/ 24 w 110"/>
                <a:gd name="T79" fmla="*/ 112 h 230"/>
                <a:gd name="T80" fmla="*/ 89 w 110"/>
                <a:gd name="T81" fmla="*/ 83 h 230"/>
                <a:gd name="T82" fmla="*/ 35 w 110"/>
                <a:gd name="T83" fmla="*/ 87 h 230"/>
                <a:gd name="T84" fmla="*/ 91 w 110"/>
                <a:gd name="T85" fmla="*/ 52 h 230"/>
                <a:gd name="T86" fmla="*/ 87 w 110"/>
                <a:gd name="T87" fmla="*/ 47 h 230"/>
                <a:gd name="T88" fmla="*/ 47 w 110"/>
                <a:gd name="T89" fmla="*/ 53 h 230"/>
                <a:gd name="T90" fmla="*/ 96 w 110"/>
                <a:gd name="T91" fmla="*/ 17 h 230"/>
                <a:gd name="T92" fmla="*/ 108 w 110"/>
                <a:gd name="T93" fmla="*/ 6 h 230"/>
                <a:gd name="T94" fmla="*/ 106 w 110"/>
                <a:gd name="T95" fmla="*/ 0 h 230"/>
                <a:gd name="T96" fmla="*/ 69 w 110"/>
                <a:gd name="T97" fmla="*/ 14 h 230"/>
                <a:gd name="T98" fmla="*/ 12 w 110"/>
                <a:gd name="T99" fmla="*/ 3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 h="230">
                  <a:moveTo>
                    <a:pt x="12" y="36"/>
                  </a:moveTo>
                  <a:cubicBezTo>
                    <a:pt x="11" y="37"/>
                    <a:pt x="10" y="39"/>
                    <a:pt x="10" y="41"/>
                  </a:cubicBezTo>
                  <a:cubicBezTo>
                    <a:pt x="11" y="42"/>
                    <a:pt x="13" y="43"/>
                    <a:pt x="14" y="42"/>
                  </a:cubicBezTo>
                  <a:cubicBezTo>
                    <a:pt x="32" y="36"/>
                    <a:pt x="32" y="36"/>
                    <a:pt x="32" y="36"/>
                  </a:cubicBezTo>
                  <a:cubicBezTo>
                    <a:pt x="38" y="34"/>
                    <a:pt x="55" y="27"/>
                    <a:pt x="72" y="20"/>
                  </a:cubicBezTo>
                  <a:cubicBezTo>
                    <a:pt x="79" y="18"/>
                    <a:pt x="86" y="15"/>
                    <a:pt x="92" y="12"/>
                  </a:cubicBezTo>
                  <a:cubicBezTo>
                    <a:pt x="86" y="18"/>
                    <a:pt x="79" y="23"/>
                    <a:pt x="74" y="27"/>
                  </a:cubicBezTo>
                  <a:cubicBezTo>
                    <a:pt x="65" y="33"/>
                    <a:pt x="54" y="40"/>
                    <a:pt x="43" y="47"/>
                  </a:cubicBezTo>
                  <a:cubicBezTo>
                    <a:pt x="29" y="57"/>
                    <a:pt x="16" y="65"/>
                    <a:pt x="13" y="67"/>
                  </a:cubicBezTo>
                  <a:cubicBezTo>
                    <a:pt x="11" y="67"/>
                    <a:pt x="11" y="67"/>
                    <a:pt x="11" y="67"/>
                  </a:cubicBezTo>
                  <a:cubicBezTo>
                    <a:pt x="9" y="68"/>
                    <a:pt x="8" y="69"/>
                    <a:pt x="8" y="70"/>
                  </a:cubicBezTo>
                  <a:cubicBezTo>
                    <a:pt x="8" y="72"/>
                    <a:pt x="9" y="74"/>
                    <a:pt x="11" y="74"/>
                  </a:cubicBezTo>
                  <a:cubicBezTo>
                    <a:pt x="11" y="74"/>
                    <a:pt x="14" y="73"/>
                    <a:pt x="14" y="73"/>
                  </a:cubicBezTo>
                  <a:cubicBezTo>
                    <a:pt x="23" y="71"/>
                    <a:pt x="55" y="62"/>
                    <a:pt x="75" y="57"/>
                  </a:cubicBezTo>
                  <a:cubicBezTo>
                    <a:pt x="69" y="60"/>
                    <a:pt x="62" y="65"/>
                    <a:pt x="54" y="69"/>
                  </a:cubicBezTo>
                  <a:cubicBezTo>
                    <a:pt x="35" y="80"/>
                    <a:pt x="14" y="91"/>
                    <a:pt x="11" y="91"/>
                  </a:cubicBezTo>
                  <a:cubicBezTo>
                    <a:pt x="11" y="97"/>
                    <a:pt x="11" y="97"/>
                    <a:pt x="11" y="97"/>
                  </a:cubicBezTo>
                  <a:cubicBezTo>
                    <a:pt x="13" y="97"/>
                    <a:pt x="24" y="95"/>
                    <a:pt x="37" y="93"/>
                  </a:cubicBezTo>
                  <a:cubicBezTo>
                    <a:pt x="48" y="91"/>
                    <a:pt x="61" y="89"/>
                    <a:pt x="70" y="87"/>
                  </a:cubicBezTo>
                  <a:cubicBezTo>
                    <a:pt x="63" y="90"/>
                    <a:pt x="53" y="94"/>
                    <a:pt x="44" y="97"/>
                  </a:cubicBezTo>
                  <a:cubicBezTo>
                    <a:pt x="39" y="99"/>
                    <a:pt x="0" y="111"/>
                    <a:pt x="5" y="118"/>
                  </a:cubicBezTo>
                  <a:cubicBezTo>
                    <a:pt x="5" y="119"/>
                    <a:pt x="7" y="120"/>
                    <a:pt x="8" y="120"/>
                  </a:cubicBezTo>
                  <a:cubicBezTo>
                    <a:pt x="15" y="118"/>
                    <a:pt x="33" y="118"/>
                    <a:pt x="50" y="118"/>
                  </a:cubicBezTo>
                  <a:cubicBezTo>
                    <a:pt x="56" y="118"/>
                    <a:pt x="61" y="119"/>
                    <a:pt x="66" y="119"/>
                  </a:cubicBezTo>
                  <a:cubicBezTo>
                    <a:pt x="56" y="121"/>
                    <a:pt x="45" y="124"/>
                    <a:pt x="35" y="127"/>
                  </a:cubicBezTo>
                  <a:cubicBezTo>
                    <a:pt x="21" y="130"/>
                    <a:pt x="9" y="133"/>
                    <a:pt x="7" y="134"/>
                  </a:cubicBezTo>
                  <a:cubicBezTo>
                    <a:pt x="7" y="134"/>
                    <a:pt x="7" y="134"/>
                    <a:pt x="7" y="134"/>
                  </a:cubicBezTo>
                  <a:cubicBezTo>
                    <a:pt x="6" y="135"/>
                    <a:pt x="5" y="137"/>
                    <a:pt x="6" y="139"/>
                  </a:cubicBezTo>
                  <a:cubicBezTo>
                    <a:pt x="7" y="140"/>
                    <a:pt x="8" y="140"/>
                    <a:pt x="10" y="140"/>
                  </a:cubicBezTo>
                  <a:cubicBezTo>
                    <a:pt x="12" y="140"/>
                    <a:pt x="16" y="140"/>
                    <a:pt x="21" y="140"/>
                  </a:cubicBezTo>
                  <a:cubicBezTo>
                    <a:pt x="41" y="141"/>
                    <a:pt x="80" y="141"/>
                    <a:pt x="80" y="143"/>
                  </a:cubicBezTo>
                  <a:cubicBezTo>
                    <a:pt x="80" y="143"/>
                    <a:pt x="62" y="145"/>
                    <a:pt x="60" y="145"/>
                  </a:cubicBezTo>
                  <a:cubicBezTo>
                    <a:pt x="52" y="146"/>
                    <a:pt x="19" y="151"/>
                    <a:pt x="9" y="157"/>
                  </a:cubicBezTo>
                  <a:cubicBezTo>
                    <a:pt x="6" y="159"/>
                    <a:pt x="5" y="162"/>
                    <a:pt x="6" y="163"/>
                  </a:cubicBezTo>
                  <a:cubicBezTo>
                    <a:pt x="7" y="164"/>
                    <a:pt x="7" y="164"/>
                    <a:pt x="8" y="164"/>
                  </a:cubicBezTo>
                  <a:cubicBezTo>
                    <a:pt x="11" y="165"/>
                    <a:pt x="18" y="166"/>
                    <a:pt x="28" y="166"/>
                  </a:cubicBezTo>
                  <a:cubicBezTo>
                    <a:pt x="41" y="166"/>
                    <a:pt x="58" y="167"/>
                    <a:pt x="70" y="169"/>
                  </a:cubicBezTo>
                  <a:cubicBezTo>
                    <a:pt x="67" y="170"/>
                    <a:pt x="65" y="170"/>
                    <a:pt x="62" y="171"/>
                  </a:cubicBezTo>
                  <a:cubicBezTo>
                    <a:pt x="43" y="173"/>
                    <a:pt x="17" y="178"/>
                    <a:pt x="6" y="184"/>
                  </a:cubicBezTo>
                  <a:cubicBezTo>
                    <a:pt x="6" y="184"/>
                    <a:pt x="6" y="184"/>
                    <a:pt x="6" y="184"/>
                  </a:cubicBezTo>
                  <a:cubicBezTo>
                    <a:pt x="4" y="185"/>
                    <a:pt x="4" y="187"/>
                    <a:pt x="5" y="188"/>
                  </a:cubicBezTo>
                  <a:cubicBezTo>
                    <a:pt x="6" y="190"/>
                    <a:pt x="7" y="190"/>
                    <a:pt x="8" y="190"/>
                  </a:cubicBezTo>
                  <a:cubicBezTo>
                    <a:pt x="14" y="191"/>
                    <a:pt x="25" y="192"/>
                    <a:pt x="38" y="193"/>
                  </a:cubicBezTo>
                  <a:cubicBezTo>
                    <a:pt x="41" y="194"/>
                    <a:pt x="45" y="194"/>
                    <a:pt x="49" y="194"/>
                  </a:cubicBezTo>
                  <a:cubicBezTo>
                    <a:pt x="53" y="195"/>
                    <a:pt x="57" y="195"/>
                    <a:pt x="60" y="195"/>
                  </a:cubicBezTo>
                  <a:cubicBezTo>
                    <a:pt x="62" y="195"/>
                    <a:pt x="65" y="195"/>
                    <a:pt x="67" y="196"/>
                  </a:cubicBezTo>
                  <a:cubicBezTo>
                    <a:pt x="55" y="198"/>
                    <a:pt x="38" y="200"/>
                    <a:pt x="25" y="202"/>
                  </a:cubicBezTo>
                  <a:cubicBezTo>
                    <a:pt x="20" y="203"/>
                    <a:pt x="12" y="203"/>
                    <a:pt x="9" y="204"/>
                  </a:cubicBezTo>
                  <a:cubicBezTo>
                    <a:pt x="6" y="205"/>
                    <a:pt x="6" y="207"/>
                    <a:pt x="6" y="208"/>
                  </a:cubicBezTo>
                  <a:cubicBezTo>
                    <a:pt x="7" y="212"/>
                    <a:pt x="20" y="212"/>
                    <a:pt x="23" y="212"/>
                  </a:cubicBezTo>
                  <a:cubicBezTo>
                    <a:pt x="37" y="213"/>
                    <a:pt x="59" y="214"/>
                    <a:pt x="70" y="218"/>
                  </a:cubicBezTo>
                  <a:cubicBezTo>
                    <a:pt x="63" y="219"/>
                    <a:pt x="56" y="220"/>
                    <a:pt x="48" y="221"/>
                  </a:cubicBezTo>
                  <a:cubicBezTo>
                    <a:pt x="37" y="222"/>
                    <a:pt x="24" y="222"/>
                    <a:pt x="9" y="223"/>
                  </a:cubicBezTo>
                  <a:cubicBezTo>
                    <a:pt x="7" y="223"/>
                    <a:pt x="6" y="225"/>
                    <a:pt x="6" y="226"/>
                  </a:cubicBezTo>
                  <a:cubicBezTo>
                    <a:pt x="6" y="228"/>
                    <a:pt x="8" y="230"/>
                    <a:pt x="9" y="229"/>
                  </a:cubicBezTo>
                  <a:cubicBezTo>
                    <a:pt x="25" y="229"/>
                    <a:pt x="38" y="228"/>
                    <a:pt x="49" y="227"/>
                  </a:cubicBezTo>
                  <a:cubicBezTo>
                    <a:pt x="60" y="226"/>
                    <a:pt x="70" y="224"/>
                    <a:pt x="79" y="222"/>
                  </a:cubicBezTo>
                  <a:cubicBezTo>
                    <a:pt x="79" y="222"/>
                    <a:pt x="80" y="222"/>
                    <a:pt x="80" y="221"/>
                  </a:cubicBezTo>
                  <a:cubicBezTo>
                    <a:pt x="82" y="220"/>
                    <a:pt x="82" y="218"/>
                    <a:pt x="81" y="217"/>
                  </a:cubicBezTo>
                  <a:cubicBezTo>
                    <a:pt x="80" y="216"/>
                    <a:pt x="78" y="214"/>
                    <a:pt x="75" y="213"/>
                  </a:cubicBezTo>
                  <a:cubicBezTo>
                    <a:pt x="64" y="209"/>
                    <a:pt x="42" y="207"/>
                    <a:pt x="39" y="207"/>
                  </a:cubicBezTo>
                  <a:cubicBezTo>
                    <a:pt x="45" y="206"/>
                    <a:pt x="81" y="201"/>
                    <a:pt x="84" y="197"/>
                  </a:cubicBezTo>
                  <a:cubicBezTo>
                    <a:pt x="85" y="196"/>
                    <a:pt x="84" y="193"/>
                    <a:pt x="82" y="192"/>
                  </a:cubicBezTo>
                  <a:cubicBezTo>
                    <a:pt x="77" y="190"/>
                    <a:pt x="66" y="189"/>
                    <a:pt x="60" y="189"/>
                  </a:cubicBezTo>
                  <a:cubicBezTo>
                    <a:pt x="57" y="188"/>
                    <a:pt x="53" y="188"/>
                    <a:pt x="50" y="188"/>
                  </a:cubicBezTo>
                  <a:cubicBezTo>
                    <a:pt x="47" y="188"/>
                    <a:pt x="42" y="187"/>
                    <a:pt x="38" y="187"/>
                  </a:cubicBezTo>
                  <a:cubicBezTo>
                    <a:pt x="31" y="186"/>
                    <a:pt x="24" y="186"/>
                    <a:pt x="19" y="186"/>
                  </a:cubicBezTo>
                  <a:cubicBezTo>
                    <a:pt x="31" y="182"/>
                    <a:pt x="49" y="179"/>
                    <a:pt x="63" y="177"/>
                  </a:cubicBezTo>
                  <a:cubicBezTo>
                    <a:pt x="66" y="176"/>
                    <a:pt x="81" y="175"/>
                    <a:pt x="83" y="173"/>
                  </a:cubicBezTo>
                  <a:cubicBezTo>
                    <a:pt x="92" y="161"/>
                    <a:pt x="32" y="160"/>
                    <a:pt x="28" y="159"/>
                  </a:cubicBezTo>
                  <a:cubicBezTo>
                    <a:pt x="25" y="159"/>
                    <a:pt x="23" y="159"/>
                    <a:pt x="20" y="159"/>
                  </a:cubicBezTo>
                  <a:cubicBezTo>
                    <a:pt x="31" y="156"/>
                    <a:pt x="49" y="153"/>
                    <a:pt x="61" y="151"/>
                  </a:cubicBezTo>
                  <a:cubicBezTo>
                    <a:pt x="67" y="150"/>
                    <a:pt x="72" y="149"/>
                    <a:pt x="75" y="149"/>
                  </a:cubicBezTo>
                  <a:cubicBezTo>
                    <a:pt x="84" y="147"/>
                    <a:pt x="87" y="144"/>
                    <a:pt x="87" y="141"/>
                  </a:cubicBezTo>
                  <a:cubicBezTo>
                    <a:pt x="85" y="136"/>
                    <a:pt x="54" y="135"/>
                    <a:pt x="31" y="134"/>
                  </a:cubicBezTo>
                  <a:cubicBezTo>
                    <a:pt x="33" y="134"/>
                    <a:pt x="35" y="133"/>
                    <a:pt x="36" y="133"/>
                  </a:cubicBezTo>
                  <a:cubicBezTo>
                    <a:pt x="41" y="132"/>
                    <a:pt x="84" y="123"/>
                    <a:pt x="85" y="119"/>
                  </a:cubicBezTo>
                  <a:cubicBezTo>
                    <a:pt x="86" y="118"/>
                    <a:pt x="85" y="116"/>
                    <a:pt x="83" y="115"/>
                  </a:cubicBezTo>
                  <a:cubicBezTo>
                    <a:pt x="80" y="114"/>
                    <a:pt x="64" y="112"/>
                    <a:pt x="50" y="112"/>
                  </a:cubicBezTo>
                  <a:cubicBezTo>
                    <a:pt x="42" y="112"/>
                    <a:pt x="32" y="112"/>
                    <a:pt x="24" y="112"/>
                  </a:cubicBezTo>
                  <a:cubicBezTo>
                    <a:pt x="31" y="109"/>
                    <a:pt x="39" y="106"/>
                    <a:pt x="46" y="103"/>
                  </a:cubicBezTo>
                  <a:cubicBezTo>
                    <a:pt x="52" y="101"/>
                    <a:pt x="87" y="89"/>
                    <a:pt x="89" y="83"/>
                  </a:cubicBezTo>
                  <a:cubicBezTo>
                    <a:pt x="92" y="75"/>
                    <a:pt x="46" y="85"/>
                    <a:pt x="36" y="87"/>
                  </a:cubicBezTo>
                  <a:cubicBezTo>
                    <a:pt x="35" y="87"/>
                    <a:pt x="35" y="87"/>
                    <a:pt x="35" y="87"/>
                  </a:cubicBezTo>
                  <a:cubicBezTo>
                    <a:pt x="42" y="83"/>
                    <a:pt x="50" y="79"/>
                    <a:pt x="57" y="75"/>
                  </a:cubicBezTo>
                  <a:cubicBezTo>
                    <a:pt x="73" y="66"/>
                    <a:pt x="88" y="56"/>
                    <a:pt x="91" y="52"/>
                  </a:cubicBezTo>
                  <a:cubicBezTo>
                    <a:pt x="91" y="51"/>
                    <a:pt x="92" y="50"/>
                    <a:pt x="91" y="49"/>
                  </a:cubicBezTo>
                  <a:cubicBezTo>
                    <a:pt x="91" y="47"/>
                    <a:pt x="89" y="46"/>
                    <a:pt x="87" y="47"/>
                  </a:cubicBezTo>
                  <a:cubicBezTo>
                    <a:pt x="69" y="51"/>
                    <a:pt x="51" y="57"/>
                    <a:pt x="33" y="61"/>
                  </a:cubicBezTo>
                  <a:cubicBezTo>
                    <a:pt x="37" y="59"/>
                    <a:pt x="42" y="56"/>
                    <a:pt x="47" y="53"/>
                  </a:cubicBezTo>
                  <a:cubicBezTo>
                    <a:pt x="57" y="46"/>
                    <a:pt x="68" y="39"/>
                    <a:pt x="77" y="32"/>
                  </a:cubicBezTo>
                  <a:cubicBezTo>
                    <a:pt x="83" y="28"/>
                    <a:pt x="90" y="22"/>
                    <a:pt x="96" y="17"/>
                  </a:cubicBezTo>
                  <a:cubicBezTo>
                    <a:pt x="101" y="13"/>
                    <a:pt x="105" y="9"/>
                    <a:pt x="108" y="6"/>
                  </a:cubicBezTo>
                  <a:cubicBezTo>
                    <a:pt x="108" y="6"/>
                    <a:pt x="108" y="6"/>
                    <a:pt x="108" y="6"/>
                  </a:cubicBezTo>
                  <a:cubicBezTo>
                    <a:pt x="109" y="6"/>
                    <a:pt x="110" y="4"/>
                    <a:pt x="110" y="2"/>
                  </a:cubicBezTo>
                  <a:cubicBezTo>
                    <a:pt x="109" y="0"/>
                    <a:pt x="107" y="0"/>
                    <a:pt x="106" y="0"/>
                  </a:cubicBezTo>
                  <a:cubicBezTo>
                    <a:pt x="106" y="0"/>
                    <a:pt x="106" y="0"/>
                    <a:pt x="106" y="0"/>
                  </a:cubicBezTo>
                  <a:cubicBezTo>
                    <a:pt x="102" y="1"/>
                    <a:pt x="86" y="8"/>
                    <a:pt x="69" y="14"/>
                  </a:cubicBezTo>
                  <a:cubicBezTo>
                    <a:pt x="53" y="21"/>
                    <a:pt x="36" y="28"/>
                    <a:pt x="30" y="30"/>
                  </a:cubicBezTo>
                  <a:lnTo>
                    <a:pt x="1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7">
              <a:extLst>
                <a:ext uri="{FF2B5EF4-FFF2-40B4-BE49-F238E27FC236}">
                  <a16:creationId xmlns:a16="http://schemas.microsoft.com/office/drawing/2014/main" xmlns="" id="{CDCE1B4D-335B-4288-BC6E-1CCBF5D9815B}"/>
                </a:ext>
              </a:extLst>
            </p:cNvPr>
            <p:cNvSpPr>
              <a:spLocks/>
            </p:cNvSpPr>
            <p:nvPr/>
          </p:nvSpPr>
          <p:spPr bwMode="auto">
            <a:xfrm>
              <a:off x="3285" y="2095"/>
              <a:ext cx="187" cy="57"/>
            </a:xfrm>
            <a:custGeom>
              <a:avLst/>
              <a:gdLst>
                <a:gd name="T0" fmla="*/ 3 w 79"/>
                <a:gd name="T1" fmla="*/ 0 h 24"/>
                <a:gd name="T2" fmla="*/ 0 w 79"/>
                <a:gd name="T3" fmla="*/ 4 h 24"/>
                <a:gd name="T4" fmla="*/ 3 w 79"/>
                <a:gd name="T5" fmla="*/ 7 h 24"/>
                <a:gd name="T6" fmla="*/ 54 w 79"/>
                <a:gd name="T7" fmla="*/ 16 h 24"/>
                <a:gd name="T8" fmla="*/ 73 w 79"/>
                <a:gd name="T9" fmla="*/ 22 h 24"/>
                <a:gd name="T10" fmla="*/ 78 w 79"/>
                <a:gd name="T11" fmla="*/ 23 h 24"/>
                <a:gd name="T12" fmla="*/ 78 w 79"/>
                <a:gd name="T13" fmla="*/ 19 h 24"/>
                <a:gd name="T14" fmla="*/ 55 w 79"/>
                <a:gd name="T15" fmla="*/ 10 h 24"/>
                <a:gd name="T16" fmla="*/ 3 w 79"/>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24">
                  <a:moveTo>
                    <a:pt x="3" y="0"/>
                  </a:moveTo>
                  <a:cubicBezTo>
                    <a:pt x="1" y="0"/>
                    <a:pt x="0" y="2"/>
                    <a:pt x="0" y="4"/>
                  </a:cubicBezTo>
                  <a:cubicBezTo>
                    <a:pt x="0" y="6"/>
                    <a:pt x="1" y="7"/>
                    <a:pt x="3" y="7"/>
                  </a:cubicBezTo>
                  <a:cubicBezTo>
                    <a:pt x="8" y="7"/>
                    <a:pt x="32" y="11"/>
                    <a:pt x="54" y="16"/>
                  </a:cubicBezTo>
                  <a:cubicBezTo>
                    <a:pt x="73" y="21"/>
                    <a:pt x="72" y="21"/>
                    <a:pt x="73" y="22"/>
                  </a:cubicBezTo>
                  <a:cubicBezTo>
                    <a:pt x="74" y="24"/>
                    <a:pt x="76" y="24"/>
                    <a:pt x="78" y="23"/>
                  </a:cubicBezTo>
                  <a:cubicBezTo>
                    <a:pt x="79" y="22"/>
                    <a:pt x="79" y="20"/>
                    <a:pt x="78" y="19"/>
                  </a:cubicBezTo>
                  <a:cubicBezTo>
                    <a:pt x="76" y="16"/>
                    <a:pt x="76" y="15"/>
                    <a:pt x="55" y="10"/>
                  </a:cubicBezTo>
                  <a:cubicBezTo>
                    <a:pt x="33" y="5"/>
                    <a:pt x="9"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8">
              <a:extLst>
                <a:ext uri="{FF2B5EF4-FFF2-40B4-BE49-F238E27FC236}">
                  <a16:creationId xmlns:a16="http://schemas.microsoft.com/office/drawing/2014/main" xmlns="" id="{770992C0-C2F7-4BD4-97B0-C70152B7827F}"/>
                </a:ext>
              </a:extLst>
            </p:cNvPr>
            <p:cNvSpPr>
              <a:spLocks/>
            </p:cNvSpPr>
            <p:nvPr/>
          </p:nvSpPr>
          <p:spPr bwMode="auto">
            <a:xfrm>
              <a:off x="3624" y="1483"/>
              <a:ext cx="406" cy="133"/>
            </a:xfrm>
            <a:custGeom>
              <a:avLst/>
              <a:gdLst>
                <a:gd name="T0" fmla="*/ 3 w 171"/>
                <a:gd name="T1" fmla="*/ 0 h 56"/>
                <a:gd name="T2" fmla="*/ 0 w 171"/>
                <a:gd name="T3" fmla="*/ 3 h 56"/>
                <a:gd name="T4" fmla="*/ 3 w 171"/>
                <a:gd name="T5" fmla="*/ 6 h 56"/>
                <a:gd name="T6" fmla="*/ 79 w 171"/>
                <a:gd name="T7" fmla="*/ 28 h 56"/>
                <a:gd name="T8" fmla="*/ 132 w 171"/>
                <a:gd name="T9" fmla="*/ 44 h 56"/>
                <a:gd name="T10" fmla="*/ 137 w 171"/>
                <a:gd name="T11" fmla="*/ 46 h 56"/>
                <a:gd name="T12" fmla="*/ 143 w 171"/>
                <a:gd name="T13" fmla="*/ 47 h 56"/>
                <a:gd name="T14" fmla="*/ 165 w 171"/>
                <a:gd name="T15" fmla="*/ 55 h 56"/>
                <a:gd name="T16" fmla="*/ 170 w 171"/>
                <a:gd name="T17" fmla="*/ 55 h 56"/>
                <a:gd name="T18" fmla="*/ 170 w 171"/>
                <a:gd name="T19" fmla="*/ 51 h 56"/>
                <a:gd name="T20" fmla="*/ 145 w 171"/>
                <a:gd name="T21" fmla="*/ 41 h 56"/>
                <a:gd name="T22" fmla="*/ 140 w 171"/>
                <a:gd name="T23" fmla="*/ 40 h 56"/>
                <a:gd name="T24" fmla="*/ 134 w 171"/>
                <a:gd name="T25" fmla="*/ 38 h 56"/>
                <a:gd name="T26" fmla="*/ 81 w 171"/>
                <a:gd name="T27" fmla="*/ 21 h 56"/>
                <a:gd name="T28" fmla="*/ 3 w 171"/>
                <a:gd name="T2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 h="56">
                  <a:moveTo>
                    <a:pt x="3" y="0"/>
                  </a:moveTo>
                  <a:cubicBezTo>
                    <a:pt x="1" y="0"/>
                    <a:pt x="0" y="1"/>
                    <a:pt x="0" y="3"/>
                  </a:cubicBezTo>
                  <a:cubicBezTo>
                    <a:pt x="0" y="5"/>
                    <a:pt x="2" y="6"/>
                    <a:pt x="3" y="6"/>
                  </a:cubicBezTo>
                  <a:cubicBezTo>
                    <a:pt x="4" y="6"/>
                    <a:pt x="50" y="19"/>
                    <a:pt x="79" y="28"/>
                  </a:cubicBezTo>
                  <a:cubicBezTo>
                    <a:pt x="104" y="35"/>
                    <a:pt x="127" y="42"/>
                    <a:pt x="132" y="44"/>
                  </a:cubicBezTo>
                  <a:cubicBezTo>
                    <a:pt x="137" y="46"/>
                    <a:pt x="137" y="46"/>
                    <a:pt x="137" y="46"/>
                  </a:cubicBezTo>
                  <a:cubicBezTo>
                    <a:pt x="138" y="46"/>
                    <a:pt x="140" y="47"/>
                    <a:pt x="143" y="47"/>
                  </a:cubicBezTo>
                  <a:cubicBezTo>
                    <a:pt x="151" y="50"/>
                    <a:pt x="165" y="54"/>
                    <a:pt x="165" y="55"/>
                  </a:cubicBezTo>
                  <a:cubicBezTo>
                    <a:pt x="167" y="56"/>
                    <a:pt x="169" y="56"/>
                    <a:pt x="170" y="55"/>
                  </a:cubicBezTo>
                  <a:cubicBezTo>
                    <a:pt x="171" y="54"/>
                    <a:pt x="171" y="52"/>
                    <a:pt x="170" y="51"/>
                  </a:cubicBezTo>
                  <a:cubicBezTo>
                    <a:pt x="169" y="49"/>
                    <a:pt x="153" y="44"/>
                    <a:pt x="145" y="41"/>
                  </a:cubicBezTo>
                  <a:cubicBezTo>
                    <a:pt x="142" y="40"/>
                    <a:pt x="140" y="40"/>
                    <a:pt x="140" y="40"/>
                  </a:cubicBezTo>
                  <a:cubicBezTo>
                    <a:pt x="134" y="38"/>
                    <a:pt x="134" y="38"/>
                    <a:pt x="134" y="38"/>
                  </a:cubicBezTo>
                  <a:cubicBezTo>
                    <a:pt x="129" y="36"/>
                    <a:pt x="106" y="29"/>
                    <a:pt x="81" y="21"/>
                  </a:cubicBezTo>
                  <a:cubicBezTo>
                    <a:pt x="51" y="12"/>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9">
              <a:extLst>
                <a:ext uri="{FF2B5EF4-FFF2-40B4-BE49-F238E27FC236}">
                  <a16:creationId xmlns:a16="http://schemas.microsoft.com/office/drawing/2014/main" xmlns="" id="{D056BC2E-7B1D-47FA-A55F-CCA99F79FF8E}"/>
                </a:ext>
              </a:extLst>
            </p:cNvPr>
            <p:cNvSpPr>
              <a:spLocks/>
            </p:cNvSpPr>
            <p:nvPr/>
          </p:nvSpPr>
          <p:spPr bwMode="auto">
            <a:xfrm>
              <a:off x="3970" y="1561"/>
              <a:ext cx="38" cy="638"/>
            </a:xfrm>
            <a:custGeom>
              <a:avLst/>
              <a:gdLst>
                <a:gd name="T0" fmla="*/ 16 w 16"/>
                <a:gd name="T1" fmla="*/ 3 h 269"/>
                <a:gd name="T2" fmla="*/ 13 w 16"/>
                <a:gd name="T3" fmla="*/ 0 h 269"/>
                <a:gd name="T4" fmla="*/ 10 w 16"/>
                <a:gd name="T5" fmla="*/ 3 h 269"/>
                <a:gd name="T6" fmla="*/ 5 w 16"/>
                <a:gd name="T7" fmla="*/ 115 h 269"/>
                <a:gd name="T8" fmla="*/ 0 w 16"/>
                <a:gd name="T9" fmla="*/ 266 h 269"/>
                <a:gd name="T10" fmla="*/ 3 w 16"/>
                <a:gd name="T11" fmla="*/ 269 h 269"/>
                <a:gd name="T12" fmla="*/ 6 w 16"/>
                <a:gd name="T13" fmla="*/ 266 h 269"/>
                <a:gd name="T14" fmla="*/ 11 w 16"/>
                <a:gd name="T15" fmla="*/ 116 h 269"/>
                <a:gd name="T16" fmla="*/ 16 w 16"/>
                <a:gd name="T17" fmla="*/ 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69">
                  <a:moveTo>
                    <a:pt x="16" y="3"/>
                  </a:moveTo>
                  <a:cubicBezTo>
                    <a:pt x="16" y="1"/>
                    <a:pt x="15" y="0"/>
                    <a:pt x="13" y="0"/>
                  </a:cubicBezTo>
                  <a:cubicBezTo>
                    <a:pt x="11" y="0"/>
                    <a:pt x="10" y="1"/>
                    <a:pt x="10" y="3"/>
                  </a:cubicBezTo>
                  <a:cubicBezTo>
                    <a:pt x="8" y="46"/>
                    <a:pt x="7" y="82"/>
                    <a:pt x="5" y="115"/>
                  </a:cubicBezTo>
                  <a:cubicBezTo>
                    <a:pt x="3" y="164"/>
                    <a:pt x="0" y="209"/>
                    <a:pt x="0" y="266"/>
                  </a:cubicBezTo>
                  <a:cubicBezTo>
                    <a:pt x="0" y="267"/>
                    <a:pt x="1" y="269"/>
                    <a:pt x="3" y="269"/>
                  </a:cubicBezTo>
                  <a:cubicBezTo>
                    <a:pt x="5" y="269"/>
                    <a:pt x="6" y="267"/>
                    <a:pt x="6" y="266"/>
                  </a:cubicBezTo>
                  <a:cubicBezTo>
                    <a:pt x="7" y="209"/>
                    <a:pt x="9" y="164"/>
                    <a:pt x="11" y="116"/>
                  </a:cubicBezTo>
                  <a:cubicBezTo>
                    <a:pt x="13" y="82"/>
                    <a:pt x="15" y="46"/>
                    <a:pt x="1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0">
              <a:extLst>
                <a:ext uri="{FF2B5EF4-FFF2-40B4-BE49-F238E27FC236}">
                  <a16:creationId xmlns:a16="http://schemas.microsoft.com/office/drawing/2014/main" xmlns="" id="{D1E67D73-AD33-45FE-A117-3BC8213FC98B}"/>
                </a:ext>
              </a:extLst>
            </p:cNvPr>
            <p:cNvSpPr>
              <a:spLocks/>
            </p:cNvSpPr>
            <p:nvPr/>
          </p:nvSpPr>
          <p:spPr bwMode="auto">
            <a:xfrm>
              <a:off x="4049" y="2152"/>
              <a:ext cx="379" cy="76"/>
            </a:xfrm>
            <a:custGeom>
              <a:avLst/>
              <a:gdLst>
                <a:gd name="T0" fmla="*/ 4 w 160"/>
                <a:gd name="T1" fmla="*/ 1 h 32"/>
                <a:gd name="T2" fmla="*/ 1 w 160"/>
                <a:gd name="T3" fmla="*/ 3 h 32"/>
                <a:gd name="T4" fmla="*/ 3 w 160"/>
                <a:gd name="T5" fmla="*/ 7 h 32"/>
                <a:gd name="T6" fmla="*/ 77 w 160"/>
                <a:gd name="T7" fmla="*/ 18 h 32"/>
                <a:gd name="T8" fmla="*/ 112 w 160"/>
                <a:gd name="T9" fmla="*/ 23 h 32"/>
                <a:gd name="T10" fmla="*/ 121 w 160"/>
                <a:gd name="T11" fmla="*/ 25 h 32"/>
                <a:gd name="T12" fmla="*/ 154 w 160"/>
                <a:gd name="T13" fmla="*/ 30 h 32"/>
                <a:gd name="T14" fmla="*/ 158 w 160"/>
                <a:gd name="T15" fmla="*/ 31 h 32"/>
                <a:gd name="T16" fmla="*/ 159 w 160"/>
                <a:gd name="T17" fmla="*/ 26 h 32"/>
                <a:gd name="T18" fmla="*/ 122 w 160"/>
                <a:gd name="T19" fmla="*/ 19 h 32"/>
                <a:gd name="T20" fmla="*/ 113 w 160"/>
                <a:gd name="T21" fmla="*/ 17 h 32"/>
                <a:gd name="T22" fmla="*/ 77 w 160"/>
                <a:gd name="T23" fmla="*/ 12 h 32"/>
                <a:gd name="T24" fmla="*/ 4 w 160"/>
                <a:gd name="T25"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 h="32">
                  <a:moveTo>
                    <a:pt x="4" y="1"/>
                  </a:moveTo>
                  <a:cubicBezTo>
                    <a:pt x="3" y="0"/>
                    <a:pt x="1" y="1"/>
                    <a:pt x="1" y="3"/>
                  </a:cubicBezTo>
                  <a:cubicBezTo>
                    <a:pt x="0" y="5"/>
                    <a:pt x="1" y="6"/>
                    <a:pt x="3" y="7"/>
                  </a:cubicBezTo>
                  <a:cubicBezTo>
                    <a:pt x="12" y="9"/>
                    <a:pt x="48" y="14"/>
                    <a:pt x="77" y="18"/>
                  </a:cubicBezTo>
                  <a:cubicBezTo>
                    <a:pt x="93" y="21"/>
                    <a:pt x="106" y="22"/>
                    <a:pt x="112" y="23"/>
                  </a:cubicBezTo>
                  <a:cubicBezTo>
                    <a:pt x="113" y="24"/>
                    <a:pt x="116" y="24"/>
                    <a:pt x="121" y="25"/>
                  </a:cubicBezTo>
                  <a:cubicBezTo>
                    <a:pt x="133" y="27"/>
                    <a:pt x="153" y="29"/>
                    <a:pt x="154" y="30"/>
                  </a:cubicBezTo>
                  <a:cubicBezTo>
                    <a:pt x="155" y="31"/>
                    <a:pt x="157" y="32"/>
                    <a:pt x="158" y="31"/>
                  </a:cubicBezTo>
                  <a:cubicBezTo>
                    <a:pt x="160" y="30"/>
                    <a:pt x="160" y="28"/>
                    <a:pt x="159" y="26"/>
                  </a:cubicBezTo>
                  <a:cubicBezTo>
                    <a:pt x="158" y="25"/>
                    <a:pt x="136" y="21"/>
                    <a:pt x="122" y="19"/>
                  </a:cubicBezTo>
                  <a:cubicBezTo>
                    <a:pt x="118" y="18"/>
                    <a:pt x="115" y="17"/>
                    <a:pt x="113" y="17"/>
                  </a:cubicBezTo>
                  <a:cubicBezTo>
                    <a:pt x="108" y="16"/>
                    <a:pt x="94" y="14"/>
                    <a:pt x="77" y="12"/>
                  </a:cubicBezTo>
                  <a:cubicBezTo>
                    <a:pt x="49" y="8"/>
                    <a:pt x="13" y="3"/>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1">
              <a:extLst>
                <a:ext uri="{FF2B5EF4-FFF2-40B4-BE49-F238E27FC236}">
                  <a16:creationId xmlns:a16="http://schemas.microsoft.com/office/drawing/2014/main" xmlns="" id="{2B9216AD-A43D-4044-B531-562D242FBC29}"/>
                </a:ext>
              </a:extLst>
            </p:cNvPr>
            <p:cNvSpPr>
              <a:spLocks/>
            </p:cNvSpPr>
            <p:nvPr/>
          </p:nvSpPr>
          <p:spPr bwMode="auto">
            <a:xfrm>
              <a:off x="4317" y="2166"/>
              <a:ext cx="88" cy="591"/>
            </a:xfrm>
            <a:custGeom>
              <a:avLst/>
              <a:gdLst>
                <a:gd name="T0" fmla="*/ 36 w 37"/>
                <a:gd name="T1" fmla="*/ 4 h 249"/>
                <a:gd name="T2" fmla="*/ 34 w 37"/>
                <a:gd name="T3" fmla="*/ 1 h 249"/>
                <a:gd name="T4" fmla="*/ 30 w 37"/>
                <a:gd name="T5" fmla="*/ 3 h 249"/>
                <a:gd name="T6" fmla="*/ 5 w 37"/>
                <a:gd name="T7" fmla="*/ 202 h 249"/>
                <a:gd name="T8" fmla="*/ 0 w 37"/>
                <a:gd name="T9" fmla="*/ 245 h 249"/>
                <a:gd name="T10" fmla="*/ 3 w 37"/>
                <a:gd name="T11" fmla="*/ 249 h 249"/>
                <a:gd name="T12" fmla="*/ 7 w 37"/>
                <a:gd name="T13" fmla="*/ 246 h 249"/>
                <a:gd name="T14" fmla="*/ 11 w 37"/>
                <a:gd name="T15" fmla="*/ 203 h 249"/>
                <a:gd name="T16" fmla="*/ 36 w 37"/>
                <a:gd name="T17" fmla="*/ 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49">
                  <a:moveTo>
                    <a:pt x="36" y="4"/>
                  </a:moveTo>
                  <a:cubicBezTo>
                    <a:pt x="37" y="2"/>
                    <a:pt x="36" y="1"/>
                    <a:pt x="34" y="1"/>
                  </a:cubicBezTo>
                  <a:cubicBezTo>
                    <a:pt x="32" y="0"/>
                    <a:pt x="30" y="1"/>
                    <a:pt x="30" y="3"/>
                  </a:cubicBezTo>
                  <a:cubicBezTo>
                    <a:pt x="20" y="58"/>
                    <a:pt x="11" y="140"/>
                    <a:pt x="5" y="202"/>
                  </a:cubicBezTo>
                  <a:cubicBezTo>
                    <a:pt x="3" y="218"/>
                    <a:pt x="2" y="232"/>
                    <a:pt x="0" y="245"/>
                  </a:cubicBezTo>
                  <a:cubicBezTo>
                    <a:pt x="0" y="247"/>
                    <a:pt x="1" y="249"/>
                    <a:pt x="3" y="249"/>
                  </a:cubicBezTo>
                  <a:cubicBezTo>
                    <a:pt x="5" y="249"/>
                    <a:pt x="6" y="248"/>
                    <a:pt x="7" y="246"/>
                  </a:cubicBezTo>
                  <a:cubicBezTo>
                    <a:pt x="8" y="234"/>
                    <a:pt x="10" y="219"/>
                    <a:pt x="11" y="203"/>
                  </a:cubicBezTo>
                  <a:cubicBezTo>
                    <a:pt x="18" y="141"/>
                    <a:pt x="26" y="59"/>
                    <a:pt x="3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2">
              <a:extLst>
                <a:ext uri="{FF2B5EF4-FFF2-40B4-BE49-F238E27FC236}">
                  <a16:creationId xmlns:a16="http://schemas.microsoft.com/office/drawing/2014/main" xmlns="" id="{87FC8BD3-320C-4972-B50A-19E531304B05}"/>
                </a:ext>
              </a:extLst>
            </p:cNvPr>
            <p:cNvSpPr>
              <a:spLocks/>
            </p:cNvSpPr>
            <p:nvPr/>
          </p:nvSpPr>
          <p:spPr bwMode="auto">
            <a:xfrm>
              <a:off x="4324" y="2232"/>
              <a:ext cx="93" cy="468"/>
            </a:xfrm>
            <a:custGeom>
              <a:avLst/>
              <a:gdLst>
                <a:gd name="T0" fmla="*/ 38 w 39"/>
                <a:gd name="T1" fmla="*/ 4 h 197"/>
                <a:gd name="T2" fmla="*/ 36 w 39"/>
                <a:gd name="T3" fmla="*/ 1 h 197"/>
                <a:gd name="T4" fmla="*/ 32 w 39"/>
                <a:gd name="T5" fmla="*/ 3 h 197"/>
                <a:gd name="T6" fmla="*/ 24 w 39"/>
                <a:gd name="T7" fmla="*/ 44 h 197"/>
                <a:gd name="T8" fmla="*/ 0 w 39"/>
                <a:gd name="T9" fmla="*/ 193 h 197"/>
                <a:gd name="T10" fmla="*/ 3 w 39"/>
                <a:gd name="T11" fmla="*/ 197 h 197"/>
                <a:gd name="T12" fmla="*/ 6 w 39"/>
                <a:gd name="T13" fmla="*/ 194 h 197"/>
                <a:gd name="T14" fmla="*/ 31 w 39"/>
                <a:gd name="T15" fmla="*/ 45 h 197"/>
                <a:gd name="T16" fmla="*/ 38 w 39"/>
                <a:gd name="T17" fmla="*/ 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97">
                  <a:moveTo>
                    <a:pt x="38" y="4"/>
                  </a:moveTo>
                  <a:cubicBezTo>
                    <a:pt x="39" y="3"/>
                    <a:pt x="38" y="1"/>
                    <a:pt x="36" y="1"/>
                  </a:cubicBezTo>
                  <a:cubicBezTo>
                    <a:pt x="34" y="0"/>
                    <a:pt x="32" y="1"/>
                    <a:pt x="32" y="3"/>
                  </a:cubicBezTo>
                  <a:cubicBezTo>
                    <a:pt x="30" y="16"/>
                    <a:pt x="27" y="30"/>
                    <a:pt x="24" y="44"/>
                  </a:cubicBezTo>
                  <a:cubicBezTo>
                    <a:pt x="14" y="96"/>
                    <a:pt x="5" y="144"/>
                    <a:pt x="0" y="193"/>
                  </a:cubicBezTo>
                  <a:cubicBezTo>
                    <a:pt x="0" y="195"/>
                    <a:pt x="1" y="196"/>
                    <a:pt x="3" y="197"/>
                  </a:cubicBezTo>
                  <a:cubicBezTo>
                    <a:pt x="4" y="197"/>
                    <a:pt x="6" y="196"/>
                    <a:pt x="6" y="194"/>
                  </a:cubicBezTo>
                  <a:cubicBezTo>
                    <a:pt x="12" y="145"/>
                    <a:pt x="21" y="97"/>
                    <a:pt x="31" y="45"/>
                  </a:cubicBezTo>
                  <a:cubicBezTo>
                    <a:pt x="33" y="33"/>
                    <a:pt x="36" y="19"/>
                    <a:pt x="3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3">
              <a:extLst>
                <a:ext uri="{FF2B5EF4-FFF2-40B4-BE49-F238E27FC236}">
                  <a16:creationId xmlns:a16="http://schemas.microsoft.com/office/drawing/2014/main" xmlns="" id="{0FD60993-408E-4CE9-85DE-8F84EDC5D0F1}"/>
                </a:ext>
              </a:extLst>
            </p:cNvPr>
            <p:cNvSpPr>
              <a:spLocks/>
            </p:cNvSpPr>
            <p:nvPr/>
          </p:nvSpPr>
          <p:spPr bwMode="auto">
            <a:xfrm>
              <a:off x="2934" y="2688"/>
              <a:ext cx="1812" cy="166"/>
            </a:xfrm>
            <a:custGeom>
              <a:avLst/>
              <a:gdLst>
                <a:gd name="T0" fmla="*/ 3 w 764"/>
                <a:gd name="T1" fmla="*/ 1 h 70"/>
                <a:gd name="T2" fmla="*/ 0 w 764"/>
                <a:gd name="T3" fmla="*/ 4 h 70"/>
                <a:gd name="T4" fmla="*/ 3 w 764"/>
                <a:gd name="T5" fmla="*/ 8 h 70"/>
                <a:gd name="T6" fmla="*/ 183 w 764"/>
                <a:gd name="T7" fmla="*/ 7 h 70"/>
                <a:gd name="T8" fmla="*/ 625 w 764"/>
                <a:gd name="T9" fmla="*/ 9 h 70"/>
                <a:gd name="T10" fmla="*/ 638 w 764"/>
                <a:gd name="T11" fmla="*/ 9 h 70"/>
                <a:gd name="T12" fmla="*/ 517 w 764"/>
                <a:gd name="T13" fmla="*/ 13 h 70"/>
                <a:gd name="T14" fmla="*/ 241 w 764"/>
                <a:gd name="T15" fmla="*/ 22 h 70"/>
                <a:gd name="T16" fmla="*/ 47 w 764"/>
                <a:gd name="T17" fmla="*/ 33 h 70"/>
                <a:gd name="T18" fmla="*/ 47 w 764"/>
                <a:gd name="T19" fmla="*/ 39 h 70"/>
                <a:gd name="T20" fmla="*/ 215 w 764"/>
                <a:gd name="T21" fmla="*/ 33 h 70"/>
                <a:gd name="T22" fmla="*/ 539 w 764"/>
                <a:gd name="T23" fmla="*/ 40 h 70"/>
                <a:gd name="T24" fmla="*/ 530 w 764"/>
                <a:gd name="T25" fmla="*/ 40 h 70"/>
                <a:gd name="T26" fmla="*/ 236 w 764"/>
                <a:gd name="T27" fmla="*/ 60 h 70"/>
                <a:gd name="T28" fmla="*/ 217 w 764"/>
                <a:gd name="T29" fmla="*/ 63 h 70"/>
                <a:gd name="T30" fmla="*/ 215 w 764"/>
                <a:gd name="T31" fmla="*/ 67 h 70"/>
                <a:gd name="T32" fmla="*/ 218 w 764"/>
                <a:gd name="T33" fmla="*/ 70 h 70"/>
                <a:gd name="T34" fmla="*/ 237 w 764"/>
                <a:gd name="T35" fmla="*/ 67 h 70"/>
                <a:gd name="T36" fmla="*/ 530 w 764"/>
                <a:gd name="T37" fmla="*/ 47 h 70"/>
                <a:gd name="T38" fmla="*/ 575 w 764"/>
                <a:gd name="T39" fmla="*/ 47 h 70"/>
                <a:gd name="T40" fmla="*/ 575 w 764"/>
                <a:gd name="T41" fmla="*/ 41 h 70"/>
                <a:gd name="T42" fmla="*/ 573 w 764"/>
                <a:gd name="T43" fmla="*/ 40 h 70"/>
                <a:gd name="T44" fmla="*/ 560 w 764"/>
                <a:gd name="T45" fmla="*/ 37 h 70"/>
                <a:gd name="T46" fmla="*/ 321 w 764"/>
                <a:gd name="T47" fmla="*/ 22 h 70"/>
                <a:gd name="T48" fmla="*/ 517 w 764"/>
                <a:gd name="T49" fmla="*/ 19 h 70"/>
                <a:gd name="T50" fmla="*/ 668 w 764"/>
                <a:gd name="T51" fmla="*/ 14 h 70"/>
                <a:gd name="T52" fmla="*/ 761 w 764"/>
                <a:gd name="T53" fmla="*/ 8 h 70"/>
                <a:gd name="T54" fmla="*/ 763 w 764"/>
                <a:gd name="T55" fmla="*/ 7 h 70"/>
                <a:gd name="T56" fmla="*/ 763 w 764"/>
                <a:gd name="T57" fmla="*/ 2 h 70"/>
                <a:gd name="T58" fmla="*/ 763 w 764"/>
                <a:gd name="T59" fmla="*/ 2 h 70"/>
                <a:gd name="T60" fmla="*/ 759 w 764"/>
                <a:gd name="T61" fmla="*/ 2 h 70"/>
                <a:gd name="T62" fmla="*/ 759 w 764"/>
                <a:gd name="T63" fmla="*/ 2 h 70"/>
                <a:gd name="T64" fmla="*/ 759 w 764"/>
                <a:gd name="T65" fmla="*/ 2 h 70"/>
                <a:gd name="T66" fmla="*/ 682 w 764"/>
                <a:gd name="T67" fmla="*/ 2 h 70"/>
                <a:gd name="T68" fmla="*/ 625 w 764"/>
                <a:gd name="T69" fmla="*/ 2 h 70"/>
                <a:gd name="T70" fmla="*/ 183 w 764"/>
                <a:gd name="T71" fmla="*/ 1 h 70"/>
                <a:gd name="T72" fmla="*/ 3 w 764"/>
                <a:gd name="T73"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4" h="70">
                  <a:moveTo>
                    <a:pt x="3" y="1"/>
                  </a:moveTo>
                  <a:cubicBezTo>
                    <a:pt x="1" y="1"/>
                    <a:pt x="0" y="3"/>
                    <a:pt x="0" y="4"/>
                  </a:cubicBezTo>
                  <a:cubicBezTo>
                    <a:pt x="0" y="6"/>
                    <a:pt x="1" y="8"/>
                    <a:pt x="3" y="8"/>
                  </a:cubicBezTo>
                  <a:cubicBezTo>
                    <a:pt x="59" y="8"/>
                    <a:pt x="121" y="8"/>
                    <a:pt x="183" y="7"/>
                  </a:cubicBezTo>
                  <a:cubicBezTo>
                    <a:pt x="330" y="7"/>
                    <a:pt x="473" y="7"/>
                    <a:pt x="625" y="9"/>
                  </a:cubicBezTo>
                  <a:cubicBezTo>
                    <a:pt x="627" y="9"/>
                    <a:pt x="632" y="9"/>
                    <a:pt x="638" y="9"/>
                  </a:cubicBezTo>
                  <a:cubicBezTo>
                    <a:pt x="581" y="11"/>
                    <a:pt x="523" y="13"/>
                    <a:pt x="517" y="13"/>
                  </a:cubicBezTo>
                  <a:cubicBezTo>
                    <a:pt x="414" y="7"/>
                    <a:pt x="327" y="15"/>
                    <a:pt x="241" y="22"/>
                  </a:cubicBezTo>
                  <a:cubicBezTo>
                    <a:pt x="178" y="28"/>
                    <a:pt x="115" y="33"/>
                    <a:pt x="47" y="33"/>
                  </a:cubicBezTo>
                  <a:cubicBezTo>
                    <a:pt x="47" y="39"/>
                    <a:pt x="47" y="39"/>
                    <a:pt x="47" y="39"/>
                  </a:cubicBezTo>
                  <a:cubicBezTo>
                    <a:pt x="108" y="39"/>
                    <a:pt x="162" y="36"/>
                    <a:pt x="215" y="33"/>
                  </a:cubicBezTo>
                  <a:cubicBezTo>
                    <a:pt x="316" y="28"/>
                    <a:pt x="411" y="22"/>
                    <a:pt x="539" y="40"/>
                  </a:cubicBezTo>
                  <a:cubicBezTo>
                    <a:pt x="530" y="40"/>
                    <a:pt x="530" y="40"/>
                    <a:pt x="530" y="40"/>
                  </a:cubicBezTo>
                  <a:cubicBezTo>
                    <a:pt x="427" y="40"/>
                    <a:pt x="355" y="40"/>
                    <a:pt x="236" y="60"/>
                  </a:cubicBezTo>
                  <a:cubicBezTo>
                    <a:pt x="217" y="63"/>
                    <a:pt x="217" y="63"/>
                    <a:pt x="217" y="63"/>
                  </a:cubicBezTo>
                  <a:cubicBezTo>
                    <a:pt x="216" y="64"/>
                    <a:pt x="214" y="65"/>
                    <a:pt x="215" y="67"/>
                  </a:cubicBezTo>
                  <a:cubicBezTo>
                    <a:pt x="215" y="69"/>
                    <a:pt x="217" y="70"/>
                    <a:pt x="218" y="70"/>
                  </a:cubicBezTo>
                  <a:cubicBezTo>
                    <a:pt x="237" y="67"/>
                    <a:pt x="237" y="67"/>
                    <a:pt x="237" y="67"/>
                  </a:cubicBezTo>
                  <a:cubicBezTo>
                    <a:pt x="356" y="46"/>
                    <a:pt x="427" y="47"/>
                    <a:pt x="530" y="47"/>
                  </a:cubicBezTo>
                  <a:cubicBezTo>
                    <a:pt x="546" y="47"/>
                    <a:pt x="563" y="47"/>
                    <a:pt x="575" y="47"/>
                  </a:cubicBezTo>
                  <a:cubicBezTo>
                    <a:pt x="575" y="41"/>
                    <a:pt x="575" y="41"/>
                    <a:pt x="575" y="41"/>
                  </a:cubicBezTo>
                  <a:cubicBezTo>
                    <a:pt x="574" y="41"/>
                    <a:pt x="574" y="40"/>
                    <a:pt x="573" y="40"/>
                  </a:cubicBezTo>
                  <a:cubicBezTo>
                    <a:pt x="569" y="39"/>
                    <a:pt x="561" y="37"/>
                    <a:pt x="560" y="37"/>
                  </a:cubicBezTo>
                  <a:cubicBezTo>
                    <a:pt x="467" y="23"/>
                    <a:pt x="392" y="20"/>
                    <a:pt x="321" y="22"/>
                  </a:cubicBezTo>
                  <a:cubicBezTo>
                    <a:pt x="382" y="18"/>
                    <a:pt x="446" y="15"/>
                    <a:pt x="517" y="19"/>
                  </a:cubicBezTo>
                  <a:cubicBezTo>
                    <a:pt x="524" y="20"/>
                    <a:pt x="602" y="17"/>
                    <a:pt x="668" y="14"/>
                  </a:cubicBezTo>
                  <a:cubicBezTo>
                    <a:pt x="713" y="12"/>
                    <a:pt x="753" y="10"/>
                    <a:pt x="761" y="8"/>
                  </a:cubicBezTo>
                  <a:cubicBezTo>
                    <a:pt x="762" y="8"/>
                    <a:pt x="763" y="8"/>
                    <a:pt x="763" y="7"/>
                  </a:cubicBezTo>
                  <a:cubicBezTo>
                    <a:pt x="764" y="6"/>
                    <a:pt x="764" y="4"/>
                    <a:pt x="763" y="2"/>
                  </a:cubicBezTo>
                  <a:cubicBezTo>
                    <a:pt x="763" y="2"/>
                    <a:pt x="763" y="2"/>
                    <a:pt x="763" y="2"/>
                  </a:cubicBezTo>
                  <a:cubicBezTo>
                    <a:pt x="763" y="2"/>
                    <a:pt x="761" y="2"/>
                    <a:pt x="759" y="2"/>
                  </a:cubicBezTo>
                  <a:cubicBezTo>
                    <a:pt x="759" y="2"/>
                    <a:pt x="759" y="2"/>
                    <a:pt x="759" y="2"/>
                  </a:cubicBezTo>
                  <a:cubicBezTo>
                    <a:pt x="759" y="2"/>
                    <a:pt x="759" y="2"/>
                    <a:pt x="759" y="2"/>
                  </a:cubicBezTo>
                  <a:cubicBezTo>
                    <a:pt x="748" y="2"/>
                    <a:pt x="713" y="2"/>
                    <a:pt x="682" y="2"/>
                  </a:cubicBezTo>
                  <a:cubicBezTo>
                    <a:pt x="655" y="2"/>
                    <a:pt x="631" y="2"/>
                    <a:pt x="625" y="2"/>
                  </a:cubicBezTo>
                  <a:cubicBezTo>
                    <a:pt x="474" y="0"/>
                    <a:pt x="330" y="1"/>
                    <a:pt x="183" y="1"/>
                  </a:cubicBezTo>
                  <a:cubicBezTo>
                    <a:pt x="126" y="1"/>
                    <a:pt x="68"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4">
              <a:extLst>
                <a:ext uri="{FF2B5EF4-FFF2-40B4-BE49-F238E27FC236}">
                  <a16:creationId xmlns:a16="http://schemas.microsoft.com/office/drawing/2014/main" xmlns="" id="{0C175E0C-290D-4588-9D5E-B4804003BE18}"/>
                </a:ext>
              </a:extLst>
            </p:cNvPr>
            <p:cNvSpPr>
              <a:spLocks/>
            </p:cNvSpPr>
            <p:nvPr/>
          </p:nvSpPr>
          <p:spPr bwMode="auto">
            <a:xfrm>
              <a:off x="3494" y="2512"/>
              <a:ext cx="208" cy="178"/>
            </a:xfrm>
            <a:custGeom>
              <a:avLst/>
              <a:gdLst>
                <a:gd name="T0" fmla="*/ 85 w 88"/>
                <a:gd name="T1" fmla="*/ 3 h 75"/>
                <a:gd name="T2" fmla="*/ 82 w 88"/>
                <a:gd name="T3" fmla="*/ 0 h 75"/>
                <a:gd name="T4" fmla="*/ 79 w 88"/>
                <a:gd name="T5" fmla="*/ 4 h 75"/>
                <a:gd name="T6" fmla="*/ 36 w 88"/>
                <a:gd name="T7" fmla="*/ 28 h 75"/>
                <a:gd name="T8" fmla="*/ 3 w 88"/>
                <a:gd name="T9" fmla="*/ 49 h 75"/>
                <a:gd name="T10" fmla="*/ 4 w 88"/>
                <a:gd name="T11" fmla="*/ 54 h 75"/>
                <a:gd name="T12" fmla="*/ 5 w 88"/>
                <a:gd name="T13" fmla="*/ 53 h 75"/>
                <a:gd name="T14" fmla="*/ 12 w 88"/>
                <a:gd name="T15" fmla="*/ 52 h 75"/>
                <a:gd name="T16" fmla="*/ 77 w 88"/>
                <a:gd name="T17" fmla="*/ 38 h 75"/>
                <a:gd name="T18" fmla="*/ 76 w 88"/>
                <a:gd name="T19" fmla="*/ 39 h 75"/>
                <a:gd name="T20" fmla="*/ 57 w 88"/>
                <a:gd name="T21" fmla="*/ 49 h 75"/>
                <a:gd name="T22" fmla="*/ 33 w 88"/>
                <a:gd name="T23" fmla="*/ 57 h 75"/>
                <a:gd name="T24" fmla="*/ 4 w 88"/>
                <a:gd name="T25" fmla="*/ 73 h 75"/>
                <a:gd name="T26" fmla="*/ 8 w 88"/>
                <a:gd name="T27" fmla="*/ 75 h 75"/>
                <a:gd name="T28" fmla="*/ 45 w 88"/>
                <a:gd name="T29" fmla="*/ 68 h 75"/>
                <a:gd name="T30" fmla="*/ 85 w 88"/>
                <a:gd name="T31" fmla="*/ 66 h 75"/>
                <a:gd name="T32" fmla="*/ 88 w 88"/>
                <a:gd name="T33" fmla="*/ 62 h 75"/>
                <a:gd name="T34" fmla="*/ 85 w 88"/>
                <a:gd name="T35" fmla="*/ 59 h 75"/>
                <a:gd name="T36" fmla="*/ 44 w 88"/>
                <a:gd name="T37" fmla="*/ 62 h 75"/>
                <a:gd name="T38" fmla="*/ 38 w 88"/>
                <a:gd name="T39" fmla="*/ 63 h 75"/>
                <a:gd name="T40" fmla="*/ 60 w 88"/>
                <a:gd name="T41" fmla="*/ 54 h 75"/>
                <a:gd name="T42" fmla="*/ 88 w 88"/>
                <a:gd name="T43" fmla="*/ 36 h 75"/>
                <a:gd name="T44" fmla="*/ 77 w 88"/>
                <a:gd name="T45" fmla="*/ 31 h 75"/>
                <a:gd name="T46" fmla="*/ 21 w 88"/>
                <a:gd name="T47" fmla="*/ 43 h 75"/>
                <a:gd name="T48" fmla="*/ 39 w 88"/>
                <a:gd name="T49" fmla="*/ 34 h 75"/>
                <a:gd name="T50" fmla="*/ 85 w 88"/>
                <a:gd name="T51" fmla="*/ 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75">
                  <a:moveTo>
                    <a:pt x="85" y="3"/>
                  </a:moveTo>
                  <a:cubicBezTo>
                    <a:pt x="85" y="1"/>
                    <a:pt x="83" y="0"/>
                    <a:pt x="82" y="0"/>
                  </a:cubicBezTo>
                  <a:cubicBezTo>
                    <a:pt x="80" y="1"/>
                    <a:pt x="79" y="3"/>
                    <a:pt x="79" y="4"/>
                  </a:cubicBezTo>
                  <a:cubicBezTo>
                    <a:pt x="80" y="7"/>
                    <a:pt x="57" y="18"/>
                    <a:pt x="36" y="28"/>
                  </a:cubicBezTo>
                  <a:cubicBezTo>
                    <a:pt x="32" y="31"/>
                    <a:pt x="10" y="42"/>
                    <a:pt x="3" y="49"/>
                  </a:cubicBezTo>
                  <a:cubicBezTo>
                    <a:pt x="1" y="51"/>
                    <a:pt x="0" y="53"/>
                    <a:pt x="4" y="54"/>
                  </a:cubicBezTo>
                  <a:cubicBezTo>
                    <a:pt x="4" y="54"/>
                    <a:pt x="5" y="54"/>
                    <a:pt x="5" y="53"/>
                  </a:cubicBezTo>
                  <a:cubicBezTo>
                    <a:pt x="7" y="53"/>
                    <a:pt x="9" y="53"/>
                    <a:pt x="12" y="52"/>
                  </a:cubicBezTo>
                  <a:cubicBezTo>
                    <a:pt x="28" y="48"/>
                    <a:pt x="63" y="39"/>
                    <a:pt x="77" y="38"/>
                  </a:cubicBezTo>
                  <a:cubicBezTo>
                    <a:pt x="77" y="38"/>
                    <a:pt x="76" y="38"/>
                    <a:pt x="76" y="39"/>
                  </a:cubicBezTo>
                  <a:cubicBezTo>
                    <a:pt x="71" y="42"/>
                    <a:pt x="64" y="45"/>
                    <a:pt x="57" y="49"/>
                  </a:cubicBezTo>
                  <a:cubicBezTo>
                    <a:pt x="49" y="53"/>
                    <a:pt x="41" y="55"/>
                    <a:pt x="33" y="57"/>
                  </a:cubicBezTo>
                  <a:cubicBezTo>
                    <a:pt x="28" y="59"/>
                    <a:pt x="0" y="67"/>
                    <a:pt x="4" y="73"/>
                  </a:cubicBezTo>
                  <a:cubicBezTo>
                    <a:pt x="5" y="75"/>
                    <a:pt x="6" y="75"/>
                    <a:pt x="8" y="75"/>
                  </a:cubicBezTo>
                  <a:cubicBezTo>
                    <a:pt x="20" y="72"/>
                    <a:pt x="32" y="70"/>
                    <a:pt x="45" y="68"/>
                  </a:cubicBezTo>
                  <a:cubicBezTo>
                    <a:pt x="57" y="67"/>
                    <a:pt x="71" y="66"/>
                    <a:pt x="85" y="66"/>
                  </a:cubicBezTo>
                  <a:cubicBezTo>
                    <a:pt x="87" y="66"/>
                    <a:pt x="88" y="64"/>
                    <a:pt x="88" y="62"/>
                  </a:cubicBezTo>
                  <a:cubicBezTo>
                    <a:pt x="88" y="61"/>
                    <a:pt x="87" y="59"/>
                    <a:pt x="85" y="59"/>
                  </a:cubicBezTo>
                  <a:cubicBezTo>
                    <a:pt x="70" y="59"/>
                    <a:pt x="57" y="60"/>
                    <a:pt x="44" y="62"/>
                  </a:cubicBezTo>
                  <a:cubicBezTo>
                    <a:pt x="42" y="62"/>
                    <a:pt x="40" y="62"/>
                    <a:pt x="38" y="63"/>
                  </a:cubicBezTo>
                  <a:cubicBezTo>
                    <a:pt x="45" y="61"/>
                    <a:pt x="52" y="58"/>
                    <a:pt x="60" y="54"/>
                  </a:cubicBezTo>
                  <a:cubicBezTo>
                    <a:pt x="65" y="52"/>
                    <a:pt x="87" y="42"/>
                    <a:pt x="88" y="36"/>
                  </a:cubicBezTo>
                  <a:cubicBezTo>
                    <a:pt x="88" y="33"/>
                    <a:pt x="83" y="31"/>
                    <a:pt x="77" y="31"/>
                  </a:cubicBezTo>
                  <a:cubicBezTo>
                    <a:pt x="59" y="31"/>
                    <a:pt x="24" y="42"/>
                    <a:pt x="21" y="43"/>
                  </a:cubicBezTo>
                  <a:cubicBezTo>
                    <a:pt x="26" y="40"/>
                    <a:pt x="32" y="37"/>
                    <a:pt x="39" y="34"/>
                  </a:cubicBezTo>
                  <a:cubicBezTo>
                    <a:pt x="62" y="23"/>
                    <a:pt x="87" y="11"/>
                    <a:pt x="8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5">
              <a:extLst>
                <a:ext uri="{FF2B5EF4-FFF2-40B4-BE49-F238E27FC236}">
                  <a16:creationId xmlns:a16="http://schemas.microsoft.com/office/drawing/2014/main" xmlns="" id="{39C9360C-0624-49FB-92FE-13E95BB20F22}"/>
                </a:ext>
              </a:extLst>
            </p:cNvPr>
            <p:cNvSpPr>
              <a:spLocks/>
            </p:cNvSpPr>
            <p:nvPr/>
          </p:nvSpPr>
          <p:spPr bwMode="auto">
            <a:xfrm>
              <a:off x="3479" y="2247"/>
              <a:ext cx="221" cy="320"/>
            </a:xfrm>
            <a:custGeom>
              <a:avLst/>
              <a:gdLst>
                <a:gd name="T0" fmla="*/ 89 w 93"/>
                <a:gd name="T1" fmla="*/ 4 h 135"/>
                <a:gd name="T2" fmla="*/ 87 w 93"/>
                <a:gd name="T3" fmla="*/ 0 h 135"/>
                <a:gd name="T4" fmla="*/ 83 w 93"/>
                <a:gd name="T5" fmla="*/ 2 h 135"/>
                <a:gd name="T6" fmla="*/ 56 w 93"/>
                <a:gd name="T7" fmla="*/ 23 h 135"/>
                <a:gd name="T8" fmla="*/ 3 w 93"/>
                <a:gd name="T9" fmla="*/ 57 h 135"/>
                <a:gd name="T10" fmla="*/ 4 w 93"/>
                <a:gd name="T11" fmla="*/ 60 h 135"/>
                <a:gd name="T12" fmla="*/ 3 w 93"/>
                <a:gd name="T13" fmla="*/ 57 h 135"/>
                <a:gd name="T14" fmla="*/ 1 w 93"/>
                <a:gd name="T15" fmla="*/ 61 h 135"/>
                <a:gd name="T16" fmla="*/ 4 w 93"/>
                <a:gd name="T17" fmla="*/ 63 h 135"/>
                <a:gd name="T18" fmla="*/ 40 w 93"/>
                <a:gd name="T19" fmla="*/ 56 h 135"/>
                <a:gd name="T20" fmla="*/ 80 w 93"/>
                <a:gd name="T21" fmla="*/ 46 h 135"/>
                <a:gd name="T22" fmla="*/ 37 w 93"/>
                <a:gd name="T23" fmla="*/ 72 h 135"/>
                <a:gd name="T24" fmla="*/ 4 w 93"/>
                <a:gd name="T25" fmla="*/ 93 h 135"/>
                <a:gd name="T26" fmla="*/ 6 w 93"/>
                <a:gd name="T27" fmla="*/ 95 h 135"/>
                <a:gd name="T28" fmla="*/ 4 w 93"/>
                <a:gd name="T29" fmla="*/ 93 h 135"/>
                <a:gd name="T30" fmla="*/ 4 w 93"/>
                <a:gd name="T31" fmla="*/ 97 h 135"/>
                <a:gd name="T32" fmla="*/ 6 w 93"/>
                <a:gd name="T33" fmla="*/ 98 h 135"/>
                <a:gd name="T34" fmla="*/ 6 w 93"/>
                <a:gd name="T35" fmla="*/ 98 h 135"/>
                <a:gd name="T36" fmla="*/ 6 w 93"/>
                <a:gd name="T37" fmla="*/ 98 h 135"/>
                <a:gd name="T38" fmla="*/ 7 w 93"/>
                <a:gd name="T39" fmla="*/ 98 h 135"/>
                <a:gd name="T40" fmla="*/ 39 w 93"/>
                <a:gd name="T41" fmla="*/ 92 h 135"/>
                <a:gd name="T42" fmla="*/ 83 w 93"/>
                <a:gd name="T43" fmla="*/ 82 h 135"/>
                <a:gd name="T44" fmla="*/ 69 w 93"/>
                <a:gd name="T45" fmla="*/ 91 h 135"/>
                <a:gd name="T46" fmla="*/ 59 w 93"/>
                <a:gd name="T47" fmla="*/ 97 h 135"/>
                <a:gd name="T48" fmla="*/ 37 w 93"/>
                <a:gd name="T49" fmla="*/ 110 h 135"/>
                <a:gd name="T50" fmla="*/ 7 w 93"/>
                <a:gd name="T51" fmla="*/ 128 h 135"/>
                <a:gd name="T52" fmla="*/ 8 w 93"/>
                <a:gd name="T53" fmla="*/ 131 h 135"/>
                <a:gd name="T54" fmla="*/ 7 w 93"/>
                <a:gd name="T55" fmla="*/ 128 h 135"/>
                <a:gd name="T56" fmla="*/ 6 w 93"/>
                <a:gd name="T57" fmla="*/ 133 h 135"/>
                <a:gd name="T58" fmla="*/ 9 w 93"/>
                <a:gd name="T59" fmla="*/ 134 h 135"/>
                <a:gd name="T60" fmla="*/ 47 w 93"/>
                <a:gd name="T61" fmla="*/ 127 h 135"/>
                <a:gd name="T62" fmla="*/ 68 w 93"/>
                <a:gd name="T63" fmla="*/ 122 h 135"/>
                <a:gd name="T64" fmla="*/ 76 w 93"/>
                <a:gd name="T65" fmla="*/ 120 h 135"/>
                <a:gd name="T66" fmla="*/ 87 w 93"/>
                <a:gd name="T67" fmla="*/ 119 h 135"/>
                <a:gd name="T68" fmla="*/ 91 w 93"/>
                <a:gd name="T69" fmla="*/ 117 h 135"/>
                <a:gd name="T70" fmla="*/ 89 w 93"/>
                <a:gd name="T71" fmla="*/ 113 h 135"/>
                <a:gd name="T72" fmla="*/ 74 w 93"/>
                <a:gd name="T73" fmla="*/ 114 h 135"/>
                <a:gd name="T74" fmla="*/ 67 w 93"/>
                <a:gd name="T75" fmla="*/ 116 h 135"/>
                <a:gd name="T76" fmla="*/ 46 w 93"/>
                <a:gd name="T77" fmla="*/ 121 h 135"/>
                <a:gd name="T78" fmla="*/ 26 w 93"/>
                <a:gd name="T79" fmla="*/ 125 h 135"/>
                <a:gd name="T80" fmla="*/ 40 w 93"/>
                <a:gd name="T81" fmla="*/ 116 h 135"/>
                <a:gd name="T82" fmla="*/ 62 w 93"/>
                <a:gd name="T83" fmla="*/ 103 h 135"/>
                <a:gd name="T84" fmla="*/ 72 w 93"/>
                <a:gd name="T85" fmla="*/ 97 h 135"/>
                <a:gd name="T86" fmla="*/ 92 w 93"/>
                <a:gd name="T87" fmla="*/ 81 h 135"/>
                <a:gd name="T88" fmla="*/ 92 w 93"/>
                <a:gd name="T89" fmla="*/ 81 h 135"/>
                <a:gd name="T90" fmla="*/ 92 w 93"/>
                <a:gd name="T91" fmla="*/ 81 h 135"/>
                <a:gd name="T92" fmla="*/ 92 w 93"/>
                <a:gd name="T93" fmla="*/ 81 h 135"/>
                <a:gd name="T94" fmla="*/ 92 w 93"/>
                <a:gd name="T95" fmla="*/ 81 h 135"/>
                <a:gd name="T96" fmla="*/ 90 w 93"/>
                <a:gd name="T97" fmla="*/ 76 h 135"/>
                <a:gd name="T98" fmla="*/ 37 w 93"/>
                <a:gd name="T99" fmla="*/ 85 h 135"/>
                <a:gd name="T100" fmla="*/ 20 w 93"/>
                <a:gd name="T101" fmla="*/ 89 h 135"/>
                <a:gd name="T102" fmla="*/ 40 w 93"/>
                <a:gd name="T103" fmla="*/ 78 h 135"/>
                <a:gd name="T104" fmla="*/ 90 w 93"/>
                <a:gd name="T105" fmla="*/ 43 h 135"/>
                <a:gd name="T106" fmla="*/ 90 w 93"/>
                <a:gd name="T107" fmla="*/ 42 h 135"/>
                <a:gd name="T108" fmla="*/ 87 w 93"/>
                <a:gd name="T109" fmla="*/ 39 h 135"/>
                <a:gd name="T110" fmla="*/ 87 w 93"/>
                <a:gd name="T111" fmla="*/ 39 h 135"/>
                <a:gd name="T112" fmla="*/ 38 w 93"/>
                <a:gd name="T113" fmla="*/ 50 h 135"/>
                <a:gd name="T114" fmla="*/ 19 w 93"/>
                <a:gd name="T115" fmla="*/ 55 h 135"/>
                <a:gd name="T116" fmla="*/ 60 w 93"/>
                <a:gd name="T117" fmla="*/ 29 h 135"/>
                <a:gd name="T118" fmla="*/ 89 w 93"/>
                <a:gd name="T119" fmla="*/ 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3" h="135">
                  <a:moveTo>
                    <a:pt x="89" y="4"/>
                  </a:moveTo>
                  <a:cubicBezTo>
                    <a:pt x="90" y="2"/>
                    <a:pt x="88" y="0"/>
                    <a:pt x="87" y="0"/>
                  </a:cubicBezTo>
                  <a:cubicBezTo>
                    <a:pt x="85" y="0"/>
                    <a:pt x="83" y="1"/>
                    <a:pt x="83" y="2"/>
                  </a:cubicBezTo>
                  <a:cubicBezTo>
                    <a:pt x="83" y="4"/>
                    <a:pt x="71" y="13"/>
                    <a:pt x="56" y="23"/>
                  </a:cubicBezTo>
                  <a:cubicBezTo>
                    <a:pt x="35" y="38"/>
                    <a:pt x="10" y="54"/>
                    <a:pt x="3" y="57"/>
                  </a:cubicBezTo>
                  <a:cubicBezTo>
                    <a:pt x="4" y="60"/>
                    <a:pt x="4" y="60"/>
                    <a:pt x="4" y="60"/>
                  </a:cubicBezTo>
                  <a:cubicBezTo>
                    <a:pt x="3" y="57"/>
                    <a:pt x="3" y="57"/>
                    <a:pt x="3" y="57"/>
                  </a:cubicBezTo>
                  <a:cubicBezTo>
                    <a:pt x="1" y="58"/>
                    <a:pt x="0" y="60"/>
                    <a:pt x="1" y="61"/>
                  </a:cubicBezTo>
                  <a:cubicBezTo>
                    <a:pt x="2" y="63"/>
                    <a:pt x="3" y="63"/>
                    <a:pt x="4" y="63"/>
                  </a:cubicBezTo>
                  <a:cubicBezTo>
                    <a:pt x="18" y="63"/>
                    <a:pt x="29" y="59"/>
                    <a:pt x="40" y="56"/>
                  </a:cubicBezTo>
                  <a:cubicBezTo>
                    <a:pt x="51" y="52"/>
                    <a:pt x="63" y="49"/>
                    <a:pt x="80" y="46"/>
                  </a:cubicBezTo>
                  <a:cubicBezTo>
                    <a:pt x="73" y="53"/>
                    <a:pt x="54" y="63"/>
                    <a:pt x="37" y="72"/>
                  </a:cubicBezTo>
                  <a:cubicBezTo>
                    <a:pt x="21" y="81"/>
                    <a:pt x="7" y="89"/>
                    <a:pt x="4" y="93"/>
                  </a:cubicBezTo>
                  <a:cubicBezTo>
                    <a:pt x="6" y="95"/>
                    <a:pt x="6" y="95"/>
                    <a:pt x="6" y="95"/>
                  </a:cubicBezTo>
                  <a:cubicBezTo>
                    <a:pt x="4" y="93"/>
                    <a:pt x="4" y="93"/>
                    <a:pt x="4" y="93"/>
                  </a:cubicBezTo>
                  <a:cubicBezTo>
                    <a:pt x="3" y="94"/>
                    <a:pt x="3" y="96"/>
                    <a:pt x="4" y="97"/>
                  </a:cubicBezTo>
                  <a:cubicBezTo>
                    <a:pt x="5" y="98"/>
                    <a:pt x="6" y="98"/>
                    <a:pt x="6" y="98"/>
                  </a:cubicBezTo>
                  <a:cubicBezTo>
                    <a:pt x="6" y="98"/>
                    <a:pt x="6" y="98"/>
                    <a:pt x="6" y="98"/>
                  </a:cubicBezTo>
                  <a:cubicBezTo>
                    <a:pt x="6" y="98"/>
                    <a:pt x="6" y="98"/>
                    <a:pt x="6" y="98"/>
                  </a:cubicBezTo>
                  <a:cubicBezTo>
                    <a:pt x="7" y="98"/>
                    <a:pt x="7" y="98"/>
                    <a:pt x="7" y="98"/>
                  </a:cubicBezTo>
                  <a:cubicBezTo>
                    <a:pt x="10" y="98"/>
                    <a:pt x="24" y="95"/>
                    <a:pt x="39" y="92"/>
                  </a:cubicBezTo>
                  <a:cubicBezTo>
                    <a:pt x="56" y="88"/>
                    <a:pt x="75" y="84"/>
                    <a:pt x="83" y="82"/>
                  </a:cubicBezTo>
                  <a:cubicBezTo>
                    <a:pt x="80" y="85"/>
                    <a:pt x="75" y="88"/>
                    <a:pt x="69" y="91"/>
                  </a:cubicBezTo>
                  <a:cubicBezTo>
                    <a:pt x="66" y="93"/>
                    <a:pt x="63" y="95"/>
                    <a:pt x="59" y="97"/>
                  </a:cubicBezTo>
                  <a:cubicBezTo>
                    <a:pt x="52" y="101"/>
                    <a:pt x="44" y="106"/>
                    <a:pt x="37" y="110"/>
                  </a:cubicBezTo>
                  <a:cubicBezTo>
                    <a:pt x="25" y="118"/>
                    <a:pt x="13" y="125"/>
                    <a:pt x="7" y="128"/>
                  </a:cubicBezTo>
                  <a:cubicBezTo>
                    <a:pt x="8" y="131"/>
                    <a:pt x="8" y="131"/>
                    <a:pt x="8" y="131"/>
                  </a:cubicBezTo>
                  <a:cubicBezTo>
                    <a:pt x="7" y="128"/>
                    <a:pt x="7" y="128"/>
                    <a:pt x="7" y="128"/>
                  </a:cubicBezTo>
                  <a:cubicBezTo>
                    <a:pt x="5" y="129"/>
                    <a:pt x="5" y="131"/>
                    <a:pt x="6" y="133"/>
                  </a:cubicBezTo>
                  <a:cubicBezTo>
                    <a:pt x="6" y="134"/>
                    <a:pt x="8" y="135"/>
                    <a:pt x="9" y="134"/>
                  </a:cubicBezTo>
                  <a:cubicBezTo>
                    <a:pt x="15" y="133"/>
                    <a:pt x="31" y="130"/>
                    <a:pt x="47" y="127"/>
                  </a:cubicBezTo>
                  <a:cubicBezTo>
                    <a:pt x="54" y="125"/>
                    <a:pt x="62" y="124"/>
                    <a:pt x="68" y="122"/>
                  </a:cubicBezTo>
                  <a:cubicBezTo>
                    <a:pt x="71" y="122"/>
                    <a:pt x="74" y="121"/>
                    <a:pt x="76" y="120"/>
                  </a:cubicBezTo>
                  <a:cubicBezTo>
                    <a:pt x="81" y="119"/>
                    <a:pt x="85" y="118"/>
                    <a:pt x="87" y="119"/>
                  </a:cubicBezTo>
                  <a:cubicBezTo>
                    <a:pt x="89" y="119"/>
                    <a:pt x="91" y="118"/>
                    <a:pt x="91" y="117"/>
                  </a:cubicBezTo>
                  <a:cubicBezTo>
                    <a:pt x="92" y="115"/>
                    <a:pt x="91" y="113"/>
                    <a:pt x="89" y="113"/>
                  </a:cubicBezTo>
                  <a:cubicBezTo>
                    <a:pt x="85" y="111"/>
                    <a:pt x="80" y="113"/>
                    <a:pt x="74" y="114"/>
                  </a:cubicBezTo>
                  <a:cubicBezTo>
                    <a:pt x="72" y="115"/>
                    <a:pt x="69" y="116"/>
                    <a:pt x="67" y="116"/>
                  </a:cubicBezTo>
                  <a:cubicBezTo>
                    <a:pt x="59" y="118"/>
                    <a:pt x="52" y="119"/>
                    <a:pt x="46" y="121"/>
                  </a:cubicBezTo>
                  <a:cubicBezTo>
                    <a:pt x="39" y="122"/>
                    <a:pt x="32" y="123"/>
                    <a:pt x="26" y="125"/>
                  </a:cubicBezTo>
                  <a:cubicBezTo>
                    <a:pt x="31" y="122"/>
                    <a:pt x="36" y="119"/>
                    <a:pt x="40" y="116"/>
                  </a:cubicBezTo>
                  <a:cubicBezTo>
                    <a:pt x="48" y="111"/>
                    <a:pt x="55" y="107"/>
                    <a:pt x="62" y="103"/>
                  </a:cubicBezTo>
                  <a:cubicBezTo>
                    <a:pt x="66" y="101"/>
                    <a:pt x="69" y="99"/>
                    <a:pt x="72" y="97"/>
                  </a:cubicBezTo>
                  <a:cubicBezTo>
                    <a:pt x="82" y="91"/>
                    <a:pt x="90" y="87"/>
                    <a:pt x="92" y="81"/>
                  </a:cubicBezTo>
                  <a:cubicBezTo>
                    <a:pt x="92" y="81"/>
                    <a:pt x="92" y="81"/>
                    <a:pt x="92" y="81"/>
                  </a:cubicBezTo>
                  <a:cubicBezTo>
                    <a:pt x="92" y="81"/>
                    <a:pt x="92" y="81"/>
                    <a:pt x="92" y="81"/>
                  </a:cubicBezTo>
                  <a:cubicBezTo>
                    <a:pt x="92" y="81"/>
                    <a:pt x="92" y="81"/>
                    <a:pt x="92" y="81"/>
                  </a:cubicBezTo>
                  <a:cubicBezTo>
                    <a:pt x="92" y="81"/>
                    <a:pt x="92" y="81"/>
                    <a:pt x="92" y="81"/>
                  </a:cubicBezTo>
                  <a:cubicBezTo>
                    <a:pt x="93" y="79"/>
                    <a:pt x="92" y="77"/>
                    <a:pt x="90" y="76"/>
                  </a:cubicBezTo>
                  <a:cubicBezTo>
                    <a:pt x="85" y="75"/>
                    <a:pt x="59" y="80"/>
                    <a:pt x="37" y="85"/>
                  </a:cubicBezTo>
                  <a:cubicBezTo>
                    <a:pt x="31" y="87"/>
                    <a:pt x="25" y="88"/>
                    <a:pt x="20" y="89"/>
                  </a:cubicBezTo>
                  <a:cubicBezTo>
                    <a:pt x="26" y="86"/>
                    <a:pt x="33" y="82"/>
                    <a:pt x="40" y="78"/>
                  </a:cubicBezTo>
                  <a:cubicBezTo>
                    <a:pt x="63" y="66"/>
                    <a:pt x="88" y="52"/>
                    <a:pt x="90" y="43"/>
                  </a:cubicBezTo>
                  <a:cubicBezTo>
                    <a:pt x="90" y="43"/>
                    <a:pt x="90" y="43"/>
                    <a:pt x="90" y="42"/>
                  </a:cubicBezTo>
                  <a:cubicBezTo>
                    <a:pt x="90" y="40"/>
                    <a:pt x="89" y="39"/>
                    <a:pt x="87" y="39"/>
                  </a:cubicBezTo>
                  <a:cubicBezTo>
                    <a:pt x="87" y="39"/>
                    <a:pt x="87" y="39"/>
                    <a:pt x="87" y="39"/>
                  </a:cubicBezTo>
                  <a:cubicBezTo>
                    <a:pt x="65" y="41"/>
                    <a:pt x="51" y="46"/>
                    <a:pt x="38" y="50"/>
                  </a:cubicBezTo>
                  <a:cubicBezTo>
                    <a:pt x="32" y="52"/>
                    <a:pt x="26" y="54"/>
                    <a:pt x="19" y="55"/>
                  </a:cubicBezTo>
                  <a:cubicBezTo>
                    <a:pt x="31" y="48"/>
                    <a:pt x="46" y="38"/>
                    <a:pt x="60" y="29"/>
                  </a:cubicBezTo>
                  <a:cubicBezTo>
                    <a:pt x="75" y="18"/>
                    <a:pt x="89" y="7"/>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6">
              <a:extLst>
                <a:ext uri="{FF2B5EF4-FFF2-40B4-BE49-F238E27FC236}">
                  <a16:creationId xmlns:a16="http://schemas.microsoft.com/office/drawing/2014/main" xmlns="" id="{E5538279-D79E-4EC2-8B1A-4A1EC321BD9F}"/>
                </a:ext>
              </a:extLst>
            </p:cNvPr>
            <p:cNvSpPr>
              <a:spLocks/>
            </p:cNvSpPr>
            <p:nvPr/>
          </p:nvSpPr>
          <p:spPr bwMode="auto">
            <a:xfrm>
              <a:off x="3458" y="1914"/>
              <a:ext cx="235" cy="411"/>
            </a:xfrm>
            <a:custGeom>
              <a:avLst/>
              <a:gdLst>
                <a:gd name="T0" fmla="*/ 93 w 99"/>
                <a:gd name="T1" fmla="*/ 1 h 173"/>
                <a:gd name="T2" fmla="*/ 82 w 99"/>
                <a:gd name="T3" fmla="*/ 7 h 173"/>
                <a:gd name="T4" fmla="*/ 15 w 99"/>
                <a:gd name="T5" fmla="*/ 63 h 173"/>
                <a:gd name="T6" fmla="*/ 4 w 99"/>
                <a:gd name="T7" fmla="*/ 85 h 173"/>
                <a:gd name="T8" fmla="*/ 4 w 99"/>
                <a:gd name="T9" fmla="*/ 88 h 173"/>
                <a:gd name="T10" fmla="*/ 70 w 99"/>
                <a:gd name="T11" fmla="*/ 53 h 173"/>
                <a:gd name="T12" fmla="*/ 70 w 99"/>
                <a:gd name="T13" fmla="*/ 53 h 173"/>
                <a:gd name="T14" fmla="*/ 12 w 99"/>
                <a:gd name="T15" fmla="*/ 95 h 173"/>
                <a:gd name="T16" fmla="*/ 0 w 99"/>
                <a:gd name="T17" fmla="*/ 108 h 173"/>
                <a:gd name="T18" fmla="*/ 5 w 99"/>
                <a:gd name="T19" fmla="*/ 111 h 173"/>
                <a:gd name="T20" fmla="*/ 80 w 99"/>
                <a:gd name="T21" fmla="*/ 79 h 173"/>
                <a:gd name="T22" fmla="*/ 16 w 99"/>
                <a:gd name="T23" fmla="*/ 127 h 173"/>
                <a:gd name="T24" fmla="*/ 2 w 99"/>
                <a:gd name="T25" fmla="*/ 139 h 173"/>
                <a:gd name="T26" fmla="*/ 2 w 99"/>
                <a:gd name="T27" fmla="*/ 143 h 173"/>
                <a:gd name="T28" fmla="*/ 14 w 99"/>
                <a:gd name="T29" fmla="*/ 140 h 173"/>
                <a:gd name="T30" fmla="*/ 53 w 99"/>
                <a:gd name="T31" fmla="*/ 135 h 173"/>
                <a:gd name="T32" fmla="*/ 8 w 99"/>
                <a:gd name="T33" fmla="*/ 166 h 173"/>
                <a:gd name="T34" fmla="*/ 8 w 99"/>
                <a:gd name="T35" fmla="*/ 169 h 173"/>
                <a:gd name="T36" fmla="*/ 4 w 99"/>
                <a:gd name="T37" fmla="*/ 170 h 173"/>
                <a:gd name="T38" fmla="*/ 8 w 99"/>
                <a:gd name="T39" fmla="*/ 172 h 173"/>
                <a:gd name="T40" fmla="*/ 12 w 99"/>
                <a:gd name="T41" fmla="*/ 171 h 173"/>
                <a:gd name="T42" fmla="*/ 96 w 99"/>
                <a:gd name="T43" fmla="*/ 146 h 173"/>
                <a:gd name="T44" fmla="*/ 95 w 99"/>
                <a:gd name="T45" fmla="*/ 140 h 173"/>
                <a:gd name="T46" fmla="*/ 57 w 99"/>
                <a:gd name="T47" fmla="*/ 141 h 173"/>
                <a:gd name="T48" fmla="*/ 98 w 99"/>
                <a:gd name="T49" fmla="*/ 104 h 173"/>
                <a:gd name="T50" fmla="*/ 94 w 99"/>
                <a:gd name="T51" fmla="*/ 102 h 173"/>
                <a:gd name="T52" fmla="*/ 27 w 99"/>
                <a:gd name="T53" fmla="*/ 127 h 173"/>
                <a:gd name="T54" fmla="*/ 93 w 99"/>
                <a:gd name="T55" fmla="*/ 76 h 173"/>
                <a:gd name="T56" fmla="*/ 93 w 99"/>
                <a:gd name="T57" fmla="*/ 69 h 173"/>
                <a:gd name="T58" fmla="*/ 93 w 99"/>
                <a:gd name="T59" fmla="*/ 69 h 173"/>
                <a:gd name="T60" fmla="*/ 16 w 99"/>
                <a:gd name="T61" fmla="*/ 100 h 173"/>
                <a:gd name="T62" fmla="*/ 73 w 99"/>
                <a:gd name="T63" fmla="*/ 59 h 173"/>
                <a:gd name="T64" fmla="*/ 96 w 99"/>
                <a:gd name="T65" fmla="*/ 42 h 173"/>
                <a:gd name="T66" fmla="*/ 96 w 99"/>
                <a:gd name="T67" fmla="*/ 41 h 173"/>
                <a:gd name="T68" fmla="*/ 93 w 99"/>
                <a:gd name="T69" fmla="*/ 41 h 173"/>
                <a:gd name="T70" fmla="*/ 75 w 99"/>
                <a:gd name="T71" fmla="*/ 43 h 173"/>
                <a:gd name="T72" fmla="*/ 17 w 99"/>
                <a:gd name="T73" fmla="*/ 74 h 173"/>
                <a:gd name="T74" fmla="*/ 20 w 99"/>
                <a:gd name="T75" fmla="*/ 67 h 173"/>
                <a:gd name="T76" fmla="*/ 86 w 99"/>
                <a:gd name="T77" fmla="*/ 1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173">
                  <a:moveTo>
                    <a:pt x="94" y="6"/>
                  </a:moveTo>
                  <a:cubicBezTo>
                    <a:pt x="95" y="4"/>
                    <a:pt x="95" y="2"/>
                    <a:pt x="93" y="1"/>
                  </a:cubicBezTo>
                  <a:cubicBezTo>
                    <a:pt x="92" y="0"/>
                    <a:pt x="90" y="0"/>
                    <a:pt x="89" y="2"/>
                  </a:cubicBezTo>
                  <a:cubicBezTo>
                    <a:pt x="89" y="2"/>
                    <a:pt x="86" y="4"/>
                    <a:pt x="82" y="7"/>
                  </a:cubicBezTo>
                  <a:cubicBezTo>
                    <a:pt x="65" y="20"/>
                    <a:pt x="26" y="50"/>
                    <a:pt x="18" y="60"/>
                  </a:cubicBezTo>
                  <a:cubicBezTo>
                    <a:pt x="17" y="60"/>
                    <a:pt x="16" y="62"/>
                    <a:pt x="15" y="63"/>
                  </a:cubicBezTo>
                  <a:cubicBezTo>
                    <a:pt x="10" y="70"/>
                    <a:pt x="0" y="81"/>
                    <a:pt x="1" y="86"/>
                  </a:cubicBezTo>
                  <a:cubicBezTo>
                    <a:pt x="4" y="85"/>
                    <a:pt x="4" y="85"/>
                    <a:pt x="4" y="85"/>
                  </a:cubicBezTo>
                  <a:cubicBezTo>
                    <a:pt x="1" y="86"/>
                    <a:pt x="1" y="86"/>
                    <a:pt x="1" y="86"/>
                  </a:cubicBezTo>
                  <a:cubicBezTo>
                    <a:pt x="1" y="87"/>
                    <a:pt x="2" y="88"/>
                    <a:pt x="4" y="88"/>
                  </a:cubicBezTo>
                  <a:cubicBezTo>
                    <a:pt x="7" y="88"/>
                    <a:pt x="13" y="84"/>
                    <a:pt x="21" y="79"/>
                  </a:cubicBezTo>
                  <a:cubicBezTo>
                    <a:pt x="33" y="71"/>
                    <a:pt x="51" y="59"/>
                    <a:pt x="70" y="53"/>
                  </a:cubicBezTo>
                  <a:cubicBezTo>
                    <a:pt x="71" y="52"/>
                    <a:pt x="72" y="52"/>
                    <a:pt x="73" y="51"/>
                  </a:cubicBezTo>
                  <a:cubicBezTo>
                    <a:pt x="72" y="52"/>
                    <a:pt x="71" y="52"/>
                    <a:pt x="70" y="53"/>
                  </a:cubicBezTo>
                  <a:cubicBezTo>
                    <a:pt x="51" y="66"/>
                    <a:pt x="24" y="83"/>
                    <a:pt x="15" y="92"/>
                  </a:cubicBezTo>
                  <a:cubicBezTo>
                    <a:pt x="14" y="93"/>
                    <a:pt x="13" y="94"/>
                    <a:pt x="12" y="95"/>
                  </a:cubicBezTo>
                  <a:cubicBezTo>
                    <a:pt x="7" y="99"/>
                    <a:pt x="1" y="104"/>
                    <a:pt x="0" y="108"/>
                  </a:cubicBezTo>
                  <a:cubicBezTo>
                    <a:pt x="0" y="108"/>
                    <a:pt x="0" y="108"/>
                    <a:pt x="0" y="108"/>
                  </a:cubicBezTo>
                  <a:cubicBezTo>
                    <a:pt x="0" y="110"/>
                    <a:pt x="1" y="111"/>
                    <a:pt x="3" y="111"/>
                  </a:cubicBezTo>
                  <a:cubicBezTo>
                    <a:pt x="4" y="111"/>
                    <a:pt x="4" y="111"/>
                    <a:pt x="5" y="111"/>
                  </a:cubicBezTo>
                  <a:cubicBezTo>
                    <a:pt x="9" y="110"/>
                    <a:pt x="18" y="106"/>
                    <a:pt x="30" y="101"/>
                  </a:cubicBezTo>
                  <a:cubicBezTo>
                    <a:pt x="46" y="93"/>
                    <a:pt x="66" y="84"/>
                    <a:pt x="80" y="79"/>
                  </a:cubicBezTo>
                  <a:cubicBezTo>
                    <a:pt x="76" y="82"/>
                    <a:pt x="72" y="85"/>
                    <a:pt x="67" y="88"/>
                  </a:cubicBezTo>
                  <a:cubicBezTo>
                    <a:pt x="47" y="104"/>
                    <a:pt x="21" y="123"/>
                    <a:pt x="16" y="127"/>
                  </a:cubicBezTo>
                  <a:cubicBezTo>
                    <a:pt x="16" y="127"/>
                    <a:pt x="16" y="128"/>
                    <a:pt x="15" y="128"/>
                  </a:cubicBezTo>
                  <a:cubicBezTo>
                    <a:pt x="11" y="131"/>
                    <a:pt x="4" y="136"/>
                    <a:pt x="2" y="139"/>
                  </a:cubicBezTo>
                  <a:cubicBezTo>
                    <a:pt x="2" y="139"/>
                    <a:pt x="2" y="139"/>
                    <a:pt x="2" y="139"/>
                  </a:cubicBezTo>
                  <a:cubicBezTo>
                    <a:pt x="1" y="140"/>
                    <a:pt x="1" y="142"/>
                    <a:pt x="2" y="143"/>
                  </a:cubicBezTo>
                  <a:cubicBezTo>
                    <a:pt x="3" y="144"/>
                    <a:pt x="4" y="144"/>
                    <a:pt x="6" y="144"/>
                  </a:cubicBezTo>
                  <a:cubicBezTo>
                    <a:pt x="14" y="140"/>
                    <a:pt x="14" y="140"/>
                    <a:pt x="14" y="140"/>
                  </a:cubicBezTo>
                  <a:cubicBezTo>
                    <a:pt x="46" y="126"/>
                    <a:pt x="68" y="117"/>
                    <a:pt x="83" y="113"/>
                  </a:cubicBezTo>
                  <a:cubicBezTo>
                    <a:pt x="75" y="119"/>
                    <a:pt x="65" y="127"/>
                    <a:pt x="53" y="135"/>
                  </a:cubicBezTo>
                  <a:cubicBezTo>
                    <a:pt x="36" y="148"/>
                    <a:pt x="18" y="161"/>
                    <a:pt x="9" y="165"/>
                  </a:cubicBezTo>
                  <a:cubicBezTo>
                    <a:pt x="8" y="166"/>
                    <a:pt x="8" y="166"/>
                    <a:pt x="8" y="166"/>
                  </a:cubicBezTo>
                  <a:cubicBezTo>
                    <a:pt x="7" y="166"/>
                    <a:pt x="7" y="166"/>
                    <a:pt x="7" y="166"/>
                  </a:cubicBezTo>
                  <a:cubicBezTo>
                    <a:pt x="8" y="169"/>
                    <a:pt x="8" y="169"/>
                    <a:pt x="8" y="169"/>
                  </a:cubicBezTo>
                  <a:cubicBezTo>
                    <a:pt x="7" y="166"/>
                    <a:pt x="7" y="166"/>
                    <a:pt x="7" y="166"/>
                  </a:cubicBezTo>
                  <a:cubicBezTo>
                    <a:pt x="5" y="166"/>
                    <a:pt x="4" y="168"/>
                    <a:pt x="4" y="170"/>
                  </a:cubicBezTo>
                  <a:cubicBezTo>
                    <a:pt x="5" y="171"/>
                    <a:pt x="6" y="173"/>
                    <a:pt x="8" y="172"/>
                  </a:cubicBezTo>
                  <a:cubicBezTo>
                    <a:pt x="8" y="172"/>
                    <a:pt x="8" y="172"/>
                    <a:pt x="8" y="172"/>
                  </a:cubicBezTo>
                  <a:cubicBezTo>
                    <a:pt x="9" y="172"/>
                    <a:pt x="8" y="172"/>
                    <a:pt x="9" y="172"/>
                  </a:cubicBezTo>
                  <a:cubicBezTo>
                    <a:pt x="10" y="172"/>
                    <a:pt x="10" y="172"/>
                    <a:pt x="12" y="171"/>
                  </a:cubicBezTo>
                  <a:cubicBezTo>
                    <a:pt x="15" y="170"/>
                    <a:pt x="20" y="169"/>
                    <a:pt x="27" y="167"/>
                  </a:cubicBezTo>
                  <a:cubicBezTo>
                    <a:pt x="48" y="159"/>
                    <a:pt x="83" y="148"/>
                    <a:pt x="96" y="146"/>
                  </a:cubicBezTo>
                  <a:cubicBezTo>
                    <a:pt x="97" y="146"/>
                    <a:pt x="99" y="144"/>
                    <a:pt x="98" y="143"/>
                  </a:cubicBezTo>
                  <a:cubicBezTo>
                    <a:pt x="98" y="141"/>
                    <a:pt x="96" y="140"/>
                    <a:pt x="95" y="140"/>
                  </a:cubicBezTo>
                  <a:cubicBezTo>
                    <a:pt x="83" y="142"/>
                    <a:pt x="55" y="150"/>
                    <a:pt x="34" y="157"/>
                  </a:cubicBezTo>
                  <a:cubicBezTo>
                    <a:pt x="41" y="152"/>
                    <a:pt x="49" y="146"/>
                    <a:pt x="57" y="141"/>
                  </a:cubicBezTo>
                  <a:cubicBezTo>
                    <a:pt x="76" y="126"/>
                    <a:pt x="94" y="112"/>
                    <a:pt x="98" y="107"/>
                  </a:cubicBezTo>
                  <a:cubicBezTo>
                    <a:pt x="98" y="107"/>
                    <a:pt x="98" y="105"/>
                    <a:pt x="98" y="104"/>
                  </a:cubicBezTo>
                  <a:cubicBezTo>
                    <a:pt x="98" y="103"/>
                    <a:pt x="96" y="102"/>
                    <a:pt x="94" y="102"/>
                  </a:cubicBezTo>
                  <a:cubicBezTo>
                    <a:pt x="94" y="102"/>
                    <a:pt x="94" y="102"/>
                    <a:pt x="94" y="102"/>
                  </a:cubicBezTo>
                  <a:cubicBezTo>
                    <a:pt x="93" y="103"/>
                    <a:pt x="94" y="102"/>
                    <a:pt x="92" y="103"/>
                  </a:cubicBezTo>
                  <a:cubicBezTo>
                    <a:pt x="82" y="106"/>
                    <a:pt x="60" y="113"/>
                    <a:pt x="27" y="127"/>
                  </a:cubicBezTo>
                  <a:cubicBezTo>
                    <a:pt x="37" y="120"/>
                    <a:pt x="56" y="105"/>
                    <a:pt x="71" y="93"/>
                  </a:cubicBezTo>
                  <a:cubicBezTo>
                    <a:pt x="81" y="86"/>
                    <a:pt x="89" y="79"/>
                    <a:pt x="93" y="76"/>
                  </a:cubicBezTo>
                  <a:cubicBezTo>
                    <a:pt x="95" y="75"/>
                    <a:pt x="96" y="74"/>
                    <a:pt x="96" y="73"/>
                  </a:cubicBezTo>
                  <a:cubicBezTo>
                    <a:pt x="96" y="71"/>
                    <a:pt x="95" y="69"/>
                    <a:pt x="93" y="69"/>
                  </a:cubicBezTo>
                  <a:cubicBezTo>
                    <a:pt x="93" y="72"/>
                    <a:pt x="93" y="72"/>
                    <a:pt x="93" y="72"/>
                  </a:cubicBezTo>
                  <a:cubicBezTo>
                    <a:pt x="93" y="69"/>
                    <a:pt x="93" y="69"/>
                    <a:pt x="93" y="69"/>
                  </a:cubicBezTo>
                  <a:cubicBezTo>
                    <a:pt x="86" y="68"/>
                    <a:pt x="51" y="84"/>
                    <a:pt x="27" y="95"/>
                  </a:cubicBezTo>
                  <a:cubicBezTo>
                    <a:pt x="23" y="96"/>
                    <a:pt x="19" y="98"/>
                    <a:pt x="16" y="100"/>
                  </a:cubicBezTo>
                  <a:cubicBezTo>
                    <a:pt x="18" y="98"/>
                    <a:pt x="19" y="98"/>
                    <a:pt x="19" y="97"/>
                  </a:cubicBezTo>
                  <a:cubicBezTo>
                    <a:pt x="28" y="88"/>
                    <a:pt x="54" y="71"/>
                    <a:pt x="73" y="59"/>
                  </a:cubicBezTo>
                  <a:cubicBezTo>
                    <a:pt x="82" y="53"/>
                    <a:pt x="90" y="48"/>
                    <a:pt x="94" y="44"/>
                  </a:cubicBezTo>
                  <a:cubicBezTo>
                    <a:pt x="95" y="44"/>
                    <a:pt x="96" y="43"/>
                    <a:pt x="96" y="42"/>
                  </a:cubicBezTo>
                  <a:cubicBezTo>
                    <a:pt x="96" y="41"/>
                    <a:pt x="96" y="41"/>
                    <a:pt x="96" y="41"/>
                  </a:cubicBezTo>
                  <a:cubicBezTo>
                    <a:pt x="96" y="41"/>
                    <a:pt x="96" y="41"/>
                    <a:pt x="96" y="41"/>
                  </a:cubicBezTo>
                  <a:cubicBezTo>
                    <a:pt x="96" y="40"/>
                    <a:pt x="95" y="38"/>
                    <a:pt x="93" y="38"/>
                  </a:cubicBezTo>
                  <a:cubicBezTo>
                    <a:pt x="93" y="41"/>
                    <a:pt x="93" y="41"/>
                    <a:pt x="93" y="41"/>
                  </a:cubicBezTo>
                  <a:cubicBezTo>
                    <a:pt x="93" y="38"/>
                    <a:pt x="93" y="38"/>
                    <a:pt x="93" y="38"/>
                  </a:cubicBezTo>
                  <a:cubicBezTo>
                    <a:pt x="87" y="38"/>
                    <a:pt x="81" y="41"/>
                    <a:pt x="75" y="43"/>
                  </a:cubicBezTo>
                  <a:cubicBezTo>
                    <a:pt x="72" y="44"/>
                    <a:pt x="70" y="46"/>
                    <a:pt x="67" y="46"/>
                  </a:cubicBezTo>
                  <a:cubicBezTo>
                    <a:pt x="48" y="53"/>
                    <a:pt x="30" y="65"/>
                    <a:pt x="17" y="74"/>
                  </a:cubicBezTo>
                  <a:cubicBezTo>
                    <a:pt x="15" y="75"/>
                    <a:pt x="13" y="76"/>
                    <a:pt x="11" y="78"/>
                  </a:cubicBezTo>
                  <a:cubicBezTo>
                    <a:pt x="14" y="74"/>
                    <a:pt x="17" y="70"/>
                    <a:pt x="20" y="67"/>
                  </a:cubicBezTo>
                  <a:cubicBezTo>
                    <a:pt x="21" y="66"/>
                    <a:pt x="23" y="64"/>
                    <a:pt x="23" y="64"/>
                  </a:cubicBezTo>
                  <a:cubicBezTo>
                    <a:pt x="30" y="55"/>
                    <a:pt x="69" y="25"/>
                    <a:pt x="86" y="12"/>
                  </a:cubicBezTo>
                  <a:cubicBezTo>
                    <a:pt x="91" y="9"/>
                    <a:pt x="94" y="6"/>
                    <a:pt x="9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7">
              <a:extLst>
                <a:ext uri="{FF2B5EF4-FFF2-40B4-BE49-F238E27FC236}">
                  <a16:creationId xmlns:a16="http://schemas.microsoft.com/office/drawing/2014/main" xmlns="" id="{13D32E66-F828-4553-88F1-DF51CFC05638}"/>
                </a:ext>
              </a:extLst>
            </p:cNvPr>
            <p:cNvSpPr>
              <a:spLocks/>
            </p:cNvSpPr>
            <p:nvPr/>
          </p:nvSpPr>
          <p:spPr bwMode="auto">
            <a:xfrm>
              <a:off x="3434" y="1466"/>
              <a:ext cx="275" cy="598"/>
            </a:xfrm>
            <a:custGeom>
              <a:avLst/>
              <a:gdLst>
                <a:gd name="T0" fmla="*/ 114 w 116"/>
                <a:gd name="T1" fmla="*/ 2 h 252"/>
                <a:gd name="T2" fmla="*/ 91 w 116"/>
                <a:gd name="T3" fmla="*/ 23 h 252"/>
                <a:gd name="T4" fmla="*/ 17 w 116"/>
                <a:gd name="T5" fmla="*/ 117 h 252"/>
                <a:gd name="T6" fmla="*/ 3 w 116"/>
                <a:gd name="T7" fmla="*/ 146 h 252"/>
                <a:gd name="T8" fmla="*/ 4 w 116"/>
                <a:gd name="T9" fmla="*/ 149 h 252"/>
                <a:gd name="T10" fmla="*/ 28 w 116"/>
                <a:gd name="T11" fmla="*/ 130 h 252"/>
                <a:gd name="T12" fmla="*/ 68 w 116"/>
                <a:gd name="T13" fmla="*/ 93 h 252"/>
                <a:gd name="T14" fmla="*/ 31 w 116"/>
                <a:gd name="T15" fmla="*/ 139 h 252"/>
                <a:gd name="T16" fmla="*/ 7 w 116"/>
                <a:gd name="T17" fmla="*/ 173 h 252"/>
                <a:gd name="T18" fmla="*/ 5 w 116"/>
                <a:gd name="T19" fmla="*/ 175 h 252"/>
                <a:gd name="T20" fmla="*/ 70 w 116"/>
                <a:gd name="T21" fmla="*/ 128 h 252"/>
                <a:gd name="T22" fmla="*/ 59 w 116"/>
                <a:gd name="T23" fmla="*/ 150 h 252"/>
                <a:gd name="T24" fmla="*/ 9 w 116"/>
                <a:gd name="T25" fmla="*/ 207 h 252"/>
                <a:gd name="T26" fmla="*/ 9 w 116"/>
                <a:gd name="T27" fmla="*/ 207 h 252"/>
                <a:gd name="T28" fmla="*/ 13 w 116"/>
                <a:gd name="T29" fmla="*/ 211 h 252"/>
                <a:gd name="T30" fmla="*/ 82 w 116"/>
                <a:gd name="T31" fmla="*/ 167 h 252"/>
                <a:gd name="T32" fmla="*/ 23 w 116"/>
                <a:gd name="T33" fmla="*/ 223 h 252"/>
                <a:gd name="T34" fmla="*/ 19 w 116"/>
                <a:gd name="T35" fmla="*/ 229 h 252"/>
                <a:gd name="T36" fmla="*/ 8 w 116"/>
                <a:gd name="T37" fmla="*/ 252 h 252"/>
                <a:gd name="T38" fmla="*/ 50 w 116"/>
                <a:gd name="T39" fmla="*/ 227 h 252"/>
                <a:gd name="T40" fmla="*/ 105 w 116"/>
                <a:gd name="T41" fmla="*/ 192 h 252"/>
                <a:gd name="T42" fmla="*/ 47 w 116"/>
                <a:gd name="T43" fmla="*/ 221 h 252"/>
                <a:gd name="T44" fmla="*/ 24 w 116"/>
                <a:gd name="T45" fmla="*/ 233 h 252"/>
                <a:gd name="T46" fmla="*/ 28 w 116"/>
                <a:gd name="T47" fmla="*/ 227 h 252"/>
                <a:gd name="T48" fmla="*/ 104 w 116"/>
                <a:gd name="T49" fmla="*/ 153 h 252"/>
                <a:gd name="T50" fmla="*/ 100 w 116"/>
                <a:gd name="T51" fmla="*/ 148 h 252"/>
                <a:gd name="T52" fmla="*/ 54 w 116"/>
                <a:gd name="T53" fmla="*/ 177 h 252"/>
                <a:gd name="T54" fmla="*/ 38 w 116"/>
                <a:gd name="T55" fmla="*/ 183 h 252"/>
                <a:gd name="T56" fmla="*/ 101 w 116"/>
                <a:gd name="T57" fmla="*/ 105 h 252"/>
                <a:gd name="T58" fmla="*/ 102 w 116"/>
                <a:gd name="T59" fmla="*/ 100 h 252"/>
                <a:gd name="T60" fmla="*/ 98 w 116"/>
                <a:gd name="T61" fmla="*/ 98 h 252"/>
                <a:gd name="T62" fmla="*/ 26 w 116"/>
                <a:gd name="T63" fmla="*/ 155 h 252"/>
                <a:gd name="T64" fmla="*/ 101 w 116"/>
                <a:gd name="T65" fmla="*/ 65 h 252"/>
                <a:gd name="T66" fmla="*/ 101 w 116"/>
                <a:gd name="T67" fmla="*/ 61 h 252"/>
                <a:gd name="T68" fmla="*/ 56 w 116"/>
                <a:gd name="T69" fmla="*/ 96 h 252"/>
                <a:gd name="T70" fmla="*/ 11 w 116"/>
                <a:gd name="T71" fmla="*/ 137 h 252"/>
                <a:gd name="T72" fmla="*/ 59 w 116"/>
                <a:gd name="T73" fmla="*/ 72 h 252"/>
                <a:gd name="T74" fmla="*/ 114 w 116"/>
                <a:gd name="T75" fmla="*/ 6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252">
                  <a:moveTo>
                    <a:pt x="114" y="6"/>
                  </a:moveTo>
                  <a:cubicBezTo>
                    <a:pt x="115" y="5"/>
                    <a:pt x="116" y="3"/>
                    <a:pt x="114" y="2"/>
                  </a:cubicBezTo>
                  <a:cubicBezTo>
                    <a:pt x="113" y="1"/>
                    <a:pt x="111" y="0"/>
                    <a:pt x="110" y="2"/>
                  </a:cubicBezTo>
                  <a:cubicBezTo>
                    <a:pt x="107" y="4"/>
                    <a:pt x="100" y="12"/>
                    <a:pt x="91" y="23"/>
                  </a:cubicBezTo>
                  <a:cubicBezTo>
                    <a:pt x="81" y="35"/>
                    <a:pt x="67" y="52"/>
                    <a:pt x="54" y="68"/>
                  </a:cubicBezTo>
                  <a:cubicBezTo>
                    <a:pt x="40" y="86"/>
                    <a:pt x="26" y="103"/>
                    <a:pt x="17" y="117"/>
                  </a:cubicBezTo>
                  <a:cubicBezTo>
                    <a:pt x="6" y="131"/>
                    <a:pt x="0" y="142"/>
                    <a:pt x="0" y="146"/>
                  </a:cubicBezTo>
                  <a:cubicBezTo>
                    <a:pt x="3" y="146"/>
                    <a:pt x="3" y="146"/>
                    <a:pt x="3" y="146"/>
                  </a:cubicBezTo>
                  <a:cubicBezTo>
                    <a:pt x="0" y="146"/>
                    <a:pt x="0" y="146"/>
                    <a:pt x="0" y="146"/>
                  </a:cubicBezTo>
                  <a:cubicBezTo>
                    <a:pt x="0" y="148"/>
                    <a:pt x="2" y="149"/>
                    <a:pt x="4" y="149"/>
                  </a:cubicBezTo>
                  <a:cubicBezTo>
                    <a:pt x="4" y="149"/>
                    <a:pt x="5" y="149"/>
                    <a:pt x="5" y="148"/>
                  </a:cubicBezTo>
                  <a:cubicBezTo>
                    <a:pt x="9" y="147"/>
                    <a:pt x="17" y="140"/>
                    <a:pt x="28" y="130"/>
                  </a:cubicBezTo>
                  <a:cubicBezTo>
                    <a:pt x="38" y="122"/>
                    <a:pt x="50" y="111"/>
                    <a:pt x="61" y="100"/>
                  </a:cubicBezTo>
                  <a:cubicBezTo>
                    <a:pt x="63" y="98"/>
                    <a:pt x="66" y="95"/>
                    <a:pt x="68" y="93"/>
                  </a:cubicBezTo>
                  <a:cubicBezTo>
                    <a:pt x="74" y="87"/>
                    <a:pt x="79" y="82"/>
                    <a:pt x="83" y="78"/>
                  </a:cubicBezTo>
                  <a:cubicBezTo>
                    <a:pt x="70" y="94"/>
                    <a:pt x="48" y="119"/>
                    <a:pt x="31" y="139"/>
                  </a:cubicBezTo>
                  <a:cubicBezTo>
                    <a:pt x="19" y="154"/>
                    <a:pt x="8" y="166"/>
                    <a:pt x="4" y="171"/>
                  </a:cubicBezTo>
                  <a:cubicBezTo>
                    <a:pt x="7" y="173"/>
                    <a:pt x="7" y="173"/>
                    <a:pt x="7" y="173"/>
                  </a:cubicBezTo>
                  <a:cubicBezTo>
                    <a:pt x="4" y="171"/>
                    <a:pt x="4" y="171"/>
                    <a:pt x="4" y="171"/>
                  </a:cubicBezTo>
                  <a:cubicBezTo>
                    <a:pt x="3" y="172"/>
                    <a:pt x="3" y="174"/>
                    <a:pt x="5" y="175"/>
                  </a:cubicBezTo>
                  <a:cubicBezTo>
                    <a:pt x="6" y="176"/>
                    <a:pt x="7" y="176"/>
                    <a:pt x="8" y="175"/>
                  </a:cubicBezTo>
                  <a:cubicBezTo>
                    <a:pt x="19" y="169"/>
                    <a:pt x="48" y="146"/>
                    <a:pt x="70" y="128"/>
                  </a:cubicBezTo>
                  <a:cubicBezTo>
                    <a:pt x="76" y="123"/>
                    <a:pt x="81" y="119"/>
                    <a:pt x="86" y="115"/>
                  </a:cubicBezTo>
                  <a:cubicBezTo>
                    <a:pt x="79" y="125"/>
                    <a:pt x="70" y="138"/>
                    <a:pt x="59" y="150"/>
                  </a:cubicBezTo>
                  <a:cubicBezTo>
                    <a:pt x="50" y="162"/>
                    <a:pt x="41" y="170"/>
                    <a:pt x="34" y="178"/>
                  </a:cubicBezTo>
                  <a:cubicBezTo>
                    <a:pt x="24" y="188"/>
                    <a:pt x="15" y="197"/>
                    <a:pt x="9" y="207"/>
                  </a:cubicBezTo>
                  <a:cubicBezTo>
                    <a:pt x="11" y="209"/>
                    <a:pt x="11" y="209"/>
                    <a:pt x="11" y="209"/>
                  </a:cubicBezTo>
                  <a:cubicBezTo>
                    <a:pt x="9" y="207"/>
                    <a:pt x="9" y="207"/>
                    <a:pt x="9" y="207"/>
                  </a:cubicBezTo>
                  <a:cubicBezTo>
                    <a:pt x="8" y="208"/>
                    <a:pt x="8" y="210"/>
                    <a:pt x="10" y="211"/>
                  </a:cubicBezTo>
                  <a:cubicBezTo>
                    <a:pt x="11" y="212"/>
                    <a:pt x="12" y="212"/>
                    <a:pt x="13" y="211"/>
                  </a:cubicBezTo>
                  <a:cubicBezTo>
                    <a:pt x="22" y="206"/>
                    <a:pt x="39" y="195"/>
                    <a:pt x="57" y="183"/>
                  </a:cubicBezTo>
                  <a:cubicBezTo>
                    <a:pt x="66" y="177"/>
                    <a:pt x="74" y="172"/>
                    <a:pt x="82" y="167"/>
                  </a:cubicBezTo>
                  <a:cubicBezTo>
                    <a:pt x="75" y="173"/>
                    <a:pt x="68" y="180"/>
                    <a:pt x="60" y="187"/>
                  </a:cubicBezTo>
                  <a:cubicBezTo>
                    <a:pt x="44" y="201"/>
                    <a:pt x="29" y="215"/>
                    <a:pt x="23" y="223"/>
                  </a:cubicBezTo>
                  <a:cubicBezTo>
                    <a:pt x="21" y="226"/>
                    <a:pt x="21" y="226"/>
                    <a:pt x="21" y="226"/>
                  </a:cubicBezTo>
                  <a:cubicBezTo>
                    <a:pt x="21" y="226"/>
                    <a:pt x="20" y="227"/>
                    <a:pt x="19" y="229"/>
                  </a:cubicBezTo>
                  <a:cubicBezTo>
                    <a:pt x="14" y="235"/>
                    <a:pt x="5" y="247"/>
                    <a:pt x="5" y="249"/>
                  </a:cubicBezTo>
                  <a:cubicBezTo>
                    <a:pt x="5" y="250"/>
                    <a:pt x="6" y="252"/>
                    <a:pt x="8" y="252"/>
                  </a:cubicBezTo>
                  <a:cubicBezTo>
                    <a:pt x="9" y="252"/>
                    <a:pt x="9" y="252"/>
                    <a:pt x="10" y="251"/>
                  </a:cubicBezTo>
                  <a:cubicBezTo>
                    <a:pt x="17" y="248"/>
                    <a:pt x="33" y="238"/>
                    <a:pt x="50" y="227"/>
                  </a:cubicBezTo>
                  <a:cubicBezTo>
                    <a:pt x="71" y="213"/>
                    <a:pt x="94" y="199"/>
                    <a:pt x="103" y="196"/>
                  </a:cubicBezTo>
                  <a:cubicBezTo>
                    <a:pt x="104" y="195"/>
                    <a:pt x="105" y="193"/>
                    <a:pt x="105" y="192"/>
                  </a:cubicBezTo>
                  <a:cubicBezTo>
                    <a:pt x="104" y="190"/>
                    <a:pt x="102" y="189"/>
                    <a:pt x="100" y="190"/>
                  </a:cubicBezTo>
                  <a:cubicBezTo>
                    <a:pt x="91" y="193"/>
                    <a:pt x="68" y="208"/>
                    <a:pt x="47" y="221"/>
                  </a:cubicBezTo>
                  <a:cubicBezTo>
                    <a:pt x="37" y="228"/>
                    <a:pt x="27" y="234"/>
                    <a:pt x="19" y="239"/>
                  </a:cubicBezTo>
                  <a:cubicBezTo>
                    <a:pt x="21" y="237"/>
                    <a:pt x="23" y="234"/>
                    <a:pt x="24" y="233"/>
                  </a:cubicBezTo>
                  <a:cubicBezTo>
                    <a:pt x="25" y="231"/>
                    <a:pt x="26" y="230"/>
                    <a:pt x="26" y="230"/>
                  </a:cubicBezTo>
                  <a:cubicBezTo>
                    <a:pt x="28" y="227"/>
                    <a:pt x="28" y="227"/>
                    <a:pt x="28" y="227"/>
                  </a:cubicBezTo>
                  <a:cubicBezTo>
                    <a:pt x="34" y="219"/>
                    <a:pt x="49" y="206"/>
                    <a:pt x="64" y="191"/>
                  </a:cubicBezTo>
                  <a:cubicBezTo>
                    <a:pt x="81" y="177"/>
                    <a:pt x="97" y="161"/>
                    <a:pt x="104" y="153"/>
                  </a:cubicBezTo>
                  <a:cubicBezTo>
                    <a:pt x="104" y="152"/>
                    <a:pt x="105" y="150"/>
                    <a:pt x="104" y="149"/>
                  </a:cubicBezTo>
                  <a:cubicBezTo>
                    <a:pt x="103" y="148"/>
                    <a:pt x="101" y="147"/>
                    <a:pt x="100" y="148"/>
                  </a:cubicBezTo>
                  <a:cubicBezTo>
                    <a:pt x="100" y="148"/>
                    <a:pt x="100" y="148"/>
                    <a:pt x="100" y="148"/>
                  </a:cubicBezTo>
                  <a:cubicBezTo>
                    <a:pt x="91" y="153"/>
                    <a:pt x="72" y="165"/>
                    <a:pt x="54" y="177"/>
                  </a:cubicBezTo>
                  <a:cubicBezTo>
                    <a:pt x="44" y="184"/>
                    <a:pt x="33" y="191"/>
                    <a:pt x="25" y="196"/>
                  </a:cubicBezTo>
                  <a:cubicBezTo>
                    <a:pt x="29" y="192"/>
                    <a:pt x="33" y="187"/>
                    <a:pt x="38" y="183"/>
                  </a:cubicBezTo>
                  <a:cubicBezTo>
                    <a:pt x="46" y="175"/>
                    <a:pt x="55" y="166"/>
                    <a:pt x="64" y="154"/>
                  </a:cubicBezTo>
                  <a:cubicBezTo>
                    <a:pt x="82" y="134"/>
                    <a:pt x="96" y="111"/>
                    <a:pt x="101" y="105"/>
                  </a:cubicBezTo>
                  <a:cubicBezTo>
                    <a:pt x="101" y="104"/>
                    <a:pt x="100" y="104"/>
                    <a:pt x="101" y="104"/>
                  </a:cubicBezTo>
                  <a:cubicBezTo>
                    <a:pt x="102" y="103"/>
                    <a:pt x="103" y="101"/>
                    <a:pt x="102" y="100"/>
                  </a:cubicBezTo>
                  <a:cubicBezTo>
                    <a:pt x="101" y="98"/>
                    <a:pt x="99" y="97"/>
                    <a:pt x="98" y="98"/>
                  </a:cubicBezTo>
                  <a:cubicBezTo>
                    <a:pt x="98" y="98"/>
                    <a:pt x="98" y="98"/>
                    <a:pt x="98" y="98"/>
                  </a:cubicBezTo>
                  <a:cubicBezTo>
                    <a:pt x="95" y="100"/>
                    <a:pt x="82" y="110"/>
                    <a:pt x="66" y="123"/>
                  </a:cubicBezTo>
                  <a:cubicBezTo>
                    <a:pt x="53" y="133"/>
                    <a:pt x="39" y="145"/>
                    <a:pt x="26" y="155"/>
                  </a:cubicBezTo>
                  <a:cubicBezTo>
                    <a:pt x="29" y="151"/>
                    <a:pt x="32" y="147"/>
                    <a:pt x="36" y="144"/>
                  </a:cubicBezTo>
                  <a:cubicBezTo>
                    <a:pt x="62" y="113"/>
                    <a:pt x="97" y="73"/>
                    <a:pt x="101" y="65"/>
                  </a:cubicBezTo>
                  <a:cubicBezTo>
                    <a:pt x="102" y="64"/>
                    <a:pt x="102" y="62"/>
                    <a:pt x="101" y="61"/>
                  </a:cubicBezTo>
                  <a:cubicBezTo>
                    <a:pt x="101" y="61"/>
                    <a:pt x="101" y="61"/>
                    <a:pt x="101" y="61"/>
                  </a:cubicBezTo>
                  <a:cubicBezTo>
                    <a:pt x="96" y="56"/>
                    <a:pt x="81" y="71"/>
                    <a:pt x="64" y="88"/>
                  </a:cubicBezTo>
                  <a:cubicBezTo>
                    <a:pt x="61" y="91"/>
                    <a:pt x="59" y="93"/>
                    <a:pt x="56" y="96"/>
                  </a:cubicBezTo>
                  <a:cubicBezTo>
                    <a:pt x="46" y="106"/>
                    <a:pt x="34" y="117"/>
                    <a:pt x="24" y="126"/>
                  </a:cubicBezTo>
                  <a:cubicBezTo>
                    <a:pt x="19" y="130"/>
                    <a:pt x="15" y="134"/>
                    <a:pt x="11" y="137"/>
                  </a:cubicBezTo>
                  <a:cubicBezTo>
                    <a:pt x="13" y="132"/>
                    <a:pt x="17" y="127"/>
                    <a:pt x="22" y="121"/>
                  </a:cubicBezTo>
                  <a:cubicBezTo>
                    <a:pt x="32" y="107"/>
                    <a:pt x="45" y="90"/>
                    <a:pt x="59" y="72"/>
                  </a:cubicBezTo>
                  <a:cubicBezTo>
                    <a:pt x="72" y="56"/>
                    <a:pt x="85" y="40"/>
                    <a:pt x="96" y="27"/>
                  </a:cubicBezTo>
                  <a:cubicBezTo>
                    <a:pt x="105" y="16"/>
                    <a:pt x="112" y="8"/>
                    <a:pt x="1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9" name="MH_Entry_3">
            <a:extLst>
              <a:ext uri="{FF2B5EF4-FFF2-40B4-BE49-F238E27FC236}">
                <a16:creationId xmlns:a16="http://schemas.microsoft.com/office/drawing/2014/main" xmlns="" id="{D778A054-3DB9-4825-AA27-49FEFEC26F2E}"/>
              </a:ext>
            </a:extLst>
          </p:cNvPr>
          <p:cNvSpPr/>
          <p:nvPr>
            <p:custDataLst>
              <p:tags r:id="rId1"/>
            </p:custDataLst>
          </p:nvPr>
        </p:nvSpPr>
        <p:spPr>
          <a:xfrm>
            <a:off x="1186003" y="1212770"/>
            <a:ext cx="3152889" cy="747376"/>
          </a:xfrm>
          <a:prstGeom prst="rect">
            <a:avLst/>
          </a:prstGeom>
          <a:solidFill>
            <a:srgbClr val="6687C3"/>
          </a:solidFill>
          <a:ln w="25400" cap="flat" cmpd="sng" algn="ctr">
            <a:noFill/>
            <a:prstDash val="solid"/>
          </a:ln>
          <a:effectLst/>
        </p:spPr>
        <p:txBody>
          <a:bodyPr wrap="square" lIns="0" tIns="0" rIns="0" bIns="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399"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rPr>
              <a:t>调查方法</a:t>
            </a:r>
          </a:p>
        </p:txBody>
      </p:sp>
      <p:sp>
        <p:nvSpPr>
          <p:cNvPr id="30" name="MH_Number_1">
            <a:extLst>
              <a:ext uri="{FF2B5EF4-FFF2-40B4-BE49-F238E27FC236}">
                <a16:creationId xmlns:a16="http://schemas.microsoft.com/office/drawing/2014/main" xmlns="" id="{427F28C4-EF3E-4EA1-93E9-1BE214493074}"/>
              </a:ext>
            </a:extLst>
          </p:cNvPr>
          <p:cNvSpPr txBox="1">
            <a:spLocks noChangeArrowheads="1"/>
          </p:cNvSpPr>
          <p:nvPr>
            <p:custDataLst>
              <p:tags r:id="rId2"/>
            </p:custDataLst>
          </p:nvPr>
        </p:nvSpPr>
        <p:spPr bwMode="auto">
          <a:xfrm>
            <a:off x="539059" y="1276095"/>
            <a:ext cx="589193" cy="620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68" tIns="43333" rIns="86668" bIns="43333"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zh-CN" sz="2399" b="1" i="0" u="none" strike="noStrike" kern="0" cap="none" spc="0" normalizeH="0" baseline="0" noProof="0" dirty="0">
                <a:ln>
                  <a:noFill/>
                </a:ln>
                <a:solidFill>
                  <a:srgbClr val="2059A8"/>
                </a:solidFill>
                <a:effectLst/>
                <a:uLnTx/>
                <a:uFillTx/>
                <a:latin typeface="Arial" panose="020B0604020202020204" pitchFamily="34" charset="0"/>
                <a:ea typeface="微软雅黑" panose="020B0503020204020204" pitchFamily="34" charset="-122"/>
                <a:sym typeface="Arial" panose="020B0604020202020204" pitchFamily="34" charset="0"/>
              </a:rPr>
              <a:t>02</a:t>
            </a:r>
            <a:endParaRPr kumimoji="0" lang="zh-CN" altLang="en-US" sz="2399" b="1" i="0" u="none" strike="noStrike" kern="0" cap="none" spc="0" normalizeH="0" baseline="0" noProof="0" dirty="0">
              <a:ln>
                <a:noFill/>
              </a:ln>
              <a:solidFill>
                <a:srgbClr val="2059A8"/>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31" name="组合 30">
            <a:extLst>
              <a:ext uri="{FF2B5EF4-FFF2-40B4-BE49-F238E27FC236}">
                <a16:creationId xmlns:a16="http://schemas.microsoft.com/office/drawing/2014/main" xmlns="" id="{639CA75E-8093-4488-BF6C-5C8636E3787D}"/>
              </a:ext>
            </a:extLst>
          </p:cNvPr>
          <p:cNvGrpSpPr/>
          <p:nvPr/>
        </p:nvGrpSpPr>
        <p:grpSpPr>
          <a:xfrm>
            <a:off x="539059" y="310759"/>
            <a:ext cx="5944868" cy="646944"/>
            <a:chOff x="539059" y="310759"/>
            <a:chExt cx="5944868" cy="646944"/>
          </a:xfrm>
        </p:grpSpPr>
        <p:pic>
          <p:nvPicPr>
            <p:cNvPr id="32" name="图片 1" descr="b3119313b07eca8032bb094b9a2397dda04483db">
              <a:extLst>
                <a:ext uri="{FF2B5EF4-FFF2-40B4-BE49-F238E27FC236}">
                  <a16:creationId xmlns:a16="http://schemas.microsoft.com/office/drawing/2014/main" xmlns="" id="{358FCF88-D440-43E7-A64F-47E3588CACE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矩形 32">
              <a:extLst>
                <a:ext uri="{FF2B5EF4-FFF2-40B4-BE49-F238E27FC236}">
                  <a16:creationId xmlns:a16="http://schemas.microsoft.com/office/drawing/2014/main" xmlns="" id="{00545AFD-4961-460F-B664-73E170646A16}"/>
                </a:ext>
              </a:extLst>
            </p:cNvPr>
            <p:cNvSpPr/>
            <p:nvPr/>
          </p:nvSpPr>
          <p:spPr>
            <a:xfrm>
              <a:off x="1186003" y="372621"/>
              <a:ext cx="5297924"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交通调查结果展示（方法二）</a:t>
              </a:r>
            </a:p>
          </p:txBody>
        </p:sp>
      </p:grpSp>
    </p:spTree>
    <p:extLst>
      <p:ext uri="{BB962C8B-B14F-4D97-AF65-F5344CB8AC3E}">
        <p14:creationId xmlns:p14="http://schemas.microsoft.com/office/powerpoint/2010/main" val="30172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棱台 6">
            <a:extLst>
              <a:ext uri="{FF2B5EF4-FFF2-40B4-BE49-F238E27FC236}">
                <a16:creationId xmlns:a16="http://schemas.microsoft.com/office/drawing/2014/main" xmlns="" id="{5B0A4263-F09A-452D-9752-5FD595DFB134}"/>
              </a:ext>
            </a:extLst>
          </p:cNvPr>
          <p:cNvSpPr/>
          <p:nvPr/>
        </p:nvSpPr>
        <p:spPr>
          <a:xfrm>
            <a:off x="164869" y="1192876"/>
            <a:ext cx="11862261" cy="4472247"/>
          </a:xfrm>
          <a:prstGeom prst="bevel">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D4D441AE-536B-4A00-8A5D-2B3C16DE2904}"/>
              </a:ext>
            </a:extLst>
          </p:cNvPr>
          <p:cNvSpPr/>
          <p:nvPr/>
        </p:nvSpPr>
        <p:spPr>
          <a:xfrm>
            <a:off x="698269" y="1930987"/>
            <a:ext cx="10649328" cy="2691763"/>
          </a:xfrm>
          <a:prstGeom prst="rect">
            <a:avLst/>
          </a:prstGeom>
        </p:spPr>
        <p:txBody>
          <a:bodyPr wrap="square">
            <a:spAutoFit/>
          </a:bodyPr>
          <a:lstStyle/>
          <a:p>
            <a:pPr algn="ctr">
              <a:spcAft>
                <a:spcPts val="0"/>
              </a:spcAft>
            </a:pPr>
            <a:r>
              <a:rPr lang="zh-CN" altLang="zh-CN" sz="28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牌照法测量东西方向交叉口实际耗时调查方案</a:t>
            </a:r>
          </a:p>
          <a:p>
            <a:pPr algn="just">
              <a:spcAft>
                <a:spcPts val="0"/>
              </a:spcAft>
            </a:pPr>
            <a:endParaRPr lang="en-US" altLang="zh-CN" kern="100" dirty="0">
              <a:solidFill>
                <a:schemeClr val="bg1"/>
              </a:solidFill>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spcAft>
                <a:spcPts val="0"/>
              </a:spcAft>
            </a:pPr>
            <a:r>
              <a:rPr lang="en-US" altLang="zh-CN"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dirty="0">
                <a:solidFill>
                  <a:schemeClr val="bg1"/>
                </a:solidFill>
              </a:rPr>
              <a:t> </a:t>
            </a:r>
            <a:r>
              <a:rPr lang="zh-CN" altLang="zh-CN" sz="1600" dirty="0">
                <a:solidFill>
                  <a:schemeClr val="bg1"/>
                </a:solidFill>
                <a:latin typeface="微软雅黑" panose="020B0503020204020204" pitchFamily="34" charset="-122"/>
                <a:ea typeface="微软雅黑" panose="020B0503020204020204" pitchFamily="34" charset="-122"/>
              </a:rPr>
              <a:t>我们在东西两座天桥分别安排</a:t>
            </a:r>
            <a:r>
              <a:rPr lang="en-US" altLang="zh-CN" sz="1600" dirty="0">
                <a:solidFill>
                  <a:schemeClr val="bg1"/>
                </a:solidFill>
                <a:latin typeface="微软雅黑" panose="020B0503020204020204" pitchFamily="34" charset="-122"/>
                <a:ea typeface="微软雅黑" panose="020B0503020204020204" pitchFamily="34" charset="-122"/>
              </a:rPr>
              <a:t>6</a:t>
            </a:r>
            <a:r>
              <a:rPr lang="zh-CN" altLang="zh-CN" sz="1600" dirty="0">
                <a:solidFill>
                  <a:schemeClr val="bg1"/>
                </a:solidFill>
                <a:latin typeface="微软雅黑" panose="020B0503020204020204" pitchFamily="34" charset="-122"/>
                <a:ea typeface="微软雅黑" panose="020B0503020204020204" pitchFamily="34" charset="-122"/>
              </a:rPr>
              <a:t>名同学进行观测，当观测车通过天桥断面时，一名同学记录下车牌号与时间并报出来，另一名同学负责通知对向天桥的同学，当观测车通过对向天桥时，对应同学记下时间与出牌，两时间之差为通过交叉口的实际耗时。我们把耗时以</a:t>
            </a:r>
            <a:r>
              <a:rPr lang="en-US" altLang="zh-CN" sz="1600" dirty="0">
                <a:solidFill>
                  <a:schemeClr val="bg1"/>
                </a:solidFill>
                <a:latin typeface="微软雅黑" panose="020B0503020204020204" pitchFamily="34" charset="-122"/>
                <a:ea typeface="微软雅黑" panose="020B0503020204020204" pitchFamily="34" charset="-122"/>
              </a:rPr>
              <a:t>10s</a:t>
            </a:r>
            <a:r>
              <a:rPr lang="zh-CN" altLang="zh-CN" sz="1600" dirty="0">
                <a:solidFill>
                  <a:schemeClr val="bg1"/>
                </a:solidFill>
                <a:latin typeface="微软雅黑" panose="020B0503020204020204" pitchFamily="34" charset="-122"/>
                <a:ea typeface="微软雅黑" panose="020B0503020204020204" pitchFamily="34" charset="-122"/>
              </a:rPr>
              <a:t>为间隔分成几个区间，分别统计各个区间的组中值，观测数，频数，计算平均交叉口实际用时，样本标准差，实际耗时的容许误差，与调查行程车速的组进行合作，获取他们该路段上的最大行程速度，令其约等于自由行驶车速，然后估算行车延误</a:t>
            </a:r>
            <a:r>
              <a:rPr lang="zh-CN" altLang="zh-CN" dirty="0">
                <a:solidFill>
                  <a:schemeClr val="bg1"/>
                </a:solidFill>
              </a:rPr>
              <a:t>。</a:t>
            </a:r>
          </a:p>
        </p:txBody>
      </p:sp>
      <p:grpSp>
        <p:nvGrpSpPr>
          <p:cNvPr id="6" name="组合 5">
            <a:extLst>
              <a:ext uri="{FF2B5EF4-FFF2-40B4-BE49-F238E27FC236}">
                <a16:creationId xmlns:a16="http://schemas.microsoft.com/office/drawing/2014/main" xmlns="" id="{8CB3135B-FA6C-4B94-804A-8D93D82D9D31}"/>
              </a:ext>
            </a:extLst>
          </p:cNvPr>
          <p:cNvGrpSpPr/>
          <p:nvPr/>
        </p:nvGrpSpPr>
        <p:grpSpPr>
          <a:xfrm>
            <a:off x="539059" y="310759"/>
            <a:ext cx="3796236" cy="646944"/>
            <a:chOff x="539059" y="310759"/>
            <a:chExt cx="3796236" cy="646944"/>
          </a:xfrm>
        </p:grpSpPr>
        <p:pic>
          <p:nvPicPr>
            <p:cNvPr id="8" name="图片 1" descr="b3119313b07eca8032bb094b9a2397dda04483db">
              <a:extLst>
                <a:ext uri="{FF2B5EF4-FFF2-40B4-BE49-F238E27FC236}">
                  <a16:creationId xmlns:a16="http://schemas.microsoft.com/office/drawing/2014/main" xmlns="" id="{D9EB6A8A-F4AB-4AEE-8BEE-AD90A4D026F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a:extLst>
                <a:ext uri="{FF2B5EF4-FFF2-40B4-BE49-F238E27FC236}">
                  <a16:creationId xmlns:a16="http://schemas.microsoft.com/office/drawing/2014/main" xmlns="" id="{54934EB3-9A06-4D5D-A05E-57866D5817C5}"/>
                </a:ext>
              </a:extLst>
            </p:cNvPr>
            <p:cNvSpPr/>
            <p:nvPr/>
          </p:nvSpPr>
          <p:spPr>
            <a:xfrm>
              <a:off x="1186003" y="372621"/>
              <a:ext cx="3149292"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a:t>
              </a:r>
            </a:p>
          </p:txBody>
        </p:sp>
      </p:grpSp>
    </p:spTree>
    <p:extLst>
      <p:ext uri="{BB962C8B-B14F-4D97-AF65-F5344CB8AC3E}">
        <p14:creationId xmlns:p14="http://schemas.microsoft.com/office/powerpoint/2010/main" val="1788951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F43A5EA3-F0BB-4A6F-B848-4394870345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4597" y="1822273"/>
            <a:ext cx="7922675" cy="3788817"/>
          </a:xfrm>
          <a:prstGeom prst="rect">
            <a:avLst/>
          </a:prstGeom>
        </p:spPr>
      </p:pic>
      <p:sp>
        <p:nvSpPr>
          <p:cNvPr id="15" name="MH_Entry_3">
            <a:extLst>
              <a:ext uri="{FF2B5EF4-FFF2-40B4-BE49-F238E27FC236}">
                <a16:creationId xmlns:a16="http://schemas.microsoft.com/office/drawing/2014/main" xmlns="" id="{E0676F45-D84A-4879-9C91-FF8E3642AD70}"/>
              </a:ext>
            </a:extLst>
          </p:cNvPr>
          <p:cNvSpPr/>
          <p:nvPr>
            <p:custDataLst>
              <p:tags r:id="rId1"/>
            </p:custDataLst>
          </p:nvPr>
        </p:nvSpPr>
        <p:spPr>
          <a:xfrm>
            <a:off x="1186003" y="1063237"/>
            <a:ext cx="1632012" cy="523221"/>
          </a:xfrm>
          <a:prstGeom prst="rect">
            <a:avLst/>
          </a:prstGeom>
          <a:solidFill>
            <a:srgbClr val="6687C3"/>
          </a:solidFill>
          <a:ln w="25400" cap="flat" cmpd="sng" algn="ctr">
            <a:noFill/>
            <a:prstDash val="solid"/>
          </a:ln>
          <a:effectLst/>
        </p:spPr>
        <p:txBody>
          <a:bodyPr wrap="square" lIns="0" tIns="0" rIns="0" bIns="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399" b="1" kern="0" dirty="0">
                <a:solidFill>
                  <a:prstClr val="white"/>
                </a:solidFill>
                <a:latin typeface="微软雅黑" panose="020B0503020204020204" pitchFamily="34" charset="-122"/>
                <a:ea typeface="微软雅黑" panose="020B0503020204020204" pitchFamily="34" charset="-122"/>
                <a:sym typeface="Arial" panose="020B0604020202020204" pitchFamily="34" charset="0"/>
              </a:rPr>
              <a:t>人员分工</a:t>
            </a:r>
            <a:endParaRPr kumimoji="0" lang="zh-CN" altLang="en-US" sz="2399"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MH_Number_1">
            <a:extLst>
              <a:ext uri="{FF2B5EF4-FFF2-40B4-BE49-F238E27FC236}">
                <a16:creationId xmlns:a16="http://schemas.microsoft.com/office/drawing/2014/main" xmlns="" id="{EC9A3949-D4EE-4F09-AC19-F5C0B396DB3F}"/>
              </a:ext>
            </a:extLst>
          </p:cNvPr>
          <p:cNvSpPr txBox="1">
            <a:spLocks noChangeArrowheads="1"/>
          </p:cNvSpPr>
          <p:nvPr>
            <p:custDataLst>
              <p:tags r:id="rId2"/>
            </p:custDataLst>
          </p:nvPr>
        </p:nvSpPr>
        <p:spPr bwMode="auto">
          <a:xfrm>
            <a:off x="539059" y="1014484"/>
            <a:ext cx="589193" cy="620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68" tIns="43333" rIns="86668" bIns="43333"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zh-CN" sz="2399" b="1" i="0" u="none" strike="noStrike" kern="0" cap="none" spc="0" normalizeH="0" baseline="0" noProof="0" dirty="0">
                <a:ln>
                  <a:noFill/>
                </a:ln>
                <a:solidFill>
                  <a:srgbClr val="2059A8"/>
                </a:solidFill>
                <a:effectLst/>
                <a:uLnTx/>
                <a:uFillTx/>
                <a:latin typeface="Arial" panose="020B0604020202020204" pitchFamily="34" charset="0"/>
                <a:ea typeface="微软雅黑" panose="020B0503020204020204" pitchFamily="34" charset="-122"/>
                <a:sym typeface="Arial" panose="020B0604020202020204" pitchFamily="34" charset="0"/>
              </a:rPr>
              <a:t>04</a:t>
            </a:r>
            <a:endParaRPr kumimoji="0" lang="zh-CN" altLang="en-US" sz="2399" b="1" i="0" u="none" strike="noStrike" kern="0" cap="none" spc="0" normalizeH="0" baseline="0" noProof="0" dirty="0">
              <a:ln>
                <a:noFill/>
              </a:ln>
              <a:solidFill>
                <a:srgbClr val="2059A8"/>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 name="矩形 6">
            <a:extLst>
              <a:ext uri="{FF2B5EF4-FFF2-40B4-BE49-F238E27FC236}">
                <a16:creationId xmlns:a16="http://schemas.microsoft.com/office/drawing/2014/main" xmlns="" id="{B39DAF28-9490-4DCA-AEBF-CA352D32F966}"/>
              </a:ext>
            </a:extLst>
          </p:cNvPr>
          <p:cNvSpPr/>
          <p:nvPr/>
        </p:nvSpPr>
        <p:spPr>
          <a:xfrm>
            <a:off x="539059" y="1881324"/>
            <a:ext cx="2654531" cy="3794308"/>
          </a:xfrm>
          <a:prstGeom prst="rect">
            <a:avLst/>
          </a:prstGeom>
        </p:spPr>
        <p:txBody>
          <a:bodyPr wrap="square">
            <a:spAutoFit/>
          </a:bodyPr>
          <a:lstStyle/>
          <a:p>
            <a:pPr algn="just">
              <a:lnSpc>
                <a:spcPct val="150000"/>
              </a:lnSpc>
              <a:spcAft>
                <a:spcPts val="0"/>
              </a:spcAft>
            </a:pPr>
            <a:r>
              <a:rPr lang="zh-CN" altLang="zh-CN" b="1" kern="100" dirty="0">
                <a:latin typeface="等线" panose="02010600030101010101" pitchFamily="2" charset="-122"/>
                <a:ea typeface="等线" panose="02010600030101010101" pitchFamily="2" charset="-122"/>
                <a:cs typeface="Times New Roman" panose="02020603050405020304" pitchFamily="18" charset="0"/>
              </a:rPr>
              <a:t>调查方案一：</a:t>
            </a:r>
          </a:p>
          <a:p>
            <a:pPr algn="just">
              <a:lnSpc>
                <a:spcPct val="150000"/>
              </a:lnSpc>
              <a:spcAft>
                <a:spcPts val="0"/>
              </a:spcAft>
            </a:pPr>
            <a:r>
              <a:rPr lang="zh-CN" altLang="zh-CN" sz="1600" b="1" kern="100" dirty="0">
                <a:latin typeface="等线" panose="02010600030101010101" pitchFamily="2" charset="-122"/>
                <a:ea typeface="等线" panose="02010600030101010101" pitchFamily="2" charset="-122"/>
                <a:cs typeface="Times New Roman" panose="02020603050405020304" pitchFamily="18" charset="0"/>
              </a:rPr>
              <a:t>第一组（负责东</a:t>
            </a:r>
            <a:r>
              <a:rPr lang="zh-CN" altLang="en-US" sz="1600" b="1" kern="100" dirty="0">
                <a:latin typeface="等线" panose="02010600030101010101" pitchFamily="2" charset="-122"/>
                <a:ea typeface="等线" panose="02010600030101010101" pitchFamily="2" charset="-122"/>
                <a:cs typeface="Times New Roman" panose="02020603050405020304" pitchFamily="18" charset="0"/>
              </a:rPr>
              <a:t>和</a:t>
            </a:r>
            <a:r>
              <a:rPr lang="zh-CN" altLang="zh-CN" sz="1600" b="1" kern="100" dirty="0">
                <a:latin typeface="等线" panose="02010600030101010101" pitchFamily="2" charset="-122"/>
                <a:ea typeface="等线" panose="02010600030101010101" pitchFamily="2" charset="-122"/>
                <a:cs typeface="Times New Roman" panose="02020603050405020304" pitchFamily="18" charset="0"/>
              </a:rPr>
              <a:t>南进口道）</a:t>
            </a:r>
            <a:endParaRPr lang="en-US"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spcAft>
                <a:spcPts val="0"/>
              </a:spcAft>
            </a:pP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何国君，董潇儒测</a:t>
            </a:r>
            <a:r>
              <a:rPr lang="zh-CN" altLang="zh-CN" sz="1600" b="1" kern="100" dirty="0">
                <a:latin typeface="等线" panose="02010600030101010101" pitchFamily="2" charset="-122"/>
                <a:ea typeface="等线" panose="02010600030101010101" pitchFamily="2" charset="-122"/>
                <a:cs typeface="Times New Roman" panose="02020603050405020304" pitchFamily="18" charset="0"/>
              </a:rPr>
              <a:t>右</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转</a:t>
            </a:r>
            <a:endParaRPr lang="en-US"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spcAft>
                <a:spcPts val="0"/>
              </a:spcAft>
            </a:pP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江硕，邝浩轩</a:t>
            </a:r>
            <a:r>
              <a:rPr lang="zh-CN" altLang="en-US" sz="1600" kern="100" dirty="0">
                <a:latin typeface="等线" panose="02010600030101010101" pitchFamily="2" charset="-122"/>
                <a:ea typeface="等线" panose="02010600030101010101" pitchFamily="2" charset="-122"/>
                <a:cs typeface="Times New Roman" panose="02020603050405020304" pitchFamily="18" charset="0"/>
              </a:rPr>
              <a:t>，</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黄铮，</a:t>
            </a:r>
            <a:endParaRPr lang="en-US"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spcAft>
                <a:spcPts val="0"/>
              </a:spcAft>
            </a:pP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王鸣一测</a:t>
            </a:r>
            <a:r>
              <a:rPr lang="zh-CN" altLang="zh-CN" sz="1600" b="1" kern="100" dirty="0">
                <a:latin typeface="等线" panose="02010600030101010101" pitchFamily="2" charset="-122"/>
                <a:ea typeface="等线" panose="02010600030101010101" pitchFamily="2" charset="-122"/>
                <a:cs typeface="Times New Roman" panose="02020603050405020304" pitchFamily="18" charset="0"/>
              </a:rPr>
              <a:t>直行</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车道</a:t>
            </a:r>
            <a:endParaRPr lang="en-US"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spcAft>
                <a:spcPts val="0"/>
              </a:spcAft>
            </a:pPr>
            <a:endParaRPr lang="zh-CN"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spcAft>
                <a:spcPts val="0"/>
              </a:spcAft>
            </a:pPr>
            <a:r>
              <a:rPr lang="zh-CN" altLang="zh-CN" sz="1600" b="1" kern="100" dirty="0">
                <a:latin typeface="等线" panose="02010600030101010101" pitchFamily="2" charset="-122"/>
                <a:ea typeface="等线" panose="02010600030101010101" pitchFamily="2" charset="-122"/>
                <a:cs typeface="Times New Roman" panose="02020603050405020304" pitchFamily="18" charset="0"/>
              </a:rPr>
              <a:t>第二组（负责西</a:t>
            </a:r>
            <a:r>
              <a:rPr lang="zh-CN" altLang="en-US" sz="1600" b="1" kern="100" dirty="0">
                <a:latin typeface="等线" panose="02010600030101010101" pitchFamily="2" charset="-122"/>
                <a:ea typeface="等线" panose="02010600030101010101" pitchFamily="2" charset="-122"/>
                <a:cs typeface="Times New Roman" panose="02020603050405020304" pitchFamily="18" charset="0"/>
              </a:rPr>
              <a:t>和</a:t>
            </a:r>
            <a:r>
              <a:rPr lang="zh-CN" altLang="zh-CN" sz="1600" b="1" kern="100" dirty="0">
                <a:latin typeface="等线" panose="02010600030101010101" pitchFamily="2" charset="-122"/>
                <a:ea typeface="等线" panose="02010600030101010101" pitchFamily="2" charset="-122"/>
                <a:cs typeface="Times New Roman" panose="02020603050405020304" pitchFamily="18" charset="0"/>
              </a:rPr>
              <a:t>北进口道）</a:t>
            </a:r>
          </a:p>
          <a:p>
            <a:pPr algn="just">
              <a:lnSpc>
                <a:spcPct val="150000"/>
              </a:lnSpc>
              <a:spcAft>
                <a:spcPts val="0"/>
              </a:spcAft>
            </a:pP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翁灿强，吴禹霆，殷俊龙，杜阳四人测</a:t>
            </a:r>
            <a:r>
              <a:rPr lang="zh-CN" altLang="zh-CN" sz="1600" b="1" kern="100" dirty="0">
                <a:latin typeface="等线" panose="02010600030101010101" pitchFamily="2" charset="-122"/>
                <a:ea typeface="等线" panose="02010600030101010101" pitchFamily="2" charset="-122"/>
                <a:cs typeface="Times New Roman" panose="02020603050405020304" pitchFamily="18" charset="0"/>
              </a:rPr>
              <a:t>直行</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车道</a:t>
            </a:r>
          </a:p>
          <a:p>
            <a:pPr algn="just">
              <a:lnSpc>
                <a:spcPct val="150000"/>
              </a:lnSpc>
              <a:spcAft>
                <a:spcPts val="0"/>
              </a:spcAft>
            </a:pP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姚诚智，王文瀚测</a:t>
            </a:r>
            <a:r>
              <a:rPr lang="zh-CN" altLang="zh-CN" sz="1600" b="1" kern="100" dirty="0">
                <a:latin typeface="等线" panose="02010600030101010101" pitchFamily="2" charset="-122"/>
                <a:ea typeface="等线" panose="02010600030101010101" pitchFamily="2" charset="-122"/>
                <a:cs typeface="Times New Roman" panose="02020603050405020304" pitchFamily="18" charset="0"/>
              </a:rPr>
              <a:t>右</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转</a:t>
            </a:r>
            <a:endParaRPr lang="zh-CN" altLang="zh-CN" sz="16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17" name="椭圆 16">
            <a:extLst>
              <a:ext uri="{FF2B5EF4-FFF2-40B4-BE49-F238E27FC236}">
                <a16:creationId xmlns:a16="http://schemas.microsoft.com/office/drawing/2014/main" xmlns="" id="{AA813169-94EE-4A0B-A392-A67BB4BC2401}"/>
              </a:ext>
            </a:extLst>
          </p:cNvPr>
          <p:cNvSpPr/>
          <p:nvPr/>
        </p:nvSpPr>
        <p:spPr>
          <a:xfrm>
            <a:off x="8553796" y="3291840"/>
            <a:ext cx="847899" cy="82296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a:extLst>
              <a:ext uri="{FF2B5EF4-FFF2-40B4-BE49-F238E27FC236}">
                <a16:creationId xmlns:a16="http://schemas.microsoft.com/office/drawing/2014/main" xmlns="" id="{D649FCA2-9FD0-44FD-BA14-2BC7C2A324ED}"/>
              </a:ext>
            </a:extLst>
          </p:cNvPr>
          <p:cNvSpPr/>
          <p:nvPr/>
        </p:nvSpPr>
        <p:spPr>
          <a:xfrm>
            <a:off x="7741919" y="2316480"/>
            <a:ext cx="847899" cy="82296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a:extLst>
              <a:ext uri="{FF2B5EF4-FFF2-40B4-BE49-F238E27FC236}">
                <a16:creationId xmlns:a16="http://schemas.microsoft.com/office/drawing/2014/main" xmlns="" id="{BD118399-5114-4C78-97F9-7FE3FE40005A}"/>
              </a:ext>
            </a:extLst>
          </p:cNvPr>
          <p:cNvSpPr/>
          <p:nvPr/>
        </p:nvSpPr>
        <p:spPr>
          <a:xfrm>
            <a:off x="7225260" y="3845802"/>
            <a:ext cx="1271849" cy="107744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a:extLst>
              <a:ext uri="{FF2B5EF4-FFF2-40B4-BE49-F238E27FC236}">
                <a16:creationId xmlns:a16="http://schemas.microsoft.com/office/drawing/2014/main" xmlns="" id="{E6519D8A-6135-4B44-993F-D9A9A9EC8FF8}"/>
              </a:ext>
            </a:extLst>
          </p:cNvPr>
          <p:cNvSpPr/>
          <p:nvPr/>
        </p:nvSpPr>
        <p:spPr>
          <a:xfrm>
            <a:off x="5946370" y="3014528"/>
            <a:ext cx="1360517" cy="11002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a:extLst>
              <a:ext uri="{FF2B5EF4-FFF2-40B4-BE49-F238E27FC236}">
                <a16:creationId xmlns:a16="http://schemas.microsoft.com/office/drawing/2014/main" xmlns="" id="{B99BE227-868D-4923-9748-8B69BB97956C}"/>
              </a:ext>
            </a:extLst>
          </p:cNvPr>
          <p:cNvGrpSpPr/>
          <p:nvPr/>
        </p:nvGrpSpPr>
        <p:grpSpPr>
          <a:xfrm>
            <a:off x="539059" y="310759"/>
            <a:ext cx="3796236" cy="646944"/>
            <a:chOff x="539059" y="310759"/>
            <a:chExt cx="3796236" cy="646944"/>
          </a:xfrm>
        </p:grpSpPr>
        <p:pic>
          <p:nvPicPr>
            <p:cNvPr id="24" name="图片 1" descr="b3119313b07eca8032bb094b9a2397dda04483db">
              <a:extLst>
                <a:ext uri="{FF2B5EF4-FFF2-40B4-BE49-F238E27FC236}">
                  <a16:creationId xmlns:a16="http://schemas.microsoft.com/office/drawing/2014/main" xmlns="" id="{C44C5736-92BB-44A0-B391-5AD44148A55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矩形 24">
              <a:extLst>
                <a:ext uri="{FF2B5EF4-FFF2-40B4-BE49-F238E27FC236}">
                  <a16:creationId xmlns:a16="http://schemas.microsoft.com/office/drawing/2014/main" xmlns="" id="{5F06B126-0CB5-4B97-AFA1-EE8B582BB45C}"/>
                </a:ext>
              </a:extLst>
            </p:cNvPr>
            <p:cNvSpPr/>
            <p:nvPr/>
          </p:nvSpPr>
          <p:spPr>
            <a:xfrm>
              <a:off x="1186003" y="372621"/>
              <a:ext cx="3149292"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a:t>
              </a:r>
            </a:p>
          </p:txBody>
        </p:sp>
      </p:grpSp>
    </p:spTree>
    <p:extLst>
      <p:ext uri="{BB962C8B-B14F-4D97-AF65-F5344CB8AC3E}">
        <p14:creationId xmlns:p14="http://schemas.microsoft.com/office/powerpoint/2010/main" val="3359408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F43A5EA3-F0BB-4A6F-B848-4394870345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4597" y="1822273"/>
            <a:ext cx="7922675" cy="3788817"/>
          </a:xfrm>
          <a:prstGeom prst="rect">
            <a:avLst/>
          </a:prstGeom>
        </p:spPr>
      </p:pic>
      <p:sp>
        <p:nvSpPr>
          <p:cNvPr id="15" name="MH_Entry_3">
            <a:extLst>
              <a:ext uri="{FF2B5EF4-FFF2-40B4-BE49-F238E27FC236}">
                <a16:creationId xmlns:a16="http://schemas.microsoft.com/office/drawing/2014/main" xmlns="" id="{E0676F45-D84A-4879-9C91-FF8E3642AD70}"/>
              </a:ext>
            </a:extLst>
          </p:cNvPr>
          <p:cNvSpPr/>
          <p:nvPr>
            <p:custDataLst>
              <p:tags r:id="rId1"/>
            </p:custDataLst>
          </p:nvPr>
        </p:nvSpPr>
        <p:spPr>
          <a:xfrm>
            <a:off x="1186003" y="1063237"/>
            <a:ext cx="1632012" cy="523221"/>
          </a:xfrm>
          <a:prstGeom prst="rect">
            <a:avLst/>
          </a:prstGeom>
          <a:solidFill>
            <a:srgbClr val="6687C3"/>
          </a:solidFill>
          <a:ln w="25400" cap="flat" cmpd="sng" algn="ctr">
            <a:noFill/>
            <a:prstDash val="solid"/>
          </a:ln>
          <a:effectLst/>
        </p:spPr>
        <p:txBody>
          <a:bodyPr wrap="square" lIns="0" tIns="0" rIns="0" bIns="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399" b="1" kern="0" dirty="0">
                <a:solidFill>
                  <a:prstClr val="white"/>
                </a:solidFill>
                <a:latin typeface="微软雅黑" panose="020B0503020204020204" pitchFamily="34" charset="-122"/>
                <a:ea typeface="微软雅黑" panose="020B0503020204020204" pitchFamily="34" charset="-122"/>
                <a:sym typeface="Arial" panose="020B0604020202020204" pitchFamily="34" charset="0"/>
              </a:rPr>
              <a:t>人员分工</a:t>
            </a:r>
            <a:endParaRPr kumimoji="0" lang="zh-CN" altLang="en-US" sz="2399"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MH_Number_1">
            <a:extLst>
              <a:ext uri="{FF2B5EF4-FFF2-40B4-BE49-F238E27FC236}">
                <a16:creationId xmlns:a16="http://schemas.microsoft.com/office/drawing/2014/main" xmlns="" id="{EC9A3949-D4EE-4F09-AC19-F5C0B396DB3F}"/>
              </a:ext>
            </a:extLst>
          </p:cNvPr>
          <p:cNvSpPr txBox="1">
            <a:spLocks noChangeArrowheads="1"/>
          </p:cNvSpPr>
          <p:nvPr>
            <p:custDataLst>
              <p:tags r:id="rId2"/>
            </p:custDataLst>
          </p:nvPr>
        </p:nvSpPr>
        <p:spPr bwMode="auto">
          <a:xfrm>
            <a:off x="539059" y="1014484"/>
            <a:ext cx="589193" cy="620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68" tIns="43333" rIns="86668" bIns="43333"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zh-CN" sz="2399" b="1" i="0" u="none" strike="noStrike" kern="0" cap="none" spc="0" normalizeH="0" baseline="0" noProof="0" dirty="0">
                <a:ln>
                  <a:noFill/>
                </a:ln>
                <a:solidFill>
                  <a:srgbClr val="2059A8"/>
                </a:solidFill>
                <a:effectLst/>
                <a:uLnTx/>
                <a:uFillTx/>
                <a:latin typeface="Arial" panose="020B0604020202020204" pitchFamily="34" charset="0"/>
                <a:ea typeface="微软雅黑" panose="020B0503020204020204" pitchFamily="34" charset="-122"/>
                <a:sym typeface="Arial" panose="020B0604020202020204" pitchFamily="34" charset="0"/>
              </a:rPr>
              <a:t>04</a:t>
            </a:r>
            <a:endParaRPr kumimoji="0" lang="zh-CN" altLang="en-US" sz="2399" b="1" i="0" u="none" strike="noStrike" kern="0" cap="none" spc="0" normalizeH="0" baseline="0" noProof="0" dirty="0">
              <a:ln>
                <a:noFill/>
              </a:ln>
              <a:solidFill>
                <a:srgbClr val="2059A8"/>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 name="矩形 6">
            <a:extLst>
              <a:ext uri="{FF2B5EF4-FFF2-40B4-BE49-F238E27FC236}">
                <a16:creationId xmlns:a16="http://schemas.microsoft.com/office/drawing/2014/main" xmlns="" id="{B39DAF28-9490-4DCA-AEBF-CA352D32F966}"/>
              </a:ext>
            </a:extLst>
          </p:cNvPr>
          <p:cNvSpPr/>
          <p:nvPr/>
        </p:nvSpPr>
        <p:spPr>
          <a:xfrm>
            <a:off x="539059" y="1881324"/>
            <a:ext cx="2654531" cy="3424977"/>
          </a:xfrm>
          <a:prstGeom prst="rect">
            <a:avLst/>
          </a:prstGeom>
        </p:spPr>
        <p:txBody>
          <a:bodyPr wrap="square">
            <a:spAutoFit/>
          </a:bodyPr>
          <a:lstStyle/>
          <a:p>
            <a:pPr algn="just">
              <a:lnSpc>
                <a:spcPct val="150000"/>
              </a:lnSpc>
            </a:pPr>
            <a:r>
              <a:rPr lang="zh-CN" altLang="zh-CN" b="1" kern="100" dirty="0">
                <a:latin typeface="等线" panose="02010600030101010101" pitchFamily="2" charset="-122"/>
                <a:ea typeface="等线" panose="02010600030101010101" pitchFamily="2" charset="-122"/>
                <a:cs typeface="Times New Roman" panose="02020603050405020304" pitchFamily="18" charset="0"/>
              </a:rPr>
              <a:t>调查方案二：</a:t>
            </a:r>
          </a:p>
          <a:p>
            <a:pPr algn="just">
              <a:lnSpc>
                <a:spcPct val="150000"/>
              </a:lnSpc>
            </a:pP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何国君，董潇儒，江硕，</a:t>
            </a:r>
            <a:endParaRPr lang="en-US"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pP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邝浩轩，黄铮，王鸣一</a:t>
            </a:r>
            <a:endParaRPr lang="en-US"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pPr>
            <a:r>
              <a:rPr lang="zh-CN" altLang="zh-CN" sz="1600" b="1" kern="100" dirty="0">
                <a:latin typeface="等线" panose="02010600030101010101" pitchFamily="2" charset="-122"/>
                <a:ea typeface="等线" panose="02010600030101010101" pitchFamily="2" charset="-122"/>
                <a:cs typeface="Times New Roman" panose="02020603050405020304" pitchFamily="18" charset="0"/>
              </a:rPr>
              <a:t>东进口道</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天桥</a:t>
            </a:r>
            <a:endParaRPr lang="en-US"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pPr>
            <a:endParaRPr lang="zh-CN"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pP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翁灿强，吴禹霆，殷俊龙，杜阳，姚诚智，王文瀚</a:t>
            </a:r>
            <a:endParaRPr lang="en-US" altLang="zh-CN" sz="1600" kern="100" dirty="0">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pPr>
            <a:r>
              <a:rPr lang="zh-CN" altLang="zh-CN" sz="1600" b="1" kern="100" dirty="0">
                <a:latin typeface="等线" panose="02010600030101010101" pitchFamily="2" charset="-122"/>
                <a:ea typeface="等线" panose="02010600030101010101" pitchFamily="2" charset="-122"/>
                <a:cs typeface="Times New Roman" panose="02020603050405020304" pitchFamily="18" charset="0"/>
              </a:rPr>
              <a:t>西进口道</a:t>
            </a:r>
            <a:r>
              <a:rPr lang="zh-CN" altLang="zh-CN" sz="1600" kern="100" dirty="0">
                <a:latin typeface="等线" panose="02010600030101010101" pitchFamily="2" charset="-122"/>
                <a:ea typeface="等线" panose="02010600030101010101" pitchFamily="2" charset="-122"/>
                <a:cs typeface="Times New Roman" panose="02020603050405020304" pitchFamily="18" charset="0"/>
              </a:rPr>
              <a:t>天桥</a:t>
            </a:r>
          </a:p>
          <a:p>
            <a:pPr algn="just">
              <a:lnSpc>
                <a:spcPct val="150000"/>
              </a:lnSpc>
              <a:spcAft>
                <a:spcPts val="0"/>
              </a:spcAft>
            </a:pPr>
            <a:endParaRPr lang="zh-CN" altLang="zh-CN" sz="16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8" name="椭圆 7">
            <a:extLst>
              <a:ext uri="{FF2B5EF4-FFF2-40B4-BE49-F238E27FC236}">
                <a16:creationId xmlns:a16="http://schemas.microsoft.com/office/drawing/2014/main" xmlns="" id="{75BACB7E-5059-4E83-BC5A-C853E765BE68}"/>
              </a:ext>
            </a:extLst>
          </p:cNvPr>
          <p:cNvSpPr/>
          <p:nvPr/>
        </p:nvSpPr>
        <p:spPr>
          <a:xfrm>
            <a:off x="9393381" y="3190643"/>
            <a:ext cx="1230284" cy="126497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a:extLst>
              <a:ext uri="{FF2B5EF4-FFF2-40B4-BE49-F238E27FC236}">
                <a16:creationId xmlns:a16="http://schemas.microsoft.com/office/drawing/2014/main" xmlns="" id="{641FD213-22F1-4587-838B-47D9C1138695}"/>
              </a:ext>
            </a:extLst>
          </p:cNvPr>
          <p:cNvSpPr/>
          <p:nvPr/>
        </p:nvSpPr>
        <p:spPr>
          <a:xfrm>
            <a:off x="3627118" y="2694650"/>
            <a:ext cx="1609899" cy="142846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a:extLst>
              <a:ext uri="{FF2B5EF4-FFF2-40B4-BE49-F238E27FC236}">
                <a16:creationId xmlns:a16="http://schemas.microsoft.com/office/drawing/2014/main" xmlns="" id="{A86C44AD-503D-4E57-80EE-E47A6B169B4C}"/>
              </a:ext>
            </a:extLst>
          </p:cNvPr>
          <p:cNvGrpSpPr/>
          <p:nvPr/>
        </p:nvGrpSpPr>
        <p:grpSpPr>
          <a:xfrm>
            <a:off x="539059" y="310759"/>
            <a:ext cx="3796236" cy="646944"/>
            <a:chOff x="539059" y="310759"/>
            <a:chExt cx="3796236" cy="646944"/>
          </a:xfrm>
        </p:grpSpPr>
        <p:pic>
          <p:nvPicPr>
            <p:cNvPr id="11" name="图片 1" descr="b3119313b07eca8032bb094b9a2397dda04483db">
              <a:extLst>
                <a:ext uri="{FF2B5EF4-FFF2-40B4-BE49-F238E27FC236}">
                  <a16:creationId xmlns:a16="http://schemas.microsoft.com/office/drawing/2014/main" xmlns="" id="{4DAC8C1E-2D18-4F2B-ACDD-0DA51CD3A31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a:extLst>
                <a:ext uri="{FF2B5EF4-FFF2-40B4-BE49-F238E27FC236}">
                  <a16:creationId xmlns:a16="http://schemas.microsoft.com/office/drawing/2014/main" xmlns="" id="{2F003EEB-DFE2-45CA-9858-F54EE4685D75}"/>
                </a:ext>
              </a:extLst>
            </p:cNvPr>
            <p:cNvSpPr/>
            <p:nvPr/>
          </p:nvSpPr>
          <p:spPr>
            <a:xfrm>
              <a:off x="1186003" y="372621"/>
              <a:ext cx="3149292"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a:t>
              </a:r>
            </a:p>
          </p:txBody>
        </p:sp>
      </p:grpSp>
    </p:spTree>
    <p:extLst>
      <p:ext uri="{BB962C8B-B14F-4D97-AF65-F5344CB8AC3E}">
        <p14:creationId xmlns:p14="http://schemas.microsoft.com/office/powerpoint/2010/main" val="35121049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a:extLst>
              <a:ext uri="{FF2B5EF4-FFF2-40B4-BE49-F238E27FC236}">
                <a16:creationId xmlns:a16="http://schemas.microsoft.com/office/drawing/2014/main" xmlns="" id="{B58E7931-C55C-4418-8B50-8D5521363D6D}"/>
              </a:ext>
            </a:extLst>
          </p:cNvPr>
          <p:cNvSpPr txBox="1"/>
          <p:nvPr/>
        </p:nvSpPr>
        <p:spPr>
          <a:xfrm>
            <a:off x="5411162" y="2845078"/>
            <a:ext cx="4663440" cy="523220"/>
          </a:xfrm>
          <a:prstGeom prst="rect">
            <a:avLst/>
          </a:prstGeom>
          <a:noFill/>
        </p:spPr>
        <p:txBody>
          <a:bodyPr wrap="square" rtlCol="0">
            <a:spAutoFit/>
          </a:bodyPr>
          <a:lstStyle/>
          <a:p>
            <a:pPr algn="ct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调查内容</a:t>
            </a:r>
            <a:r>
              <a:rPr lang="en-US" altLang="zh-CN" sz="2800" b="1" dirty="0">
                <a:solidFill>
                  <a:schemeClr val="tx1">
                    <a:lumMod val="85000"/>
                    <a:lumOff val="15000"/>
                  </a:schemeClr>
                </a:solidFill>
                <a:latin typeface="微软雅黑" panose="020B0503020204020204" pitchFamily="34" charset="-122"/>
                <a:ea typeface="微软雅黑" panose="020B0503020204020204" pitchFamily="34" charset="-122"/>
              </a:rPr>
              <a:t>&amp;</a:t>
            </a: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数据分析</a:t>
            </a:r>
            <a:endParaRPr lang="en-US" altLang="zh-CN"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0" name="组合 9">
            <a:extLst>
              <a:ext uri="{FF2B5EF4-FFF2-40B4-BE49-F238E27FC236}">
                <a16:creationId xmlns:a16="http://schemas.microsoft.com/office/drawing/2014/main" xmlns="" id="{B8C37B49-C7CA-4054-98B2-3741ED233E92}"/>
              </a:ext>
            </a:extLst>
          </p:cNvPr>
          <p:cNvGrpSpPr/>
          <p:nvPr/>
        </p:nvGrpSpPr>
        <p:grpSpPr>
          <a:xfrm>
            <a:off x="5579569" y="3340599"/>
            <a:ext cx="4447733" cy="149104"/>
            <a:chOff x="3649980" y="3375660"/>
            <a:chExt cx="4663440" cy="108000"/>
          </a:xfrm>
        </p:grpSpPr>
        <p:cxnSp>
          <p:nvCxnSpPr>
            <p:cNvPr id="11" name="直接连接符 10">
              <a:extLst>
                <a:ext uri="{FF2B5EF4-FFF2-40B4-BE49-F238E27FC236}">
                  <a16:creationId xmlns:a16="http://schemas.microsoft.com/office/drawing/2014/main" xmlns="" id="{D5E30621-71F4-4D27-B282-85EA31332934}"/>
                </a:ext>
              </a:extLst>
            </p:cNvPr>
            <p:cNvCxnSpPr/>
            <p:nvPr/>
          </p:nvCxnSpPr>
          <p:spPr>
            <a:xfrm>
              <a:off x="3733800" y="3429660"/>
              <a:ext cx="449580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2" name="椭圆 11">
              <a:extLst>
                <a:ext uri="{FF2B5EF4-FFF2-40B4-BE49-F238E27FC236}">
                  <a16:creationId xmlns:a16="http://schemas.microsoft.com/office/drawing/2014/main" xmlns="" id="{BD8FF48B-8F11-481E-89C3-FDEC542B1BD6}"/>
                </a:ext>
              </a:extLst>
            </p:cNvPr>
            <p:cNvSpPr/>
            <p:nvPr/>
          </p:nvSpPr>
          <p:spPr>
            <a:xfrm>
              <a:off x="3649980" y="3375660"/>
              <a:ext cx="108000" cy="1080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C24C76B8-A23B-4C03-9CF4-368DCB7D716B}"/>
                </a:ext>
              </a:extLst>
            </p:cNvPr>
            <p:cNvSpPr/>
            <p:nvPr/>
          </p:nvSpPr>
          <p:spPr>
            <a:xfrm>
              <a:off x="8205420" y="3375660"/>
              <a:ext cx="108000" cy="1080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a:extLst>
              <a:ext uri="{FF2B5EF4-FFF2-40B4-BE49-F238E27FC236}">
                <a16:creationId xmlns:a16="http://schemas.microsoft.com/office/drawing/2014/main" xmlns="" id="{FBA92F8D-6E8C-4AFA-82FD-54553F26A8B6}"/>
              </a:ext>
            </a:extLst>
          </p:cNvPr>
          <p:cNvSpPr txBox="1"/>
          <p:nvPr/>
        </p:nvSpPr>
        <p:spPr>
          <a:xfrm>
            <a:off x="1434602" y="1912348"/>
            <a:ext cx="4205521" cy="3154710"/>
          </a:xfrm>
          <a:prstGeom prst="rect">
            <a:avLst/>
          </a:prstGeom>
          <a:noFill/>
        </p:spPr>
        <p:txBody>
          <a:bodyPr wrap="square" rtlCol="0">
            <a:spAutoFit/>
          </a:bodyPr>
          <a:lstStyle/>
          <a:p>
            <a:pPr algn="ctr"/>
            <a:r>
              <a:rPr lang="en-US" altLang="zh-CN" sz="199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03</a:t>
            </a:r>
            <a:endParaRPr lang="zh-CN" altLang="en-US" sz="199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p:txBody>
      </p:sp>
      <p:sp useBgFill="1">
        <p:nvSpPr>
          <p:cNvPr id="15" name="文本框 14">
            <a:extLst>
              <a:ext uri="{FF2B5EF4-FFF2-40B4-BE49-F238E27FC236}">
                <a16:creationId xmlns:a16="http://schemas.microsoft.com/office/drawing/2014/main" xmlns="" id="{8FF94724-4DF8-4ED5-919F-63A9F59EA471}"/>
              </a:ext>
            </a:extLst>
          </p:cNvPr>
          <p:cNvSpPr txBox="1"/>
          <p:nvPr/>
        </p:nvSpPr>
        <p:spPr>
          <a:xfrm>
            <a:off x="2059863" y="3093723"/>
            <a:ext cx="3230339" cy="646331"/>
          </a:xfrm>
          <a:prstGeom prst="rect">
            <a:avLst/>
          </a:prstGeom>
        </p:spPr>
        <p:txBody>
          <a:bodyPr wrap="square" rtlCol="0">
            <a:spAutoFit/>
          </a:bodyPr>
          <a:lstStyle/>
          <a:p>
            <a:pPr algn="ctr"/>
            <a:r>
              <a:rPr lang="en-US" altLang="zh-CN" sz="3600" b="1" dirty="0">
                <a:solidFill>
                  <a:schemeClr val="accent1"/>
                </a:solidFill>
                <a:latin typeface="Times New Roman" panose="02020603050405020304" pitchFamily="18" charset="0"/>
                <a:cs typeface="Times New Roman" panose="02020603050405020304" pitchFamily="18" charset="0"/>
              </a:rPr>
              <a:t>PART TREE</a:t>
            </a:r>
            <a:endParaRPr lang="zh-CN" altLang="en-US" sz="3600" b="1" dirty="0">
              <a:solidFill>
                <a:schemeClr val="accent1"/>
              </a:solidFill>
              <a:latin typeface="Times New Roman" panose="02020603050405020304" pitchFamily="18" charset="0"/>
              <a:cs typeface="Times New Roman" panose="02020603050405020304" pitchFamily="18" charset="0"/>
            </a:endParaRPr>
          </a:p>
        </p:txBody>
      </p:sp>
      <p:grpSp>
        <p:nvGrpSpPr>
          <p:cNvPr id="16" name="Group 39">
            <a:extLst>
              <a:ext uri="{FF2B5EF4-FFF2-40B4-BE49-F238E27FC236}">
                <a16:creationId xmlns:a16="http://schemas.microsoft.com/office/drawing/2014/main" xmlns="" id="{8E68204F-6BA1-43DD-817A-BABE9984AC63}"/>
              </a:ext>
            </a:extLst>
          </p:cNvPr>
          <p:cNvGrpSpPr>
            <a:grpSpLocks noChangeAspect="1"/>
          </p:cNvGrpSpPr>
          <p:nvPr/>
        </p:nvGrpSpPr>
        <p:grpSpPr bwMode="auto">
          <a:xfrm>
            <a:off x="8876156" y="5051833"/>
            <a:ext cx="3302354" cy="1518947"/>
            <a:chOff x="2625" y="1600"/>
            <a:chExt cx="2435" cy="1120"/>
          </a:xfrm>
          <a:solidFill>
            <a:srgbClr val="4A67AA"/>
          </a:solidFill>
        </p:grpSpPr>
        <p:sp>
          <p:nvSpPr>
            <p:cNvPr id="17" name="Freeform 40">
              <a:extLst>
                <a:ext uri="{FF2B5EF4-FFF2-40B4-BE49-F238E27FC236}">
                  <a16:creationId xmlns:a16="http://schemas.microsoft.com/office/drawing/2014/main" xmlns="" id="{3166D55E-3103-4285-B6E6-2B0636B87D79}"/>
                </a:ext>
              </a:extLst>
            </p:cNvPr>
            <p:cNvSpPr>
              <a:spLocks noEditPoints="1"/>
            </p:cNvSpPr>
            <p:nvPr/>
          </p:nvSpPr>
          <p:spPr bwMode="auto">
            <a:xfrm>
              <a:off x="2926" y="1976"/>
              <a:ext cx="1009" cy="647"/>
            </a:xfrm>
            <a:custGeom>
              <a:avLst/>
              <a:gdLst>
                <a:gd name="T0" fmla="*/ 92 w 426"/>
                <a:gd name="T1" fmla="*/ 48 h 272"/>
                <a:gd name="T2" fmla="*/ 261 w 426"/>
                <a:gd name="T3" fmla="*/ 17 h 272"/>
                <a:gd name="T4" fmla="*/ 26 w 426"/>
                <a:gd name="T5" fmla="*/ 76 h 272"/>
                <a:gd name="T6" fmla="*/ 198 w 426"/>
                <a:gd name="T7" fmla="*/ 52 h 272"/>
                <a:gd name="T8" fmla="*/ 27 w 426"/>
                <a:gd name="T9" fmla="*/ 113 h 272"/>
                <a:gd name="T10" fmla="*/ 108 w 426"/>
                <a:gd name="T11" fmla="*/ 100 h 272"/>
                <a:gd name="T12" fmla="*/ 133 w 426"/>
                <a:gd name="T13" fmla="*/ 105 h 272"/>
                <a:gd name="T14" fmla="*/ 24 w 426"/>
                <a:gd name="T15" fmla="*/ 137 h 272"/>
                <a:gd name="T16" fmla="*/ 171 w 426"/>
                <a:gd name="T17" fmla="*/ 117 h 272"/>
                <a:gd name="T18" fmla="*/ 162 w 426"/>
                <a:gd name="T19" fmla="*/ 127 h 272"/>
                <a:gd name="T20" fmla="*/ 343 w 426"/>
                <a:gd name="T21" fmla="*/ 124 h 272"/>
                <a:gd name="T22" fmla="*/ 316 w 426"/>
                <a:gd name="T23" fmla="*/ 133 h 272"/>
                <a:gd name="T24" fmla="*/ 149 w 426"/>
                <a:gd name="T25" fmla="*/ 167 h 272"/>
                <a:gd name="T26" fmla="*/ 38 w 426"/>
                <a:gd name="T27" fmla="*/ 198 h 272"/>
                <a:gd name="T28" fmla="*/ 193 w 426"/>
                <a:gd name="T29" fmla="*/ 177 h 272"/>
                <a:gd name="T30" fmla="*/ 240 w 426"/>
                <a:gd name="T31" fmla="*/ 183 h 272"/>
                <a:gd name="T32" fmla="*/ 104 w 426"/>
                <a:gd name="T33" fmla="*/ 202 h 272"/>
                <a:gd name="T34" fmla="*/ 156 w 426"/>
                <a:gd name="T35" fmla="*/ 212 h 272"/>
                <a:gd name="T36" fmla="*/ 257 w 426"/>
                <a:gd name="T37" fmla="*/ 210 h 272"/>
                <a:gd name="T38" fmla="*/ 71 w 426"/>
                <a:gd name="T39" fmla="*/ 248 h 272"/>
                <a:gd name="T40" fmla="*/ 356 w 426"/>
                <a:gd name="T41" fmla="*/ 216 h 272"/>
                <a:gd name="T42" fmla="*/ 228 w 426"/>
                <a:gd name="T43" fmla="*/ 238 h 272"/>
                <a:gd name="T44" fmla="*/ 91 w 426"/>
                <a:gd name="T45" fmla="*/ 255 h 272"/>
                <a:gd name="T46" fmla="*/ 96 w 426"/>
                <a:gd name="T47" fmla="*/ 266 h 272"/>
                <a:gd name="T48" fmla="*/ 351 w 426"/>
                <a:gd name="T49" fmla="*/ 247 h 272"/>
                <a:gd name="T50" fmla="*/ 208 w 426"/>
                <a:gd name="T51" fmla="*/ 267 h 272"/>
                <a:gd name="T52" fmla="*/ 365 w 426"/>
                <a:gd name="T53" fmla="*/ 256 h 272"/>
                <a:gd name="T54" fmla="*/ 310 w 426"/>
                <a:gd name="T55" fmla="*/ 245 h 272"/>
                <a:gd name="T56" fmla="*/ 86 w 426"/>
                <a:gd name="T57" fmla="*/ 261 h 272"/>
                <a:gd name="T58" fmla="*/ 175 w 426"/>
                <a:gd name="T59" fmla="*/ 248 h 272"/>
                <a:gd name="T60" fmla="*/ 422 w 426"/>
                <a:gd name="T61" fmla="*/ 216 h 272"/>
                <a:gd name="T62" fmla="*/ 236 w 426"/>
                <a:gd name="T63" fmla="*/ 224 h 272"/>
                <a:gd name="T64" fmla="*/ 53 w 426"/>
                <a:gd name="T65" fmla="*/ 243 h 272"/>
                <a:gd name="T66" fmla="*/ 414 w 426"/>
                <a:gd name="T67" fmla="*/ 185 h 272"/>
                <a:gd name="T68" fmla="*/ 102 w 426"/>
                <a:gd name="T69" fmla="*/ 214 h 272"/>
                <a:gd name="T70" fmla="*/ 110 w 426"/>
                <a:gd name="T71" fmla="*/ 207 h 272"/>
                <a:gd name="T72" fmla="*/ 422 w 426"/>
                <a:gd name="T73" fmla="*/ 151 h 272"/>
                <a:gd name="T74" fmla="*/ 194 w 426"/>
                <a:gd name="T75" fmla="*/ 171 h 272"/>
                <a:gd name="T76" fmla="*/ 92 w 426"/>
                <a:gd name="T77" fmla="*/ 184 h 272"/>
                <a:gd name="T78" fmla="*/ 204 w 426"/>
                <a:gd name="T79" fmla="*/ 161 h 272"/>
                <a:gd name="T80" fmla="*/ 421 w 426"/>
                <a:gd name="T81" fmla="*/ 113 h 272"/>
                <a:gd name="T82" fmla="*/ 356 w 426"/>
                <a:gd name="T83" fmla="*/ 117 h 272"/>
                <a:gd name="T84" fmla="*/ 163 w 426"/>
                <a:gd name="T85" fmla="*/ 132 h 272"/>
                <a:gd name="T86" fmla="*/ 306 w 426"/>
                <a:gd name="T87" fmla="*/ 90 h 272"/>
                <a:gd name="T88" fmla="*/ 236 w 426"/>
                <a:gd name="T89" fmla="*/ 99 h 272"/>
                <a:gd name="T90" fmla="*/ 52 w 426"/>
                <a:gd name="T91" fmla="*/ 131 h 272"/>
                <a:gd name="T92" fmla="*/ 290 w 426"/>
                <a:gd name="T93" fmla="*/ 70 h 272"/>
                <a:gd name="T94" fmla="*/ 107 w 426"/>
                <a:gd name="T95" fmla="*/ 95 h 272"/>
                <a:gd name="T96" fmla="*/ 98 w 426"/>
                <a:gd name="T97" fmla="*/ 97 h 272"/>
                <a:gd name="T98" fmla="*/ 304 w 426"/>
                <a:gd name="T99" fmla="*/ 31 h 272"/>
                <a:gd name="T100" fmla="*/ 153 w 426"/>
                <a:gd name="T101" fmla="*/ 52 h 272"/>
                <a:gd name="T102" fmla="*/ 310 w 426"/>
                <a:gd name="T103" fmla="*/ 6 h 272"/>
                <a:gd name="T104" fmla="*/ 25 w 426"/>
                <a:gd name="T105" fmla="*/ 5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26" h="272">
                  <a:moveTo>
                    <a:pt x="25" y="56"/>
                  </a:moveTo>
                  <a:cubicBezTo>
                    <a:pt x="23" y="56"/>
                    <a:pt x="23" y="58"/>
                    <a:pt x="23" y="59"/>
                  </a:cubicBezTo>
                  <a:cubicBezTo>
                    <a:pt x="23" y="61"/>
                    <a:pt x="25" y="62"/>
                    <a:pt x="26" y="61"/>
                  </a:cubicBezTo>
                  <a:cubicBezTo>
                    <a:pt x="48" y="55"/>
                    <a:pt x="70" y="52"/>
                    <a:pt x="92" y="48"/>
                  </a:cubicBezTo>
                  <a:cubicBezTo>
                    <a:pt x="109" y="46"/>
                    <a:pt x="125" y="43"/>
                    <a:pt x="142" y="39"/>
                  </a:cubicBezTo>
                  <a:cubicBezTo>
                    <a:pt x="150" y="38"/>
                    <a:pt x="220" y="22"/>
                    <a:pt x="267" y="14"/>
                  </a:cubicBezTo>
                  <a:cubicBezTo>
                    <a:pt x="271" y="13"/>
                    <a:pt x="276" y="12"/>
                    <a:pt x="280" y="11"/>
                  </a:cubicBezTo>
                  <a:cubicBezTo>
                    <a:pt x="274" y="13"/>
                    <a:pt x="267" y="15"/>
                    <a:pt x="261" y="17"/>
                  </a:cubicBezTo>
                  <a:cubicBezTo>
                    <a:pt x="226" y="28"/>
                    <a:pt x="187" y="39"/>
                    <a:pt x="152" y="47"/>
                  </a:cubicBezTo>
                  <a:cubicBezTo>
                    <a:pt x="134" y="51"/>
                    <a:pt x="117" y="53"/>
                    <a:pt x="101" y="56"/>
                  </a:cubicBezTo>
                  <a:cubicBezTo>
                    <a:pt x="74" y="60"/>
                    <a:pt x="48" y="63"/>
                    <a:pt x="25" y="73"/>
                  </a:cubicBezTo>
                  <a:cubicBezTo>
                    <a:pt x="26" y="76"/>
                    <a:pt x="26" y="76"/>
                    <a:pt x="26" y="76"/>
                  </a:cubicBezTo>
                  <a:cubicBezTo>
                    <a:pt x="25" y="73"/>
                    <a:pt x="25" y="73"/>
                    <a:pt x="25" y="73"/>
                  </a:cubicBezTo>
                  <a:cubicBezTo>
                    <a:pt x="24" y="74"/>
                    <a:pt x="23" y="75"/>
                    <a:pt x="24" y="77"/>
                  </a:cubicBezTo>
                  <a:cubicBezTo>
                    <a:pt x="24" y="77"/>
                    <a:pt x="24" y="78"/>
                    <a:pt x="25" y="78"/>
                  </a:cubicBezTo>
                  <a:cubicBezTo>
                    <a:pt x="38" y="84"/>
                    <a:pt x="123" y="67"/>
                    <a:pt x="198" y="52"/>
                  </a:cubicBezTo>
                  <a:cubicBezTo>
                    <a:pt x="228" y="46"/>
                    <a:pt x="257" y="40"/>
                    <a:pt x="278" y="37"/>
                  </a:cubicBezTo>
                  <a:cubicBezTo>
                    <a:pt x="241" y="49"/>
                    <a:pt x="171" y="68"/>
                    <a:pt x="114" y="83"/>
                  </a:cubicBezTo>
                  <a:cubicBezTo>
                    <a:pt x="83" y="91"/>
                    <a:pt x="10" y="106"/>
                    <a:pt x="25" y="113"/>
                  </a:cubicBezTo>
                  <a:cubicBezTo>
                    <a:pt x="26" y="113"/>
                    <a:pt x="27" y="113"/>
                    <a:pt x="27" y="113"/>
                  </a:cubicBezTo>
                  <a:cubicBezTo>
                    <a:pt x="36" y="111"/>
                    <a:pt x="50" y="109"/>
                    <a:pt x="65" y="107"/>
                  </a:cubicBezTo>
                  <a:cubicBezTo>
                    <a:pt x="77" y="105"/>
                    <a:pt x="90" y="104"/>
                    <a:pt x="99" y="102"/>
                  </a:cubicBezTo>
                  <a:cubicBezTo>
                    <a:pt x="108" y="100"/>
                    <a:pt x="108" y="100"/>
                    <a:pt x="108" y="100"/>
                  </a:cubicBezTo>
                  <a:cubicBezTo>
                    <a:pt x="108" y="100"/>
                    <a:pt x="108" y="100"/>
                    <a:pt x="108" y="100"/>
                  </a:cubicBezTo>
                  <a:cubicBezTo>
                    <a:pt x="108" y="100"/>
                    <a:pt x="108" y="100"/>
                    <a:pt x="108" y="100"/>
                  </a:cubicBezTo>
                  <a:cubicBezTo>
                    <a:pt x="110" y="100"/>
                    <a:pt x="110" y="100"/>
                    <a:pt x="110" y="100"/>
                  </a:cubicBezTo>
                  <a:cubicBezTo>
                    <a:pt x="124" y="97"/>
                    <a:pt x="234" y="76"/>
                    <a:pt x="278" y="68"/>
                  </a:cubicBezTo>
                  <a:cubicBezTo>
                    <a:pt x="229" y="81"/>
                    <a:pt x="182" y="93"/>
                    <a:pt x="133" y="105"/>
                  </a:cubicBezTo>
                  <a:cubicBezTo>
                    <a:pt x="112" y="111"/>
                    <a:pt x="91" y="116"/>
                    <a:pt x="67" y="122"/>
                  </a:cubicBezTo>
                  <a:cubicBezTo>
                    <a:pt x="63" y="123"/>
                    <a:pt x="58" y="124"/>
                    <a:pt x="54" y="125"/>
                  </a:cubicBezTo>
                  <a:cubicBezTo>
                    <a:pt x="47" y="127"/>
                    <a:pt x="29" y="131"/>
                    <a:pt x="25" y="135"/>
                  </a:cubicBezTo>
                  <a:cubicBezTo>
                    <a:pt x="24" y="135"/>
                    <a:pt x="24" y="136"/>
                    <a:pt x="24" y="137"/>
                  </a:cubicBezTo>
                  <a:cubicBezTo>
                    <a:pt x="24" y="137"/>
                    <a:pt x="25" y="138"/>
                    <a:pt x="26" y="138"/>
                  </a:cubicBezTo>
                  <a:cubicBezTo>
                    <a:pt x="34" y="140"/>
                    <a:pt x="61" y="135"/>
                    <a:pt x="65" y="135"/>
                  </a:cubicBezTo>
                  <a:cubicBezTo>
                    <a:pt x="88" y="132"/>
                    <a:pt x="114" y="128"/>
                    <a:pt x="126" y="126"/>
                  </a:cubicBezTo>
                  <a:cubicBezTo>
                    <a:pt x="141" y="123"/>
                    <a:pt x="156" y="120"/>
                    <a:pt x="171" y="117"/>
                  </a:cubicBezTo>
                  <a:cubicBezTo>
                    <a:pt x="194" y="112"/>
                    <a:pt x="217" y="107"/>
                    <a:pt x="237" y="104"/>
                  </a:cubicBezTo>
                  <a:cubicBezTo>
                    <a:pt x="241" y="104"/>
                    <a:pt x="245" y="103"/>
                    <a:pt x="251" y="102"/>
                  </a:cubicBezTo>
                  <a:cubicBezTo>
                    <a:pt x="264" y="100"/>
                    <a:pt x="280" y="97"/>
                    <a:pt x="290" y="97"/>
                  </a:cubicBezTo>
                  <a:cubicBezTo>
                    <a:pt x="264" y="106"/>
                    <a:pt x="213" y="117"/>
                    <a:pt x="162" y="127"/>
                  </a:cubicBezTo>
                  <a:cubicBezTo>
                    <a:pt x="155" y="128"/>
                    <a:pt x="6" y="161"/>
                    <a:pt x="27" y="169"/>
                  </a:cubicBezTo>
                  <a:cubicBezTo>
                    <a:pt x="27" y="169"/>
                    <a:pt x="27" y="169"/>
                    <a:pt x="27" y="169"/>
                  </a:cubicBezTo>
                  <a:cubicBezTo>
                    <a:pt x="41" y="172"/>
                    <a:pt x="170" y="151"/>
                    <a:pt x="259" y="137"/>
                  </a:cubicBezTo>
                  <a:cubicBezTo>
                    <a:pt x="300" y="130"/>
                    <a:pt x="332" y="125"/>
                    <a:pt x="343" y="124"/>
                  </a:cubicBezTo>
                  <a:cubicBezTo>
                    <a:pt x="347" y="123"/>
                    <a:pt x="352" y="123"/>
                    <a:pt x="356" y="122"/>
                  </a:cubicBezTo>
                  <a:cubicBezTo>
                    <a:pt x="373" y="121"/>
                    <a:pt x="389" y="119"/>
                    <a:pt x="405" y="116"/>
                  </a:cubicBezTo>
                  <a:cubicBezTo>
                    <a:pt x="391" y="121"/>
                    <a:pt x="368" y="125"/>
                    <a:pt x="343" y="129"/>
                  </a:cubicBezTo>
                  <a:cubicBezTo>
                    <a:pt x="334" y="130"/>
                    <a:pt x="325" y="132"/>
                    <a:pt x="316" y="133"/>
                  </a:cubicBezTo>
                  <a:cubicBezTo>
                    <a:pt x="276" y="140"/>
                    <a:pt x="233" y="149"/>
                    <a:pt x="203" y="155"/>
                  </a:cubicBezTo>
                  <a:cubicBezTo>
                    <a:pt x="194" y="157"/>
                    <a:pt x="186" y="159"/>
                    <a:pt x="181" y="160"/>
                  </a:cubicBezTo>
                  <a:cubicBezTo>
                    <a:pt x="179" y="160"/>
                    <a:pt x="179" y="160"/>
                    <a:pt x="179" y="160"/>
                  </a:cubicBezTo>
                  <a:cubicBezTo>
                    <a:pt x="169" y="162"/>
                    <a:pt x="159" y="164"/>
                    <a:pt x="149" y="167"/>
                  </a:cubicBezTo>
                  <a:cubicBezTo>
                    <a:pt x="129" y="171"/>
                    <a:pt x="109" y="175"/>
                    <a:pt x="91" y="178"/>
                  </a:cubicBezTo>
                  <a:cubicBezTo>
                    <a:pt x="86" y="179"/>
                    <a:pt x="76" y="182"/>
                    <a:pt x="65" y="185"/>
                  </a:cubicBezTo>
                  <a:cubicBezTo>
                    <a:pt x="60" y="186"/>
                    <a:pt x="24" y="192"/>
                    <a:pt x="24" y="196"/>
                  </a:cubicBezTo>
                  <a:cubicBezTo>
                    <a:pt x="23" y="200"/>
                    <a:pt x="31" y="199"/>
                    <a:pt x="38" y="198"/>
                  </a:cubicBezTo>
                  <a:cubicBezTo>
                    <a:pt x="43" y="198"/>
                    <a:pt x="49" y="197"/>
                    <a:pt x="55" y="197"/>
                  </a:cubicBezTo>
                  <a:cubicBezTo>
                    <a:pt x="64" y="195"/>
                    <a:pt x="64" y="195"/>
                    <a:pt x="64" y="195"/>
                  </a:cubicBezTo>
                  <a:cubicBezTo>
                    <a:pt x="76" y="194"/>
                    <a:pt x="89" y="192"/>
                    <a:pt x="103" y="191"/>
                  </a:cubicBezTo>
                  <a:cubicBezTo>
                    <a:pt x="134" y="187"/>
                    <a:pt x="167" y="184"/>
                    <a:pt x="193" y="177"/>
                  </a:cubicBezTo>
                  <a:cubicBezTo>
                    <a:pt x="195" y="176"/>
                    <a:pt x="195" y="176"/>
                    <a:pt x="195" y="176"/>
                  </a:cubicBezTo>
                  <a:cubicBezTo>
                    <a:pt x="199" y="175"/>
                    <a:pt x="284" y="163"/>
                    <a:pt x="349" y="156"/>
                  </a:cubicBezTo>
                  <a:cubicBezTo>
                    <a:pt x="375" y="153"/>
                    <a:pt x="398" y="151"/>
                    <a:pt x="411" y="151"/>
                  </a:cubicBezTo>
                  <a:cubicBezTo>
                    <a:pt x="379" y="161"/>
                    <a:pt x="260" y="180"/>
                    <a:pt x="240" y="183"/>
                  </a:cubicBezTo>
                  <a:cubicBezTo>
                    <a:pt x="238" y="183"/>
                    <a:pt x="237" y="183"/>
                    <a:pt x="237" y="183"/>
                  </a:cubicBezTo>
                  <a:cubicBezTo>
                    <a:pt x="202" y="189"/>
                    <a:pt x="167" y="194"/>
                    <a:pt x="132" y="198"/>
                  </a:cubicBezTo>
                  <a:cubicBezTo>
                    <a:pt x="124" y="199"/>
                    <a:pt x="117" y="200"/>
                    <a:pt x="110" y="201"/>
                  </a:cubicBezTo>
                  <a:cubicBezTo>
                    <a:pt x="104" y="202"/>
                    <a:pt x="104" y="202"/>
                    <a:pt x="104" y="202"/>
                  </a:cubicBezTo>
                  <a:cubicBezTo>
                    <a:pt x="98" y="203"/>
                    <a:pt x="82" y="207"/>
                    <a:pt x="66" y="211"/>
                  </a:cubicBezTo>
                  <a:cubicBezTo>
                    <a:pt x="55" y="213"/>
                    <a:pt x="23" y="220"/>
                    <a:pt x="22" y="224"/>
                  </a:cubicBezTo>
                  <a:cubicBezTo>
                    <a:pt x="21" y="233"/>
                    <a:pt x="91" y="221"/>
                    <a:pt x="102" y="219"/>
                  </a:cubicBezTo>
                  <a:cubicBezTo>
                    <a:pt x="122" y="216"/>
                    <a:pt x="141" y="213"/>
                    <a:pt x="156" y="212"/>
                  </a:cubicBezTo>
                  <a:cubicBezTo>
                    <a:pt x="184" y="210"/>
                    <a:pt x="212" y="206"/>
                    <a:pt x="241" y="203"/>
                  </a:cubicBezTo>
                  <a:cubicBezTo>
                    <a:pt x="271" y="199"/>
                    <a:pt x="300" y="195"/>
                    <a:pt x="329" y="193"/>
                  </a:cubicBezTo>
                  <a:cubicBezTo>
                    <a:pt x="358" y="191"/>
                    <a:pt x="381" y="190"/>
                    <a:pt x="397" y="190"/>
                  </a:cubicBezTo>
                  <a:cubicBezTo>
                    <a:pt x="366" y="195"/>
                    <a:pt x="313" y="202"/>
                    <a:pt x="257" y="210"/>
                  </a:cubicBezTo>
                  <a:cubicBezTo>
                    <a:pt x="245" y="211"/>
                    <a:pt x="0" y="239"/>
                    <a:pt x="26" y="250"/>
                  </a:cubicBezTo>
                  <a:cubicBezTo>
                    <a:pt x="27" y="250"/>
                    <a:pt x="28" y="250"/>
                    <a:pt x="28" y="250"/>
                  </a:cubicBezTo>
                  <a:cubicBezTo>
                    <a:pt x="32" y="249"/>
                    <a:pt x="40" y="249"/>
                    <a:pt x="49" y="249"/>
                  </a:cubicBezTo>
                  <a:cubicBezTo>
                    <a:pt x="57" y="249"/>
                    <a:pt x="66" y="249"/>
                    <a:pt x="71" y="248"/>
                  </a:cubicBezTo>
                  <a:cubicBezTo>
                    <a:pt x="85" y="246"/>
                    <a:pt x="101" y="245"/>
                    <a:pt x="117" y="244"/>
                  </a:cubicBezTo>
                  <a:cubicBezTo>
                    <a:pt x="127" y="243"/>
                    <a:pt x="136" y="243"/>
                    <a:pt x="145" y="242"/>
                  </a:cubicBezTo>
                  <a:cubicBezTo>
                    <a:pt x="177" y="239"/>
                    <a:pt x="207" y="235"/>
                    <a:pt x="237" y="230"/>
                  </a:cubicBezTo>
                  <a:cubicBezTo>
                    <a:pt x="275" y="224"/>
                    <a:pt x="313" y="218"/>
                    <a:pt x="356" y="216"/>
                  </a:cubicBezTo>
                  <a:cubicBezTo>
                    <a:pt x="357" y="216"/>
                    <a:pt x="358" y="216"/>
                    <a:pt x="360" y="216"/>
                  </a:cubicBezTo>
                  <a:cubicBezTo>
                    <a:pt x="371" y="215"/>
                    <a:pt x="403" y="213"/>
                    <a:pt x="415" y="215"/>
                  </a:cubicBezTo>
                  <a:cubicBezTo>
                    <a:pt x="407" y="217"/>
                    <a:pt x="389" y="220"/>
                    <a:pt x="365" y="223"/>
                  </a:cubicBezTo>
                  <a:cubicBezTo>
                    <a:pt x="314" y="230"/>
                    <a:pt x="244" y="237"/>
                    <a:pt x="228" y="238"/>
                  </a:cubicBezTo>
                  <a:cubicBezTo>
                    <a:pt x="211" y="239"/>
                    <a:pt x="192" y="241"/>
                    <a:pt x="174" y="243"/>
                  </a:cubicBezTo>
                  <a:cubicBezTo>
                    <a:pt x="156" y="245"/>
                    <a:pt x="138" y="247"/>
                    <a:pt x="121" y="249"/>
                  </a:cubicBezTo>
                  <a:cubicBezTo>
                    <a:pt x="116" y="250"/>
                    <a:pt x="110" y="251"/>
                    <a:pt x="105" y="252"/>
                  </a:cubicBezTo>
                  <a:cubicBezTo>
                    <a:pt x="100" y="253"/>
                    <a:pt x="96" y="254"/>
                    <a:pt x="91" y="255"/>
                  </a:cubicBezTo>
                  <a:cubicBezTo>
                    <a:pt x="89" y="255"/>
                    <a:pt x="81" y="256"/>
                    <a:pt x="73" y="258"/>
                  </a:cubicBezTo>
                  <a:cubicBezTo>
                    <a:pt x="64" y="260"/>
                    <a:pt x="27" y="266"/>
                    <a:pt x="27" y="268"/>
                  </a:cubicBezTo>
                  <a:cubicBezTo>
                    <a:pt x="26" y="272"/>
                    <a:pt x="32" y="271"/>
                    <a:pt x="34" y="270"/>
                  </a:cubicBezTo>
                  <a:cubicBezTo>
                    <a:pt x="45" y="270"/>
                    <a:pt x="69" y="268"/>
                    <a:pt x="96" y="266"/>
                  </a:cubicBezTo>
                  <a:cubicBezTo>
                    <a:pt x="136" y="263"/>
                    <a:pt x="182" y="259"/>
                    <a:pt x="190" y="259"/>
                  </a:cubicBezTo>
                  <a:cubicBezTo>
                    <a:pt x="210" y="258"/>
                    <a:pt x="229" y="256"/>
                    <a:pt x="248" y="255"/>
                  </a:cubicBezTo>
                  <a:cubicBezTo>
                    <a:pt x="269" y="253"/>
                    <a:pt x="290" y="251"/>
                    <a:pt x="310" y="251"/>
                  </a:cubicBezTo>
                  <a:cubicBezTo>
                    <a:pt x="321" y="250"/>
                    <a:pt x="335" y="249"/>
                    <a:pt x="351" y="247"/>
                  </a:cubicBezTo>
                  <a:cubicBezTo>
                    <a:pt x="372" y="245"/>
                    <a:pt x="396" y="242"/>
                    <a:pt x="409" y="243"/>
                  </a:cubicBezTo>
                  <a:cubicBezTo>
                    <a:pt x="414" y="243"/>
                    <a:pt x="420" y="244"/>
                    <a:pt x="408" y="246"/>
                  </a:cubicBezTo>
                  <a:cubicBezTo>
                    <a:pt x="389" y="248"/>
                    <a:pt x="327" y="254"/>
                    <a:pt x="276" y="259"/>
                  </a:cubicBezTo>
                  <a:cubicBezTo>
                    <a:pt x="243" y="263"/>
                    <a:pt x="216" y="265"/>
                    <a:pt x="208" y="267"/>
                  </a:cubicBezTo>
                  <a:cubicBezTo>
                    <a:pt x="207" y="267"/>
                    <a:pt x="206" y="268"/>
                    <a:pt x="206" y="270"/>
                  </a:cubicBezTo>
                  <a:cubicBezTo>
                    <a:pt x="206" y="271"/>
                    <a:pt x="207" y="272"/>
                    <a:pt x="209" y="272"/>
                  </a:cubicBezTo>
                  <a:cubicBezTo>
                    <a:pt x="217" y="271"/>
                    <a:pt x="244" y="268"/>
                    <a:pt x="277" y="265"/>
                  </a:cubicBezTo>
                  <a:cubicBezTo>
                    <a:pt x="279" y="265"/>
                    <a:pt x="326" y="260"/>
                    <a:pt x="365" y="256"/>
                  </a:cubicBezTo>
                  <a:cubicBezTo>
                    <a:pt x="391" y="253"/>
                    <a:pt x="414" y="251"/>
                    <a:pt x="419" y="247"/>
                  </a:cubicBezTo>
                  <a:cubicBezTo>
                    <a:pt x="422" y="246"/>
                    <a:pt x="422" y="241"/>
                    <a:pt x="418" y="240"/>
                  </a:cubicBezTo>
                  <a:cubicBezTo>
                    <a:pt x="409" y="236"/>
                    <a:pt x="378" y="239"/>
                    <a:pt x="350" y="242"/>
                  </a:cubicBezTo>
                  <a:cubicBezTo>
                    <a:pt x="335" y="243"/>
                    <a:pt x="320" y="245"/>
                    <a:pt x="310" y="245"/>
                  </a:cubicBezTo>
                  <a:cubicBezTo>
                    <a:pt x="289" y="246"/>
                    <a:pt x="268" y="247"/>
                    <a:pt x="248" y="249"/>
                  </a:cubicBezTo>
                  <a:cubicBezTo>
                    <a:pt x="228" y="251"/>
                    <a:pt x="209" y="253"/>
                    <a:pt x="190" y="253"/>
                  </a:cubicBezTo>
                  <a:cubicBezTo>
                    <a:pt x="182" y="254"/>
                    <a:pt x="136" y="257"/>
                    <a:pt x="95" y="260"/>
                  </a:cubicBezTo>
                  <a:cubicBezTo>
                    <a:pt x="92" y="261"/>
                    <a:pt x="89" y="261"/>
                    <a:pt x="86" y="261"/>
                  </a:cubicBezTo>
                  <a:cubicBezTo>
                    <a:pt x="88" y="261"/>
                    <a:pt x="91" y="260"/>
                    <a:pt x="92" y="260"/>
                  </a:cubicBezTo>
                  <a:cubicBezTo>
                    <a:pt x="96" y="259"/>
                    <a:pt x="101" y="259"/>
                    <a:pt x="106" y="258"/>
                  </a:cubicBezTo>
                  <a:cubicBezTo>
                    <a:pt x="111" y="256"/>
                    <a:pt x="116" y="255"/>
                    <a:pt x="122" y="255"/>
                  </a:cubicBezTo>
                  <a:cubicBezTo>
                    <a:pt x="139" y="252"/>
                    <a:pt x="157" y="250"/>
                    <a:pt x="175" y="248"/>
                  </a:cubicBezTo>
                  <a:cubicBezTo>
                    <a:pt x="193" y="246"/>
                    <a:pt x="211" y="245"/>
                    <a:pt x="228" y="243"/>
                  </a:cubicBezTo>
                  <a:cubicBezTo>
                    <a:pt x="244" y="242"/>
                    <a:pt x="315" y="236"/>
                    <a:pt x="366" y="229"/>
                  </a:cubicBezTo>
                  <a:cubicBezTo>
                    <a:pt x="394" y="225"/>
                    <a:pt x="417" y="221"/>
                    <a:pt x="422" y="217"/>
                  </a:cubicBezTo>
                  <a:cubicBezTo>
                    <a:pt x="422" y="217"/>
                    <a:pt x="422" y="216"/>
                    <a:pt x="422" y="216"/>
                  </a:cubicBezTo>
                  <a:cubicBezTo>
                    <a:pt x="424" y="214"/>
                    <a:pt x="423" y="211"/>
                    <a:pt x="419" y="210"/>
                  </a:cubicBezTo>
                  <a:cubicBezTo>
                    <a:pt x="406" y="206"/>
                    <a:pt x="367" y="210"/>
                    <a:pt x="360" y="210"/>
                  </a:cubicBezTo>
                  <a:cubicBezTo>
                    <a:pt x="357" y="210"/>
                    <a:pt x="356" y="211"/>
                    <a:pt x="356" y="211"/>
                  </a:cubicBezTo>
                  <a:cubicBezTo>
                    <a:pt x="313" y="212"/>
                    <a:pt x="275" y="218"/>
                    <a:pt x="236" y="224"/>
                  </a:cubicBezTo>
                  <a:cubicBezTo>
                    <a:pt x="207" y="229"/>
                    <a:pt x="177" y="234"/>
                    <a:pt x="144" y="237"/>
                  </a:cubicBezTo>
                  <a:cubicBezTo>
                    <a:pt x="135" y="238"/>
                    <a:pt x="126" y="238"/>
                    <a:pt x="117" y="239"/>
                  </a:cubicBezTo>
                  <a:cubicBezTo>
                    <a:pt x="101" y="240"/>
                    <a:pt x="85" y="240"/>
                    <a:pt x="71" y="243"/>
                  </a:cubicBezTo>
                  <a:cubicBezTo>
                    <a:pt x="66" y="243"/>
                    <a:pt x="60" y="243"/>
                    <a:pt x="53" y="243"/>
                  </a:cubicBezTo>
                  <a:cubicBezTo>
                    <a:pt x="93" y="237"/>
                    <a:pt x="178" y="226"/>
                    <a:pt x="257" y="215"/>
                  </a:cubicBezTo>
                  <a:cubicBezTo>
                    <a:pt x="271" y="213"/>
                    <a:pt x="419" y="194"/>
                    <a:pt x="423" y="191"/>
                  </a:cubicBezTo>
                  <a:cubicBezTo>
                    <a:pt x="426" y="188"/>
                    <a:pt x="425" y="186"/>
                    <a:pt x="420" y="186"/>
                  </a:cubicBezTo>
                  <a:cubicBezTo>
                    <a:pt x="419" y="185"/>
                    <a:pt x="416" y="185"/>
                    <a:pt x="414" y="185"/>
                  </a:cubicBezTo>
                  <a:cubicBezTo>
                    <a:pt x="401" y="185"/>
                    <a:pt x="371" y="184"/>
                    <a:pt x="328" y="188"/>
                  </a:cubicBezTo>
                  <a:cubicBezTo>
                    <a:pt x="300" y="190"/>
                    <a:pt x="270" y="194"/>
                    <a:pt x="241" y="197"/>
                  </a:cubicBezTo>
                  <a:cubicBezTo>
                    <a:pt x="212" y="201"/>
                    <a:pt x="183" y="205"/>
                    <a:pt x="156" y="207"/>
                  </a:cubicBezTo>
                  <a:cubicBezTo>
                    <a:pt x="140" y="208"/>
                    <a:pt x="121" y="211"/>
                    <a:pt x="102" y="214"/>
                  </a:cubicBezTo>
                  <a:cubicBezTo>
                    <a:pt x="83" y="216"/>
                    <a:pt x="65" y="219"/>
                    <a:pt x="48" y="221"/>
                  </a:cubicBezTo>
                  <a:cubicBezTo>
                    <a:pt x="54" y="219"/>
                    <a:pt x="61" y="217"/>
                    <a:pt x="68" y="216"/>
                  </a:cubicBezTo>
                  <a:cubicBezTo>
                    <a:pt x="83" y="212"/>
                    <a:pt x="99" y="208"/>
                    <a:pt x="105" y="208"/>
                  </a:cubicBezTo>
                  <a:cubicBezTo>
                    <a:pt x="110" y="207"/>
                    <a:pt x="110" y="207"/>
                    <a:pt x="110" y="207"/>
                  </a:cubicBezTo>
                  <a:cubicBezTo>
                    <a:pt x="118" y="206"/>
                    <a:pt x="125" y="205"/>
                    <a:pt x="132" y="204"/>
                  </a:cubicBezTo>
                  <a:cubicBezTo>
                    <a:pt x="168" y="199"/>
                    <a:pt x="203" y="194"/>
                    <a:pt x="238" y="188"/>
                  </a:cubicBezTo>
                  <a:cubicBezTo>
                    <a:pt x="241" y="188"/>
                    <a:pt x="241" y="188"/>
                    <a:pt x="241" y="188"/>
                  </a:cubicBezTo>
                  <a:cubicBezTo>
                    <a:pt x="263" y="185"/>
                    <a:pt x="410" y="162"/>
                    <a:pt x="422" y="151"/>
                  </a:cubicBezTo>
                  <a:cubicBezTo>
                    <a:pt x="423" y="151"/>
                    <a:pt x="423" y="151"/>
                    <a:pt x="423" y="150"/>
                  </a:cubicBezTo>
                  <a:cubicBezTo>
                    <a:pt x="424" y="149"/>
                    <a:pt x="423" y="147"/>
                    <a:pt x="421" y="147"/>
                  </a:cubicBezTo>
                  <a:cubicBezTo>
                    <a:pt x="409" y="143"/>
                    <a:pt x="357" y="150"/>
                    <a:pt x="348" y="151"/>
                  </a:cubicBezTo>
                  <a:cubicBezTo>
                    <a:pt x="283" y="158"/>
                    <a:pt x="198" y="170"/>
                    <a:pt x="194" y="171"/>
                  </a:cubicBezTo>
                  <a:cubicBezTo>
                    <a:pt x="191" y="172"/>
                    <a:pt x="191" y="172"/>
                    <a:pt x="191" y="172"/>
                  </a:cubicBezTo>
                  <a:cubicBezTo>
                    <a:pt x="166" y="178"/>
                    <a:pt x="134" y="182"/>
                    <a:pt x="103" y="185"/>
                  </a:cubicBezTo>
                  <a:cubicBezTo>
                    <a:pt x="91" y="187"/>
                    <a:pt x="80" y="188"/>
                    <a:pt x="69" y="189"/>
                  </a:cubicBezTo>
                  <a:cubicBezTo>
                    <a:pt x="79" y="187"/>
                    <a:pt x="87" y="184"/>
                    <a:pt x="92" y="184"/>
                  </a:cubicBezTo>
                  <a:cubicBezTo>
                    <a:pt x="109" y="180"/>
                    <a:pt x="130" y="176"/>
                    <a:pt x="150" y="172"/>
                  </a:cubicBezTo>
                  <a:cubicBezTo>
                    <a:pt x="161" y="170"/>
                    <a:pt x="171" y="167"/>
                    <a:pt x="180" y="166"/>
                  </a:cubicBezTo>
                  <a:cubicBezTo>
                    <a:pt x="182" y="165"/>
                    <a:pt x="182" y="165"/>
                    <a:pt x="182" y="165"/>
                  </a:cubicBezTo>
                  <a:cubicBezTo>
                    <a:pt x="188" y="164"/>
                    <a:pt x="196" y="162"/>
                    <a:pt x="204" y="161"/>
                  </a:cubicBezTo>
                  <a:cubicBezTo>
                    <a:pt x="234" y="155"/>
                    <a:pt x="277" y="146"/>
                    <a:pt x="317" y="139"/>
                  </a:cubicBezTo>
                  <a:cubicBezTo>
                    <a:pt x="326" y="137"/>
                    <a:pt x="335" y="136"/>
                    <a:pt x="343" y="134"/>
                  </a:cubicBezTo>
                  <a:cubicBezTo>
                    <a:pt x="379" y="128"/>
                    <a:pt x="410" y="124"/>
                    <a:pt x="420" y="113"/>
                  </a:cubicBezTo>
                  <a:cubicBezTo>
                    <a:pt x="420" y="113"/>
                    <a:pt x="421" y="113"/>
                    <a:pt x="421" y="113"/>
                  </a:cubicBezTo>
                  <a:cubicBezTo>
                    <a:pt x="421" y="112"/>
                    <a:pt x="421" y="111"/>
                    <a:pt x="421" y="110"/>
                  </a:cubicBezTo>
                  <a:cubicBezTo>
                    <a:pt x="421" y="110"/>
                    <a:pt x="420" y="108"/>
                    <a:pt x="416" y="108"/>
                  </a:cubicBezTo>
                  <a:cubicBezTo>
                    <a:pt x="414" y="109"/>
                    <a:pt x="412" y="109"/>
                    <a:pt x="412" y="109"/>
                  </a:cubicBezTo>
                  <a:cubicBezTo>
                    <a:pt x="393" y="113"/>
                    <a:pt x="374" y="115"/>
                    <a:pt x="356" y="117"/>
                  </a:cubicBezTo>
                  <a:cubicBezTo>
                    <a:pt x="351" y="117"/>
                    <a:pt x="346" y="118"/>
                    <a:pt x="342" y="118"/>
                  </a:cubicBezTo>
                  <a:cubicBezTo>
                    <a:pt x="332" y="120"/>
                    <a:pt x="299" y="125"/>
                    <a:pt x="258" y="132"/>
                  </a:cubicBezTo>
                  <a:cubicBezTo>
                    <a:pt x="176" y="145"/>
                    <a:pt x="66" y="164"/>
                    <a:pt x="39" y="164"/>
                  </a:cubicBezTo>
                  <a:cubicBezTo>
                    <a:pt x="54" y="159"/>
                    <a:pt x="105" y="144"/>
                    <a:pt x="163" y="132"/>
                  </a:cubicBezTo>
                  <a:cubicBezTo>
                    <a:pt x="227" y="119"/>
                    <a:pt x="291" y="106"/>
                    <a:pt x="308" y="95"/>
                  </a:cubicBezTo>
                  <a:cubicBezTo>
                    <a:pt x="309" y="94"/>
                    <a:pt x="309" y="93"/>
                    <a:pt x="309" y="92"/>
                  </a:cubicBezTo>
                  <a:cubicBezTo>
                    <a:pt x="309" y="90"/>
                    <a:pt x="307" y="89"/>
                    <a:pt x="306" y="90"/>
                  </a:cubicBezTo>
                  <a:cubicBezTo>
                    <a:pt x="306" y="90"/>
                    <a:pt x="306" y="90"/>
                    <a:pt x="306" y="90"/>
                  </a:cubicBezTo>
                  <a:cubicBezTo>
                    <a:pt x="306" y="90"/>
                    <a:pt x="304" y="90"/>
                    <a:pt x="303" y="90"/>
                  </a:cubicBezTo>
                  <a:cubicBezTo>
                    <a:pt x="299" y="91"/>
                    <a:pt x="294" y="91"/>
                    <a:pt x="294" y="92"/>
                  </a:cubicBezTo>
                  <a:cubicBezTo>
                    <a:pt x="283" y="91"/>
                    <a:pt x="265" y="94"/>
                    <a:pt x="250" y="97"/>
                  </a:cubicBezTo>
                  <a:cubicBezTo>
                    <a:pt x="245" y="98"/>
                    <a:pt x="240" y="98"/>
                    <a:pt x="236" y="99"/>
                  </a:cubicBezTo>
                  <a:cubicBezTo>
                    <a:pt x="216" y="102"/>
                    <a:pt x="193" y="107"/>
                    <a:pt x="170" y="111"/>
                  </a:cubicBezTo>
                  <a:cubicBezTo>
                    <a:pt x="155" y="115"/>
                    <a:pt x="140" y="118"/>
                    <a:pt x="126" y="120"/>
                  </a:cubicBezTo>
                  <a:cubicBezTo>
                    <a:pt x="114" y="122"/>
                    <a:pt x="87" y="127"/>
                    <a:pt x="64" y="130"/>
                  </a:cubicBezTo>
                  <a:cubicBezTo>
                    <a:pt x="60" y="130"/>
                    <a:pt x="56" y="131"/>
                    <a:pt x="52" y="131"/>
                  </a:cubicBezTo>
                  <a:cubicBezTo>
                    <a:pt x="53" y="131"/>
                    <a:pt x="54" y="131"/>
                    <a:pt x="55" y="130"/>
                  </a:cubicBezTo>
                  <a:cubicBezTo>
                    <a:pt x="59" y="130"/>
                    <a:pt x="64" y="129"/>
                    <a:pt x="69" y="127"/>
                  </a:cubicBezTo>
                  <a:cubicBezTo>
                    <a:pt x="90" y="122"/>
                    <a:pt x="112" y="116"/>
                    <a:pt x="135" y="111"/>
                  </a:cubicBezTo>
                  <a:cubicBezTo>
                    <a:pt x="187" y="98"/>
                    <a:pt x="238" y="85"/>
                    <a:pt x="290" y="70"/>
                  </a:cubicBezTo>
                  <a:cubicBezTo>
                    <a:pt x="299" y="68"/>
                    <a:pt x="302" y="65"/>
                    <a:pt x="302" y="63"/>
                  </a:cubicBezTo>
                  <a:cubicBezTo>
                    <a:pt x="300" y="57"/>
                    <a:pt x="128" y="91"/>
                    <a:pt x="109" y="95"/>
                  </a:cubicBezTo>
                  <a:cubicBezTo>
                    <a:pt x="107" y="95"/>
                    <a:pt x="107" y="95"/>
                    <a:pt x="107" y="95"/>
                  </a:cubicBezTo>
                  <a:cubicBezTo>
                    <a:pt x="107" y="95"/>
                    <a:pt x="107" y="95"/>
                    <a:pt x="107" y="95"/>
                  </a:cubicBezTo>
                  <a:cubicBezTo>
                    <a:pt x="107" y="95"/>
                    <a:pt x="107" y="95"/>
                    <a:pt x="107" y="95"/>
                  </a:cubicBezTo>
                  <a:cubicBezTo>
                    <a:pt x="107" y="95"/>
                    <a:pt x="107" y="95"/>
                    <a:pt x="107" y="95"/>
                  </a:cubicBezTo>
                  <a:cubicBezTo>
                    <a:pt x="107" y="95"/>
                    <a:pt x="107" y="95"/>
                    <a:pt x="107" y="95"/>
                  </a:cubicBezTo>
                  <a:cubicBezTo>
                    <a:pt x="98" y="97"/>
                    <a:pt x="98" y="97"/>
                    <a:pt x="98" y="97"/>
                  </a:cubicBezTo>
                  <a:cubicBezTo>
                    <a:pt x="89" y="98"/>
                    <a:pt x="76" y="100"/>
                    <a:pt x="64" y="102"/>
                  </a:cubicBezTo>
                  <a:cubicBezTo>
                    <a:pt x="62" y="102"/>
                    <a:pt x="62" y="102"/>
                    <a:pt x="62" y="102"/>
                  </a:cubicBezTo>
                  <a:cubicBezTo>
                    <a:pt x="77" y="98"/>
                    <a:pt x="95" y="93"/>
                    <a:pt x="115" y="88"/>
                  </a:cubicBezTo>
                  <a:cubicBezTo>
                    <a:pt x="131" y="84"/>
                    <a:pt x="304" y="40"/>
                    <a:pt x="304" y="31"/>
                  </a:cubicBezTo>
                  <a:cubicBezTo>
                    <a:pt x="303" y="22"/>
                    <a:pt x="205" y="45"/>
                    <a:pt x="196" y="47"/>
                  </a:cubicBezTo>
                  <a:cubicBezTo>
                    <a:pt x="134" y="59"/>
                    <a:pt x="64" y="73"/>
                    <a:pt x="37" y="74"/>
                  </a:cubicBezTo>
                  <a:cubicBezTo>
                    <a:pt x="57" y="68"/>
                    <a:pt x="79" y="64"/>
                    <a:pt x="101" y="61"/>
                  </a:cubicBezTo>
                  <a:cubicBezTo>
                    <a:pt x="118" y="59"/>
                    <a:pt x="135" y="56"/>
                    <a:pt x="153" y="52"/>
                  </a:cubicBezTo>
                  <a:cubicBezTo>
                    <a:pt x="188" y="44"/>
                    <a:pt x="227" y="33"/>
                    <a:pt x="263" y="22"/>
                  </a:cubicBezTo>
                  <a:cubicBezTo>
                    <a:pt x="278" y="17"/>
                    <a:pt x="294" y="13"/>
                    <a:pt x="308" y="9"/>
                  </a:cubicBezTo>
                  <a:cubicBezTo>
                    <a:pt x="309" y="9"/>
                    <a:pt x="310" y="8"/>
                    <a:pt x="310" y="6"/>
                  </a:cubicBezTo>
                  <a:cubicBezTo>
                    <a:pt x="310" y="6"/>
                    <a:pt x="310" y="6"/>
                    <a:pt x="310" y="6"/>
                  </a:cubicBezTo>
                  <a:cubicBezTo>
                    <a:pt x="309" y="0"/>
                    <a:pt x="277" y="6"/>
                    <a:pt x="266" y="8"/>
                  </a:cubicBezTo>
                  <a:cubicBezTo>
                    <a:pt x="219" y="17"/>
                    <a:pt x="149" y="32"/>
                    <a:pt x="140" y="34"/>
                  </a:cubicBezTo>
                  <a:cubicBezTo>
                    <a:pt x="124" y="38"/>
                    <a:pt x="108" y="40"/>
                    <a:pt x="91" y="43"/>
                  </a:cubicBezTo>
                  <a:cubicBezTo>
                    <a:pt x="69" y="47"/>
                    <a:pt x="46" y="50"/>
                    <a:pt x="25" y="56"/>
                  </a:cubicBezTo>
                  <a:close/>
                  <a:moveTo>
                    <a:pt x="297" y="65"/>
                  </a:moveTo>
                  <a:cubicBezTo>
                    <a:pt x="297" y="65"/>
                    <a:pt x="296" y="65"/>
                    <a:pt x="295" y="65"/>
                  </a:cubicBezTo>
                  <a:cubicBezTo>
                    <a:pt x="296" y="65"/>
                    <a:pt x="297" y="65"/>
                    <a:pt x="297"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41">
              <a:extLst>
                <a:ext uri="{FF2B5EF4-FFF2-40B4-BE49-F238E27FC236}">
                  <a16:creationId xmlns:a16="http://schemas.microsoft.com/office/drawing/2014/main" xmlns="" id="{FFA7B598-A282-4860-8EC7-A9CCE57149AC}"/>
                </a:ext>
              </a:extLst>
            </p:cNvPr>
            <p:cNvSpPr>
              <a:spLocks/>
            </p:cNvSpPr>
            <p:nvPr/>
          </p:nvSpPr>
          <p:spPr bwMode="auto">
            <a:xfrm>
              <a:off x="3911" y="1600"/>
              <a:ext cx="422" cy="1034"/>
            </a:xfrm>
            <a:custGeom>
              <a:avLst/>
              <a:gdLst>
                <a:gd name="T0" fmla="*/ 1 w 178"/>
                <a:gd name="T1" fmla="*/ 44 h 435"/>
                <a:gd name="T2" fmla="*/ 12 w 178"/>
                <a:gd name="T3" fmla="*/ 194 h 435"/>
                <a:gd name="T4" fmla="*/ 14 w 178"/>
                <a:gd name="T5" fmla="*/ 193 h 435"/>
                <a:gd name="T6" fmla="*/ 28 w 178"/>
                <a:gd name="T7" fmla="*/ 126 h 435"/>
                <a:gd name="T8" fmla="*/ 33 w 178"/>
                <a:gd name="T9" fmla="*/ 198 h 435"/>
                <a:gd name="T10" fmla="*/ 38 w 178"/>
                <a:gd name="T11" fmla="*/ 199 h 435"/>
                <a:gd name="T12" fmla="*/ 47 w 178"/>
                <a:gd name="T13" fmla="*/ 62 h 435"/>
                <a:gd name="T14" fmla="*/ 51 w 178"/>
                <a:gd name="T15" fmla="*/ 210 h 435"/>
                <a:gd name="T16" fmla="*/ 68 w 178"/>
                <a:gd name="T17" fmla="*/ 212 h 435"/>
                <a:gd name="T18" fmla="*/ 76 w 178"/>
                <a:gd name="T19" fmla="*/ 35 h 435"/>
                <a:gd name="T20" fmla="*/ 76 w 178"/>
                <a:gd name="T21" fmla="*/ 229 h 435"/>
                <a:gd name="T22" fmla="*/ 93 w 178"/>
                <a:gd name="T23" fmla="*/ 244 h 435"/>
                <a:gd name="T24" fmla="*/ 97 w 178"/>
                <a:gd name="T25" fmla="*/ 150 h 435"/>
                <a:gd name="T26" fmla="*/ 100 w 178"/>
                <a:gd name="T27" fmla="*/ 36 h 435"/>
                <a:gd name="T28" fmla="*/ 105 w 178"/>
                <a:gd name="T29" fmla="*/ 80 h 435"/>
                <a:gd name="T30" fmla="*/ 104 w 178"/>
                <a:gd name="T31" fmla="*/ 292 h 435"/>
                <a:gd name="T32" fmla="*/ 118 w 178"/>
                <a:gd name="T33" fmla="*/ 233 h 435"/>
                <a:gd name="T34" fmla="*/ 125 w 178"/>
                <a:gd name="T35" fmla="*/ 217 h 435"/>
                <a:gd name="T36" fmla="*/ 125 w 178"/>
                <a:gd name="T37" fmla="*/ 424 h 435"/>
                <a:gd name="T38" fmla="*/ 145 w 178"/>
                <a:gd name="T39" fmla="*/ 294 h 435"/>
                <a:gd name="T40" fmla="*/ 149 w 178"/>
                <a:gd name="T41" fmla="*/ 54 h 435"/>
                <a:gd name="T42" fmla="*/ 154 w 178"/>
                <a:gd name="T43" fmla="*/ 87 h 435"/>
                <a:gd name="T44" fmla="*/ 155 w 178"/>
                <a:gd name="T45" fmla="*/ 277 h 435"/>
                <a:gd name="T46" fmla="*/ 166 w 178"/>
                <a:gd name="T47" fmla="*/ 425 h 435"/>
                <a:gd name="T48" fmla="*/ 176 w 178"/>
                <a:gd name="T49" fmla="*/ 103 h 435"/>
                <a:gd name="T50" fmla="*/ 173 w 178"/>
                <a:gd name="T51" fmla="*/ 2 h 435"/>
                <a:gd name="T52" fmla="*/ 168 w 178"/>
                <a:gd name="T53" fmla="*/ 299 h 435"/>
                <a:gd name="T54" fmla="*/ 160 w 178"/>
                <a:gd name="T55" fmla="*/ 277 h 435"/>
                <a:gd name="T56" fmla="*/ 159 w 178"/>
                <a:gd name="T57" fmla="*/ 87 h 435"/>
                <a:gd name="T58" fmla="*/ 150 w 178"/>
                <a:gd name="T59" fmla="*/ 7 h 435"/>
                <a:gd name="T60" fmla="*/ 141 w 178"/>
                <a:gd name="T61" fmla="*/ 176 h 435"/>
                <a:gd name="T62" fmla="*/ 131 w 178"/>
                <a:gd name="T63" fmla="*/ 424 h 435"/>
                <a:gd name="T64" fmla="*/ 131 w 178"/>
                <a:gd name="T65" fmla="*/ 217 h 435"/>
                <a:gd name="T66" fmla="*/ 118 w 178"/>
                <a:gd name="T67" fmla="*/ 100 h 435"/>
                <a:gd name="T68" fmla="*/ 107 w 178"/>
                <a:gd name="T69" fmla="*/ 287 h 435"/>
                <a:gd name="T70" fmla="*/ 111 w 178"/>
                <a:gd name="T71" fmla="*/ 80 h 435"/>
                <a:gd name="T72" fmla="*/ 95 w 178"/>
                <a:gd name="T73" fmla="*/ 33 h 435"/>
                <a:gd name="T74" fmla="*/ 92 w 178"/>
                <a:gd name="T75" fmla="*/ 141 h 435"/>
                <a:gd name="T76" fmla="*/ 88 w 178"/>
                <a:gd name="T77" fmla="*/ 230 h 435"/>
                <a:gd name="T78" fmla="*/ 81 w 178"/>
                <a:gd name="T79" fmla="*/ 229 h 435"/>
                <a:gd name="T80" fmla="*/ 80 w 178"/>
                <a:gd name="T81" fmla="*/ 27 h 435"/>
                <a:gd name="T82" fmla="*/ 66 w 178"/>
                <a:gd name="T83" fmla="*/ 88 h 435"/>
                <a:gd name="T84" fmla="*/ 56 w 178"/>
                <a:gd name="T85" fmla="*/ 225 h 435"/>
                <a:gd name="T86" fmla="*/ 54 w 178"/>
                <a:gd name="T87" fmla="*/ 30 h 435"/>
                <a:gd name="T88" fmla="*/ 50 w 178"/>
                <a:gd name="T89" fmla="*/ 27 h 435"/>
                <a:gd name="T90" fmla="*/ 45 w 178"/>
                <a:gd name="T91" fmla="*/ 29 h 435"/>
                <a:gd name="T92" fmla="*/ 39 w 178"/>
                <a:gd name="T93" fmla="*/ 103 h 435"/>
                <a:gd name="T94" fmla="*/ 25 w 178"/>
                <a:gd name="T95" fmla="*/ 36 h 435"/>
                <a:gd name="T96" fmla="*/ 7 w 178"/>
                <a:gd name="T97" fmla="*/ 146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435">
                  <a:moveTo>
                    <a:pt x="6" y="43"/>
                  </a:moveTo>
                  <a:cubicBezTo>
                    <a:pt x="6" y="42"/>
                    <a:pt x="5" y="41"/>
                    <a:pt x="3" y="41"/>
                  </a:cubicBezTo>
                  <a:cubicBezTo>
                    <a:pt x="2" y="41"/>
                    <a:pt x="0" y="42"/>
                    <a:pt x="1" y="44"/>
                  </a:cubicBezTo>
                  <a:cubicBezTo>
                    <a:pt x="1" y="46"/>
                    <a:pt x="1" y="56"/>
                    <a:pt x="1" y="69"/>
                  </a:cubicBezTo>
                  <a:cubicBezTo>
                    <a:pt x="1" y="91"/>
                    <a:pt x="1" y="121"/>
                    <a:pt x="2" y="147"/>
                  </a:cubicBezTo>
                  <a:cubicBezTo>
                    <a:pt x="3" y="173"/>
                    <a:pt x="5" y="195"/>
                    <a:pt x="12" y="194"/>
                  </a:cubicBezTo>
                  <a:cubicBezTo>
                    <a:pt x="12" y="192"/>
                    <a:pt x="12" y="192"/>
                    <a:pt x="12" y="192"/>
                  </a:cubicBezTo>
                  <a:cubicBezTo>
                    <a:pt x="12" y="194"/>
                    <a:pt x="12" y="194"/>
                    <a:pt x="12" y="194"/>
                  </a:cubicBezTo>
                  <a:cubicBezTo>
                    <a:pt x="13" y="194"/>
                    <a:pt x="14" y="194"/>
                    <a:pt x="14" y="193"/>
                  </a:cubicBezTo>
                  <a:cubicBezTo>
                    <a:pt x="21" y="182"/>
                    <a:pt x="21" y="147"/>
                    <a:pt x="21" y="112"/>
                  </a:cubicBezTo>
                  <a:cubicBezTo>
                    <a:pt x="22" y="88"/>
                    <a:pt x="22" y="65"/>
                    <a:pt x="24" y="50"/>
                  </a:cubicBezTo>
                  <a:cubicBezTo>
                    <a:pt x="25" y="64"/>
                    <a:pt x="26" y="96"/>
                    <a:pt x="28" y="126"/>
                  </a:cubicBezTo>
                  <a:cubicBezTo>
                    <a:pt x="29" y="157"/>
                    <a:pt x="30" y="187"/>
                    <a:pt x="33" y="198"/>
                  </a:cubicBezTo>
                  <a:cubicBezTo>
                    <a:pt x="33" y="198"/>
                    <a:pt x="33" y="198"/>
                    <a:pt x="33" y="198"/>
                  </a:cubicBezTo>
                  <a:cubicBezTo>
                    <a:pt x="33" y="198"/>
                    <a:pt x="33" y="198"/>
                    <a:pt x="33" y="198"/>
                  </a:cubicBezTo>
                  <a:cubicBezTo>
                    <a:pt x="34" y="201"/>
                    <a:pt x="35" y="202"/>
                    <a:pt x="36" y="202"/>
                  </a:cubicBezTo>
                  <a:cubicBezTo>
                    <a:pt x="36" y="202"/>
                    <a:pt x="36" y="202"/>
                    <a:pt x="36" y="202"/>
                  </a:cubicBezTo>
                  <a:cubicBezTo>
                    <a:pt x="37" y="202"/>
                    <a:pt x="38" y="201"/>
                    <a:pt x="38" y="199"/>
                  </a:cubicBezTo>
                  <a:cubicBezTo>
                    <a:pt x="47" y="167"/>
                    <a:pt x="46" y="135"/>
                    <a:pt x="44" y="103"/>
                  </a:cubicBezTo>
                  <a:cubicBezTo>
                    <a:pt x="44" y="99"/>
                    <a:pt x="44" y="95"/>
                    <a:pt x="44" y="91"/>
                  </a:cubicBezTo>
                  <a:cubicBezTo>
                    <a:pt x="44" y="91"/>
                    <a:pt x="45" y="77"/>
                    <a:pt x="47" y="62"/>
                  </a:cubicBezTo>
                  <a:cubicBezTo>
                    <a:pt x="48" y="50"/>
                    <a:pt x="49" y="37"/>
                    <a:pt x="50" y="33"/>
                  </a:cubicBezTo>
                  <a:cubicBezTo>
                    <a:pt x="51" y="33"/>
                    <a:pt x="50" y="104"/>
                    <a:pt x="50" y="109"/>
                  </a:cubicBezTo>
                  <a:cubicBezTo>
                    <a:pt x="51" y="151"/>
                    <a:pt x="51" y="196"/>
                    <a:pt x="51" y="210"/>
                  </a:cubicBezTo>
                  <a:cubicBezTo>
                    <a:pt x="51" y="214"/>
                    <a:pt x="51" y="219"/>
                    <a:pt x="51" y="225"/>
                  </a:cubicBezTo>
                  <a:cubicBezTo>
                    <a:pt x="50" y="245"/>
                    <a:pt x="51" y="293"/>
                    <a:pt x="59" y="280"/>
                  </a:cubicBezTo>
                  <a:cubicBezTo>
                    <a:pt x="63" y="274"/>
                    <a:pt x="66" y="246"/>
                    <a:pt x="68" y="212"/>
                  </a:cubicBezTo>
                  <a:cubicBezTo>
                    <a:pt x="71" y="165"/>
                    <a:pt x="72" y="107"/>
                    <a:pt x="71" y="87"/>
                  </a:cubicBezTo>
                  <a:cubicBezTo>
                    <a:pt x="70" y="78"/>
                    <a:pt x="70" y="63"/>
                    <a:pt x="72" y="49"/>
                  </a:cubicBezTo>
                  <a:cubicBezTo>
                    <a:pt x="73" y="44"/>
                    <a:pt x="74" y="39"/>
                    <a:pt x="76" y="35"/>
                  </a:cubicBezTo>
                  <a:cubicBezTo>
                    <a:pt x="79" y="71"/>
                    <a:pt x="78" y="122"/>
                    <a:pt x="77" y="169"/>
                  </a:cubicBezTo>
                  <a:cubicBezTo>
                    <a:pt x="76" y="190"/>
                    <a:pt x="76" y="211"/>
                    <a:pt x="76" y="228"/>
                  </a:cubicBezTo>
                  <a:cubicBezTo>
                    <a:pt x="76" y="231"/>
                    <a:pt x="76" y="228"/>
                    <a:pt x="76" y="229"/>
                  </a:cubicBezTo>
                  <a:cubicBezTo>
                    <a:pt x="76" y="232"/>
                    <a:pt x="77" y="283"/>
                    <a:pt x="83" y="285"/>
                  </a:cubicBezTo>
                  <a:cubicBezTo>
                    <a:pt x="84" y="285"/>
                    <a:pt x="86" y="285"/>
                    <a:pt x="87" y="283"/>
                  </a:cubicBezTo>
                  <a:cubicBezTo>
                    <a:pt x="92" y="276"/>
                    <a:pt x="93" y="262"/>
                    <a:pt x="93" y="244"/>
                  </a:cubicBezTo>
                  <a:cubicBezTo>
                    <a:pt x="93" y="239"/>
                    <a:pt x="93" y="235"/>
                    <a:pt x="94" y="230"/>
                  </a:cubicBezTo>
                  <a:cubicBezTo>
                    <a:pt x="94" y="218"/>
                    <a:pt x="95" y="204"/>
                    <a:pt x="95" y="191"/>
                  </a:cubicBezTo>
                  <a:cubicBezTo>
                    <a:pt x="96" y="174"/>
                    <a:pt x="97" y="158"/>
                    <a:pt x="97" y="150"/>
                  </a:cubicBezTo>
                  <a:cubicBezTo>
                    <a:pt x="97" y="141"/>
                    <a:pt x="97" y="141"/>
                    <a:pt x="97" y="141"/>
                  </a:cubicBezTo>
                  <a:cubicBezTo>
                    <a:pt x="97" y="133"/>
                    <a:pt x="97" y="125"/>
                    <a:pt x="97" y="118"/>
                  </a:cubicBezTo>
                  <a:cubicBezTo>
                    <a:pt x="97" y="90"/>
                    <a:pt x="97" y="64"/>
                    <a:pt x="100" y="36"/>
                  </a:cubicBezTo>
                  <a:cubicBezTo>
                    <a:pt x="101" y="35"/>
                    <a:pt x="101" y="34"/>
                    <a:pt x="101" y="33"/>
                  </a:cubicBezTo>
                  <a:cubicBezTo>
                    <a:pt x="100" y="29"/>
                    <a:pt x="101" y="27"/>
                    <a:pt x="102" y="24"/>
                  </a:cubicBezTo>
                  <a:cubicBezTo>
                    <a:pt x="103" y="31"/>
                    <a:pt x="104" y="54"/>
                    <a:pt x="105" y="80"/>
                  </a:cubicBezTo>
                  <a:cubicBezTo>
                    <a:pt x="106" y="116"/>
                    <a:pt x="106" y="155"/>
                    <a:pt x="105" y="163"/>
                  </a:cubicBezTo>
                  <a:cubicBezTo>
                    <a:pt x="103" y="170"/>
                    <a:pt x="100" y="212"/>
                    <a:pt x="100" y="246"/>
                  </a:cubicBezTo>
                  <a:cubicBezTo>
                    <a:pt x="100" y="269"/>
                    <a:pt x="101" y="288"/>
                    <a:pt x="104" y="292"/>
                  </a:cubicBezTo>
                  <a:cubicBezTo>
                    <a:pt x="106" y="294"/>
                    <a:pt x="108" y="294"/>
                    <a:pt x="110" y="293"/>
                  </a:cubicBezTo>
                  <a:cubicBezTo>
                    <a:pt x="114" y="289"/>
                    <a:pt x="115" y="270"/>
                    <a:pt x="117" y="250"/>
                  </a:cubicBezTo>
                  <a:cubicBezTo>
                    <a:pt x="117" y="244"/>
                    <a:pt x="117" y="238"/>
                    <a:pt x="118" y="233"/>
                  </a:cubicBezTo>
                  <a:cubicBezTo>
                    <a:pt x="121" y="196"/>
                    <a:pt x="122" y="145"/>
                    <a:pt x="123" y="101"/>
                  </a:cubicBezTo>
                  <a:cubicBezTo>
                    <a:pt x="124" y="63"/>
                    <a:pt x="125" y="32"/>
                    <a:pt x="126" y="20"/>
                  </a:cubicBezTo>
                  <a:cubicBezTo>
                    <a:pt x="133" y="49"/>
                    <a:pt x="129" y="141"/>
                    <a:pt x="125" y="217"/>
                  </a:cubicBezTo>
                  <a:cubicBezTo>
                    <a:pt x="123" y="255"/>
                    <a:pt x="122" y="289"/>
                    <a:pt x="122" y="309"/>
                  </a:cubicBezTo>
                  <a:cubicBezTo>
                    <a:pt x="122" y="311"/>
                    <a:pt x="122" y="316"/>
                    <a:pt x="122" y="323"/>
                  </a:cubicBezTo>
                  <a:cubicBezTo>
                    <a:pt x="121" y="346"/>
                    <a:pt x="120" y="404"/>
                    <a:pt x="125" y="424"/>
                  </a:cubicBezTo>
                  <a:cubicBezTo>
                    <a:pt x="127" y="431"/>
                    <a:pt x="132" y="435"/>
                    <a:pt x="136" y="427"/>
                  </a:cubicBezTo>
                  <a:cubicBezTo>
                    <a:pt x="137" y="424"/>
                    <a:pt x="137" y="419"/>
                    <a:pt x="138" y="410"/>
                  </a:cubicBezTo>
                  <a:cubicBezTo>
                    <a:pt x="142" y="375"/>
                    <a:pt x="144" y="335"/>
                    <a:pt x="145" y="294"/>
                  </a:cubicBezTo>
                  <a:cubicBezTo>
                    <a:pt x="146" y="253"/>
                    <a:pt x="147" y="212"/>
                    <a:pt x="147" y="176"/>
                  </a:cubicBezTo>
                  <a:cubicBezTo>
                    <a:pt x="147" y="171"/>
                    <a:pt x="147" y="176"/>
                    <a:pt x="147" y="172"/>
                  </a:cubicBezTo>
                  <a:cubicBezTo>
                    <a:pt x="147" y="153"/>
                    <a:pt x="147" y="96"/>
                    <a:pt x="149" y="54"/>
                  </a:cubicBezTo>
                  <a:cubicBezTo>
                    <a:pt x="151" y="37"/>
                    <a:pt x="152" y="23"/>
                    <a:pt x="154" y="15"/>
                  </a:cubicBezTo>
                  <a:cubicBezTo>
                    <a:pt x="154" y="22"/>
                    <a:pt x="154" y="30"/>
                    <a:pt x="154" y="39"/>
                  </a:cubicBezTo>
                  <a:cubicBezTo>
                    <a:pt x="154" y="61"/>
                    <a:pt x="153" y="85"/>
                    <a:pt x="154" y="87"/>
                  </a:cubicBezTo>
                  <a:cubicBezTo>
                    <a:pt x="154" y="109"/>
                    <a:pt x="155" y="134"/>
                    <a:pt x="155" y="158"/>
                  </a:cubicBezTo>
                  <a:cubicBezTo>
                    <a:pt x="155" y="186"/>
                    <a:pt x="154" y="214"/>
                    <a:pt x="154" y="238"/>
                  </a:cubicBezTo>
                  <a:cubicBezTo>
                    <a:pt x="153" y="249"/>
                    <a:pt x="154" y="263"/>
                    <a:pt x="155" y="277"/>
                  </a:cubicBezTo>
                  <a:cubicBezTo>
                    <a:pt x="156" y="318"/>
                    <a:pt x="152" y="355"/>
                    <a:pt x="153" y="396"/>
                  </a:cubicBezTo>
                  <a:cubicBezTo>
                    <a:pt x="153" y="412"/>
                    <a:pt x="155" y="426"/>
                    <a:pt x="158" y="428"/>
                  </a:cubicBezTo>
                  <a:cubicBezTo>
                    <a:pt x="162" y="431"/>
                    <a:pt x="164" y="427"/>
                    <a:pt x="166" y="425"/>
                  </a:cubicBezTo>
                  <a:cubicBezTo>
                    <a:pt x="172" y="413"/>
                    <a:pt x="173" y="363"/>
                    <a:pt x="174" y="299"/>
                  </a:cubicBezTo>
                  <a:cubicBezTo>
                    <a:pt x="174" y="278"/>
                    <a:pt x="174" y="256"/>
                    <a:pt x="175" y="232"/>
                  </a:cubicBezTo>
                  <a:cubicBezTo>
                    <a:pt x="176" y="188"/>
                    <a:pt x="176" y="143"/>
                    <a:pt x="176" y="103"/>
                  </a:cubicBezTo>
                  <a:cubicBezTo>
                    <a:pt x="177" y="58"/>
                    <a:pt x="177" y="21"/>
                    <a:pt x="178" y="3"/>
                  </a:cubicBezTo>
                  <a:cubicBezTo>
                    <a:pt x="178" y="1"/>
                    <a:pt x="177" y="0"/>
                    <a:pt x="175" y="0"/>
                  </a:cubicBezTo>
                  <a:cubicBezTo>
                    <a:pt x="174" y="0"/>
                    <a:pt x="173" y="1"/>
                    <a:pt x="173" y="2"/>
                  </a:cubicBezTo>
                  <a:cubicBezTo>
                    <a:pt x="172" y="20"/>
                    <a:pt x="171" y="58"/>
                    <a:pt x="171" y="103"/>
                  </a:cubicBezTo>
                  <a:cubicBezTo>
                    <a:pt x="171" y="143"/>
                    <a:pt x="170" y="188"/>
                    <a:pt x="169" y="232"/>
                  </a:cubicBezTo>
                  <a:cubicBezTo>
                    <a:pt x="169" y="255"/>
                    <a:pt x="168" y="278"/>
                    <a:pt x="168" y="299"/>
                  </a:cubicBezTo>
                  <a:cubicBezTo>
                    <a:pt x="168" y="302"/>
                    <a:pt x="164" y="425"/>
                    <a:pt x="161" y="422"/>
                  </a:cubicBezTo>
                  <a:cubicBezTo>
                    <a:pt x="160" y="422"/>
                    <a:pt x="159" y="416"/>
                    <a:pt x="159" y="396"/>
                  </a:cubicBezTo>
                  <a:cubicBezTo>
                    <a:pt x="158" y="355"/>
                    <a:pt x="162" y="317"/>
                    <a:pt x="160" y="277"/>
                  </a:cubicBezTo>
                  <a:cubicBezTo>
                    <a:pt x="159" y="263"/>
                    <a:pt x="159" y="249"/>
                    <a:pt x="159" y="238"/>
                  </a:cubicBezTo>
                  <a:cubicBezTo>
                    <a:pt x="160" y="214"/>
                    <a:pt x="160" y="186"/>
                    <a:pt x="160" y="158"/>
                  </a:cubicBezTo>
                  <a:cubicBezTo>
                    <a:pt x="160" y="133"/>
                    <a:pt x="160" y="109"/>
                    <a:pt x="159" y="87"/>
                  </a:cubicBezTo>
                  <a:cubicBezTo>
                    <a:pt x="159" y="85"/>
                    <a:pt x="159" y="61"/>
                    <a:pt x="159" y="39"/>
                  </a:cubicBezTo>
                  <a:cubicBezTo>
                    <a:pt x="159" y="29"/>
                    <a:pt x="159" y="18"/>
                    <a:pt x="159" y="8"/>
                  </a:cubicBezTo>
                  <a:cubicBezTo>
                    <a:pt x="160" y="2"/>
                    <a:pt x="152" y="3"/>
                    <a:pt x="150" y="7"/>
                  </a:cubicBezTo>
                  <a:cubicBezTo>
                    <a:pt x="146" y="15"/>
                    <a:pt x="145" y="38"/>
                    <a:pt x="144" y="54"/>
                  </a:cubicBezTo>
                  <a:cubicBezTo>
                    <a:pt x="141" y="95"/>
                    <a:pt x="141" y="153"/>
                    <a:pt x="141" y="172"/>
                  </a:cubicBezTo>
                  <a:cubicBezTo>
                    <a:pt x="141" y="173"/>
                    <a:pt x="141" y="169"/>
                    <a:pt x="141" y="176"/>
                  </a:cubicBezTo>
                  <a:cubicBezTo>
                    <a:pt x="141" y="212"/>
                    <a:pt x="141" y="254"/>
                    <a:pt x="140" y="294"/>
                  </a:cubicBezTo>
                  <a:cubicBezTo>
                    <a:pt x="138" y="335"/>
                    <a:pt x="136" y="375"/>
                    <a:pt x="133" y="409"/>
                  </a:cubicBezTo>
                  <a:cubicBezTo>
                    <a:pt x="132" y="417"/>
                    <a:pt x="132" y="422"/>
                    <a:pt x="131" y="424"/>
                  </a:cubicBezTo>
                  <a:cubicBezTo>
                    <a:pt x="125" y="417"/>
                    <a:pt x="127" y="352"/>
                    <a:pt x="127" y="323"/>
                  </a:cubicBezTo>
                  <a:cubicBezTo>
                    <a:pt x="127" y="316"/>
                    <a:pt x="127" y="311"/>
                    <a:pt x="127" y="309"/>
                  </a:cubicBezTo>
                  <a:cubicBezTo>
                    <a:pt x="127" y="290"/>
                    <a:pt x="129" y="255"/>
                    <a:pt x="131" y="217"/>
                  </a:cubicBezTo>
                  <a:cubicBezTo>
                    <a:pt x="134" y="135"/>
                    <a:pt x="139" y="34"/>
                    <a:pt x="129" y="12"/>
                  </a:cubicBezTo>
                  <a:cubicBezTo>
                    <a:pt x="128" y="10"/>
                    <a:pt x="126" y="9"/>
                    <a:pt x="124" y="10"/>
                  </a:cubicBezTo>
                  <a:cubicBezTo>
                    <a:pt x="120" y="12"/>
                    <a:pt x="119" y="52"/>
                    <a:pt x="118" y="100"/>
                  </a:cubicBezTo>
                  <a:cubicBezTo>
                    <a:pt x="117" y="144"/>
                    <a:pt x="116" y="195"/>
                    <a:pt x="113" y="232"/>
                  </a:cubicBezTo>
                  <a:cubicBezTo>
                    <a:pt x="112" y="238"/>
                    <a:pt x="112" y="244"/>
                    <a:pt x="111" y="249"/>
                  </a:cubicBezTo>
                  <a:cubicBezTo>
                    <a:pt x="110" y="266"/>
                    <a:pt x="109" y="282"/>
                    <a:pt x="107" y="287"/>
                  </a:cubicBezTo>
                  <a:cubicBezTo>
                    <a:pt x="106" y="282"/>
                    <a:pt x="105" y="266"/>
                    <a:pt x="105" y="246"/>
                  </a:cubicBezTo>
                  <a:cubicBezTo>
                    <a:pt x="106" y="213"/>
                    <a:pt x="108" y="171"/>
                    <a:pt x="110" y="165"/>
                  </a:cubicBezTo>
                  <a:cubicBezTo>
                    <a:pt x="112" y="156"/>
                    <a:pt x="112" y="116"/>
                    <a:pt x="111" y="80"/>
                  </a:cubicBezTo>
                  <a:cubicBezTo>
                    <a:pt x="110" y="52"/>
                    <a:pt x="108" y="26"/>
                    <a:pt x="105" y="18"/>
                  </a:cubicBezTo>
                  <a:cubicBezTo>
                    <a:pt x="105" y="18"/>
                    <a:pt x="105" y="18"/>
                    <a:pt x="105" y="18"/>
                  </a:cubicBezTo>
                  <a:cubicBezTo>
                    <a:pt x="102" y="11"/>
                    <a:pt x="95" y="21"/>
                    <a:pt x="95" y="33"/>
                  </a:cubicBezTo>
                  <a:cubicBezTo>
                    <a:pt x="95" y="34"/>
                    <a:pt x="95" y="35"/>
                    <a:pt x="95" y="36"/>
                  </a:cubicBezTo>
                  <a:cubicBezTo>
                    <a:pt x="92" y="64"/>
                    <a:pt x="92" y="90"/>
                    <a:pt x="92" y="118"/>
                  </a:cubicBezTo>
                  <a:cubicBezTo>
                    <a:pt x="92" y="125"/>
                    <a:pt x="92" y="133"/>
                    <a:pt x="92" y="141"/>
                  </a:cubicBezTo>
                  <a:cubicBezTo>
                    <a:pt x="91" y="150"/>
                    <a:pt x="91" y="150"/>
                    <a:pt x="91" y="150"/>
                  </a:cubicBezTo>
                  <a:cubicBezTo>
                    <a:pt x="91" y="158"/>
                    <a:pt x="91" y="174"/>
                    <a:pt x="90" y="191"/>
                  </a:cubicBezTo>
                  <a:cubicBezTo>
                    <a:pt x="89" y="204"/>
                    <a:pt x="89" y="217"/>
                    <a:pt x="88" y="230"/>
                  </a:cubicBezTo>
                  <a:cubicBezTo>
                    <a:pt x="88" y="235"/>
                    <a:pt x="88" y="239"/>
                    <a:pt x="88" y="244"/>
                  </a:cubicBezTo>
                  <a:cubicBezTo>
                    <a:pt x="87" y="259"/>
                    <a:pt x="87" y="271"/>
                    <a:pt x="84" y="278"/>
                  </a:cubicBezTo>
                  <a:cubicBezTo>
                    <a:pt x="81" y="272"/>
                    <a:pt x="81" y="238"/>
                    <a:pt x="81" y="229"/>
                  </a:cubicBezTo>
                  <a:cubicBezTo>
                    <a:pt x="81" y="227"/>
                    <a:pt x="81" y="230"/>
                    <a:pt x="81" y="228"/>
                  </a:cubicBezTo>
                  <a:cubicBezTo>
                    <a:pt x="81" y="210"/>
                    <a:pt x="82" y="190"/>
                    <a:pt x="82" y="169"/>
                  </a:cubicBezTo>
                  <a:cubicBezTo>
                    <a:pt x="84" y="118"/>
                    <a:pt x="85" y="63"/>
                    <a:pt x="80" y="27"/>
                  </a:cubicBezTo>
                  <a:cubicBezTo>
                    <a:pt x="80" y="26"/>
                    <a:pt x="80" y="26"/>
                    <a:pt x="79" y="25"/>
                  </a:cubicBezTo>
                  <a:cubicBezTo>
                    <a:pt x="73" y="19"/>
                    <a:pt x="67" y="46"/>
                    <a:pt x="67" y="49"/>
                  </a:cubicBezTo>
                  <a:cubicBezTo>
                    <a:pt x="65" y="62"/>
                    <a:pt x="65" y="78"/>
                    <a:pt x="66" y="88"/>
                  </a:cubicBezTo>
                  <a:cubicBezTo>
                    <a:pt x="67" y="107"/>
                    <a:pt x="66" y="165"/>
                    <a:pt x="63" y="212"/>
                  </a:cubicBezTo>
                  <a:cubicBezTo>
                    <a:pt x="61" y="239"/>
                    <a:pt x="59" y="262"/>
                    <a:pt x="56" y="272"/>
                  </a:cubicBezTo>
                  <a:cubicBezTo>
                    <a:pt x="55" y="264"/>
                    <a:pt x="55" y="243"/>
                    <a:pt x="56" y="225"/>
                  </a:cubicBezTo>
                  <a:cubicBezTo>
                    <a:pt x="56" y="220"/>
                    <a:pt x="56" y="215"/>
                    <a:pt x="56" y="210"/>
                  </a:cubicBezTo>
                  <a:cubicBezTo>
                    <a:pt x="57" y="196"/>
                    <a:pt x="56" y="151"/>
                    <a:pt x="56" y="109"/>
                  </a:cubicBezTo>
                  <a:cubicBezTo>
                    <a:pt x="56" y="84"/>
                    <a:pt x="56" y="54"/>
                    <a:pt x="54" y="30"/>
                  </a:cubicBezTo>
                  <a:cubicBezTo>
                    <a:pt x="54" y="28"/>
                    <a:pt x="53" y="27"/>
                    <a:pt x="51" y="27"/>
                  </a:cubicBezTo>
                  <a:cubicBezTo>
                    <a:pt x="51" y="27"/>
                    <a:pt x="51" y="27"/>
                    <a:pt x="51" y="27"/>
                  </a:cubicBezTo>
                  <a:cubicBezTo>
                    <a:pt x="50" y="28"/>
                    <a:pt x="50" y="28"/>
                    <a:pt x="50" y="27"/>
                  </a:cubicBezTo>
                  <a:cubicBezTo>
                    <a:pt x="49" y="27"/>
                    <a:pt x="48" y="27"/>
                    <a:pt x="47" y="28"/>
                  </a:cubicBezTo>
                  <a:cubicBezTo>
                    <a:pt x="46" y="28"/>
                    <a:pt x="45" y="28"/>
                    <a:pt x="45" y="29"/>
                  </a:cubicBezTo>
                  <a:cubicBezTo>
                    <a:pt x="45" y="29"/>
                    <a:pt x="45" y="29"/>
                    <a:pt x="45" y="29"/>
                  </a:cubicBezTo>
                  <a:cubicBezTo>
                    <a:pt x="45" y="30"/>
                    <a:pt x="43" y="46"/>
                    <a:pt x="42" y="61"/>
                  </a:cubicBezTo>
                  <a:cubicBezTo>
                    <a:pt x="40" y="76"/>
                    <a:pt x="39" y="91"/>
                    <a:pt x="39" y="91"/>
                  </a:cubicBezTo>
                  <a:cubicBezTo>
                    <a:pt x="39" y="95"/>
                    <a:pt x="39" y="99"/>
                    <a:pt x="39" y="103"/>
                  </a:cubicBezTo>
                  <a:cubicBezTo>
                    <a:pt x="40" y="132"/>
                    <a:pt x="41" y="161"/>
                    <a:pt x="35" y="189"/>
                  </a:cubicBezTo>
                  <a:cubicBezTo>
                    <a:pt x="35" y="177"/>
                    <a:pt x="34" y="152"/>
                    <a:pt x="33" y="126"/>
                  </a:cubicBezTo>
                  <a:cubicBezTo>
                    <a:pt x="33" y="118"/>
                    <a:pt x="30" y="38"/>
                    <a:pt x="25" y="36"/>
                  </a:cubicBezTo>
                  <a:cubicBezTo>
                    <a:pt x="17" y="34"/>
                    <a:pt x="16" y="101"/>
                    <a:pt x="16" y="112"/>
                  </a:cubicBezTo>
                  <a:cubicBezTo>
                    <a:pt x="16" y="143"/>
                    <a:pt x="15" y="175"/>
                    <a:pt x="11" y="188"/>
                  </a:cubicBezTo>
                  <a:cubicBezTo>
                    <a:pt x="9" y="183"/>
                    <a:pt x="8" y="166"/>
                    <a:pt x="7" y="146"/>
                  </a:cubicBezTo>
                  <a:cubicBezTo>
                    <a:pt x="6" y="121"/>
                    <a:pt x="6" y="91"/>
                    <a:pt x="6" y="69"/>
                  </a:cubicBezTo>
                  <a:cubicBezTo>
                    <a:pt x="6" y="56"/>
                    <a:pt x="6" y="46"/>
                    <a:pt x="6"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42">
              <a:extLst>
                <a:ext uri="{FF2B5EF4-FFF2-40B4-BE49-F238E27FC236}">
                  <a16:creationId xmlns:a16="http://schemas.microsoft.com/office/drawing/2014/main" xmlns="" id="{780F82A5-D5EE-41BF-85A2-B32AB2AA087F}"/>
                </a:ext>
              </a:extLst>
            </p:cNvPr>
            <p:cNvSpPr>
              <a:spLocks/>
            </p:cNvSpPr>
            <p:nvPr/>
          </p:nvSpPr>
          <p:spPr bwMode="auto">
            <a:xfrm>
              <a:off x="4292" y="1602"/>
              <a:ext cx="301" cy="131"/>
            </a:xfrm>
            <a:custGeom>
              <a:avLst/>
              <a:gdLst>
                <a:gd name="T0" fmla="*/ 4 w 127"/>
                <a:gd name="T1" fmla="*/ 1 h 55"/>
                <a:gd name="T2" fmla="*/ 1 w 127"/>
                <a:gd name="T3" fmla="*/ 1 h 55"/>
                <a:gd name="T4" fmla="*/ 1 w 127"/>
                <a:gd name="T5" fmla="*/ 5 h 55"/>
                <a:gd name="T6" fmla="*/ 100 w 127"/>
                <a:gd name="T7" fmla="*/ 46 h 55"/>
                <a:gd name="T8" fmla="*/ 123 w 127"/>
                <a:gd name="T9" fmla="*/ 54 h 55"/>
                <a:gd name="T10" fmla="*/ 126 w 127"/>
                <a:gd name="T11" fmla="*/ 52 h 55"/>
                <a:gd name="T12" fmla="*/ 125 w 127"/>
                <a:gd name="T13" fmla="*/ 49 h 55"/>
                <a:gd name="T14" fmla="*/ 102 w 127"/>
                <a:gd name="T15" fmla="*/ 40 h 55"/>
                <a:gd name="T16" fmla="*/ 4 w 127"/>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55">
                  <a:moveTo>
                    <a:pt x="4" y="1"/>
                  </a:moveTo>
                  <a:cubicBezTo>
                    <a:pt x="3" y="0"/>
                    <a:pt x="2" y="0"/>
                    <a:pt x="1" y="1"/>
                  </a:cubicBezTo>
                  <a:cubicBezTo>
                    <a:pt x="0" y="2"/>
                    <a:pt x="0" y="4"/>
                    <a:pt x="1" y="5"/>
                  </a:cubicBezTo>
                  <a:cubicBezTo>
                    <a:pt x="12" y="14"/>
                    <a:pt x="67" y="34"/>
                    <a:pt x="100" y="46"/>
                  </a:cubicBezTo>
                  <a:cubicBezTo>
                    <a:pt x="110" y="49"/>
                    <a:pt x="118" y="52"/>
                    <a:pt x="123" y="54"/>
                  </a:cubicBezTo>
                  <a:cubicBezTo>
                    <a:pt x="124" y="55"/>
                    <a:pt x="126" y="54"/>
                    <a:pt x="126" y="52"/>
                  </a:cubicBezTo>
                  <a:cubicBezTo>
                    <a:pt x="127" y="51"/>
                    <a:pt x="126" y="49"/>
                    <a:pt x="125" y="49"/>
                  </a:cubicBezTo>
                  <a:cubicBezTo>
                    <a:pt x="121" y="47"/>
                    <a:pt x="112" y="44"/>
                    <a:pt x="102" y="40"/>
                  </a:cubicBezTo>
                  <a:cubicBezTo>
                    <a:pt x="69" y="29"/>
                    <a:pt x="15" y="1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43">
              <a:extLst>
                <a:ext uri="{FF2B5EF4-FFF2-40B4-BE49-F238E27FC236}">
                  <a16:creationId xmlns:a16="http://schemas.microsoft.com/office/drawing/2014/main" xmlns="" id="{65A8AB98-0232-4890-A1E4-146420F7A178}"/>
                </a:ext>
              </a:extLst>
            </p:cNvPr>
            <p:cNvSpPr>
              <a:spLocks/>
            </p:cNvSpPr>
            <p:nvPr/>
          </p:nvSpPr>
          <p:spPr bwMode="auto">
            <a:xfrm>
              <a:off x="3579" y="1964"/>
              <a:ext cx="446" cy="133"/>
            </a:xfrm>
            <a:custGeom>
              <a:avLst/>
              <a:gdLst>
                <a:gd name="T0" fmla="*/ 2 w 188"/>
                <a:gd name="T1" fmla="*/ 4 h 56"/>
                <a:gd name="T2" fmla="*/ 0 w 188"/>
                <a:gd name="T3" fmla="*/ 7 h 56"/>
                <a:gd name="T4" fmla="*/ 3 w 188"/>
                <a:gd name="T5" fmla="*/ 9 h 56"/>
                <a:gd name="T6" fmla="*/ 185 w 188"/>
                <a:gd name="T7" fmla="*/ 55 h 56"/>
                <a:gd name="T8" fmla="*/ 188 w 188"/>
                <a:gd name="T9" fmla="*/ 53 h 56"/>
                <a:gd name="T10" fmla="*/ 186 w 188"/>
                <a:gd name="T11" fmla="*/ 50 h 56"/>
                <a:gd name="T12" fmla="*/ 2 w 188"/>
                <a:gd name="T13" fmla="*/ 4 h 56"/>
              </a:gdLst>
              <a:ahLst/>
              <a:cxnLst>
                <a:cxn ang="0">
                  <a:pos x="T0" y="T1"/>
                </a:cxn>
                <a:cxn ang="0">
                  <a:pos x="T2" y="T3"/>
                </a:cxn>
                <a:cxn ang="0">
                  <a:pos x="T4" y="T5"/>
                </a:cxn>
                <a:cxn ang="0">
                  <a:pos x="T6" y="T7"/>
                </a:cxn>
                <a:cxn ang="0">
                  <a:pos x="T8" y="T9"/>
                </a:cxn>
                <a:cxn ang="0">
                  <a:pos x="T10" y="T11"/>
                </a:cxn>
                <a:cxn ang="0">
                  <a:pos x="T12" y="T13"/>
                </a:cxn>
              </a:cxnLst>
              <a:rect l="0" t="0" r="r" b="b"/>
              <a:pathLst>
                <a:path w="188" h="56">
                  <a:moveTo>
                    <a:pt x="2" y="4"/>
                  </a:moveTo>
                  <a:cubicBezTo>
                    <a:pt x="0" y="4"/>
                    <a:pt x="0" y="6"/>
                    <a:pt x="0" y="7"/>
                  </a:cubicBezTo>
                  <a:cubicBezTo>
                    <a:pt x="0" y="9"/>
                    <a:pt x="2" y="10"/>
                    <a:pt x="3" y="9"/>
                  </a:cubicBezTo>
                  <a:cubicBezTo>
                    <a:pt x="15" y="6"/>
                    <a:pt x="149" y="50"/>
                    <a:pt x="185" y="55"/>
                  </a:cubicBezTo>
                  <a:cubicBezTo>
                    <a:pt x="187" y="56"/>
                    <a:pt x="188" y="54"/>
                    <a:pt x="188" y="53"/>
                  </a:cubicBezTo>
                  <a:cubicBezTo>
                    <a:pt x="188" y="52"/>
                    <a:pt x="187" y="50"/>
                    <a:pt x="186" y="50"/>
                  </a:cubicBezTo>
                  <a:cubicBezTo>
                    <a:pt x="148" y="45"/>
                    <a:pt x="16" y="0"/>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44">
              <a:extLst>
                <a:ext uri="{FF2B5EF4-FFF2-40B4-BE49-F238E27FC236}">
                  <a16:creationId xmlns:a16="http://schemas.microsoft.com/office/drawing/2014/main" xmlns="" id="{70A4BF06-B9D6-4092-ACFE-4673BE14A0C6}"/>
                </a:ext>
              </a:extLst>
            </p:cNvPr>
            <p:cNvSpPr>
              <a:spLocks/>
            </p:cNvSpPr>
            <p:nvPr/>
          </p:nvSpPr>
          <p:spPr bwMode="auto">
            <a:xfrm>
              <a:off x="3871" y="2228"/>
              <a:ext cx="350" cy="97"/>
            </a:xfrm>
            <a:custGeom>
              <a:avLst/>
              <a:gdLst>
                <a:gd name="T0" fmla="*/ 3 w 148"/>
                <a:gd name="T1" fmla="*/ 1 h 41"/>
                <a:gd name="T2" fmla="*/ 0 w 148"/>
                <a:gd name="T3" fmla="*/ 3 h 41"/>
                <a:gd name="T4" fmla="*/ 2 w 148"/>
                <a:gd name="T5" fmla="*/ 6 h 41"/>
                <a:gd name="T6" fmla="*/ 90 w 148"/>
                <a:gd name="T7" fmla="*/ 28 h 41"/>
                <a:gd name="T8" fmla="*/ 146 w 148"/>
                <a:gd name="T9" fmla="*/ 41 h 41"/>
                <a:gd name="T10" fmla="*/ 148 w 148"/>
                <a:gd name="T11" fmla="*/ 38 h 41"/>
                <a:gd name="T12" fmla="*/ 145 w 148"/>
                <a:gd name="T13" fmla="*/ 36 h 41"/>
                <a:gd name="T14" fmla="*/ 92 w 148"/>
                <a:gd name="T15" fmla="*/ 22 h 41"/>
                <a:gd name="T16" fmla="*/ 3 w 148"/>
                <a:gd name="T17" fmla="*/ 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41">
                  <a:moveTo>
                    <a:pt x="3" y="1"/>
                  </a:moveTo>
                  <a:cubicBezTo>
                    <a:pt x="2" y="0"/>
                    <a:pt x="0" y="1"/>
                    <a:pt x="0" y="3"/>
                  </a:cubicBezTo>
                  <a:cubicBezTo>
                    <a:pt x="0" y="4"/>
                    <a:pt x="1" y="6"/>
                    <a:pt x="2" y="6"/>
                  </a:cubicBezTo>
                  <a:cubicBezTo>
                    <a:pt x="11" y="8"/>
                    <a:pt x="54" y="18"/>
                    <a:pt x="90" y="28"/>
                  </a:cubicBezTo>
                  <a:cubicBezTo>
                    <a:pt x="119" y="35"/>
                    <a:pt x="144" y="41"/>
                    <a:pt x="146" y="41"/>
                  </a:cubicBezTo>
                  <a:cubicBezTo>
                    <a:pt x="147" y="41"/>
                    <a:pt x="148" y="40"/>
                    <a:pt x="148" y="38"/>
                  </a:cubicBezTo>
                  <a:cubicBezTo>
                    <a:pt x="148" y="37"/>
                    <a:pt x="147" y="36"/>
                    <a:pt x="145" y="36"/>
                  </a:cubicBezTo>
                  <a:cubicBezTo>
                    <a:pt x="145" y="36"/>
                    <a:pt x="120" y="30"/>
                    <a:pt x="92" y="22"/>
                  </a:cubicBezTo>
                  <a:cubicBezTo>
                    <a:pt x="55" y="13"/>
                    <a:pt x="12" y="2"/>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45">
              <a:extLst>
                <a:ext uri="{FF2B5EF4-FFF2-40B4-BE49-F238E27FC236}">
                  <a16:creationId xmlns:a16="http://schemas.microsoft.com/office/drawing/2014/main" xmlns="" id="{411624DF-4000-436A-ABCB-44BCD2D529DE}"/>
                </a:ext>
              </a:extLst>
            </p:cNvPr>
            <p:cNvSpPr>
              <a:spLocks/>
            </p:cNvSpPr>
            <p:nvPr/>
          </p:nvSpPr>
          <p:spPr bwMode="auto">
            <a:xfrm>
              <a:off x="4560" y="1702"/>
              <a:ext cx="26" cy="916"/>
            </a:xfrm>
            <a:custGeom>
              <a:avLst/>
              <a:gdLst>
                <a:gd name="T0" fmla="*/ 11 w 11"/>
                <a:gd name="T1" fmla="*/ 3 h 385"/>
                <a:gd name="T2" fmla="*/ 9 w 11"/>
                <a:gd name="T3" fmla="*/ 0 h 385"/>
                <a:gd name="T4" fmla="*/ 6 w 11"/>
                <a:gd name="T5" fmla="*/ 3 h 385"/>
                <a:gd name="T6" fmla="*/ 1 w 11"/>
                <a:gd name="T7" fmla="*/ 245 h 385"/>
                <a:gd name="T8" fmla="*/ 0 w 11"/>
                <a:gd name="T9" fmla="*/ 383 h 385"/>
                <a:gd name="T10" fmla="*/ 2 w 11"/>
                <a:gd name="T11" fmla="*/ 385 h 385"/>
                <a:gd name="T12" fmla="*/ 5 w 11"/>
                <a:gd name="T13" fmla="*/ 383 h 385"/>
                <a:gd name="T14" fmla="*/ 6 w 11"/>
                <a:gd name="T15" fmla="*/ 245 h 385"/>
                <a:gd name="T16" fmla="*/ 11 w 11"/>
                <a:gd name="T17" fmla="*/ 3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85">
                  <a:moveTo>
                    <a:pt x="11" y="3"/>
                  </a:moveTo>
                  <a:cubicBezTo>
                    <a:pt x="11" y="1"/>
                    <a:pt x="10" y="0"/>
                    <a:pt x="9" y="0"/>
                  </a:cubicBezTo>
                  <a:cubicBezTo>
                    <a:pt x="7" y="0"/>
                    <a:pt x="6" y="1"/>
                    <a:pt x="6" y="3"/>
                  </a:cubicBezTo>
                  <a:cubicBezTo>
                    <a:pt x="2" y="81"/>
                    <a:pt x="1" y="164"/>
                    <a:pt x="1" y="245"/>
                  </a:cubicBezTo>
                  <a:cubicBezTo>
                    <a:pt x="1" y="292"/>
                    <a:pt x="0" y="338"/>
                    <a:pt x="0" y="383"/>
                  </a:cubicBezTo>
                  <a:cubicBezTo>
                    <a:pt x="0" y="384"/>
                    <a:pt x="1" y="385"/>
                    <a:pt x="2" y="385"/>
                  </a:cubicBezTo>
                  <a:cubicBezTo>
                    <a:pt x="4" y="385"/>
                    <a:pt x="5" y="384"/>
                    <a:pt x="5" y="383"/>
                  </a:cubicBezTo>
                  <a:cubicBezTo>
                    <a:pt x="6" y="338"/>
                    <a:pt x="6" y="292"/>
                    <a:pt x="6" y="245"/>
                  </a:cubicBezTo>
                  <a:cubicBezTo>
                    <a:pt x="7" y="164"/>
                    <a:pt x="7" y="81"/>
                    <a:pt x="1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46">
              <a:extLst>
                <a:ext uri="{FF2B5EF4-FFF2-40B4-BE49-F238E27FC236}">
                  <a16:creationId xmlns:a16="http://schemas.microsoft.com/office/drawing/2014/main" xmlns="" id="{6AF59579-2B5E-44A1-9A87-EE4A54729ABC}"/>
                </a:ext>
              </a:extLst>
            </p:cNvPr>
            <p:cNvSpPr>
              <a:spLocks/>
            </p:cNvSpPr>
            <p:nvPr/>
          </p:nvSpPr>
          <p:spPr bwMode="auto">
            <a:xfrm>
              <a:off x="3416" y="2282"/>
              <a:ext cx="26" cy="357"/>
            </a:xfrm>
            <a:custGeom>
              <a:avLst/>
              <a:gdLst>
                <a:gd name="T0" fmla="*/ 6 w 11"/>
                <a:gd name="T1" fmla="*/ 2 h 150"/>
                <a:gd name="T2" fmla="*/ 3 w 11"/>
                <a:gd name="T3" fmla="*/ 0 h 150"/>
                <a:gd name="T4" fmla="*/ 0 w 11"/>
                <a:gd name="T5" fmla="*/ 2 h 150"/>
                <a:gd name="T6" fmla="*/ 2 w 11"/>
                <a:gd name="T7" fmla="*/ 95 h 150"/>
                <a:gd name="T8" fmla="*/ 5 w 11"/>
                <a:gd name="T9" fmla="*/ 147 h 150"/>
                <a:gd name="T10" fmla="*/ 9 w 11"/>
                <a:gd name="T11" fmla="*/ 149 h 150"/>
                <a:gd name="T12" fmla="*/ 11 w 11"/>
                <a:gd name="T13" fmla="*/ 146 h 150"/>
                <a:gd name="T14" fmla="*/ 7 w 11"/>
                <a:gd name="T15" fmla="*/ 95 h 150"/>
                <a:gd name="T16" fmla="*/ 6 w 11"/>
                <a:gd name="T17" fmla="*/ 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50">
                  <a:moveTo>
                    <a:pt x="6" y="2"/>
                  </a:moveTo>
                  <a:cubicBezTo>
                    <a:pt x="6" y="1"/>
                    <a:pt x="5" y="0"/>
                    <a:pt x="3" y="0"/>
                  </a:cubicBezTo>
                  <a:cubicBezTo>
                    <a:pt x="2" y="0"/>
                    <a:pt x="0" y="1"/>
                    <a:pt x="0" y="2"/>
                  </a:cubicBezTo>
                  <a:cubicBezTo>
                    <a:pt x="0" y="16"/>
                    <a:pt x="1" y="59"/>
                    <a:pt x="2" y="95"/>
                  </a:cubicBezTo>
                  <a:cubicBezTo>
                    <a:pt x="3" y="117"/>
                    <a:pt x="4" y="137"/>
                    <a:pt x="5" y="147"/>
                  </a:cubicBezTo>
                  <a:cubicBezTo>
                    <a:pt x="6" y="149"/>
                    <a:pt x="7" y="150"/>
                    <a:pt x="9" y="149"/>
                  </a:cubicBezTo>
                  <a:cubicBezTo>
                    <a:pt x="10" y="149"/>
                    <a:pt x="11" y="148"/>
                    <a:pt x="11" y="146"/>
                  </a:cubicBezTo>
                  <a:cubicBezTo>
                    <a:pt x="9" y="136"/>
                    <a:pt x="8" y="117"/>
                    <a:pt x="7" y="95"/>
                  </a:cubicBezTo>
                  <a:cubicBezTo>
                    <a:pt x="6" y="59"/>
                    <a:pt x="6" y="16"/>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47">
              <a:extLst>
                <a:ext uri="{FF2B5EF4-FFF2-40B4-BE49-F238E27FC236}">
                  <a16:creationId xmlns:a16="http://schemas.microsoft.com/office/drawing/2014/main" xmlns="" id="{6B4530E1-108F-451B-AE33-4DC797DA1502}"/>
                </a:ext>
              </a:extLst>
            </p:cNvPr>
            <p:cNvSpPr>
              <a:spLocks/>
            </p:cNvSpPr>
            <p:nvPr/>
          </p:nvSpPr>
          <p:spPr bwMode="auto">
            <a:xfrm>
              <a:off x="2625" y="2615"/>
              <a:ext cx="2435" cy="105"/>
            </a:xfrm>
            <a:custGeom>
              <a:avLst/>
              <a:gdLst>
                <a:gd name="T0" fmla="*/ 3 w 1028"/>
                <a:gd name="T1" fmla="*/ 18 h 44"/>
                <a:gd name="T2" fmla="*/ 0 w 1028"/>
                <a:gd name="T3" fmla="*/ 21 h 44"/>
                <a:gd name="T4" fmla="*/ 3 w 1028"/>
                <a:gd name="T5" fmla="*/ 24 h 44"/>
                <a:gd name="T6" fmla="*/ 252 w 1028"/>
                <a:gd name="T7" fmla="*/ 20 h 44"/>
                <a:gd name="T8" fmla="*/ 1009 w 1028"/>
                <a:gd name="T9" fmla="*/ 20 h 44"/>
                <a:gd name="T10" fmla="*/ 1018 w 1028"/>
                <a:gd name="T11" fmla="*/ 25 h 44"/>
                <a:gd name="T12" fmla="*/ 667 w 1028"/>
                <a:gd name="T13" fmla="*/ 29 h 44"/>
                <a:gd name="T14" fmla="*/ 508 w 1028"/>
                <a:gd name="T15" fmla="*/ 26 h 44"/>
                <a:gd name="T16" fmla="*/ 191 w 1028"/>
                <a:gd name="T17" fmla="*/ 27 h 44"/>
                <a:gd name="T18" fmla="*/ 71 w 1028"/>
                <a:gd name="T19" fmla="*/ 41 h 44"/>
                <a:gd name="T20" fmla="*/ 74 w 1028"/>
                <a:gd name="T21" fmla="*/ 44 h 44"/>
                <a:gd name="T22" fmla="*/ 77 w 1028"/>
                <a:gd name="T23" fmla="*/ 42 h 44"/>
                <a:gd name="T24" fmla="*/ 191 w 1028"/>
                <a:gd name="T25" fmla="*/ 32 h 44"/>
                <a:gd name="T26" fmla="*/ 508 w 1028"/>
                <a:gd name="T27" fmla="*/ 32 h 44"/>
                <a:gd name="T28" fmla="*/ 667 w 1028"/>
                <a:gd name="T29" fmla="*/ 35 h 44"/>
                <a:gd name="T30" fmla="*/ 1020 w 1028"/>
                <a:gd name="T31" fmla="*/ 30 h 44"/>
                <a:gd name="T32" fmla="*/ 1027 w 1028"/>
                <a:gd name="T33" fmla="*/ 21 h 44"/>
                <a:gd name="T34" fmla="*/ 252 w 1028"/>
                <a:gd name="T35" fmla="*/ 14 h 44"/>
                <a:gd name="T36" fmla="*/ 3 w 1028"/>
                <a:gd name="T37" fmla="*/ 1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8" h="44">
                  <a:moveTo>
                    <a:pt x="3" y="18"/>
                  </a:moveTo>
                  <a:cubicBezTo>
                    <a:pt x="2" y="18"/>
                    <a:pt x="0" y="19"/>
                    <a:pt x="0" y="21"/>
                  </a:cubicBezTo>
                  <a:cubicBezTo>
                    <a:pt x="0" y="22"/>
                    <a:pt x="2" y="24"/>
                    <a:pt x="3" y="24"/>
                  </a:cubicBezTo>
                  <a:cubicBezTo>
                    <a:pt x="59" y="23"/>
                    <a:pt x="148" y="22"/>
                    <a:pt x="252" y="20"/>
                  </a:cubicBezTo>
                  <a:cubicBezTo>
                    <a:pt x="390" y="17"/>
                    <a:pt x="935" y="7"/>
                    <a:pt x="1009" y="20"/>
                  </a:cubicBezTo>
                  <a:cubicBezTo>
                    <a:pt x="1017" y="22"/>
                    <a:pt x="1023" y="22"/>
                    <a:pt x="1018" y="25"/>
                  </a:cubicBezTo>
                  <a:cubicBezTo>
                    <a:pt x="988" y="36"/>
                    <a:pt x="839" y="33"/>
                    <a:pt x="667" y="29"/>
                  </a:cubicBezTo>
                  <a:cubicBezTo>
                    <a:pt x="615" y="28"/>
                    <a:pt x="561" y="27"/>
                    <a:pt x="508" y="26"/>
                  </a:cubicBezTo>
                  <a:cubicBezTo>
                    <a:pt x="388" y="25"/>
                    <a:pt x="273" y="25"/>
                    <a:pt x="191" y="27"/>
                  </a:cubicBezTo>
                  <a:cubicBezTo>
                    <a:pt x="118" y="29"/>
                    <a:pt x="71" y="33"/>
                    <a:pt x="71" y="41"/>
                  </a:cubicBezTo>
                  <a:cubicBezTo>
                    <a:pt x="71" y="43"/>
                    <a:pt x="72" y="44"/>
                    <a:pt x="74" y="44"/>
                  </a:cubicBezTo>
                  <a:cubicBezTo>
                    <a:pt x="75" y="44"/>
                    <a:pt x="77" y="44"/>
                    <a:pt x="77" y="42"/>
                  </a:cubicBezTo>
                  <a:cubicBezTo>
                    <a:pt x="78" y="38"/>
                    <a:pt x="121" y="34"/>
                    <a:pt x="191" y="32"/>
                  </a:cubicBezTo>
                  <a:cubicBezTo>
                    <a:pt x="273" y="30"/>
                    <a:pt x="388" y="30"/>
                    <a:pt x="508" y="32"/>
                  </a:cubicBezTo>
                  <a:cubicBezTo>
                    <a:pt x="561" y="33"/>
                    <a:pt x="615" y="34"/>
                    <a:pt x="667" y="35"/>
                  </a:cubicBezTo>
                  <a:cubicBezTo>
                    <a:pt x="839" y="39"/>
                    <a:pt x="989" y="42"/>
                    <a:pt x="1020" y="30"/>
                  </a:cubicBezTo>
                  <a:cubicBezTo>
                    <a:pt x="1026" y="27"/>
                    <a:pt x="1028" y="25"/>
                    <a:pt x="1027" y="21"/>
                  </a:cubicBezTo>
                  <a:cubicBezTo>
                    <a:pt x="1018" y="0"/>
                    <a:pt x="570" y="9"/>
                    <a:pt x="252" y="14"/>
                  </a:cubicBezTo>
                  <a:cubicBezTo>
                    <a:pt x="148" y="16"/>
                    <a:pt x="59" y="18"/>
                    <a:pt x="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 name="文本框 1">
            <a:extLst>
              <a:ext uri="{FF2B5EF4-FFF2-40B4-BE49-F238E27FC236}">
                <a16:creationId xmlns:a16="http://schemas.microsoft.com/office/drawing/2014/main" xmlns="" id="{7F0AC2D5-3F4B-44B6-8D7B-B1378EA3D05F}"/>
              </a:ext>
            </a:extLst>
          </p:cNvPr>
          <p:cNvSpPr txBox="1"/>
          <p:nvPr/>
        </p:nvSpPr>
        <p:spPr>
          <a:xfrm>
            <a:off x="5519015" y="3476699"/>
            <a:ext cx="4447733" cy="377608"/>
          </a:xfrm>
          <a:prstGeom prst="rect">
            <a:avLst/>
          </a:prstGeom>
          <a:noFill/>
        </p:spPr>
        <p:txBody>
          <a:bodyPr wrap="square" rtlCol="0">
            <a:spAutoFit/>
          </a:bodyPr>
          <a:lstStyle/>
          <a:p>
            <a:pPr algn="ctr"/>
            <a:r>
              <a:rPr lang="en-US" altLang="zh-CN" dirty="0"/>
              <a:t>Data and analyst </a:t>
            </a:r>
            <a:endParaRPr lang="zh-CN" altLang="en-US" dirty="0"/>
          </a:p>
        </p:txBody>
      </p:sp>
    </p:spTree>
    <p:extLst>
      <p:ext uri="{BB962C8B-B14F-4D97-AF65-F5344CB8AC3E}">
        <p14:creationId xmlns:p14="http://schemas.microsoft.com/office/powerpoint/2010/main" val="1523978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par>
                                <p:cTn id="9" presetID="22" presetClass="entr" presetSubtype="8"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par>
                                <p:cTn id="17" presetID="16" presetClass="entr" presetSubtype="37" fill="hold" grpId="0"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barn(outVertical)">
                                      <p:cBhvr>
                                        <p:cTn id="19" dur="500"/>
                                        <p:tgtEl>
                                          <p:spTgt spid="15"/>
                                        </p:tgtEl>
                                      </p:cBhvr>
                                    </p:animEffect>
                                  </p:childTnLst>
                                </p:cTn>
                              </p:par>
                              <p:par>
                                <p:cTn id="20" presetID="10" presetClass="entr" presetSubtype="0" fill="hold" nodeType="withEffect">
                                  <p:stCondLst>
                                    <p:cond delay="6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1" descr="b3119313b07eca8032bb094b9a2397dda04483db">
            <a:extLst>
              <a:ext uri="{FF2B5EF4-FFF2-40B4-BE49-F238E27FC236}">
                <a16:creationId xmlns:a16="http://schemas.microsoft.com/office/drawing/2014/main" xmlns="" id="{7302D7C2-E39D-4131-A449-519945F6BC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Group 4">
            <a:extLst>
              <a:ext uri="{FF2B5EF4-FFF2-40B4-BE49-F238E27FC236}">
                <a16:creationId xmlns:a16="http://schemas.microsoft.com/office/drawing/2014/main" xmlns="" id="{837CCCD6-7042-42F6-BBC6-DA5FB1DF5771}"/>
              </a:ext>
            </a:extLst>
          </p:cNvPr>
          <p:cNvGrpSpPr>
            <a:grpSpLocks noChangeAspect="1"/>
          </p:cNvGrpSpPr>
          <p:nvPr/>
        </p:nvGrpSpPr>
        <p:grpSpPr bwMode="auto">
          <a:xfrm>
            <a:off x="9907186" y="5052509"/>
            <a:ext cx="1995322" cy="1528424"/>
            <a:chOff x="2934" y="1466"/>
            <a:chExt cx="1812" cy="1388"/>
          </a:xfrm>
          <a:solidFill>
            <a:srgbClr val="4A67AA"/>
          </a:solidFill>
        </p:grpSpPr>
        <p:sp>
          <p:nvSpPr>
            <p:cNvPr id="14" name="Freeform 5">
              <a:extLst>
                <a:ext uri="{FF2B5EF4-FFF2-40B4-BE49-F238E27FC236}">
                  <a16:creationId xmlns:a16="http://schemas.microsoft.com/office/drawing/2014/main" xmlns="" id="{C9C66264-9C6A-4F0E-8C9D-FCB0496AC696}"/>
                </a:ext>
              </a:extLst>
            </p:cNvPr>
            <p:cNvSpPr>
              <a:spLocks/>
            </p:cNvSpPr>
            <p:nvPr/>
          </p:nvSpPr>
          <p:spPr bwMode="auto">
            <a:xfrm>
              <a:off x="3123" y="2083"/>
              <a:ext cx="278" cy="619"/>
            </a:xfrm>
            <a:custGeom>
              <a:avLst/>
              <a:gdLst>
                <a:gd name="T0" fmla="*/ 85 w 117"/>
                <a:gd name="T1" fmla="*/ 2 h 261"/>
                <a:gd name="T2" fmla="*/ 0 w 117"/>
                <a:gd name="T3" fmla="*/ 106 h 261"/>
                <a:gd name="T4" fmla="*/ 54 w 117"/>
                <a:gd name="T5" fmla="*/ 70 h 261"/>
                <a:gd name="T6" fmla="*/ 9 w 117"/>
                <a:gd name="T7" fmla="*/ 133 h 261"/>
                <a:gd name="T8" fmla="*/ 58 w 117"/>
                <a:gd name="T9" fmla="*/ 101 h 261"/>
                <a:gd name="T10" fmla="*/ 14 w 117"/>
                <a:gd name="T11" fmla="*/ 165 h 261"/>
                <a:gd name="T12" fmla="*/ 39 w 117"/>
                <a:gd name="T13" fmla="*/ 155 h 261"/>
                <a:gd name="T14" fmla="*/ 19 w 117"/>
                <a:gd name="T15" fmla="*/ 190 h 261"/>
                <a:gd name="T16" fmla="*/ 22 w 117"/>
                <a:gd name="T17" fmla="*/ 193 h 261"/>
                <a:gd name="T18" fmla="*/ 70 w 117"/>
                <a:gd name="T19" fmla="*/ 175 h 261"/>
                <a:gd name="T20" fmla="*/ 22 w 117"/>
                <a:gd name="T21" fmla="*/ 210 h 261"/>
                <a:gd name="T22" fmla="*/ 22 w 117"/>
                <a:gd name="T23" fmla="*/ 210 h 261"/>
                <a:gd name="T24" fmla="*/ 22 w 117"/>
                <a:gd name="T25" fmla="*/ 211 h 261"/>
                <a:gd name="T26" fmla="*/ 25 w 117"/>
                <a:gd name="T27" fmla="*/ 215 h 261"/>
                <a:gd name="T28" fmla="*/ 58 w 117"/>
                <a:gd name="T29" fmla="*/ 213 h 261"/>
                <a:gd name="T30" fmla="*/ 25 w 117"/>
                <a:gd name="T31" fmla="*/ 234 h 261"/>
                <a:gd name="T32" fmla="*/ 90 w 117"/>
                <a:gd name="T33" fmla="*/ 233 h 261"/>
                <a:gd name="T34" fmla="*/ 30 w 117"/>
                <a:gd name="T35" fmla="*/ 247 h 261"/>
                <a:gd name="T36" fmla="*/ 30 w 117"/>
                <a:gd name="T37" fmla="*/ 250 h 261"/>
                <a:gd name="T38" fmla="*/ 116 w 117"/>
                <a:gd name="T39" fmla="*/ 259 h 261"/>
                <a:gd name="T40" fmla="*/ 53 w 117"/>
                <a:gd name="T41" fmla="*/ 245 h 261"/>
                <a:gd name="T42" fmla="*/ 105 w 117"/>
                <a:gd name="T43" fmla="*/ 233 h 261"/>
                <a:gd name="T44" fmla="*/ 103 w 117"/>
                <a:gd name="T45" fmla="*/ 229 h 261"/>
                <a:gd name="T46" fmla="*/ 60 w 117"/>
                <a:gd name="T47" fmla="*/ 219 h 261"/>
                <a:gd name="T48" fmla="*/ 101 w 117"/>
                <a:gd name="T49" fmla="*/ 193 h 261"/>
                <a:gd name="T50" fmla="*/ 49 w 117"/>
                <a:gd name="T51" fmla="*/ 203 h 261"/>
                <a:gd name="T52" fmla="*/ 90 w 117"/>
                <a:gd name="T53" fmla="*/ 167 h 261"/>
                <a:gd name="T54" fmla="*/ 97 w 117"/>
                <a:gd name="T55" fmla="*/ 165 h 261"/>
                <a:gd name="T56" fmla="*/ 98 w 117"/>
                <a:gd name="T57" fmla="*/ 159 h 261"/>
                <a:gd name="T58" fmla="*/ 96 w 117"/>
                <a:gd name="T59" fmla="*/ 159 h 261"/>
                <a:gd name="T60" fmla="*/ 96 w 117"/>
                <a:gd name="T61" fmla="*/ 159 h 261"/>
                <a:gd name="T62" fmla="*/ 95 w 117"/>
                <a:gd name="T63" fmla="*/ 159 h 261"/>
                <a:gd name="T64" fmla="*/ 62 w 117"/>
                <a:gd name="T65" fmla="*/ 153 h 261"/>
                <a:gd name="T66" fmla="*/ 93 w 117"/>
                <a:gd name="T67" fmla="*/ 122 h 261"/>
                <a:gd name="T68" fmla="*/ 89 w 117"/>
                <a:gd name="T69" fmla="*/ 117 h 261"/>
                <a:gd name="T70" fmla="*/ 87 w 117"/>
                <a:gd name="T71" fmla="*/ 119 h 261"/>
                <a:gd name="T72" fmla="*/ 86 w 117"/>
                <a:gd name="T73" fmla="*/ 120 h 261"/>
                <a:gd name="T74" fmla="*/ 26 w 117"/>
                <a:gd name="T75" fmla="*/ 156 h 261"/>
                <a:gd name="T76" fmla="*/ 83 w 117"/>
                <a:gd name="T77" fmla="*/ 82 h 261"/>
                <a:gd name="T78" fmla="*/ 89 w 117"/>
                <a:gd name="T79" fmla="*/ 78 h 261"/>
                <a:gd name="T80" fmla="*/ 78 w 117"/>
                <a:gd name="T81" fmla="*/ 78 h 261"/>
                <a:gd name="T82" fmla="*/ 84 w 117"/>
                <a:gd name="T83" fmla="*/ 45 h 261"/>
                <a:gd name="T84" fmla="*/ 84 w 117"/>
                <a:gd name="T85" fmla="*/ 45 h 261"/>
                <a:gd name="T86" fmla="*/ 85 w 117"/>
                <a:gd name="T87" fmla="*/ 44 h 261"/>
                <a:gd name="T88" fmla="*/ 83 w 117"/>
                <a:gd name="T89" fmla="*/ 39 h 261"/>
                <a:gd name="T90" fmla="*/ 79 w 117"/>
                <a:gd name="T91" fmla="*/ 41 h 261"/>
                <a:gd name="T92" fmla="*/ 79 w 117"/>
                <a:gd name="T93" fmla="*/ 41 h 261"/>
                <a:gd name="T94" fmla="*/ 13 w 117"/>
                <a:gd name="T95" fmla="*/ 95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7" h="261">
                  <a:moveTo>
                    <a:pt x="91" y="6"/>
                  </a:moveTo>
                  <a:cubicBezTo>
                    <a:pt x="92" y="4"/>
                    <a:pt x="91" y="2"/>
                    <a:pt x="90" y="1"/>
                  </a:cubicBezTo>
                  <a:cubicBezTo>
                    <a:pt x="88" y="0"/>
                    <a:pt x="86" y="1"/>
                    <a:pt x="85" y="2"/>
                  </a:cubicBezTo>
                  <a:cubicBezTo>
                    <a:pt x="82" y="8"/>
                    <a:pt x="68" y="23"/>
                    <a:pt x="53" y="40"/>
                  </a:cubicBezTo>
                  <a:cubicBezTo>
                    <a:pt x="29" y="66"/>
                    <a:pt x="1" y="96"/>
                    <a:pt x="0" y="106"/>
                  </a:cubicBezTo>
                  <a:cubicBezTo>
                    <a:pt x="0" y="106"/>
                    <a:pt x="0" y="106"/>
                    <a:pt x="0" y="106"/>
                  </a:cubicBezTo>
                  <a:cubicBezTo>
                    <a:pt x="0" y="107"/>
                    <a:pt x="2" y="109"/>
                    <a:pt x="3" y="109"/>
                  </a:cubicBezTo>
                  <a:cubicBezTo>
                    <a:pt x="4" y="109"/>
                    <a:pt x="5" y="109"/>
                    <a:pt x="5" y="108"/>
                  </a:cubicBezTo>
                  <a:cubicBezTo>
                    <a:pt x="10" y="106"/>
                    <a:pt x="33" y="87"/>
                    <a:pt x="54" y="70"/>
                  </a:cubicBezTo>
                  <a:cubicBezTo>
                    <a:pt x="33" y="96"/>
                    <a:pt x="7" y="128"/>
                    <a:pt x="9" y="133"/>
                  </a:cubicBezTo>
                  <a:cubicBezTo>
                    <a:pt x="12" y="132"/>
                    <a:pt x="12" y="132"/>
                    <a:pt x="12" y="132"/>
                  </a:cubicBezTo>
                  <a:cubicBezTo>
                    <a:pt x="9" y="133"/>
                    <a:pt x="9" y="133"/>
                    <a:pt x="9" y="133"/>
                  </a:cubicBezTo>
                  <a:cubicBezTo>
                    <a:pt x="9" y="135"/>
                    <a:pt x="11" y="136"/>
                    <a:pt x="13" y="135"/>
                  </a:cubicBezTo>
                  <a:cubicBezTo>
                    <a:pt x="13" y="135"/>
                    <a:pt x="14" y="135"/>
                    <a:pt x="14" y="135"/>
                  </a:cubicBezTo>
                  <a:cubicBezTo>
                    <a:pt x="20" y="130"/>
                    <a:pt x="41" y="113"/>
                    <a:pt x="58" y="101"/>
                  </a:cubicBezTo>
                  <a:cubicBezTo>
                    <a:pt x="54" y="106"/>
                    <a:pt x="49" y="111"/>
                    <a:pt x="45" y="117"/>
                  </a:cubicBezTo>
                  <a:cubicBezTo>
                    <a:pt x="30" y="137"/>
                    <a:pt x="16" y="158"/>
                    <a:pt x="14" y="165"/>
                  </a:cubicBezTo>
                  <a:cubicBezTo>
                    <a:pt x="14" y="165"/>
                    <a:pt x="14" y="165"/>
                    <a:pt x="14" y="165"/>
                  </a:cubicBezTo>
                  <a:cubicBezTo>
                    <a:pt x="14" y="167"/>
                    <a:pt x="15" y="168"/>
                    <a:pt x="17" y="169"/>
                  </a:cubicBezTo>
                  <a:cubicBezTo>
                    <a:pt x="18" y="169"/>
                    <a:pt x="20" y="168"/>
                    <a:pt x="20" y="167"/>
                  </a:cubicBezTo>
                  <a:cubicBezTo>
                    <a:pt x="21" y="166"/>
                    <a:pt x="29" y="161"/>
                    <a:pt x="39" y="155"/>
                  </a:cubicBezTo>
                  <a:cubicBezTo>
                    <a:pt x="49" y="149"/>
                    <a:pt x="61" y="142"/>
                    <a:pt x="71" y="136"/>
                  </a:cubicBezTo>
                  <a:cubicBezTo>
                    <a:pt x="67" y="140"/>
                    <a:pt x="62" y="144"/>
                    <a:pt x="58" y="148"/>
                  </a:cubicBezTo>
                  <a:cubicBezTo>
                    <a:pt x="39" y="166"/>
                    <a:pt x="19" y="186"/>
                    <a:pt x="19" y="190"/>
                  </a:cubicBezTo>
                  <a:cubicBezTo>
                    <a:pt x="22" y="190"/>
                    <a:pt x="22" y="190"/>
                    <a:pt x="22" y="190"/>
                  </a:cubicBezTo>
                  <a:cubicBezTo>
                    <a:pt x="19" y="190"/>
                    <a:pt x="19" y="190"/>
                    <a:pt x="19" y="190"/>
                  </a:cubicBezTo>
                  <a:cubicBezTo>
                    <a:pt x="19" y="192"/>
                    <a:pt x="21" y="193"/>
                    <a:pt x="22" y="193"/>
                  </a:cubicBezTo>
                  <a:cubicBezTo>
                    <a:pt x="22" y="193"/>
                    <a:pt x="22" y="193"/>
                    <a:pt x="22" y="193"/>
                  </a:cubicBezTo>
                  <a:cubicBezTo>
                    <a:pt x="22" y="193"/>
                    <a:pt x="22" y="193"/>
                    <a:pt x="22" y="193"/>
                  </a:cubicBezTo>
                  <a:cubicBezTo>
                    <a:pt x="27" y="193"/>
                    <a:pt x="50" y="184"/>
                    <a:pt x="70" y="175"/>
                  </a:cubicBezTo>
                  <a:cubicBezTo>
                    <a:pt x="71" y="175"/>
                    <a:pt x="71" y="175"/>
                    <a:pt x="71" y="175"/>
                  </a:cubicBezTo>
                  <a:cubicBezTo>
                    <a:pt x="67" y="178"/>
                    <a:pt x="63" y="181"/>
                    <a:pt x="59" y="184"/>
                  </a:cubicBezTo>
                  <a:cubicBezTo>
                    <a:pt x="41" y="197"/>
                    <a:pt x="23" y="210"/>
                    <a:pt x="22" y="210"/>
                  </a:cubicBezTo>
                  <a:cubicBezTo>
                    <a:pt x="22" y="210"/>
                    <a:pt x="22" y="210"/>
                    <a:pt x="22" y="210"/>
                  </a:cubicBezTo>
                  <a:cubicBezTo>
                    <a:pt x="22" y="210"/>
                    <a:pt x="22" y="210"/>
                    <a:pt x="22" y="210"/>
                  </a:cubicBezTo>
                  <a:cubicBezTo>
                    <a:pt x="22" y="210"/>
                    <a:pt x="22" y="210"/>
                    <a:pt x="22" y="210"/>
                  </a:cubicBezTo>
                  <a:cubicBezTo>
                    <a:pt x="22" y="210"/>
                    <a:pt x="22" y="210"/>
                    <a:pt x="22" y="210"/>
                  </a:cubicBezTo>
                  <a:cubicBezTo>
                    <a:pt x="22" y="210"/>
                    <a:pt x="22" y="210"/>
                    <a:pt x="22" y="210"/>
                  </a:cubicBezTo>
                  <a:cubicBezTo>
                    <a:pt x="22" y="211"/>
                    <a:pt x="22" y="211"/>
                    <a:pt x="22" y="211"/>
                  </a:cubicBezTo>
                  <a:cubicBezTo>
                    <a:pt x="22" y="211"/>
                    <a:pt x="22" y="211"/>
                    <a:pt x="22" y="211"/>
                  </a:cubicBezTo>
                  <a:cubicBezTo>
                    <a:pt x="21" y="212"/>
                    <a:pt x="22" y="214"/>
                    <a:pt x="23" y="215"/>
                  </a:cubicBezTo>
                  <a:cubicBezTo>
                    <a:pt x="24" y="215"/>
                    <a:pt x="24" y="215"/>
                    <a:pt x="25" y="215"/>
                  </a:cubicBezTo>
                  <a:cubicBezTo>
                    <a:pt x="28" y="216"/>
                    <a:pt x="38" y="213"/>
                    <a:pt x="51" y="209"/>
                  </a:cubicBezTo>
                  <a:cubicBezTo>
                    <a:pt x="63" y="205"/>
                    <a:pt x="78" y="201"/>
                    <a:pt x="88" y="199"/>
                  </a:cubicBezTo>
                  <a:cubicBezTo>
                    <a:pt x="80" y="204"/>
                    <a:pt x="69" y="208"/>
                    <a:pt x="58" y="213"/>
                  </a:cubicBezTo>
                  <a:cubicBezTo>
                    <a:pt x="43" y="219"/>
                    <a:pt x="29" y="224"/>
                    <a:pt x="24" y="229"/>
                  </a:cubicBezTo>
                  <a:cubicBezTo>
                    <a:pt x="24" y="229"/>
                    <a:pt x="24" y="229"/>
                    <a:pt x="24" y="229"/>
                  </a:cubicBezTo>
                  <a:cubicBezTo>
                    <a:pt x="23" y="231"/>
                    <a:pt x="23" y="233"/>
                    <a:pt x="25" y="234"/>
                  </a:cubicBezTo>
                  <a:cubicBezTo>
                    <a:pt x="26" y="235"/>
                    <a:pt x="27" y="235"/>
                    <a:pt x="28" y="235"/>
                  </a:cubicBezTo>
                  <a:cubicBezTo>
                    <a:pt x="32" y="233"/>
                    <a:pt x="51" y="232"/>
                    <a:pt x="69" y="232"/>
                  </a:cubicBezTo>
                  <a:cubicBezTo>
                    <a:pt x="76" y="232"/>
                    <a:pt x="83" y="232"/>
                    <a:pt x="90" y="233"/>
                  </a:cubicBezTo>
                  <a:cubicBezTo>
                    <a:pt x="85" y="233"/>
                    <a:pt x="80" y="234"/>
                    <a:pt x="74" y="235"/>
                  </a:cubicBezTo>
                  <a:cubicBezTo>
                    <a:pt x="57" y="237"/>
                    <a:pt x="38" y="240"/>
                    <a:pt x="29" y="244"/>
                  </a:cubicBezTo>
                  <a:cubicBezTo>
                    <a:pt x="30" y="247"/>
                    <a:pt x="30" y="247"/>
                    <a:pt x="30" y="247"/>
                  </a:cubicBezTo>
                  <a:cubicBezTo>
                    <a:pt x="29" y="244"/>
                    <a:pt x="29" y="244"/>
                    <a:pt x="29" y="244"/>
                  </a:cubicBezTo>
                  <a:cubicBezTo>
                    <a:pt x="27" y="244"/>
                    <a:pt x="26" y="246"/>
                    <a:pt x="27" y="248"/>
                  </a:cubicBezTo>
                  <a:cubicBezTo>
                    <a:pt x="27" y="249"/>
                    <a:pt x="29" y="250"/>
                    <a:pt x="30" y="250"/>
                  </a:cubicBezTo>
                  <a:cubicBezTo>
                    <a:pt x="40" y="250"/>
                    <a:pt x="62" y="252"/>
                    <a:pt x="82" y="254"/>
                  </a:cubicBezTo>
                  <a:cubicBezTo>
                    <a:pt x="95" y="256"/>
                    <a:pt x="107" y="258"/>
                    <a:pt x="111" y="260"/>
                  </a:cubicBezTo>
                  <a:cubicBezTo>
                    <a:pt x="113" y="261"/>
                    <a:pt x="115" y="261"/>
                    <a:pt x="116" y="259"/>
                  </a:cubicBezTo>
                  <a:cubicBezTo>
                    <a:pt x="117" y="257"/>
                    <a:pt x="116" y="255"/>
                    <a:pt x="114" y="255"/>
                  </a:cubicBezTo>
                  <a:cubicBezTo>
                    <a:pt x="109" y="252"/>
                    <a:pt x="96" y="250"/>
                    <a:pt x="82" y="248"/>
                  </a:cubicBezTo>
                  <a:cubicBezTo>
                    <a:pt x="73" y="247"/>
                    <a:pt x="62" y="246"/>
                    <a:pt x="53" y="245"/>
                  </a:cubicBezTo>
                  <a:cubicBezTo>
                    <a:pt x="60" y="244"/>
                    <a:pt x="67" y="242"/>
                    <a:pt x="75" y="241"/>
                  </a:cubicBezTo>
                  <a:cubicBezTo>
                    <a:pt x="87" y="239"/>
                    <a:pt x="97" y="238"/>
                    <a:pt x="102" y="235"/>
                  </a:cubicBezTo>
                  <a:cubicBezTo>
                    <a:pt x="104" y="235"/>
                    <a:pt x="105" y="235"/>
                    <a:pt x="105" y="233"/>
                  </a:cubicBezTo>
                  <a:cubicBezTo>
                    <a:pt x="106" y="232"/>
                    <a:pt x="105" y="230"/>
                    <a:pt x="103" y="229"/>
                  </a:cubicBezTo>
                  <a:cubicBezTo>
                    <a:pt x="102" y="232"/>
                    <a:pt x="102" y="232"/>
                    <a:pt x="102" y="232"/>
                  </a:cubicBezTo>
                  <a:cubicBezTo>
                    <a:pt x="103" y="229"/>
                    <a:pt x="103" y="229"/>
                    <a:pt x="103" y="229"/>
                  </a:cubicBezTo>
                  <a:cubicBezTo>
                    <a:pt x="96" y="226"/>
                    <a:pt x="83" y="225"/>
                    <a:pt x="69" y="225"/>
                  </a:cubicBezTo>
                  <a:cubicBezTo>
                    <a:pt x="60" y="225"/>
                    <a:pt x="50" y="226"/>
                    <a:pt x="42" y="226"/>
                  </a:cubicBezTo>
                  <a:cubicBezTo>
                    <a:pt x="48" y="224"/>
                    <a:pt x="54" y="221"/>
                    <a:pt x="60" y="219"/>
                  </a:cubicBezTo>
                  <a:cubicBezTo>
                    <a:pt x="76" y="212"/>
                    <a:pt x="93" y="206"/>
                    <a:pt x="101" y="199"/>
                  </a:cubicBezTo>
                  <a:cubicBezTo>
                    <a:pt x="102" y="198"/>
                    <a:pt x="102" y="198"/>
                    <a:pt x="102" y="197"/>
                  </a:cubicBezTo>
                  <a:cubicBezTo>
                    <a:pt x="103" y="196"/>
                    <a:pt x="102" y="194"/>
                    <a:pt x="101" y="193"/>
                  </a:cubicBezTo>
                  <a:cubicBezTo>
                    <a:pt x="99" y="196"/>
                    <a:pt x="99" y="196"/>
                    <a:pt x="99" y="196"/>
                  </a:cubicBezTo>
                  <a:cubicBezTo>
                    <a:pt x="101" y="193"/>
                    <a:pt x="101" y="193"/>
                    <a:pt x="101" y="193"/>
                  </a:cubicBezTo>
                  <a:cubicBezTo>
                    <a:pt x="93" y="190"/>
                    <a:pt x="68" y="197"/>
                    <a:pt x="49" y="203"/>
                  </a:cubicBezTo>
                  <a:cubicBezTo>
                    <a:pt x="45" y="204"/>
                    <a:pt x="42" y="205"/>
                    <a:pt x="39" y="206"/>
                  </a:cubicBezTo>
                  <a:cubicBezTo>
                    <a:pt x="45" y="201"/>
                    <a:pt x="54" y="195"/>
                    <a:pt x="62" y="189"/>
                  </a:cubicBezTo>
                  <a:cubicBezTo>
                    <a:pt x="74" y="181"/>
                    <a:pt x="85" y="172"/>
                    <a:pt x="90" y="167"/>
                  </a:cubicBezTo>
                  <a:cubicBezTo>
                    <a:pt x="93" y="166"/>
                    <a:pt x="95" y="165"/>
                    <a:pt x="97" y="165"/>
                  </a:cubicBezTo>
                  <a:cubicBezTo>
                    <a:pt x="96" y="162"/>
                    <a:pt x="96" y="162"/>
                    <a:pt x="96" y="162"/>
                  </a:cubicBezTo>
                  <a:cubicBezTo>
                    <a:pt x="97" y="165"/>
                    <a:pt x="97" y="165"/>
                    <a:pt x="97" y="165"/>
                  </a:cubicBezTo>
                  <a:cubicBezTo>
                    <a:pt x="99" y="164"/>
                    <a:pt x="99" y="162"/>
                    <a:pt x="99" y="161"/>
                  </a:cubicBezTo>
                  <a:cubicBezTo>
                    <a:pt x="99" y="160"/>
                    <a:pt x="98" y="159"/>
                    <a:pt x="98" y="159"/>
                  </a:cubicBezTo>
                  <a:cubicBezTo>
                    <a:pt x="98" y="159"/>
                    <a:pt x="98" y="159"/>
                    <a:pt x="98" y="159"/>
                  </a:cubicBezTo>
                  <a:cubicBezTo>
                    <a:pt x="98" y="159"/>
                    <a:pt x="98" y="159"/>
                    <a:pt x="98" y="159"/>
                  </a:cubicBezTo>
                  <a:cubicBezTo>
                    <a:pt x="98" y="159"/>
                    <a:pt x="98" y="159"/>
                    <a:pt x="98" y="159"/>
                  </a:cubicBezTo>
                  <a:cubicBezTo>
                    <a:pt x="97" y="159"/>
                    <a:pt x="96" y="158"/>
                    <a:pt x="96" y="159"/>
                  </a:cubicBezTo>
                  <a:cubicBezTo>
                    <a:pt x="96" y="159"/>
                    <a:pt x="96" y="159"/>
                    <a:pt x="96" y="159"/>
                  </a:cubicBezTo>
                  <a:cubicBezTo>
                    <a:pt x="96" y="159"/>
                    <a:pt x="96" y="159"/>
                    <a:pt x="96" y="159"/>
                  </a:cubicBezTo>
                  <a:cubicBezTo>
                    <a:pt x="96" y="159"/>
                    <a:pt x="96" y="159"/>
                    <a:pt x="96" y="159"/>
                  </a:cubicBezTo>
                  <a:cubicBezTo>
                    <a:pt x="96" y="159"/>
                    <a:pt x="96" y="159"/>
                    <a:pt x="96" y="159"/>
                  </a:cubicBezTo>
                  <a:cubicBezTo>
                    <a:pt x="95" y="159"/>
                    <a:pt x="95" y="159"/>
                    <a:pt x="95" y="159"/>
                  </a:cubicBezTo>
                  <a:cubicBezTo>
                    <a:pt x="95" y="159"/>
                    <a:pt x="95" y="159"/>
                    <a:pt x="95" y="159"/>
                  </a:cubicBezTo>
                  <a:cubicBezTo>
                    <a:pt x="89" y="161"/>
                    <a:pt x="79" y="165"/>
                    <a:pt x="67" y="170"/>
                  </a:cubicBezTo>
                  <a:cubicBezTo>
                    <a:pt x="54" y="175"/>
                    <a:pt x="39" y="181"/>
                    <a:pt x="30" y="184"/>
                  </a:cubicBezTo>
                  <a:cubicBezTo>
                    <a:pt x="37" y="177"/>
                    <a:pt x="50" y="165"/>
                    <a:pt x="62" y="153"/>
                  </a:cubicBezTo>
                  <a:cubicBezTo>
                    <a:pt x="74" y="141"/>
                    <a:pt x="86" y="130"/>
                    <a:pt x="91" y="124"/>
                  </a:cubicBezTo>
                  <a:cubicBezTo>
                    <a:pt x="91" y="124"/>
                    <a:pt x="91" y="124"/>
                    <a:pt x="92" y="124"/>
                  </a:cubicBezTo>
                  <a:cubicBezTo>
                    <a:pt x="92" y="123"/>
                    <a:pt x="92" y="123"/>
                    <a:pt x="93" y="122"/>
                  </a:cubicBezTo>
                  <a:cubicBezTo>
                    <a:pt x="94" y="121"/>
                    <a:pt x="94" y="119"/>
                    <a:pt x="93" y="118"/>
                  </a:cubicBezTo>
                  <a:cubicBezTo>
                    <a:pt x="92" y="117"/>
                    <a:pt x="90" y="116"/>
                    <a:pt x="89" y="117"/>
                  </a:cubicBezTo>
                  <a:cubicBezTo>
                    <a:pt x="89" y="117"/>
                    <a:pt x="89" y="117"/>
                    <a:pt x="89" y="117"/>
                  </a:cubicBezTo>
                  <a:cubicBezTo>
                    <a:pt x="89" y="117"/>
                    <a:pt x="88" y="117"/>
                    <a:pt x="88" y="117"/>
                  </a:cubicBezTo>
                  <a:cubicBezTo>
                    <a:pt x="88" y="117"/>
                    <a:pt x="88" y="117"/>
                    <a:pt x="88" y="117"/>
                  </a:cubicBezTo>
                  <a:cubicBezTo>
                    <a:pt x="88" y="118"/>
                    <a:pt x="87" y="118"/>
                    <a:pt x="87" y="119"/>
                  </a:cubicBezTo>
                  <a:cubicBezTo>
                    <a:pt x="86" y="119"/>
                    <a:pt x="86" y="120"/>
                    <a:pt x="86" y="120"/>
                  </a:cubicBezTo>
                  <a:cubicBezTo>
                    <a:pt x="86" y="120"/>
                    <a:pt x="86" y="120"/>
                    <a:pt x="86" y="120"/>
                  </a:cubicBezTo>
                  <a:cubicBezTo>
                    <a:pt x="86" y="120"/>
                    <a:pt x="86" y="120"/>
                    <a:pt x="86" y="120"/>
                  </a:cubicBezTo>
                  <a:cubicBezTo>
                    <a:pt x="86" y="121"/>
                    <a:pt x="86" y="121"/>
                    <a:pt x="86" y="121"/>
                  </a:cubicBezTo>
                  <a:cubicBezTo>
                    <a:pt x="77" y="125"/>
                    <a:pt x="53" y="139"/>
                    <a:pt x="35" y="150"/>
                  </a:cubicBezTo>
                  <a:cubicBezTo>
                    <a:pt x="32" y="152"/>
                    <a:pt x="28" y="154"/>
                    <a:pt x="26" y="156"/>
                  </a:cubicBezTo>
                  <a:cubicBezTo>
                    <a:pt x="31" y="147"/>
                    <a:pt x="40" y="134"/>
                    <a:pt x="50" y="121"/>
                  </a:cubicBezTo>
                  <a:cubicBezTo>
                    <a:pt x="62" y="106"/>
                    <a:pt x="74" y="91"/>
                    <a:pt x="82" y="83"/>
                  </a:cubicBezTo>
                  <a:cubicBezTo>
                    <a:pt x="83" y="83"/>
                    <a:pt x="83" y="83"/>
                    <a:pt x="83" y="82"/>
                  </a:cubicBezTo>
                  <a:cubicBezTo>
                    <a:pt x="84" y="82"/>
                    <a:pt x="87" y="79"/>
                    <a:pt x="88" y="79"/>
                  </a:cubicBezTo>
                  <a:cubicBezTo>
                    <a:pt x="88" y="78"/>
                    <a:pt x="88" y="78"/>
                    <a:pt x="89" y="78"/>
                  </a:cubicBezTo>
                  <a:cubicBezTo>
                    <a:pt x="89" y="78"/>
                    <a:pt x="89" y="78"/>
                    <a:pt x="89" y="78"/>
                  </a:cubicBezTo>
                  <a:cubicBezTo>
                    <a:pt x="90" y="77"/>
                    <a:pt x="90" y="75"/>
                    <a:pt x="89" y="74"/>
                  </a:cubicBezTo>
                  <a:cubicBezTo>
                    <a:pt x="88" y="72"/>
                    <a:pt x="86" y="72"/>
                    <a:pt x="85" y="73"/>
                  </a:cubicBezTo>
                  <a:cubicBezTo>
                    <a:pt x="83" y="74"/>
                    <a:pt x="81" y="75"/>
                    <a:pt x="78" y="78"/>
                  </a:cubicBezTo>
                  <a:cubicBezTo>
                    <a:pt x="75" y="80"/>
                    <a:pt x="66" y="87"/>
                    <a:pt x="56" y="95"/>
                  </a:cubicBezTo>
                  <a:cubicBezTo>
                    <a:pt x="44" y="103"/>
                    <a:pt x="31" y="113"/>
                    <a:pt x="22" y="120"/>
                  </a:cubicBezTo>
                  <a:cubicBezTo>
                    <a:pt x="38" y="99"/>
                    <a:pt x="75" y="55"/>
                    <a:pt x="84" y="45"/>
                  </a:cubicBezTo>
                  <a:cubicBezTo>
                    <a:pt x="84" y="45"/>
                    <a:pt x="84" y="45"/>
                    <a:pt x="84" y="45"/>
                  </a:cubicBezTo>
                  <a:cubicBezTo>
                    <a:pt x="84" y="45"/>
                    <a:pt x="84" y="45"/>
                    <a:pt x="84" y="45"/>
                  </a:cubicBezTo>
                  <a:cubicBezTo>
                    <a:pt x="84" y="45"/>
                    <a:pt x="84" y="45"/>
                    <a:pt x="84" y="45"/>
                  </a:cubicBezTo>
                  <a:cubicBezTo>
                    <a:pt x="84" y="45"/>
                    <a:pt x="84" y="45"/>
                    <a:pt x="84" y="45"/>
                  </a:cubicBezTo>
                  <a:cubicBezTo>
                    <a:pt x="85" y="44"/>
                    <a:pt x="85" y="44"/>
                    <a:pt x="85" y="44"/>
                  </a:cubicBezTo>
                  <a:cubicBezTo>
                    <a:pt x="85" y="44"/>
                    <a:pt x="85" y="44"/>
                    <a:pt x="85" y="44"/>
                  </a:cubicBezTo>
                  <a:cubicBezTo>
                    <a:pt x="85" y="43"/>
                    <a:pt x="85" y="43"/>
                    <a:pt x="85" y="43"/>
                  </a:cubicBezTo>
                  <a:cubicBezTo>
                    <a:pt x="85" y="43"/>
                    <a:pt x="85" y="43"/>
                    <a:pt x="85" y="43"/>
                  </a:cubicBezTo>
                  <a:cubicBezTo>
                    <a:pt x="86" y="41"/>
                    <a:pt x="85" y="39"/>
                    <a:pt x="83" y="39"/>
                  </a:cubicBezTo>
                  <a:cubicBezTo>
                    <a:pt x="82" y="38"/>
                    <a:pt x="80" y="39"/>
                    <a:pt x="80" y="40"/>
                  </a:cubicBezTo>
                  <a:cubicBezTo>
                    <a:pt x="79" y="41"/>
                    <a:pt x="79" y="41"/>
                    <a:pt x="79" y="41"/>
                  </a:cubicBezTo>
                  <a:cubicBezTo>
                    <a:pt x="79" y="41"/>
                    <a:pt x="79" y="41"/>
                    <a:pt x="79" y="41"/>
                  </a:cubicBezTo>
                  <a:cubicBezTo>
                    <a:pt x="79" y="41"/>
                    <a:pt x="79" y="41"/>
                    <a:pt x="79" y="41"/>
                  </a:cubicBezTo>
                  <a:cubicBezTo>
                    <a:pt x="79" y="41"/>
                    <a:pt x="79" y="41"/>
                    <a:pt x="79" y="41"/>
                  </a:cubicBezTo>
                  <a:cubicBezTo>
                    <a:pt x="79" y="41"/>
                    <a:pt x="79" y="41"/>
                    <a:pt x="79" y="41"/>
                  </a:cubicBezTo>
                  <a:cubicBezTo>
                    <a:pt x="77" y="42"/>
                    <a:pt x="77" y="42"/>
                    <a:pt x="77" y="42"/>
                  </a:cubicBezTo>
                  <a:cubicBezTo>
                    <a:pt x="73" y="46"/>
                    <a:pt x="63" y="55"/>
                    <a:pt x="51" y="64"/>
                  </a:cubicBezTo>
                  <a:cubicBezTo>
                    <a:pt x="38" y="75"/>
                    <a:pt x="23" y="87"/>
                    <a:pt x="13" y="95"/>
                  </a:cubicBezTo>
                  <a:cubicBezTo>
                    <a:pt x="22" y="82"/>
                    <a:pt x="41" y="62"/>
                    <a:pt x="58" y="44"/>
                  </a:cubicBezTo>
                  <a:cubicBezTo>
                    <a:pt x="73" y="27"/>
                    <a:pt x="87" y="12"/>
                    <a:pt x="9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6">
              <a:extLst>
                <a:ext uri="{FF2B5EF4-FFF2-40B4-BE49-F238E27FC236}">
                  <a16:creationId xmlns:a16="http://schemas.microsoft.com/office/drawing/2014/main" xmlns="" id="{6E1AFC6A-4D9A-4F0B-BC7A-6A9F56C3681B}"/>
                </a:ext>
              </a:extLst>
            </p:cNvPr>
            <p:cNvSpPr>
              <a:spLocks/>
            </p:cNvSpPr>
            <p:nvPr/>
          </p:nvSpPr>
          <p:spPr bwMode="auto">
            <a:xfrm>
              <a:off x="3887" y="2145"/>
              <a:ext cx="261" cy="545"/>
            </a:xfrm>
            <a:custGeom>
              <a:avLst/>
              <a:gdLst>
                <a:gd name="T0" fmla="*/ 10 w 110"/>
                <a:gd name="T1" fmla="*/ 41 h 230"/>
                <a:gd name="T2" fmla="*/ 32 w 110"/>
                <a:gd name="T3" fmla="*/ 36 h 230"/>
                <a:gd name="T4" fmla="*/ 92 w 110"/>
                <a:gd name="T5" fmla="*/ 12 h 230"/>
                <a:gd name="T6" fmla="*/ 43 w 110"/>
                <a:gd name="T7" fmla="*/ 47 h 230"/>
                <a:gd name="T8" fmla="*/ 11 w 110"/>
                <a:gd name="T9" fmla="*/ 67 h 230"/>
                <a:gd name="T10" fmla="*/ 11 w 110"/>
                <a:gd name="T11" fmla="*/ 74 h 230"/>
                <a:gd name="T12" fmla="*/ 75 w 110"/>
                <a:gd name="T13" fmla="*/ 57 h 230"/>
                <a:gd name="T14" fmla="*/ 11 w 110"/>
                <a:gd name="T15" fmla="*/ 91 h 230"/>
                <a:gd name="T16" fmla="*/ 37 w 110"/>
                <a:gd name="T17" fmla="*/ 93 h 230"/>
                <a:gd name="T18" fmla="*/ 44 w 110"/>
                <a:gd name="T19" fmla="*/ 97 h 230"/>
                <a:gd name="T20" fmla="*/ 8 w 110"/>
                <a:gd name="T21" fmla="*/ 120 h 230"/>
                <a:gd name="T22" fmla="*/ 66 w 110"/>
                <a:gd name="T23" fmla="*/ 119 h 230"/>
                <a:gd name="T24" fmla="*/ 7 w 110"/>
                <a:gd name="T25" fmla="*/ 134 h 230"/>
                <a:gd name="T26" fmla="*/ 6 w 110"/>
                <a:gd name="T27" fmla="*/ 139 h 230"/>
                <a:gd name="T28" fmla="*/ 21 w 110"/>
                <a:gd name="T29" fmla="*/ 140 h 230"/>
                <a:gd name="T30" fmla="*/ 60 w 110"/>
                <a:gd name="T31" fmla="*/ 145 h 230"/>
                <a:gd name="T32" fmla="*/ 6 w 110"/>
                <a:gd name="T33" fmla="*/ 163 h 230"/>
                <a:gd name="T34" fmla="*/ 28 w 110"/>
                <a:gd name="T35" fmla="*/ 166 h 230"/>
                <a:gd name="T36" fmla="*/ 62 w 110"/>
                <a:gd name="T37" fmla="*/ 171 h 230"/>
                <a:gd name="T38" fmla="*/ 6 w 110"/>
                <a:gd name="T39" fmla="*/ 184 h 230"/>
                <a:gd name="T40" fmla="*/ 8 w 110"/>
                <a:gd name="T41" fmla="*/ 190 h 230"/>
                <a:gd name="T42" fmla="*/ 49 w 110"/>
                <a:gd name="T43" fmla="*/ 194 h 230"/>
                <a:gd name="T44" fmla="*/ 67 w 110"/>
                <a:gd name="T45" fmla="*/ 196 h 230"/>
                <a:gd name="T46" fmla="*/ 9 w 110"/>
                <a:gd name="T47" fmla="*/ 204 h 230"/>
                <a:gd name="T48" fmla="*/ 23 w 110"/>
                <a:gd name="T49" fmla="*/ 212 h 230"/>
                <a:gd name="T50" fmla="*/ 48 w 110"/>
                <a:gd name="T51" fmla="*/ 221 h 230"/>
                <a:gd name="T52" fmla="*/ 6 w 110"/>
                <a:gd name="T53" fmla="*/ 226 h 230"/>
                <a:gd name="T54" fmla="*/ 49 w 110"/>
                <a:gd name="T55" fmla="*/ 227 h 230"/>
                <a:gd name="T56" fmla="*/ 80 w 110"/>
                <a:gd name="T57" fmla="*/ 221 h 230"/>
                <a:gd name="T58" fmla="*/ 75 w 110"/>
                <a:gd name="T59" fmla="*/ 213 h 230"/>
                <a:gd name="T60" fmla="*/ 84 w 110"/>
                <a:gd name="T61" fmla="*/ 197 h 230"/>
                <a:gd name="T62" fmla="*/ 60 w 110"/>
                <a:gd name="T63" fmla="*/ 189 h 230"/>
                <a:gd name="T64" fmla="*/ 38 w 110"/>
                <a:gd name="T65" fmla="*/ 187 h 230"/>
                <a:gd name="T66" fmla="*/ 63 w 110"/>
                <a:gd name="T67" fmla="*/ 177 h 230"/>
                <a:gd name="T68" fmla="*/ 28 w 110"/>
                <a:gd name="T69" fmla="*/ 159 h 230"/>
                <a:gd name="T70" fmla="*/ 61 w 110"/>
                <a:gd name="T71" fmla="*/ 151 h 230"/>
                <a:gd name="T72" fmla="*/ 87 w 110"/>
                <a:gd name="T73" fmla="*/ 141 h 230"/>
                <a:gd name="T74" fmla="*/ 36 w 110"/>
                <a:gd name="T75" fmla="*/ 133 h 230"/>
                <a:gd name="T76" fmla="*/ 83 w 110"/>
                <a:gd name="T77" fmla="*/ 115 h 230"/>
                <a:gd name="T78" fmla="*/ 24 w 110"/>
                <a:gd name="T79" fmla="*/ 112 h 230"/>
                <a:gd name="T80" fmla="*/ 89 w 110"/>
                <a:gd name="T81" fmla="*/ 83 h 230"/>
                <a:gd name="T82" fmla="*/ 35 w 110"/>
                <a:gd name="T83" fmla="*/ 87 h 230"/>
                <a:gd name="T84" fmla="*/ 91 w 110"/>
                <a:gd name="T85" fmla="*/ 52 h 230"/>
                <a:gd name="T86" fmla="*/ 87 w 110"/>
                <a:gd name="T87" fmla="*/ 47 h 230"/>
                <a:gd name="T88" fmla="*/ 47 w 110"/>
                <a:gd name="T89" fmla="*/ 53 h 230"/>
                <a:gd name="T90" fmla="*/ 96 w 110"/>
                <a:gd name="T91" fmla="*/ 17 h 230"/>
                <a:gd name="T92" fmla="*/ 108 w 110"/>
                <a:gd name="T93" fmla="*/ 6 h 230"/>
                <a:gd name="T94" fmla="*/ 106 w 110"/>
                <a:gd name="T95" fmla="*/ 0 h 230"/>
                <a:gd name="T96" fmla="*/ 69 w 110"/>
                <a:gd name="T97" fmla="*/ 14 h 230"/>
                <a:gd name="T98" fmla="*/ 12 w 110"/>
                <a:gd name="T99" fmla="*/ 3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 h="230">
                  <a:moveTo>
                    <a:pt x="12" y="36"/>
                  </a:moveTo>
                  <a:cubicBezTo>
                    <a:pt x="11" y="37"/>
                    <a:pt x="10" y="39"/>
                    <a:pt x="10" y="41"/>
                  </a:cubicBezTo>
                  <a:cubicBezTo>
                    <a:pt x="11" y="42"/>
                    <a:pt x="13" y="43"/>
                    <a:pt x="14" y="42"/>
                  </a:cubicBezTo>
                  <a:cubicBezTo>
                    <a:pt x="32" y="36"/>
                    <a:pt x="32" y="36"/>
                    <a:pt x="32" y="36"/>
                  </a:cubicBezTo>
                  <a:cubicBezTo>
                    <a:pt x="38" y="34"/>
                    <a:pt x="55" y="27"/>
                    <a:pt x="72" y="20"/>
                  </a:cubicBezTo>
                  <a:cubicBezTo>
                    <a:pt x="79" y="18"/>
                    <a:pt x="86" y="15"/>
                    <a:pt x="92" y="12"/>
                  </a:cubicBezTo>
                  <a:cubicBezTo>
                    <a:pt x="86" y="18"/>
                    <a:pt x="79" y="23"/>
                    <a:pt x="74" y="27"/>
                  </a:cubicBezTo>
                  <a:cubicBezTo>
                    <a:pt x="65" y="33"/>
                    <a:pt x="54" y="40"/>
                    <a:pt x="43" y="47"/>
                  </a:cubicBezTo>
                  <a:cubicBezTo>
                    <a:pt x="29" y="57"/>
                    <a:pt x="16" y="65"/>
                    <a:pt x="13" y="67"/>
                  </a:cubicBezTo>
                  <a:cubicBezTo>
                    <a:pt x="11" y="67"/>
                    <a:pt x="11" y="67"/>
                    <a:pt x="11" y="67"/>
                  </a:cubicBezTo>
                  <a:cubicBezTo>
                    <a:pt x="9" y="68"/>
                    <a:pt x="8" y="69"/>
                    <a:pt x="8" y="70"/>
                  </a:cubicBezTo>
                  <a:cubicBezTo>
                    <a:pt x="8" y="72"/>
                    <a:pt x="9" y="74"/>
                    <a:pt x="11" y="74"/>
                  </a:cubicBezTo>
                  <a:cubicBezTo>
                    <a:pt x="11" y="74"/>
                    <a:pt x="14" y="73"/>
                    <a:pt x="14" y="73"/>
                  </a:cubicBezTo>
                  <a:cubicBezTo>
                    <a:pt x="23" y="71"/>
                    <a:pt x="55" y="62"/>
                    <a:pt x="75" y="57"/>
                  </a:cubicBezTo>
                  <a:cubicBezTo>
                    <a:pt x="69" y="60"/>
                    <a:pt x="62" y="65"/>
                    <a:pt x="54" y="69"/>
                  </a:cubicBezTo>
                  <a:cubicBezTo>
                    <a:pt x="35" y="80"/>
                    <a:pt x="14" y="91"/>
                    <a:pt x="11" y="91"/>
                  </a:cubicBezTo>
                  <a:cubicBezTo>
                    <a:pt x="11" y="97"/>
                    <a:pt x="11" y="97"/>
                    <a:pt x="11" y="97"/>
                  </a:cubicBezTo>
                  <a:cubicBezTo>
                    <a:pt x="13" y="97"/>
                    <a:pt x="24" y="95"/>
                    <a:pt x="37" y="93"/>
                  </a:cubicBezTo>
                  <a:cubicBezTo>
                    <a:pt x="48" y="91"/>
                    <a:pt x="61" y="89"/>
                    <a:pt x="70" y="87"/>
                  </a:cubicBezTo>
                  <a:cubicBezTo>
                    <a:pt x="63" y="90"/>
                    <a:pt x="53" y="94"/>
                    <a:pt x="44" y="97"/>
                  </a:cubicBezTo>
                  <a:cubicBezTo>
                    <a:pt x="39" y="99"/>
                    <a:pt x="0" y="111"/>
                    <a:pt x="5" y="118"/>
                  </a:cubicBezTo>
                  <a:cubicBezTo>
                    <a:pt x="5" y="119"/>
                    <a:pt x="7" y="120"/>
                    <a:pt x="8" y="120"/>
                  </a:cubicBezTo>
                  <a:cubicBezTo>
                    <a:pt x="15" y="118"/>
                    <a:pt x="33" y="118"/>
                    <a:pt x="50" y="118"/>
                  </a:cubicBezTo>
                  <a:cubicBezTo>
                    <a:pt x="56" y="118"/>
                    <a:pt x="61" y="119"/>
                    <a:pt x="66" y="119"/>
                  </a:cubicBezTo>
                  <a:cubicBezTo>
                    <a:pt x="56" y="121"/>
                    <a:pt x="45" y="124"/>
                    <a:pt x="35" y="127"/>
                  </a:cubicBezTo>
                  <a:cubicBezTo>
                    <a:pt x="21" y="130"/>
                    <a:pt x="9" y="133"/>
                    <a:pt x="7" y="134"/>
                  </a:cubicBezTo>
                  <a:cubicBezTo>
                    <a:pt x="7" y="134"/>
                    <a:pt x="7" y="134"/>
                    <a:pt x="7" y="134"/>
                  </a:cubicBezTo>
                  <a:cubicBezTo>
                    <a:pt x="6" y="135"/>
                    <a:pt x="5" y="137"/>
                    <a:pt x="6" y="139"/>
                  </a:cubicBezTo>
                  <a:cubicBezTo>
                    <a:pt x="7" y="140"/>
                    <a:pt x="8" y="140"/>
                    <a:pt x="10" y="140"/>
                  </a:cubicBezTo>
                  <a:cubicBezTo>
                    <a:pt x="12" y="140"/>
                    <a:pt x="16" y="140"/>
                    <a:pt x="21" y="140"/>
                  </a:cubicBezTo>
                  <a:cubicBezTo>
                    <a:pt x="41" y="141"/>
                    <a:pt x="80" y="141"/>
                    <a:pt x="80" y="143"/>
                  </a:cubicBezTo>
                  <a:cubicBezTo>
                    <a:pt x="80" y="143"/>
                    <a:pt x="62" y="145"/>
                    <a:pt x="60" y="145"/>
                  </a:cubicBezTo>
                  <a:cubicBezTo>
                    <a:pt x="52" y="146"/>
                    <a:pt x="19" y="151"/>
                    <a:pt x="9" y="157"/>
                  </a:cubicBezTo>
                  <a:cubicBezTo>
                    <a:pt x="6" y="159"/>
                    <a:pt x="5" y="162"/>
                    <a:pt x="6" y="163"/>
                  </a:cubicBezTo>
                  <a:cubicBezTo>
                    <a:pt x="7" y="164"/>
                    <a:pt x="7" y="164"/>
                    <a:pt x="8" y="164"/>
                  </a:cubicBezTo>
                  <a:cubicBezTo>
                    <a:pt x="11" y="165"/>
                    <a:pt x="18" y="166"/>
                    <a:pt x="28" y="166"/>
                  </a:cubicBezTo>
                  <a:cubicBezTo>
                    <a:pt x="41" y="166"/>
                    <a:pt x="58" y="167"/>
                    <a:pt x="70" y="169"/>
                  </a:cubicBezTo>
                  <a:cubicBezTo>
                    <a:pt x="67" y="170"/>
                    <a:pt x="65" y="170"/>
                    <a:pt x="62" y="171"/>
                  </a:cubicBezTo>
                  <a:cubicBezTo>
                    <a:pt x="43" y="173"/>
                    <a:pt x="17" y="178"/>
                    <a:pt x="6" y="184"/>
                  </a:cubicBezTo>
                  <a:cubicBezTo>
                    <a:pt x="6" y="184"/>
                    <a:pt x="6" y="184"/>
                    <a:pt x="6" y="184"/>
                  </a:cubicBezTo>
                  <a:cubicBezTo>
                    <a:pt x="4" y="185"/>
                    <a:pt x="4" y="187"/>
                    <a:pt x="5" y="188"/>
                  </a:cubicBezTo>
                  <a:cubicBezTo>
                    <a:pt x="6" y="190"/>
                    <a:pt x="7" y="190"/>
                    <a:pt x="8" y="190"/>
                  </a:cubicBezTo>
                  <a:cubicBezTo>
                    <a:pt x="14" y="191"/>
                    <a:pt x="25" y="192"/>
                    <a:pt x="38" y="193"/>
                  </a:cubicBezTo>
                  <a:cubicBezTo>
                    <a:pt x="41" y="194"/>
                    <a:pt x="45" y="194"/>
                    <a:pt x="49" y="194"/>
                  </a:cubicBezTo>
                  <a:cubicBezTo>
                    <a:pt x="53" y="195"/>
                    <a:pt x="57" y="195"/>
                    <a:pt x="60" y="195"/>
                  </a:cubicBezTo>
                  <a:cubicBezTo>
                    <a:pt x="62" y="195"/>
                    <a:pt x="65" y="195"/>
                    <a:pt x="67" y="196"/>
                  </a:cubicBezTo>
                  <a:cubicBezTo>
                    <a:pt x="55" y="198"/>
                    <a:pt x="38" y="200"/>
                    <a:pt x="25" y="202"/>
                  </a:cubicBezTo>
                  <a:cubicBezTo>
                    <a:pt x="20" y="203"/>
                    <a:pt x="12" y="203"/>
                    <a:pt x="9" y="204"/>
                  </a:cubicBezTo>
                  <a:cubicBezTo>
                    <a:pt x="6" y="205"/>
                    <a:pt x="6" y="207"/>
                    <a:pt x="6" y="208"/>
                  </a:cubicBezTo>
                  <a:cubicBezTo>
                    <a:pt x="7" y="212"/>
                    <a:pt x="20" y="212"/>
                    <a:pt x="23" y="212"/>
                  </a:cubicBezTo>
                  <a:cubicBezTo>
                    <a:pt x="37" y="213"/>
                    <a:pt x="59" y="214"/>
                    <a:pt x="70" y="218"/>
                  </a:cubicBezTo>
                  <a:cubicBezTo>
                    <a:pt x="63" y="219"/>
                    <a:pt x="56" y="220"/>
                    <a:pt x="48" y="221"/>
                  </a:cubicBezTo>
                  <a:cubicBezTo>
                    <a:pt x="37" y="222"/>
                    <a:pt x="24" y="222"/>
                    <a:pt x="9" y="223"/>
                  </a:cubicBezTo>
                  <a:cubicBezTo>
                    <a:pt x="7" y="223"/>
                    <a:pt x="6" y="225"/>
                    <a:pt x="6" y="226"/>
                  </a:cubicBezTo>
                  <a:cubicBezTo>
                    <a:pt x="6" y="228"/>
                    <a:pt x="8" y="230"/>
                    <a:pt x="9" y="229"/>
                  </a:cubicBezTo>
                  <a:cubicBezTo>
                    <a:pt x="25" y="229"/>
                    <a:pt x="38" y="228"/>
                    <a:pt x="49" y="227"/>
                  </a:cubicBezTo>
                  <a:cubicBezTo>
                    <a:pt x="60" y="226"/>
                    <a:pt x="70" y="224"/>
                    <a:pt x="79" y="222"/>
                  </a:cubicBezTo>
                  <a:cubicBezTo>
                    <a:pt x="79" y="222"/>
                    <a:pt x="80" y="222"/>
                    <a:pt x="80" y="221"/>
                  </a:cubicBezTo>
                  <a:cubicBezTo>
                    <a:pt x="82" y="220"/>
                    <a:pt x="82" y="218"/>
                    <a:pt x="81" y="217"/>
                  </a:cubicBezTo>
                  <a:cubicBezTo>
                    <a:pt x="80" y="216"/>
                    <a:pt x="78" y="214"/>
                    <a:pt x="75" y="213"/>
                  </a:cubicBezTo>
                  <a:cubicBezTo>
                    <a:pt x="64" y="209"/>
                    <a:pt x="42" y="207"/>
                    <a:pt x="39" y="207"/>
                  </a:cubicBezTo>
                  <a:cubicBezTo>
                    <a:pt x="45" y="206"/>
                    <a:pt x="81" y="201"/>
                    <a:pt x="84" y="197"/>
                  </a:cubicBezTo>
                  <a:cubicBezTo>
                    <a:pt x="85" y="196"/>
                    <a:pt x="84" y="193"/>
                    <a:pt x="82" y="192"/>
                  </a:cubicBezTo>
                  <a:cubicBezTo>
                    <a:pt x="77" y="190"/>
                    <a:pt x="66" y="189"/>
                    <a:pt x="60" y="189"/>
                  </a:cubicBezTo>
                  <a:cubicBezTo>
                    <a:pt x="57" y="188"/>
                    <a:pt x="53" y="188"/>
                    <a:pt x="50" y="188"/>
                  </a:cubicBezTo>
                  <a:cubicBezTo>
                    <a:pt x="47" y="188"/>
                    <a:pt x="42" y="187"/>
                    <a:pt x="38" y="187"/>
                  </a:cubicBezTo>
                  <a:cubicBezTo>
                    <a:pt x="31" y="186"/>
                    <a:pt x="24" y="186"/>
                    <a:pt x="19" y="186"/>
                  </a:cubicBezTo>
                  <a:cubicBezTo>
                    <a:pt x="31" y="182"/>
                    <a:pt x="49" y="179"/>
                    <a:pt x="63" y="177"/>
                  </a:cubicBezTo>
                  <a:cubicBezTo>
                    <a:pt x="66" y="176"/>
                    <a:pt x="81" y="175"/>
                    <a:pt x="83" y="173"/>
                  </a:cubicBezTo>
                  <a:cubicBezTo>
                    <a:pt x="92" y="161"/>
                    <a:pt x="32" y="160"/>
                    <a:pt x="28" y="159"/>
                  </a:cubicBezTo>
                  <a:cubicBezTo>
                    <a:pt x="25" y="159"/>
                    <a:pt x="23" y="159"/>
                    <a:pt x="20" y="159"/>
                  </a:cubicBezTo>
                  <a:cubicBezTo>
                    <a:pt x="31" y="156"/>
                    <a:pt x="49" y="153"/>
                    <a:pt x="61" y="151"/>
                  </a:cubicBezTo>
                  <a:cubicBezTo>
                    <a:pt x="67" y="150"/>
                    <a:pt x="72" y="149"/>
                    <a:pt x="75" y="149"/>
                  </a:cubicBezTo>
                  <a:cubicBezTo>
                    <a:pt x="84" y="147"/>
                    <a:pt x="87" y="144"/>
                    <a:pt x="87" y="141"/>
                  </a:cubicBezTo>
                  <a:cubicBezTo>
                    <a:pt x="85" y="136"/>
                    <a:pt x="54" y="135"/>
                    <a:pt x="31" y="134"/>
                  </a:cubicBezTo>
                  <a:cubicBezTo>
                    <a:pt x="33" y="134"/>
                    <a:pt x="35" y="133"/>
                    <a:pt x="36" y="133"/>
                  </a:cubicBezTo>
                  <a:cubicBezTo>
                    <a:pt x="41" y="132"/>
                    <a:pt x="84" y="123"/>
                    <a:pt x="85" y="119"/>
                  </a:cubicBezTo>
                  <a:cubicBezTo>
                    <a:pt x="86" y="118"/>
                    <a:pt x="85" y="116"/>
                    <a:pt x="83" y="115"/>
                  </a:cubicBezTo>
                  <a:cubicBezTo>
                    <a:pt x="80" y="114"/>
                    <a:pt x="64" y="112"/>
                    <a:pt x="50" y="112"/>
                  </a:cubicBezTo>
                  <a:cubicBezTo>
                    <a:pt x="42" y="112"/>
                    <a:pt x="32" y="112"/>
                    <a:pt x="24" y="112"/>
                  </a:cubicBezTo>
                  <a:cubicBezTo>
                    <a:pt x="31" y="109"/>
                    <a:pt x="39" y="106"/>
                    <a:pt x="46" y="103"/>
                  </a:cubicBezTo>
                  <a:cubicBezTo>
                    <a:pt x="52" y="101"/>
                    <a:pt x="87" y="89"/>
                    <a:pt x="89" y="83"/>
                  </a:cubicBezTo>
                  <a:cubicBezTo>
                    <a:pt x="92" y="75"/>
                    <a:pt x="46" y="85"/>
                    <a:pt x="36" y="87"/>
                  </a:cubicBezTo>
                  <a:cubicBezTo>
                    <a:pt x="35" y="87"/>
                    <a:pt x="35" y="87"/>
                    <a:pt x="35" y="87"/>
                  </a:cubicBezTo>
                  <a:cubicBezTo>
                    <a:pt x="42" y="83"/>
                    <a:pt x="50" y="79"/>
                    <a:pt x="57" y="75"/>
                  </a:cubicBezTo>
                  <a:cubicBezTo>
                    <a:pt x="73" y="66"/>
                    <a:pt x="88" y="56"/>
                    <a:pt x="91" y="52"/>
                  </a:cubicBezTo>
                  <a:cubicBezTo>
                    <a:pt x="91" y="51"/>
                    <a:pt x="92" y="50"/>
                    <a:pt x="91" y="49"/>
                  </a:cubicBezTo>
                  <a:cubicBezTo>
                    <a:pt x="91" y="47"/>
                    <a:pt x="89" y="46"/>
                    <a:pt x="87" y="47"/>
                  </a:cubicBezTo>
                  <a:cubicBezTo>
                    <a:pt x="69" y="51"/>
                    <a:pt x="51" y="57"/>
                    <a:pt x="33" y="61"/>
                  </a:cubicBezTo>
                  <a:cubicBezTo>
                    <a:pt x="37" y="59"/>
                    <a:pt x="42" y="56"/>
                    <a:pt x="47" y="53"/>
                  </a:cubicBezTo>
                  <a:cubicBezTo>
                    <a:pt x="57" y="46"/>
                    <a:pt x="68" y="39"/>
                    <a:pt x="77" y="32"/>
                  </a:cubicBezTo>
                  <a:cubicBezTo>
                    <a:pt x="83" y="28"/>
                    <a:pt x="90" y="22"/>
                    <a:pt x="96" y="17"/>
                  </a:cubicBezTo>
                  <a:cubicBezTo>
                    <a:pt x="101" y="13"/>
                    <a:pt x="105" y="9"/>
                    <a:pt x="108" y="6"/>
                  </a:cubicBezTo>
                  <a:cubicBezTo>
                    <a:pt x="108" y="6"/>
                    <a:pt x="108" y="6"/>
                    <a:pt x="108" y="6"/>
                  </a:cubicBezTo>
                  <a:cubicBezTo>
                    <a:pt x="109" y="6"/>
                    <a:pt x="110" y="4"/>
                    <a:pt x="110" y="2"/>
                  </a:cubicBezTo>
                  <a:cubicBezTo>
                    <a:pt x="109" y="0"/>
                    <a:pt x="107" y="0"/>
                    <a:pt x="106" y="0"/>
                  </a:cubicBezTo>
                  <a:cubicBezTo>
                    <a:pt x="106" y="0"/>
                    <a:pt x="106" y="0"/>
                    <a:pt x="106" y="0"/>
                  </a:cubicBezTo>
                  <a:cubicBezTo>
                    <a:pt x="102" y="1"/>
                    <a:pt x="86" y="8"/>
                    <a:pt x="69" y="14"/>
                  </a:cubicBezTo>
                  <a:cubicBezTo>
                    <a:pt x="53" y="21"/>
                    <a:pt x="36" y="28"/>
                    <a:pt x="30" y="30"/>
                  </a:cubicBezTo>
                  <a:lnTo>
                    <a:pt x="1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7">
              <a:extLst>
                <a:ext uri="{FF2B5EF4-FFF2-40B4-BE49-F238E27FC236}">
                  <a16:creationId xmlns:a16="http://schemas.microsoft.com/office/drawing/2014/main" xmlns="" id="{6CE2B544-2C79-4DE0-8F78-EF872E34FFB2}"/>
                </a:ext>
              </a:extLst>
            </p:cNvPr>
            <p:cNvSpPr>
              <a:spLocks/>
            </p:cNvSpPr>
            <p:nvPr/>
          </p:nvSpPr>
          <p:spPr bwMode="auto">
            <a:xfrm>
              <a:off x="3285" y="2095"/>
              <a:ext cx="187" cy="57"/>
            </a:xfrm>
            <a:custGeom>
              <a:avLst/>
              <a:gdLst>
                <a:gd name="T0" fmla="*/ 3 w 79"/>
                <a:gd name="T1" fmla="*/ 0 h 24"/>
                <a:gd name="T2" fmla="*/ 0 w 79"/>
                <a:gd name="T3" fmla="*/ 4 h 24"/>
                <a:gd name="T4" fmla="*/ 3 w 79"/>
                <a:gd name="T5" fmla="*/ 7 h 24"/>
                <a:gd name="T6" fmla="*/ 54 w 79"/>
                <a:gd name="T7" fmla="*/ 16 h 24"/>
                <a:gd name="T8" fmla="*/ 73 w 79"/>
                <a:gd name="T9" fmla="*/ 22 h 24"/>
                <a:gd name="T10" fmla="*/ 78 w 79"/>
                <a:gd name="T11" fmla="*/ 23 h 24"/>
                <a:gd name="T12" fmla="*/ 78 w 79"/>
                <a:gd name="T13" fmla="*/ 19 h 24"/>
                <a:gd name="T14" fmla="*/ 55 w 79"/>
                <a:gd name="T15" fmla="*/ 10 h 24"/>
                <a:gd name="T16" fmla="*/ 3 w 79"/>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24">
                  <a:moveTo>
                    <a:pt x="3" y="0"/>
                  </a:moveTo>
                  <a:cubicBezTo>
                    <a:pt x="1" y="0"/>
                    <a:pt x="0" y="2"/>
                    <a:pt x="0" y="4"/>
                  </a:cubicBezTo>
                  <a:cubicBezTo>
                    <a:pt x="0" y="6"/>
                    <a:pt x="1" y="7"/>
                    <a:pt x="3" y="7"/>
                  </a:cubicBezTo>
                  <a:cubicBezTo>
                    <a:pt x="8" y="7"/>
                    <a:pt x="32" y="11"/>
                    <a:pt x="54" y="16"/>
                  </a:cubicBezTo>
                  <a:cubicBezTo>
                    <a:pt x="73" y="21"/>
                    <a:pt x="72" y="21"/>
                    <a:pt x="73" y="22"/>
                  </a:cubicBezTo>
                  <a:cubicBezTo>
                    <a:pt x="74" y="24"/>
                    <a:pt x="76" y="24"/>
                    <a:pt x="78" y="23"/>
                  </a:cubicBezTo>
                  <a:cubicBezTo>
                    <a:pt x="79" y="22"/>
                    <a:pt x="79" y="20"/>
                    <a:pt x="78" y="19"/>
                  </a:cubicBezTo>
                  <a:cubicBezTo>
                    <a:pt x="76" y="16"/>
                    <a:pt x="76" y="15"/>
                    <a:pt x="55" y="10"/>
                  </a:cubicBezTo>
                  <a:cubicBezTo>
                    <a:pt x="33" y="5"/>
                    <a:pt x="9"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8">
              <a:extLst>
                <a:ext uri="{FF2B5EF4-FFF2-40B4-BE49-F238E27FC236}">
                  <a16:creationId xmlns:a16="http://schemas.microsoft.com/office/drawing/2014/main" xmlns="" id="{756108C9-A8FB-4D64-A0D0-B06F5D6C5F32}"/>
                </a:ext>
              </a:extLst>
            </p:cNvPr>
            <p:cNvSpPr>
              <a:spLocks/>
            </p:cNvSpPr>
            <p:nvPr/>
          </p:nvSpPr>
          <p:spPr bwMode="auto">
            <a:xfrm>
              <a:off x="3624" y="1483"/>
              <a:ext cx="406" cy="133"/>
            </a:xfrm>
            <a:custGeom>
              <a:avLst/>
              <a:gdLst>
                <a:gd name="T0" fmla="*/ 3 w 171"/>
                <a:gd name="T1" fmla="*/ 0 h 56"/>
                <a:gd name="T2" fmla="*/ 0 w 171"/>
                <a:gd name="T3" fmla="*/ 3 h 56"/>
                <a:gd name="T4" fmla="*/ 3 w 171"/>
                <a:gd name="T5" fmla="*/ 6 h 56"/>
                <a:gd name="T6" fmla="*/ 79 w 171"/>
                <a:gd name="T7" fmla="*/ 28 h 56"/>
                <a:gd name="T8" fmla="*/ 132 w 171"/>
                <a:gd name="T9" fmla="*/ 44 h 56"/>
                <a:gd name="T10" fmla="*/ 137 w 171"/>
                <a:gd name="T11" fmla="*/ 46 h 56"/>
                <a:gd name="T12" fmla="*/ 143 w 171"/>
                <a:gd name="T13" fmla="*/ 47 h 56"/>
                <a:gd name="T14" fmla="*/ 165 w 171"/>
                <a:gd name="T15" fmla="*/ 55 h 56"/>
                <a:gd name="T16" fmla="*/ 170 w 171"/>
                <a:gd name="T17" fmla="*/ 55 h 56"/>
                <a:gd name="T18" fmla="*/ 170 w 171"/>
                <a:gd name="T19" fmla="*/ 51 h 56"/>
                <a:gd name="T20" fmla="*/ 145 w 171"/>
                <a:gd name="T21" fmla="*/ 41 h 56"/>
                <a:gd name="T22" fmla="*/ 140 w 171"/>
                <a:gd name="T23" fmla="*/ 40 h 56"/>
                <a:gd name="T24" fmla="*/ 134 w 171"/>
                <a:gd name="T25" fmla="*/ 38 h 56"/>
                <a:gd name="T26" fmla="*/ 81 w 171"/>
                <a:gd name="T27" fmla="*/ 21 h 56"/>
                <a:gd name="T28" fmla="*/ 3 w 171"/>
                <a:gd name="T2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 h="56">
                  <a:moveTo>
                    <a:pt x="3" y="0"/>
                  </a:moveTo>
                  <a:cubicBezTo>
                    <a:pt x="1" y="0"/>
                    <a:pt x="0" y="1"/>
                    <a:pt x="0" y="3"/>
                  </a:cubicBezTo>
                  <a:cubicBezTo>
                    <a:pt x="0" y="5"/>
                    <a:pt x="2" y="6"/>
                    <a:pt x="3" y="6"/>
                  </a:cubicBezTo>
                  <a:cubicBezTo>
                    <a:pt x="4" y="6"/>
                    <a:pt x="50" y="19"/>
                    <a:pt x="79" y="28"/>
                  </a:cubicBezTo>
                  <a:cubicBezTo>
                    <a:pt x="104" y="35"/>
                    <a:pt x="127" y="42"/>
                    <a:pt x="132" y="44"/>
                  </a:cubicBezTo>
                  <a:cubicBezTo>
                    <a:pt x="137" y="46"/>
                    <a:pt x="137" y="46"/>
                    <a:pt x="137" y="46"/>
                  </a:cubicBezTo>
                  <a:cubicBezTo>
                    <a:pt x="138" y="46"/>
                    <a:pt x="140" y="47"/>
                    <a:pt x="143" y="47"/>
                  </a:cubicBezTo>
                  <a:cubicBezTo>
                    <a:pt x="151" y="50"/>
                    <a:pt x="165" y="54"/>
                    <a:pt x="165" y="55"/>
                  </a:cubicBezTo>
                  <a:cubicBezTo>
                    <a:pt x="167" y="56"/>
                    <a:pt x="169" y="56"/>
                    <a:pt x="170" y="55"/>
                  </a:cubicBezTo>
                  <a:cubicBezTo>
                    <a:pt x="171" y="54"/>
                    <a:pt x="171" y="52"/>
                    <a:pt x="170" y="51"/>
                  </a:cubicBezTo>
                  <a:cubicBezTo>
                    <a:pt x="169" y="49"/>
                    <a:pt x="153" y="44"/>
                    <a:pt x="145" y="41"/>
                  </a:cubicBezTo>
                  <a:cubicBezTo>
                    <a:pt x="142" y="40"/>
                    <a:pt x="140" y="40"/>
                    <a:pt x="140" y="40"/>
                  </a:cubicBezTo>
                  <a:cubicBezTo>
                    <a:pt x="134" y="38"/>
                    <a:pt x="134" y="38"/>
                    <a:pt x="134" y="38"/>
                  </a:cubicBezTo>
                  <a:cubicBezTo>
                    <a:pt x="129" y="36"/>
                    <a:pt x="106" y="29"/>
                    <a:pt x="81" y="21"/>
                  </a:cubicBezTo>
                  <a:cubicBezTo>
                    <a:pt x="51" y="12"/>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9">
              <a:extLst>
                <a:ext uri="{FF2B5EF4-FFF2-40B4-BE49-F238E27FC236}">
                  <a16:creationId xmlns:a16="http://schemas.microsoft.com/office/drawing/2014/main" xmlns="" id="{6F87B1C4-7126-4C8A-B41E-0FF50AE6F954}"/>
                </a:ext>
              </a:extLst>
            </p:cNvPr>
            <p:cNvSpPr>
              <a:spLocks/>
            </p:cNvSpPr>
            <p:nvPr/>
          </p:nvSpPr>
          <p:spPr bwMode="auto">
            <a:xfrm>
              <a:off x="3970" y="1561"/>
              <a:ext cx="38" cy="638"/>
            </a:xfrm>
            <a:custGeom>
              <a:avLst/>
              <a:gdLst>
                <a:gd name="T0" fmla="*/ 16 w 16"/>
                <a:gd name="T1" fmla="*/ 3 h 269"/>
                <a:gd name="T2" fmla="*/ 13 w 16"/>
                <a:gd name="T3" fmla="*/ 0 h 269"/>
                <a:gd name="T4" fmla="*/ 10 w 16"/>
                <a:gd name="T5" fmla="*/ 3 h 269"/>
                <a:gd name="T6" fmla="*/ 5 w 16"/>
                <a:gd name="T7" fmla="*/ 115 h 269"/>
                <a:gd name="T8" fmla="*/ 0 w 16"/>
                <a:gd name="T9" fmla="*/ 266 h 269"/>
                <a:gd name="T10" fmla="*/ 3 w 16"/>
                <a:gd name="T11" fmla="*/ 269 h 269"/>
                <a:gd name="T12" fmla="*/ 6 w 16"/>
                <a:gd name="T13" fmla="*/ 266 h 269"/>
                <a:gd name="T14" fmla="*/ 11 w 16"/>
                <a:gd name="T15" fmla="*/ 116 h 269"/>
                <a:gd name="T16" fmla="*/ 16 w 16"/>
                <a:gd name="T17" fmla="*/ 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69">
                  <a:moveTo>
                    <a:pt x="16" y="3"/>
                  </a:moveTo>
                  <a:cubicBezTo>
                    <a:pt x="16" y="1"/>
                    <a:pt x="15" y="0"/>
                    <a:pt x="13" y="0"/>
                  </a:cubicBezTo>
                  <a:cubicBezTo>
                    <a:pt x="11" y="0"/>
                    <a:pt x="10" y="1"/>
                    <a:pt x="10" y="3"/>
                  </a:cubicBezTo>
                  <a:cubicBezTo>
                    <a:pt x="8" y="46"/>
                    <a:pt x="7" y="82"/>
                    <a:pt x="5" y="115"/>
                  </a:cubicBezTo>
                  <a:cubicBezTo>
                    <a:pt x="3" y="164"/>
                    <a:pt x="0" y="209"/>
                    <a:pt x="0" y="266"/>
                  </a:cubicBezTo>
                  <a:cubicBezTo>
                    <a:pt x="0" y="267"/>
                    <a:pt x="1" y="269"/>
                    <a:pt x="3" y="269"/>
                  </a:cubicBezTo>
                  <a:cubicBezTo>
                    <a:pt x="5" y="269"/>
                    <a:pt x="6" y="267"/>
                    <a:pt x="6" y="266"/>
                  </a:cubicBezTo>
                  <a:cubicBezTo>
                    <a:pt x="7" y="209"/>
                    <a:pt x="9" y="164"/>
                    <a:pt x="11" y="116"/>
                  </a:cubicBezTo>
                  <a:cubicBezTo>
                    <a:pt x="13" y="82"/>
                    <a:pt x="15" y="46"/>
                    <a:pt x="1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0">
              <a:extLst>
                <a:ext uri="{FF2B5EF4-FFF2-40B4-BE49-F238E27FC236}">
                  <a16:creationId xmlns:a16="http://schemas.microsoft.com/office/drawing/2014/main" xmlns="" id="{1DAB6D16-7F70-454F-BD37-4B584F6BCB82}"/>
                </a:ext>
              </a:extLst>
            </p:cNvPr>
            <p:cNvSpPr>
              <a:spLocks/>
            </p:cNvSpPr>
            <p:nvPr/>
          </p:nvSpPr>
          <p:spPr bwMode="auto">
            <a:xfrm>
              <a:off x="4049" y="2152"/>
              <a:ext cx="379" cy="76"/>
            </a:xfrm>
            <a:custGeom>
              <a:avLst/>
              <a:gdLst>
                <a:gd name="T0" fmla="*/ 4 w 160"/>
                <a:gd name="T1" fmla="*/ 1 h 32"/>
                <a:gd name="T2" fmla="*/ 1 w 160"/>
                <a:gd name="T3" fmla="*/ 3 h 32"/>
                <a:gd name="T4" fmla="*/ 3 w 160"/>
                <a:gd name="T5" fmla="*/ 7 h 32"/>
                <a:gd name="T6" fmla="*/ 77 w 160"/>
                <a:gd name="T7" fmla="*/ 18 h 32"/>
                <a:gd name="T8" fmla="*/ 112 w 160"/>
                <a:gd name="T9" fmla="*/ 23 h 32"/>
                <a:gd name="T10" fmla="*/ 121 w 160"/>
                <a:gd name="T11" fmla="*/ 25 h 32"/>
                <a:gd name="T12" fmla="*/ 154 w 160"/>
                <a:gd name="T13" fmla="*/ 30 h 32"/>
                <a:gd name="T14" fmla="*/ 158 w 160"/>
                <a:gd name="T15" fmla="*/ 31 h 32"/>
                <a:gd name="T16" fmla="*/ 159 w 160"/>
                <a:gd name="T17" fmla="*/ 26 h 32"/>
                <a:gd name="T18" fmla="*/ 122 w 160"/>
                <a:gd name="T19" fmla="*/ 19 h 32"/>
                <a:gd name="T20" fmla="*/ 113 w 160"/>
                <a:gd name="T21" fmla="*/ 17 h 32"/>
                <a:gd name="T22" fmla="*/ 77 w 160"/>
                <a:gd name="T23" fmla="*/ 12 h 32"/>
                <a:gd name="T24" fmla="*/ 4 w 160"/>
                <a:gd name="T25"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 h="32">
                  <a:moveTo>
                    <a:pt x="4" y="1"/>
                  </a:moveTo>
                  <a:cubicBezTo>
                    <a:pt x="3" y="0"/>
                    <a:pt x="1" y="1"/>
                    <a:pt x="1" y="3"/>
                  </a:cubicBezTo>
                  <a:cubicBezTo>
                    <a:pt x="0" y="5"/>
                    <a:pt x="1" y="6"/>
                    <a:pt x="3" y="7"/>
                  </a:cubicBezTo>
                  <a:cubicBezTo>
                    <a:pt x="12" y="9"/>
                    <a:pt x="48" y="14"/>
                    <a:pt x="77" y="18"/>
                  </a:cubicBezTo>
                  <a:cubicBezTo>
                    <a:pt x="93" y="21"/>
                    <a:pt x="106" y="22"/>
                    <a:pt x="112" y="23"/>
                  </a:cubicBezTo>
                  <a:cubicBezTo>
                    <a:pt x="113" y="24"/>
                    <a:pt x="116" y="24"/>
                    <a:pt x="121" y="25"/>
                  </a:cubicBezTo>
                  <a:cubicBezTo>
                    <a:pt x="133" y="27"/>
                    <a:pt x="153" y="29"/>
                    <a:pt x="154" y="30"/>
                  </a:cubicBezTo>
                  <a:cubicBezTo>
                    <a:pt x="155" y="31"/>
                    <a:pt x="157" y="32"/>
                    <a:pt x="158" y="31"/>
                  </a:cubicBezTo>
                  <a:cubicBezTo>
                    <a:pt x="160" y="30"/>
                    <a:pt x="160" y="28"/>
                    <a:pt x="159" y="26"/>
                  </a:cubicBezTo>
                  <a:cubicBezTo>
                    <a:pt x="158" y="25"/>
                    <a:pt x="136" y="21"/>
                    <a:pt x="122" y="19"/>
                  </a:cubicBezTo>
                  <a:cubicBezTo>
                    <a:pt x="118" y="18"/>
                    <a:pt x="115" y="17"/>
                    <a:pt x="113" y="17"/>
                  </a:cubicBezTo>
                  <a:cubicBezTo>
                    <a:pt x="108" y="16"/>
                    <a:pt x="94" y="14"/>
                    <a:pt x="77" y="12"/>
                  </a:cubicBezTo>
                  <a:cubicBezTo>
                    <a:pt x="49" y="8"/>
                    <a:pt x="13" y="3"/>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1">
              <a:extLst>
                <a:ext uri="{FF2B5EF4-FFF2-40B4-BE49-F238E27FC236}">
                  <a16:creationId xmlns:a16="http://schemas.microsoft.com/office/drawing/2014/main" xmlns="" id="{C0CEEB53-FED5-43BA-97B4-91BFBFFBC730}"/>
                </a:ext>
              </a:extLst>
            </p:cNvPr>
            <p:cNvSpPr>
              <a:spLocks/>
            </p:cNvSpPr>
            <p:nvPr/>
          </p:nvSpPr>
          <p:spPr bwMode="auto">
            <a:xfrm>
              <a:off x="4317" y="2166"/>
              <a:ext cx="88" cy="591"/>
            </a:xfrm>
            <a:custGeom>
              <a:avLst/>
              <a:gdLst>
                <a:gd name="T0" fmla="*/ 36 w 37"/>
                <a:gd name="T1" fmla="*/ 4 h 249"/>
                <a:gd name="T2" fmla="*/ 34 w 37"/>
                <a:gd name="T3" fmla="*/ 1 h 249"/>
                <a:gd name="T4" fmla="*/ 30 w 37"/>
                <a:gd name="T5" fmla="*/ 3 h 249"/>
                <a:gd name="T6" fmla="*/ 5 w 37"/>
                <a:gd name="T7" fmla="*/ 202 h 249"/>
                <a:gd name="T8" fmla="*/ 0 w 37"/>
                <a:gd name="T9" fmla="*/ 245 h 249"/>
                <a:gd name="T10" fmla="*/ 3 w 37"/>
                <a:gd name="T11" fmla="*/ 249 h 249"/>
                <a:gd name="T12" fmla="*/ 7 w 37"/>
                <a:gd name="T13" fmla="*/ 246 h 249"/>
                <a:gd name="T14" fmla="*/ 11 w 37"/>
                <a:gd name="T15" fmla="*/ 203 h 249"/>
                <a:gd name="T16" fmla="*/ 36 w 37"/>
                <a:gd name="T17" fmla="*/ 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49">
                  <a:moveTo>
                    <a:pt x="36" y="4"/>
                  </a:moveTo>
                  <a:cubicBezTo>
                    <a:pt x="37" y="2"/>
                    <a:pt x="36" y="1"/>
                    <a:pt x="34" y="1"/>
                  </a:cubicBezTo>
                  <a:cubicBezTo>
                    <a:pt x="32" y="0"/>
                    <a:pt x="30" y="1"/>
                    <a:pt x="30" y="3"/>
                  </a:cubicBezTo>
                  <a:cubicBezTo>
                    <a:pt x="20" y="58"/>
                    <a:pt x="11" y="140"/>
                    <a:pt x="5" y="202"/>
                  </a:cubicBezTo>
                  <a:cubicBezTo>
                    <a:pt x="3" y="218"/>
                    <a:pt x="2" y="232"/>
                    <a:pt x="0" y="245"/>
                  </a:cubicBezTo>
                  <a:cubicBezTo>
                    <a:pt x="0" y="247"/>
                    <a:pt x="1" y="249"/>
                    <a:pt x="3" y="249"/>
                  </a:cubicBezTo>
                  <a:cubicBezTo>
                    <a:pt x="5" y="249"/>
                    <a:pt x="6" y="248"/>
                    <a:pt x="7" y="246"/>
                  </a:cubicBezTo>
                  <a:cubicBezTo>
                    <a:pt x="8" y="234"/>
                    <a:pt x="10" y="219"/>
                    <a:pt x="11" y="203"/>
                  </a:cubicBezTo>
                  <a:cubicBezTo>
                    <a:pt x="18" y="141"/>
                    <a:pt x="26" y="59"/>
                    <a:pt x="3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2">
              <a:extLst>
                <a:ext uri="{FF2B5EF4-FFF2-40B4-BE49-F238E27FC236}">
                  <a16:creationId xmlns:a16="http://schemas.microsoft.com/office/drawing/2014/main" xmlns="" id="{EDD13AAD-69C9-4920-9961-5D13DD9F7EA7}"/>
                </a:ext>
              </a:extLst>
            </p:cNvPr>
            <p:cNvSpPr>
              <a:spLocks/>
            </p:cNvSpPr>
            <p:nvPr/>
          </p:nvSpPr>
          <p:spPr bwMode="auto">
            <a:xfrm>
              <a:off x="4324" y="2232"/>
              <a:ext cx="93" cy="468"/>
            </a:xfrm>
            <a:custGeom>
              <a:avLst/>
              <a:gdLst>
                <a:gd name="T0" fmla="*/ 38 w 39"/>
                <a:gd name="T1" fmla="*/ 4 h 197"/>
                <a:gd name="T2" fmla="*/ 36 w 39"/>
                <a:gd name="T3" fmla="*/ 1 h 197"/>
                <a:gd name="T4" fmla="*/ 32 w 39"/>
                <a:gd name="T5" fmla="*/ 3 h 197"/>
                <a:gd name="T6" fmla="*/ 24 w 39"/>
                <a:gd name="T7" fmla="*/ 44 h 197"/>
                <a:gd name="T8" fmla="*/ 0 w 39"/>
                <a:gd name="T9" fmla="*/ 193 h 197"/>
                <a:gd name="T10" fmla="*/ 3 w 39"/>
                <a:gd name="T11" fmla="*/ 197 h 197"/>
                <a:gd name="T12" fmla="*/ 6 w 39"/>
                <a:gd name="T13" fmla="*/ 194 h 197"/>
                <a:gd name="T14" fmla="*/ 31 w 39"/>
                <a:gd name="T15" fmla="*/ 45 h 197"/>
                <a:gd name="T16" fmla="*/ 38 w 39"/>
                <a:gd name="T17" fmla="*/ 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97">
                  <a:moveTo>
                    <a:pt x="38" y="4"/>
                  </a:moveTo>
                  <a:cubicBezTo>
                    <a:pt x="39" y="3"/>
                    <a:pt x="38" y="1"/>
                    <a:pt x="36" y="1"/>
                  </a:cubicBezTo>
                  <a:cubicBezTo>
                    <a:pt x="34" y="0"/>
                    <a:pt x="32" y="1"/>
                    <a:pt x="32" y="3"/>
                  </a:cubicBezTo>
                  <a:cubicBezTo>
                    <a:pt x="30" y="16"/>
                    <a:pt x="27" y="30"/>
                    <a:pt x="24" y="44"/>
                  </a:cubicBezTo>
                  <a:cubicBezTo>
                    <a:pt x="14" y="96"/>
                    <a:pt x="5" y="144"/>
                    <a:pt x="0" y="193"/>
                  </a:cubicBezTo>
                  <a:cubicBezTo>
                    <a:pt x="0" y="195"/>
                    <a:pt x="1" y="196"/>
                    <a:pt x="3" y="197"/>
                  </a:cubicBezTo>
                  <a:cubicBezTo>
                    <a:pt x="4" y="197"/>
                    <a:pt x="6" y="196"/>
                    <a:pt x="6" y="194"/>
                  </a:cubicBezTo>
                  <a:cubicBezTo>
                    <a:pt x="12" y="145"/>
                    <a:pt x="21" y="97"/>
                    <a:pt x="31" y="45"/>
                  </a:cubicBezTo>
                  <a:cubicBezTo>
                    <a:pt x="33" y="33"/>
                    <a:pt x="36" y="19"/>
                    <a:pt x="3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3">
              <a:extLst>
                <a:ext uri="{FF2B5EF4-FFF2-40B4-BE49-F238E27FC236}">
                  <a16:creationId xmlns:a16="http://schemas.microsoft.com/office/drawing/2014/main" xmlns="" id="{F17E8CBF-661D-44D5-9AA6-BD3CC1AFCBAE}"/>
                </a:ext>
              </a:extLst>
            </p:cNvPr>
            <p:cNvSpPr>
              <a:spLocks/>
            </p:cNvSpPr>
            <p:nvPr/>
          </p:nvSpPr>
          <p:spPr bwMode="auto">
            <a:xfrm>
              <a:off x="2934" y="2688"/>
              <a:ext cx="1812" cy="166"/>
            </a:xfrm>
            <a:custGeom>
              <a:avLst/>
              <a:gdLst>
                <a:gd name="T0" fmla="*/ 3 w 764"/>
                <a:gd name="T1" fmla="*/ 1 h 70"/>
                <a:gd name="T2" fmla="*/ 0 w 764"/>
                <a:gd name="T3" fmla="*/ 4 h 70"/>
                <a:gd name="T4" fmla="*/ 3 w 764"/>
                <a:gd name="T5" fmla="*/ 8 h 70"/>
                <a:gd name="T6" fmla="*/ 183 w 764"/>
                <a:gd name="T7" fmla="*/ 7 h 70"/>
                <a:gd name="T8" fmla="*/ 625 w 764"/>
                <a:gd name="T9" fmla="*/ 9 h 70"/>
                <a:gd name="T10" fmla="*/ 638 w 764"/>
                <a:gd name="T11" fmla="*/ 9 h 70"/>
                <a:gd name="T12" fmla="*/ 517 w 764"/>
                <a:gd name="T13" fmla="*/ 13 h 70"/>
                <a:gd name="T14" fmla="*/ 241 w 764"/>
                <a:gd name="T15" fmla="*/ 22 h 70"/>
                <a:gd name="T16" fmla="*/ 47 w 764"/>
                <a:gd name="T17" fmla="*/ 33 h 70"/>
                <a:gd name="T18" fmla="*/ 47 w 764"/>
                <a:gd name="T19" fmla="*/ 39 h 70"/>
                <a:gd name="T20" fmla="*/ 215 w 764"/>
                <a:gd name="T21" fmla="*/ 33 h 70"/>
                <a:gd name="T22" fmla="*/ 539 w 764"/>
                <a:gd name="T23" fmla="*/ 40 h 70"/>
                <a:gd name="T24" fmla="*/ 530 w 764"/>
                <a:gd name="T25" fmla="*/ 40 h 70"/>
                <a:gd name="T26" fmla="*/ 236 w 764"/>
                <a:gd name="T27" fmla="*/ 60 h 70"/>
                <a:gd name="T28" fmla="*/ 217 w 764"/>
                <a:gd name="T29" fmla="*/ 63 h 70"/>
                <a:gd name="T30" fmla="*/ 215 w 764"/>
                <a:gd name="T31" fmla="*/ 67 h 70"/>
                <a:gd name="T32" fmla="*/ 218 w 764"/>
                <a:gd name="T33" fmla="*/ 70 h 70"/>
                <a:gd name="T34" fmla="*/ 237 w 764"/>
                <a:gd name="T35" fmla="*/ 67 h 70"/>
                <a:gd name="T36" fmla="*/ 530 w 764"/>
                <a:gd name="T37" fmla="*/ 47 h 70"/>
                <a:gd name="T38" fmla="*/ 575 w 764"/>
                <a:gd name="T39" fmla="*/ 47 h 70"/>
                <a:gd name="T40" fmla="*/ 575 w 764"/>
                <a:gd name="T41" fmla="*/ 41 h 70"/>
                <a:gd name="T42" fmla="*/ 573 w 764"/>
                <a:gd name="T43" fmla="*/ 40 h 70"/>
                <a:gd name="T44" fmla="*/ 560 w 764"/>
                <a:gd name="T45" fmla="*/ 37 h 70"/>
                <a:gd name="T46" fmla="*/ 321 w 764"/>
                <a:gd name="T47" fmla="*/ 22 h 70"/>
                <a:gd name="T48" fmla="*/ 517 w 764"/>
                <a:gd name="T49" fmla="*/ 19 h 70"/>
                <a:gd name="T50" fmla="*/ 668 w 764"/>
                <a:gd name="T51" fmla="*/ 14 h 70"/>
                <a:gd name="T52" fmla="*/ 761 w 764"/>
                <a:gd name="T53" fmla="*/ 8 h 70"/>
                <a:gd name="T54" fmla="*/ 763 w 764"/>
                <a:gd name="T55" fmla="*/ 7 h 70"/>
                <a:gd name="T56" fmla="*/ 763 w 764"/>
                <a:gd name="T57" fmla="*/ 2 h 70"/>
                <a:gd name="T58" fmla="*/ 763 w 764"/>
                <a:gd name="T59" fmla="*/ 2 h 70"/>
                <a:gd name="T60" fmla="*/ 759 w 764"/>
                <a:gd name="T61" fmla="*/ 2 h 70"/>
                <a:gd name="T62" fmla="*/ 759 w 764"/>
                <a:gd name="T63" fmla="*/ 2 h 70"/>
                <a:gd name="T64" fmla="*/ 759 w 764"/>
                <a:gd name="T65" fmla="*/ 2 h 70"/>
                <a:gd name="T66" fmla="*/ 682 w 764"/>
                <a:gd name="T67" fmla="*/ 2 h 70"/>
                <a:gd name="T68" fmla="*/ 625 w 764"/>
                <a:gd name="T69" fmla="*/ 2 h 70"/>
                <a:gd name="T70" fmla="*/ 183 w 764"/>
                <a:gd name="T71" fmla="*/ 1 h 70"/>
                <a:gd name="T72" fmla="*/ 3 w 764"/>
                <a:gd name="T73"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4" h="70">
                  <a:moveTo>
                    <a:pt x="3" y="1"/>
                  </a:moveTo>
                  <a:cubicBezTo>
                    <a:pt x="1" y="1"/>
                    <a:pt x="0" y="3"/>
                    <a:pt x="0" y="4"/>
                  </a:cubicBezTo>
                  <a:cubicBezTo>
                    <a:pt x="0" y="6"/>
                    <a:pt x="1" y="8"/>
                    <a:pt x="3" y="8"/>
                  </a:cubicBezTo>
                  <a:cubicBezTo>
                    <a:pt x="59" y="8"/>
                    <a:pt x="121" y="8"/>
                    <a:pt x="183" y="7"/>
                  </a:cubicBezTo>
                  <a:cubicBezTo>
                    <a:pt x="330" y="7"/>
                    <a:pt x="473" y="7"/>
                    <a:pt x="625" y="9"/>
                  </a:cubicBezTo>
                  <a:cubicBezTo>
                    <a:pt x="627" y="9"/>
                    <a:pt x="632" y="9"/>
                    <a:pt x="638" y="9"/>
                  </a:cubicBezTo>
                  <a:cubicBezTo>
                    <a:pt x="581" y="11"/>
                    <a:pt x="523" y="13"/>
                    <a:pt x="517" y="13"/>
                  </a:cubicBezTo>
                  <a:cubicBezTo>
                    <a:pt x="414" y="7"/>
                    <a:pt x="327" y="15"/>
                    <a:pt x="241" y="22"/>
                  </a:cubicBezTo>
                  <a:cubicBezTo>
                    <a:pt x="178" y="28"/>
                    <a:pt x="115" y="33"/>
                    <a:pt x="47" y="33"/>
                  </a:cubicBezTo>
                  <a:cubicBezTo>
                    <a:pt x="47" y="39"/>
                    <a:pt x="47" y="39"/>
                    <a:pt x="47" y="39"/>
                  </a:cubicBezTo>
                  <a:cubicBezTo>
                    <a:pt x="108" y="39"/>
                    <a:pt x="162" y="36"/>
                    <a:pt x="215" y="33"/>
                  </a:cubicBezTo>
                  <a:cubicBezTo>
                    <a:pt x="316" y="28"/>
                    <a:pt x="411" y="22"/>
                    <a:pt x="539" y="40"/>
                  </a:cubicBezTo>
                  <a:cubicBezTo>
                    <a:pt x="530" y="40"/>
                    <a:pt x="530" y="40"/>
                    <a:pt x="530" y="40"/>
                  </a:cubicBezTo>
                  <a:cubicBezTo>
                    <a:pt x="427" y="40"/>
                    <a:pt x="355" y="40"/>
                    <a:pt x="236" y="60"/>
                  </a:cubicBezTo>
                  <a:cubicBezTo>
                    <a:pt x="217" y="63"/>
                    <a:pt x="217" y="63"/>
                    <a:pt x="217" y="63"/>
                  </a:cubicBezTo>
                  <a:cubicBezTo>
                    <a:pt x="216" y="64"/>
                    <a:pt x="214" y="65"/>
                    <a:pt x="215" y="67"/>
                  </a:cubicBezTo>
                  <a:cubicBezTo>
                    <a:pt x="215" y="69"/>
                    <a:pt x="217" y="70"/>
                    <a:pt x="218" y="70"/>
                  </a:cubicBezTo>
                  <a:cubicBezTo>
                    <a:pt x="237" y="67"/>
                    <a:pt x="237" y="67"/>
                    <a:pt x="237" y="67"/>
                  </a:cubicBezTo>
                  <a:cubicBezTo>
                    <a:pt x="356" y="46"/>
                    <a:pt x="427" y="47"/>
                    <a:pt x="530" y="47"/>
                  </a:cubicBezTo>
                  <a:cubicBezTo>
                    <a:pt x="546" y="47"/>
                    <a:pt x="563" y="47"/>
                    <a:pt x="575" y="47"/>
                  </a:cubicBezTo>
                  <a:cubicBezTo>
                    <a:pt x="575" y="41"/>
                    <a:pt x="575" y="41"/>
                    <a:pt x="575" y="41"/>
                  </a:cubicBezTo>
                  <a:cubicBezTo>
                    <a:pt x="574" y="41"/>
                    <a:pt x="574" y="40"/>
                    <a:pt x="573" y="40"/>
                  </a:cubicBezTo>
                  <a:cubicBezTo>
                    <a:pt x="569" y="39"/>
                    <a:pt x="561" y="37"/>
                    <a:pt x="560" y="37"/>
                  </a:cubicBezTo>
                  <a:cubicBezTo>
                    <a:pt x="467" y="23"/>
                    <a:pt x="392" y="20"/>
                    <a:pt x="321" y="22"/>
                  </a:cubicBezTo>
                  <a:cubicBezTo>
                    <a:pt x="382" y="18"/>
                    <a:pt x="446" y="15"/>
                    <a:pt x="517" y="19"/>
                  </a:cubicBezTo>
                  <a:cubicBezTo>
                    <a:pt x="524" y="20"/>
                    <a:pt x="602" y="17"/>
                    <a:pt x="668" y="14"/>
                  </a:cubicBezTo>
                  <a:cubicBezTo>
                    <a:pt x="713" y="12"/>
                    <a:pt x="753" y="10"/>
                    <a:pt x="761" y="8"/>
                  </a:cubicBezTo>
                  <a:cubicBezTo>
                    <a:pt x="762" y="8"/>
                    <a:pt x="763" y="8"/>
                    <a:pt x="763" y="7"/>
                  </a:cubicBezTo>
                  <a:cubicBezTo>
                    <a:pt x="764" y="6"/>
                    <a:pt x="764" y="4"/>
                    <a:pt x="763" y="2"/>
                  </a:cubicBezTo>
                  <a:cubicBezTo>
                    <a:pt x="763" y="2"/>
                    <a:pt x="763" y="2"/>
                    <a:pt x="763" y="2"/>
                  </a:cubicBezTo>
                  <a:cubicBezTo>
                    <a:pt x="763" y="2"/>
                    <a:pt x="761" y="2"/>
                    <a:pt x="759" y="2"/>
                  </a:cubicBezTo>
                  <a:cubicBezTo>
                    <a:pt x="759" y="2"/>
                    <a:pt x="759" y="2"/>
                    <a:pt x="759" y="2"/>
                  </a:cubicBezTo>
                  <a:cubicBezTo>
                    <a:pt x="759" y="2"/>
                    <a:pt x="759" y="2"/>
                    <a:pt x="759" y="2"/>
                  </a:cubicBezTo>
                  <a:cubicBezTo>
                    <a:pt x="748" y="2"/>
                    <a:pt x="713" y="2"/>
                    <a:pt x="682" y="2"/>
                  </a:cubicBezTo>
                  <a:cubicBezTo>
                    <a:pt x="655" y="2"/>
                    <a:pt x="631" y="2"/>
                    <a:pt x="625" y="2"/>
                  </a:cubicBezTo>
                  <a:cubicBezTo>
                    <a:pt x="474" y="0"/>
                    <a:pt x="330" y="1"/>
                    <a:pt x="183" y="1"/>
                  </a:cubicBezTo>
                  <a:cubicBezTo>
                    <a:pt x="126" y="1"/>
                    <a:pt x="68"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4">
              <a:extLst>
                <a:ext uri="{FF2B5EF4-FFF2-40B4-BE49-F238E27FC236}">
                  <a16:creationId xmlns:a16="http://schemas.microsoft.com/office/drawing/2014/main" xmlns="" id="{CA1151DD-BCE8-4E20-AF8C-4FFBC3BC9146}"/>
                </a:ext>
              </a:extLst>
            </p:cNvPr>
            <p:cNvSpPr>
              <a:spLocks/>
            </p:cNvSpPr>
            <p:nvPr/>
          </p:nvSpPr>
          <p:spPr bwMode="auto">
            <a:xfrm>
              <a:off x="3494" y="2512"/>
              <a:ext cx="208" cy="178"/>
            </a:xfrm>
            <a:custGeom>
              <a:avLst/>
              <a:gdLst>
                <a:gd name="T0" fmla="*/ 85 w 88"/>
                <a:gd name="T1" fmla="*/ 3 h 75"/>
                <a:gd name="T2" fmla="*/ 82 w 88"/>
                <a:gd name="T3" fmla="*/ 0 h 75"/>
                <a:gd name="T4" fmla="*/ 79 w 88"/>
                <a:gd name="T5" fmla="*/ 4 h 75"/>
                <a:gd name="T6" fmla="*/ 36 w 88"/>
                <a:gd name="T7" fmla="*/ 28 h 75"/>
                <a:gd name="T8" fmla="*/ 3 w 88"/>
                <a:gd name="T9" fmla="*/ 49 h 75"/>
                <a:gd name="T10" fmla="*/ 4 w 88"/>
                <a:gd name="T11" fmla="*/ 54 h 75"/>
                <a:gd name="T12" fmla="*/ 5 w 88"/>
                <a:gd name="T13" fmla="*/ 53 h 75"/>
                <a:gd name="T14" fmla="*/ 12 w 88"/>
                <a:gd name="T15" fmla="*/ 52 h 75"/>
                <a:gd name="T16" fmla="*/ 77 w 88"/>
                <a:gd name="T17" fmla="*/ 38 h 75"/>
                <a:gd name="T18" fmla="*/ 76 w 88"/>
                <a:gd name="T19" fmla="*/ 39 h 75"/>
                <a:gd name="T20" fmla="*/ 57 w 88"/>
                <a:gd name="T21" fmla="*/ 49 h 75"/>
                <a:gd name="T22" fmla="*/ 33 w 88"/>
                <a:gd name="T23" fmla="*/ 57 h 75"/>
                <a:gd name="T24" fmla="*/ 4 w 88"/>
                <a:gd name="T25" fmla="*/ 73 h 75"/>
                <a:gd name="T26" fmla="*/ 8 w 88"/>
                <a:gd name="T27" fmla="*/ 75 h 75"/>
                <a:gd name="T28" fmla="*/ 45 w 88"/>
                <a:gd name="T29" fmla="*/ 68 h 75"/>
                <a:gd name="T30" fmla="*/ 85 w 88"/>
                <a:gd name="T31" fmla="*/ 66 h 75"/>
                <a:gd name="T32" fmla="*/ 88 w 88"/>
                <a:gd name="T33" fmla="*/ 62 h 75"/>
                <a:gd name="T34" fmla="*/ 85 w 88"/>
                <a:gd name="T35" fmla="*/ 59 h 75"/>
                <a:gd name="T36" fmla="*/ 44 w 88"/>
                <a:gd name="T37" fmla="*/ 62 h 75"/>
                <a:gd name="T38" fmla="*/ 38 w 88"/>
                <a:gd name="T39" fmla="*/ 63 h 75"/>
                <a:gd name="T40" fmla="*/ 60 w 88"/>
                <a:gd name="T41" fmla="*/ 54 h 75"/>
                <a:gd name="T42" fmla="*/ 88 w 88"/>
                <a:gd name="T43" fmla="*/ 36 h 75"/>
                <a:gd name="T44" fmla="*/ 77 w 88"/>
                <a:gd name="T45" fmla="*/ 31 h 75"/>
                <a:gd name="T46" fmla="*/ 21 w 88"/>
                <a:gd name="T47" fmla="*/ 43 h 75"/>
                <a:gd name="T48" fmla="*/ 39 w 88"/>
                <a:gd name="T49" fmla="*/ 34 h 75"/>
                <a:gd name="T50" fmla="*/ 85 w 88"/>
                <a:gd name="T51" fmla="*/ 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75">
                  <a:moveTo>
                    <a:pt x="85" y="3"/>
                  </a:moveTo>
                  <a:cubicBezTo>
                    <a:pt x="85" y="1"/>
                    <a:pt x="83" y="0"/>
                    <a:pt x="82" y="0"/>
                  </a:cubicBezTo>
                  <a:cubicBezTo>
                    <a:pt x="80" y="1"/>
                    <a:pt x="79" y="3"/>
                    <a:pt x="79" y="4"/>
                  </a:cubicBezTo>
                  <a:cubicBezTo>
                    <a:pt x="80" y="7"/>
                    <a:pt x="57" y="18"/>
                    <a:pt x="36" y="28"/>
                  </a:cubicBezTo>
                  <a:cubicBezTo>
                    <a:pt x="32" y="31"/>
                    <a:pt x="10" y="42"/>
                    <a:pt x="3" y="49"/>
                  </a:cubicBezTo>
                  <a:cubicBezTo>
                    <a:pt x="1" y="51"/>
                    <a:pt x="0" y="53"/>
                    <a:pt x="4" y="54"/>
                  </a:cubicBezTo>
                  <a:cubicBezTo>
                    <a:pt x="4" y="54"/>
                    <a:pt x="5" y="54"/>
                    <a:pt x="5" y="53"/>
                  </a:cubicBezTo>
                  <a:cubicBezTo>
                    <a:pt x="7" y="53"/>
                    <a:pt x="9" y="53"/>
                    <a:pt x="12" y="52"/>
                  </a:cubicBezTo>
                  <a:cubicBezTo>
                    <a:pt x="28" y="48"/>
                    <a:pt x="63" y="39"/>
                    <a:pt x="77" y="38"/>
                  </a:cubicBezTo>
                  <a:cubicBezTo>
                    <a:pt x="77" y="38"/>
                    <a:pt x="76" y="38"/>
                    <a:pt x="76" y="39"/>
                  </a:cubicBezTo>
                  <a:cubicBezTo>
                    <a:pt x="71" y="42"/>
                    <a:pt x="64" y="45"/>
                    <a:pt x="57" y="49"/>
                  </a:cubicBezTo>
                  <a:cubicBezTo>
                    <a:pt x="49" y="53"/>
                    <a:pt x="41" y="55"/>
                    <a:pt x="33" y="57"/>
                  </a:cubicBezTo>
                  <a:cubicBezTo>
                    <a:pt x="28" y="59"/>
                    <a:pt x="0" y="67"/>
                    <a:pt x="4" y="73"/>
                  </a:cubicBezTo>
                  <a:cubicBezTo>
                    <a:pt x="5" y="75"/>
                    <a:pt x="6" y="75"/>
                    <a:pt x="8" y="75"/>
                  </a:cubicBezTo>
                  <a:cubicBezTo>
                    <a:pt x="20" y="72"/>
                    <a:pt x="32" y="70"/>
                    <a:pt x="45" y="68"/>
                  </a:cubicBezTo>
                  <a:cubicBezTo>
                    <a:pt x="57" y="67"/>
                    <a:pt x="71" y="66"/>
                    <a:pt x="85" y="66"/>
                  </a:cubicBezTo>
                  <a:cubicBezTo>
                    <a:pt x="87" y="66"/>
                    <a:pt x="88" y="64"/>
                    <a:pt x="88" y="62"/>
                  </a:cubicBezTo>
                  <a:cubicBezTo>
                    <a:pt x="88" y="61"/>
                    <a:pt x="87" y="59"/>
                    <a:pt x="85" y="59"/>
                  </a:cubicBezTo>
                  <a:cubicBezTo>
                    <a:pt x="70" y="59"/>
                    <a:pt x="57" y="60"/>
                    <a:pt x="44" y="62"/>
                  </a:cubicBezTo>
                  <a:cubicBezTo>
                    <a:pt x="42" y="62"/>
                    <a:pt x="40" y="62"/>
                    <a:pt x="38" y="63"/>
                  </a:cubicBezTo>
                  <a:cubicBezTo>
                    <a:pt x="45" y="61"/>
                    <a:pt x="52" y="58"/>
                    <a:pt x="60" y="54"/>
                  </a:cubicBezTo>
                  <a:cubicBezTo>
                    <a:pt x="65" y="52"/>
                    <a:pt x="87" y="42"/>
                    <a:pt x="88" y="36"/>
                  </a:cubicBezTo>
                  <a:cubicBezTo>
                    <a:pt x="88" y="33"/>
                    <a:pt x="83" y="31"/>
                    <a:pt x="77" y="31"/>
                  </a:cubicBezTo>
                  <a:cubicBezTo>
                    <a:pt x="59" y="31"/>
                    <a:pt x="24" y="42"/>
                    <a:pt x="21" y="43"/>
                  </a:cubicBezTo>
                  <a:cubicBezTo>
                    <a:pt x="26" y="40"/>
                    <a:pt x="32" y="37"/>
                    <a:pt x="39" y="34"/>
                  </a:cubicBezTo>
                  <a:cubicBezTo>
                    <a:pt x="62" y="23"/>
                    <a:pt x="87" y="11"/>
                    <a:pt x="8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5">
              <a:extLst>
                <a:ext uri="{FF2B5EF4-FFF2-40B4-BE49-F238E27FC236}">
                  <a16:creationId xmlns:a16="http://schemas.microsoft.com/office/drawing/2014/main" xmlns="" id="{2524A36C-7EAB-4503-B9FA-EA5EF354B370}"/>
                </a:ext>
              </a:extLst>
            </p:cNvPr>
            <p:cNvSpPr>
              <a:spLocks/>
            </p:cNvSpPr>
            <p:nvPr/>
          </p:nvSpPr>
          <p:spPr bwMode="auto">
            <a:xfrm>
              <a:off x="3479" y="2247"/>
              <a:ext cx="221" cy="320"/>
            </a:xfrm>
            <a:custGeom>
              <a:avLst/>
              <a:gdLst>
                <a:gd name="T0" fmla="*/ 89 w 93"/>
                <a:gd name="T1" fmla="*/ 4 h 135"/>
                <a:gd name="T2" fmla="*/ 87 w 93"/>
                <a:gd name="T3" fmla="*/ 0 h 135"/>
                <a:gd name="T4" fmla="*/ 83 w 93"/>
                <a:gd name="T5" fmla="*/ 2 h 135"/>
                <a:gd name="T6" fmla="*/ 56 w 93"/>
                <a:gd name="T7" fmla="*/ 23 h 135"/>
                <a:gd name="T8" fmla="*/ 3 w 93"/>
                <a:gd name="T9" fmla="*/ 57 h 135"/>
                <a:gd name="T10" fmla="*/ 4 w 93"/>
                <a:gd name="T11" fmla="*/ 60 h 135"/>
                <a:gd name="T12" fmla="*/ 3 w 93"/>
                <a:gd name="T13" fmla="*/ 57 h 135"/>
                <a:gd name="T14" fmla="*/ 1 w 93"/>
                <a:gd name="T15" fmla="*/ 61 h 135"/>
                <a:gd name="T16" fmla="*/ 4 w 93"/>
                <a:gd name="T17" fmla="*/ 63 h 135"/>
                <a:gd name="T18" fmla="*/ 40 w 93"/>
                <a:gd name="T19" fmla="*/ 56 h 135"/>
                <a:gd name="T20" fmla="*/ 80 w 93"/>
                <a:gd name="T21" fmla="*/ 46 h 135"/>
                <a:gd name="T22" fmla="*/ 37 w 93"/>
                <a:gd name="T23" fmla="*/ 72 h 135"/>
                <a:gd name="T24" fmla="*/ 4 w 93"/>
                <a:gd name="T25" fmla="*/ 93 h 135"/>
                <a:gd name="T26" fmla="*/ 6 w 93"/>
                <a:gd name="T27" fmla="*/ 95 h 135"/>
                <a:gd name="T28" fmla="*/ 4 w 93"/>
                <a:gd name="T29" fmla="*/ 93 h 135"/>
                <a:gd name="T30" fmla="*/ 4 w 93"/>
                <a:gd name="T31" fmla="*/ 97 h 135"/>
                <a:gd name="T32" fmla="*/ 6 w 93"/>
                <a:gd name="T33" fmla="*/ 98 h 135"/>
                <a:gd name="T34" fmla="*/ 6 w 93"/>
                <a:gd name="T35" fmla="*/ 98 h 135"/>
                <a:gd name="T36" fmla="*/ 6 w 93"/>
                <a:gd name="T37" fmla="*/ 98 h 135"/>
                <a:gd name="T38" fmla="*/ 7 w 93"/>
                <a:gd name="T39" fmla="*/ 98 h 135"/>
                <a:gd name="T40" fmla="*/ 39 w 93"/>
                <a:gd name="T41" fmla="*/ 92 h 135"/>
                <a:gd name="T42" fmla="*/ 83 w 93"/>
                <a:gd name="T43" fmla="*/ 82 h 135"/>
                <a:gd name="T44" fmla="*/ 69 w 93"/>
                <a:gd name="T45" fmla="*/ 91 h 135"/>
                <a:gd name="T46" fmla="*/ 59 w 93"/>
                <a:gd name="T47" fmla="*/ 97 h 135"/>
                <a:gd name="T48" fmla="*/ 37 w 93"/>
                <a:gd name="T49" fmla="*/ 110 h 135"/>
                <a:gd name="T50" fmla="*/ 7 w 93"/>
                <a:gd name="T51" fmla="*/ 128 h 135"/>
                <a:gd name="T52" fmla="*/ 8 w 93"/>
                <a:gd name="T53" fmla="*/ 131 h 135"/>
                <a:gd name="T54" fmla="*/ 7 w 93"/>
                <a:gd name="T55" fmla="*/ 128 h 135"/>
                <a:gd name="T56" fmla="*/ 6 w 93"/>
                <a:gd name="T57" fmla="*/ 133 h 135"/>
                <a:gd name="T58" fmla="*/ 9 w 93"/>
                <a:gd name="T59" fmla="*/ 134 h 135"/>
                <a:gd name="T60" fmla="*/ 47 w 93"/>
                <a:gd name="T61" fmla="*/ 127 h 135"/>
                <a:gd name="T62" fmla="*/ 68 w 93"/>
                <a:gd name="T63" fmla="*/ 122 h 135"/>
                <a:gd name="T64" fmla="*/ 76 w 93"/>
                <a:gd name="T65" fmla="*/ 120 h 135"/>
                <a:gd name="T66" fmla="*/ 87 w 93"/>
                <a:gd name="T67" fmla="*/ 119 h 135"/>
                <a:gd name="T68" fmla="*/ 91 w 93"/>
                <a:gd name="T69" fmla="*/ 117 h 135"/>
                <a:gd name="T70" fmla="*/ 89 w 93"/>
                <a:gd name="T71" fmla="*/ 113 h 135"/>
                <a:gd name="T72" fmla="*/ 74 w 93"/>
                <a:gd name="T73" fmla="*/ 114 h 135"/>
                <a:gd name="T74" fmla="*/ 67 w 93"/>
                <a:gd name="T75" fmla="*/ 116 h 135"/>
                <a:gd name="T76" fmla="*/ 46 w 93"/>
                <a:gd name="T77" fmla="*/ 121 h 135"/>
                <a:gd name="T78" fmla="*/ 26 w 93"/>
                <a:gd name="T79" fmla="*/ 125 h 135"/>
                <a:gd name="T80" fmla="*/ 40 w 93"/>
                <a:gd name="T81" fmla="*/ 116 h 135"/>
                <a:gd name="T82" fmla="*/ 62 w 93"/>
                <a:gd name="T83" fmla="*/ 103 h 135"/>
                <a:gd name="T84" fmla="*/ 72 w 93"/>
                <a:gd name="T85" fmla="*/ 97 h 135"/>
                <a:gd name="T86" fmla="*/ 92 w 93"/>
                <a:gd name="T87" fmla="*/ 81 h 135"/>
                <a:gd name="T88" fmla="*/ 92 w 93"/>
                <a:gd name="T89" fmla="*/ 81 h 135"/>
                <a:gd name="T90" fmla="*/ 92 w 93"/>
                <a:gd name="T91" fmla="*/ 81 h 135"/>
                <a:gd name="T92" fmla="*/ 92 w 93"/>
                <a:gd name="T93" fmla="*/ 81 h 135"/>
                <a:gd name="T94" fmla="*/ 92 w 93"/>
                <a:gd name="T95" fmla="*/ 81 h 135"/>
                <a:gd name="T96" fmla="*/ 90 w 93"/>
                <a:gd name="T97" fmla="*/ 76 h 135"/>
                <a:gd name="T98" fmla="*/ 37 w 93"/>
                <a:gd name="T99" fmla="*/ 85 h 135"/>
                <a:gd name="T100" fmla="*/ 20 w 93"/>
                <a:gd name="T101" fmla="*/ 89 h 135"/>
                <a:gd name="T102" fmla="*/ 40 w 93"/>
                <a:gd name="T103" fmla="*/ 78 h 135"/>
                <a:gd name="T104" fmla="*/ 90 w 93"/>
                <a:gd name="T105" fmla="*/ 43 h 135"/>
                <a:gd name="T106" fmla="*/ 90 w 93"/>
                <a:gd name="T107" fmla="*/ 42 h 135"/>
                <a:gd name="T108" fmla="*/ 87 w 93"/>
                <a:gd name="T109" fmla="*/ 39 h 135"/>
                <a:gd name="T110" fmla="*/ 87 w 93"/>
                <a:gd name="T111" fmla="*/ 39 h 135"/>
                <a:gd name="T112" fmla="*/ 38 w 93"/>
                <a:gd name="T113" fmla="*/ 50 h 135"/>
                <a:gd name="T114" fmla="*/ 19 w 93"/>
                <a:gd name="T115" fmla="*/ 55 h 135"/>
                <a:gd name="T116" fmla="*/ 60 w 93"/>
                <a:gd name="T117" fmla="*/ 29 h 135"/>
                <a:gd name="T118" fmla="*/ 89 w 93"/>
                <a:gd name="T119" fmla="*/ 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3" h="135">
                  <a:moveTo>
                    <a:pt x="89" y="4"/>
                  </a:moveTo>
                  <a:cubicBezTo>
                    <a:pt x="90" y="2"/>
                    <a:pt x="88" y="0"/>
                    <a:pt x="87" y="0"/>
                  </a:cubicBezTo>
                  <a:cubicBezTo>
                    <a:pt x="85" y="0"/>
                    <a:pt x="83" y="1"/>
                    <a:pt x="83" y="2"/>
                  </a:cubicBezTo>
                  <a:cubicBezTo>
                    <a:pt x="83" y="4"/>
                    <a:pt x="71" y="13"/>
                    <a:pt x="56" y="23"/>
                  </a:cubicBezTo>
                  <a:cubicBezTo>
                    <a:pt x="35" y="38"/>
                    <a:pt x="10" y="54"/>
                    <a:pt x="3" y="57"/>
                  </a:cubicBezTo>
                  <a:cubicBezTo>
                    <a:pt x="4" y="60"/>
                    <a:pt x="4" y="60"/>
                    <a:pt x="4" y="60"/>
                  </a:cubicBezTo>
                  <a:cubicBezTo>
                    <a:pt x="3" y="57"/>
                    <a:pt x="3" y="57"/>
                    <a:pt x="3" y="57"/>
                  </a:cubicBezTo>
                  <a:cubicBezTo>
                    <a:pt x="1" y="58"/>
                    <a:pt x="0" y="60"/>
                    <a:pt x="1" y="61"/>
                  </a:cubicBezTo>
                  <a:cubicBezTo>
                    <a:pt x="2" y="63"/>
                    <a:pt x="3" y="63"/>
                    <a:pt x="4" y="63"/>
                  </a:cubicBezTo>
                  <a:cubicBezTo>
                    <a:pt x="18" y="63"/>
                    <a:pt x="29" y="59"/>
                    <a:pt x="40" y="56"/>
                  </a:cubicBezTo>
                  <a:cubicBezTo>
                    <a:pt x="51" y="52"/>
                    <a:pt x="63" y="49"/>
                    <a:pt x="80" y="46"/>
                  </a:cubicBezTo>
                  <a:cubicBezTo>
                    <a:pt x="73" y="53"/>
                    <a:pt x="54" y="63"/>
                    <a:pt x="37" y="72"/>
                  </a:cubicBezTo>
                  <a:cubicBezTo>
                    <a:pt x="21" y="81"/>
                    <a:pt x="7" y="89"/>
                    <a:pt x="4" y="93"/>
                  </a:cubicBezTo>
                  <a:cubicBezTo>
                    <a:pt x="6" y="95"/>
                    <a:pt x="6" y="95"/>
                    <a:pt x="6" y="95"/>
                  </a:cubicBezTo>
                  <a:cubicBezTo>
                    <a:pt x="4" y="93"/>
                    <a:pt x="4" y="93"/>
                    <a:pt x="4" y="93"/>
                  </a:cubicBezTo>
                  <a:cubicBezTo>
                    <a:pt x="3" y="94"/>
                    <a:pt x="3" y="96"/>
                    <a:pt x="4" y="97"/>
                  </a:cubicBezTo>
                  <a:cubicBezTo>
                    <a:pt x="5" y="98"/>
                    <a:pt x="6" y="98"/>
                    <a:pt x="6" y="98"/>
                  </a:cubicBezTo>
                  <a:cubicBezTo>
                    <a:pt x="6" y="98"/>
                    <a:pt x="6" y="98"/>
                    <a:pt x="6" y="98"/>
                  </a:cubicBezTo>
                  <a:cubicBezTo>
                    <a:pt x="6" y="98"/>
                    <a:pt x="6" y="98"/>
                    <a:pt x="6" y="98"/>
                  </a:cubicBezTo>
                  <a:cubicBezTo>
                    <a:pt x="7" y="98"/>
                    <a:pt x="7" y="98"/>
                    <a:pt x="7" y="98"/>
                  </a:cubicBezTo>
                  <a:cubicBezTo>
                    <a:pt x="10" y="98"/>
                    <a:pt x="24" y="95"/>
                    <a:pt x="39" y="92"/>
                  </a:cubicBezTo>
                  <a:cubicBezTo>
                    <a:pt x="56" y="88"/>
                    <a:pt x="75" y="84"/>
                    <a:pt x="83" y="82"/>
                  </a:cubicBezTo>
                  <a:cubicBezTo>
                    <a:pt x="80" y="85"/>
                    <a:pt x="75" y="88"/>
                    <a:pt x="69" y="91"/>
                  </a:cubicBezTo>
                  <a:cubicBezTo>
                    <a:pt x="66" y="93"/>
                    <a:pt x="63" y="95"/>
                    <a:pt x="59" y="97"/>
                  </a:cubicBezTo>
                  <a:cubicBezTo>
                    <a:pt x="52" y="101"/>
                    <a:pt x="44" y="106"/>
                    <a:pt x="37" y="110"/>
                  </a:cubicBezTo>
                  <a:cubicBezTo>
                    <a:pt x="25" y="118"/>
                    <a:pt x="13" y="125"/>
                    <a:pt x="7" y="128"/>
                  </a:cubicBezTo>
                  <a:cubicBezTo>
                    <a:pt x="8" y="131"/>
                    <a:pt x="8" y="131"/>
                    <a:pt x="8" y="131"/>
                  </a:cubicBezTo>
                  <a:cubicBezTo>
                    <a:pt x="7" y="128"/>
                    <a:pt x="7" y="128"/>
                    <a:pt x="7" y="128"/>
                  </a:cubicBezTo>
                  <a:cubicBezTo>
                    <a:pt x="5" y="129"/>
                    <a:pt x="5" y="131"/>
                    <a:pt x="6" y="133"/>
                  </a:cubicBezTo>
                  <a:cubicBezTo>
                    <a:pt x="6" y="134"/>
                    <a:pt x="8" y="135"/>
                    <a:pt x="9" y="134"/>
                  </a:cubicBezTo>
                  <a:cubicBezTo>
                    <a:pt x="15" y="133"/>
                    <a:pt x="31" y="130"/>
                    <a:pt x="47" y="127"/>
                  </a:cubicBezTo>
                  <a:cubicBezTo>
                    <a:pt x="54" y="125"/>
                    <a:pt x="62" y="124"/>
                    <a:pt x="68" y="122"/>
                  </a:cubicBezTo>
                  <a:cubicBezTo>
                    <a:pt x="71" y="122"/>
                    <a:pt x="74" y="121"/>
                    <a:pt x="76" y="120"/>
                  </a:cubicBezTo>
                  <a:cubicBezTo>
                    <a:pt x="81" y="119"/>
                    <a:pt x="85" y="118"/>
                    <a:pt x="87" y="119"/>
                  </a:cubicBezTo>
                  <a:cubicBezTo>
                    <a:pt x="89" y="119"/>
                    <a:pt x="91" y="118"/>
                    <a:pt x="91" y="117"/>
                  </a:cubicBezTo>
                  <a:cubicBezTo>
                    <a:pt x="92" y="115"/>
                    <a:pt x="91" y="113"/>
                    <a:pt x="89" y="113"/>
                  </a:cubicBezTo>
                  <a:cubicBezTo>
                    <a:pt x="85" y="111"/>
                    <a:pt x="80" y="113"/>
                    <a:pt x="74" y="114"/>
                  </a:cubicBezTo>
                  <a:cubicBezTo>
                    <a:pt x="72" y="115"/>
                    <a:pt x="69" y="116"/>
                    <a:pt x="67" y="116"/>
                  </a:cubicBezTo>
                  <a:cubicBezTo>
                    <a:pt x="59" y="118"/>
                    <a:pt x="52" y="119"/>
                    <a:pt x="46" y="121"/>
                  </a:cubicBezTo>
                  <a:cubicBezTo>
                    <a:pt x="39" y="122"/>
                    <a:pt x="32" y="123"/>
                    <a:pt x="26" y="125"/>
                  </a:cubicBezTo>
                  <a:cubicBezTo>
                    <a:pt x="31" y="122"/>
                    <a:pt x="36" y="119"/>
                    <a:pt x="40" y="116"/>
                  </a:cubicBezTo>
                  <a:cubicBezTo>
                    <a:pt x="48" y="111"/>
                    <a:pt x="55" y="107"/>
                    <a:pt x="62" y="103"/>
                  </a:cubicBezTo>
                  <a:cubicBezTo>
                    <a:pt x="66" y="101"/>
                    <a:pt x="69" y="99"/>
                    <a:pt x="72" y="97"/>
                  </a:cubicBezTo>
                  <a:cubicBezTo>
                    <a:pt x="82" y="91"/>
                    <a:pt x="90" y="87"/>
                    <a:pt x="92" y="81"/>
                  </a:cubicBezTo>
                  <a:cubicBezTo>
                    <a:pt x="92" y="81"/>
                    <a:pt x="92" y="81"/>
                    <a:pt x="92" y="81"/>
                  </a:cubicBezTo>
                  <a:cubicBezTo>
                    <a:pt x="92" y="81"/>
                    <a:pt x="92" y="81"/>
                    <a:pt x="92" y="81"/>
                  </a:cubicBezTo>
                  <a:cubicBezTo>
                    <a:pt x="92" y="81"/>
                    <a:pt x="92" y="81"/>
                    <a:pt x="92" y="81"/>
                  </a:cubicBezTo>
                  <a:cubicBezTo>
                    <a:pt x="92" y="81"/>
                    <a:pt x="92" y="81"/>
                    <a:pt x="92" y="81"/>
                  </a:cubicBezTo>
                  <a:cubicBezTo>
                    <a:pt x="93" y="79"/>
                    <a:pt x="92" y="77"/>
                    <a:pt x="90" y="76"/>
                  </a:cubicBezTo>
                  <a:cubicBezTo>
                    <a:pt x="85" y="75"/>
                    <a:pt x="59" y="80"/>
                    <a:pt x="37" y="85"/>
                  </a:cubicBezTo>
                  <a:cubicBezTo>
                    <a:pt x="31" y="87"/>
                    <a:pt x="25" y="88"/>
                    <a:pt x="20" y="89"/>
                  </a:cubicBezTo>
                  <a:cubicBezTo>
                    <a:pt x="26" y="86"/>
                    <a:pt x="33" y="82"/>
                    <a:pt x="40" y="78"/>
                  </a:cubicBezTo>
                  <a:cubicBezTo>
                    <a:pt x="63" y="66"/>
                    <a:pt x="88" y="52"/>
                    <a:pt x="90" y="43"/>
                  </a:cubicBezTo>
                  <a:cubicBezTo>
                    <a:pt x="90" y="43"/>
                    <a:pt x="90" y="43"/>
                    <a:pt x="90" y="42"/>
                  </a:cubicBezTo>
                  <a:cubicBezTo>
                    <a:pt x="90" y="40"/>
                    <a:pt x="89" y="39"/>
                    <a:pt x="87" y="39"/>
                  </a:cubicBezTo>
                  <a:cubicBezTo>
                    <a:pt x="87" y="39"/>
                    <a:pt x="87" y="39"/>
                    <a:pt x="87" y="39"/>
                  </a:cubicBezTo>
                  <a:cubicBezTo>
                    <a:pt x="65" y="41"/>
                    <a:pt x="51" y="46"/>
                    <a:pt x="38" y="50"/>
                  </a:cubicBezTo>
                  <a:cubicBezTo>
                    <a:pt x="32" y="52"/>
                    <a:pt x="26" y="54"/>
                    <a:pt x="19" y="55"/>
                  </a:cubicBezTo>
                  <a:cubicBezTo>
                    <a:pt x="31" y="48"/>
                    <a:pt x="46" y="38"/>
                    <a:pt x="60" y="29"/>
                  </a:cubicBezTo>
                  <a:cubicBezTo>
                    <a:pt x="75" y="18"/>
                    <a:pt x="89" y="7"/>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6">
              <a:extLst>
                <a:ext uri="{FF2B5EF4-FFF2-40B4-BE49-F238E27FC236}">
                  <a16:creationId xmlns:a16="http://schemas.microsoft.com/office/drawing/2014/main" xmlns="" id="{01CC059E-435B-4769-910F-DF6D8E8AA06C}"/>
                </a:ext>
              </a:extLst>
            </p:cNvPr>
            <p:cNvSpPr>
              <a:spLocks/>
            </p:cNvSpPr>
            <p:nvPr/>
          </p:nvSpPr>
          <p:spPr bwMode="auto">
            <a:xfrm>
              <a:off x="3458" y="1914"/>
              <a:ext cx="235" cy="411"/>
            </a:xfrm>
            <a:custGeom>
              <a:avLst/>
              <a:gdLst>
                <a:gd name="T0" fmla="*/ 93 w 99"/>
                <a:gd name="T1" fmla="*/ 1 h 173"/>
                <a:gd name="T2" fmla="*/ 82 w 99"/>
                <a:gd name="T3" fmla="*/ 7 h 173"/>
                <a:gd name="T4" fmla="*/ 15 w 99"/>
                <a:gd name="T5" fmla="*/ 63 h 173"/>
                <a:gd name="T6" fmla="*/ 4 w 99"/>
                <a:gd name="T7" fmla="*/ 85 h 173"/>
                <a:gd name="T8" fmla="*/ 4 w 99"/>
                <a:gd name="T9" fmla="*/ 88 h 173"/>
                <a:gd name="T10" fmla="*/ 70 w 99"/>
                <a:gd name="T11" fmla="*/ 53 h 173"/>
                <a:gd name="T12" fmla="*/ 70 w 99"/>
                <a:gd name="T13" fmla="*/ 53 h 173"/>
                <a:gd name="T14" fmla="*/ 12 w 99"/>
                <a:gd name="T15" fmla="*/ 95 h 173"/>
                <a:gd name="T16" fmla="*/ 0 w 99"/>
                <a:gd name="T17" fmla="*/ 108 h 173"/>
                <a:gd name="T18" fmla="*/ 5 w 99"/>
                <a:gd name="T19" fmla="*/ 111 h 173"/>
                <a:gd name="T20" fmla="*/ 80 w 99"/>
                <a:gd name="T21" fmla="*/ 79 h 173"/>
                <a:gd name="T22" fmla="*/ 16 w 99"/>
                <a:gd name="T23" fmla="*/ 127 h 173"/>
                <a:gd name="T24" fmla="*/ 2 w 99"/>
                <a:gd name="T25" fmla="*/ 139 h 173"/>
                <a:gd name="T26" fmla="*/ 2 w 99"/>
                <a:gd name="T27" fmla="*/ 143 h 173"/>
                <a:gd name="T28" fmla="*/ 14 w 99"/>
                <a:gd name="T29" fmla="*/ 140 h 173"/>
                <a:gd name="T30" fmla="*/ 53 w 99"/>
                <a:gd name="T31" fmla="*/ 135 h 173"/>
                <a:gd name="T32" fmla="*/ 8 w 99"/>
                <a:gd name="T33" fmla="*/ 166 h 173"/>
                <a:gd name="T34" fmla="*/ 8 w 99"/>
                <a:gd name="T35" fmla="*/ 169 h 173"/>
                <a:gd name="T36" fmla="*/ 4 w 99"/>
                <a:gd name="T37" fmla="*/ 170 h 173"/>
                <a:gd name="T38" fmla="*/ 8 w 99"/>
                <a:gd name="T39" fmla="*/ 172 h 173"/>
                <a:gd name="T40" fmla="*/ 12 w 99"/>
                <a:gd name="T41" fmla="*/ 171 h 173"/>
                <a:gd name="T42" fmla="*/ 96 w 99"/>
                <a:gd name="T43" fmla="*/ 146 h 173"/>
                <a:gd name="T44" fmla="*/ 95 w 99"/>
                <a:gd name="T45" fmla="*/ 140 h 173"/>
                <a:gd name="T46" fmla="*/ 57 w 99"/>
                <a:gd name="T47" fmla="*/ 141 h 173"/>
                <a:gd name="T48" fmla="*/ 98 w 99"/>
                <a:gd name="T49" fmla="*/ 104 h 173"/>
                <a:gd name="T50" fmla="*/ 94 w 99"/>
                <a:gd name="T51" fmla="*/ 102 h 173"/>
                <a:gd name="T52" fmla="*/ 27 w 99"/>
                <a:gd name="T53" fmla="*/ 127 h 173"/>
                <a:gd name="T54" fmla="*/ 93 w 99"/>
                <a:gd name="T55" fmla="*/ 76 h 173"/>
                <a:gd name="T56" fmla="*/ 93 w 99"/>
                <a:gd name="T57" fmla="*/ 69 h 173"/>
                <a:gd name="T58" fmla="*/ 93 w 99"/>
                <a:gd name="T59" fmla="*/ 69 h 173"/>
                <a:gd name="T60" fmla="*/ 16 w 99"/>
                <a:gd name="T61" fmla="*/ 100 h 173"/>
                <a:gd name="T62" fmla="*/ 73 w 99"/>
                <a:gd name="T63" fmla="*/ 59 h 173"/>
                <a:gd name="T64" fmla="*/ 96 w 99"/>
                <a:gd name="T65" fmla="*/ 42 h 173"/>
                <a:gd name="T66" fmla="*/ 96 w 99"/>
                <a:gd name="T67" fmla="*/ 41 h 173"/>
                <a:gd name="T68" fmla="*/ 93 w 99"/>
                <a:gd name="T69" fmla="*/ 41 h 173"/>
                <a:gd name="T70" fmla="*/ 75 w 99"/>
                <a:gd name="T71" fmla="*/ 43 h 173"/>
                <a:gd name="T72" fmla="*/ 17 w 99"/>
                <a:gd name="T73" fmla="*/ 74 h 173"/>
                <a:gd name="T74" fmla="*/ 20 w 99"/>
                <a:gd name="T75" fmla="*/ 67 h 173"/>
                <a:gd name="T76" fmla="*/ 86 w 99"/>
                <a:gd name="T77" fmla="*/ 1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173">
                  <a:moveTo>
                    <a:pt x="94" y="6"/>
                  </a:moveTo>
                  <a:cubicBezTo>
                    <a:pt x="95" y="4"/>
                    <a:pt x="95" y="2"/>
                    <a:pt x="93" y="1"/>
                  </a:cubicBezTo>
                  <a:cubicBezTo>
                    <a:pt x="92" y="0"/>
                    <a:pt x="90" y="0"/>
                    <a:pt x="89" y="2"/>
                  </a:cubicBezTo>
                  <a:cubicBezTo>
                    <a:pt x="89" y="2"/>
                    <a:pt x="86" y="4"/>
                    <a:pt x="82" y="7"/>
                  </a:cubicBezTo>
                  <a:cubicBezTo>
                    <a:pt x="65" y="20"/>
                    <a:pt x="26" y="50"/>
                    <a:pt x="18" y="60"/>
                  </a:cubicBezTo>
                  <a:cubicBezTo>
                    <a:pt x="17" y="60"/>
                    <a:pt x="16" y="62"/>
                    <a:pt x="15" y="63"/>
                  </a:cubicBezTo>
                  <a:cubicBezTo>
                    <a:pt x="10" y="70"/>
                    <a:pt x="0" y="81"/>
                    <a:pt x="1" y="86"/>
                  </a:cubicBezTo>
                  <a:cubicBezTo>
                    <a:pt x="4" y="85"/>
                    <a:pt x="4" y="85"/>
                    <a:pt x="4" y="85"/>
                  </a:cubicBezTo>
                  <a:cubicBezTo>
                    <a:pt x="1" y="86"/>
                    <a:pt x="1" y="86"/>
                    <a:pt x="1" y="86"/>
                  </a:cubicBezTo>
                  <a:cubicBezTo>
                    <a:pt x="1" y="87"/>
                    <a:pt x="2" y="88"/>
                    <a:pt x="4" y="88"/>
                  </a:cubicBezTo>
                  <a:cubicBezTo>
                    <a:pt x="7" y="88"/>
                    <a:pt x="13" y="84"/>
                    <a:pt x="21" y="79"/>
                  </a:cubicBezTo>
                  <a:cubicBezTo>
                    <a:pt x="33" y="71"/>
                    <a:pt x="51" y="59"/>
                    <a:pt x="70" y="53"/>
                  </a:cubicBezTo>
                  <a:cubicBezTo>
                    <a:pt x="71" y="52"/>
                    <a:pt x="72" y="52"/>
                    <a:pt x="73" y="51"/>
                  </a:cubicBezTo>
                  <a:cubicBezTo>
                    <a:pt x="72" y="52"/>
                    <a:pt x="71" y="52"/>
                    <a:pt x="70" y="53"/>
                  </a:cubicBezTo>
                  <a:cubicBezTo>
                    <a:pt x="51" y="66"/>
                    <a:pt x="24" y="83"/>
                    <a:pt x="15" y="92"/>
                  </a:cubicBezTo>
                  <a:cubicBezTo>
                    <a:pt x="14" y="93"/>
                    <a:pt x="13" y="94"/>
                    <a:pt x="12" y="95"/>
                  </a:cubicBezTo>
                  <a:cubicBezTo>
                    <a:pt x="7" y="99"/>
                    <a:pt x="1" y="104"/>
                    <a:pt x="0" y="108"/>
                  </a:cubicBezTo>
                  <a:cubicBezTo>
                    <a:pt x="0" y="108"/>
                    <a:pt x="0" y="108"/>
                    <a:pt x="0" y="108"/>
                  </a:cubicBezTo>
                  <a:cubicBezTo>
                    <a:pt x="0" y="110"/>
                    <a:pt x="1" y="111"/>
                    <a:pt x="3" y="111"/>
                  </a:cubicBezTo>
                  <a:cubicBezTo>
                    <a:pt x="4" y="111"/>
                    <a:pt x="4" y="111"/>
                    <a:pt x="5" y="111"/>
                  </a:cubicBezTo>
                  <a:cubicBezTo>
                    <a:pt x="9" y="110"/>
                    <a:pt x="18" y="106"/>
                    <a:pt x="30" y="101"/>
                  </a:cubicBezTo>
                  <a:cubicBezTo>
                    <a:pt x="46" y="93"/>
                    <a:pt x="66" y="84"/>
                    <a:pt x="80" y="79"/>
                  </a:cubicBezTo>
                  <a:cubicBezTo>
                    <a:pt x="76" y="82"/>
                    <a:pt x="72" y="85"/>
                    <a:pt x="67" y="88"/>
                  </a:cubicBezTo>
                  <a:cubicBezTo>
                    <a:pt x="47" y="104"/>
                    <a:pt x="21" y="123"/>
                    <a:pt x="16" y="127"/>
                  </a:cubicBezTo>
                  <a:cubicBezTo>
                    <a:pt x="16" y="127"/>
                    <a:pt x="16" y="128"/>
                    <a:pt x="15" y="128"/>
                  </a:cubicBezTo>
                  <a:cubicBezTo>
                    <a:pt x="11" y="131"/>
                    <a:pt x="4" y="136"/>
                    <a:pt x="2" y="139"/>
                  </a:cubicBezTo>
                  <a:cubicBezTo>
                    <a:pt x="2" y="139"/>
                    <a:pt x="2" y="139"/>
                    <a:pt x="2" y="139"/>
                  </a:cubicBezTo>
                  <a:cubicBezTo>
                    <a:pt x="1" y="140"/>
                    <a:pt x="1" y="142"/>
                    <a:pt x="2" y="143"/>
                  </a:cubicBezTo>
                  <a:cubicBezTo>
                    <a:pt x="3" y="144"/>
                    <a:pt x="4" y="144"/>
                    <a:pt x="6" y="144"/>
                  </a:cubicBezTo>
                  <a:cubicBezTo>
                    <a:pt x="14" y="140"/>
                    <a:pt x="14" y="140"/>
                    <a:pt x="14" y="140"/>
                  </a:cubicBezTo>
                  <a:cubicBezTo>
                    <a:pt x="46" y="126"/>
                    <a:pt x="68" y="117"/>
                    <a:pt x="83" y="113"/>
                  </a:cubicBezTo>
                  <a:cubicBezTo>
                    <a:pt x="75" y="119"/>
                    <a:pt x="65" y="127"/>
                    <a:pt x="53" y="135"/>
                  </a:cubicBezTo>
                  <a:cubicBezTo>
                    <a:pt x="36" y="148"/>
                    <a:pt x="18" y="161"/>
                    <a:pt x="9" y="165"/>
                  </a:cubicBezTo>
                  <a:cubicBezTo>
                    <a:pt x="8" y="166"/>
                    <a:pt x="8" y="166"/>
                    <a:pt x="8" y="166"/>
                  </a:cubicBezTo>
                  <a:cubicBezTo>
                    <a:pt x="7" y="166"/>
                    <a:pt x="7" y="166"/>
                    <a:pt x="7" y="166"/>
                  </a:cubicBezTo>
                  <a:cubicBezTo>
                    <a:pt x="8" y="169"/>
                    <a:pt x="8" y="169"/>
                    <a:pt x="8" y="169"/>
                  </a:cubicBezTo>
                  <a:cubicBezTo>
                    <a:pt x="7" y="166"/>
                    <a:pt x="7" y="166"/>
                    <a:pt x="7" y="166"/>
                  </a:cubicBezTo>
                  <a:cubicBezTo>
                    <a:pt x="5" y="166"/>
                    <a:pt x="4" y="168"/>
                    <a:pt x="4" y="170"/>
                  </a:cubicBezTo>
                  <a:cubicBezTo>
                    <a:pt x="5" y="171"/>
                    <a:pt x="6" y="173"/>
                    <a:pt x="8" y="172"/>
                  </a:cubicBezTo>
                  <a:cubicBezTo>
                    <a:pt x="8" y="172"/>
                    <a:pt x="8" y="172"/>
                    <a:pt x="8" y="172"/>
                  </a:cubicBezTo>
                  <a:cubicBezTo>
                    <a:pt x="9" y="172"/>
                    <a:pt x="8" y="172"/>
                    <a:pt x="9" y="172"/>
                  </a:cubicBezTo>
                  <a:cubicBezTo>
                    <a:pt x="10" y="172"/>
                    <a:pt x="10" y="172"/>
                    <a:pt x="12" y="171"/>
                  </a:cubicBezTo>
                  <a:cubicBezTo>
                    <a:pt x="15" y="170"/>
                    <a:pt x="20" y="169"/>
                    <a:pt x="27" y="167"/>
                  </a:cubicBezTo>
                  <a:cubicBezTo>
                    <a:pt x="48" y="159"/>
                    <a:pt x="83" y="148"/>
                    <a:pt x="96" y="146"/>
                  </a:cubicBezTo>
                  <a:cubicBezTo>
                    <a:pt x="97" y="146"/>
                    <a:pt x="99" y="144"/>
                    <a:pt x="98" y="143"/>
                  </a:cubicBezTo>
                  <a:cubicBezTo>
                    <a:pt x="98" y="141"/>
                    <a:pt x="96" y="140"/>
                    <a:pt x="95" y="140"/>
                  </a:cubicBezTo>
                  <a:cubicBezTo>
                    <a:pt x="83" y="142"/>
                    <a:pt x="55" y="150"/>
                    <a:pt x="34" y="157"/>
                  </a:cubicBezTo>
                  <a:cubicBezTo>
                    <a:pt x="41" y="152"/>
                    <a:pt x="49" y="146"/>
                    <a:pt x="57" y="141"/>
                  </a:cubicBezTo>
                  <a:cubicBezTo>
                    <a:pt x="76" y="126"/>
                    <a:pt x="94" y="112"/>
                    <a:pt x="98" y="107"/>
                  </a:cubicBezTo>
                  <a:cubicBezTo>
                    <a:pt x="98" y="107"/>
                    <a:pt x="98" y="105"/>
                    <a:pt x="98" y="104"/>
                  </a:cubicBezTo>
                  <a:cubicBezTo>
                    <a:pt x="98" y="103"/>
                    <a:pt x="96" y="102"/>
                    <a:pt x="94" y="102"/>
                  </a:cubicBezTo>
                  <a:cubicBezTo>
                    <a:pt x="94" y="102"/>
                    <a:pt x="94" y="102"/>
                    <a:pt x="94" y="102"/>
                  </a:cubicBezTo>
                  <a:cubicBezTo>
                    <a:pt x="93" y="103"/>
                    <a:pt x="94" y="102"/>
                    <a:pt x="92" y="103"/>
                  </a:cubicBezTo>
                  <a:cubicBezTo>
                    <a:pt x="82" y="106"/>
                    <a:pt x="60" y="113"/>
                    <a:pt x="27" y="127"/>
                  </a:cubicBezTo>
                  <a:cubicBezTo>
                    <a:pt x="37" y="120"/>
                    <a:pt x="56" y="105"/>
                    <a:pt x="71" y="93"/>
                  </a:cubicBezTo>
                  <a:cubicBezTo>
                    <a:pt x="81" y="86"/>
                    <a:pt x="89" y="79"/>
                    <a:pt x="93" y="76"/>
                  </a:cubicBezTo>
                  <a:cubicBezTo>
                    <a:pt x="95" y="75"/>
                    <a:pt x="96" y="74"/>
                    <a:pt x="96" y="73"/>
                  </a:cubicBezTo>
                  <a:cubicBezTo>
                    <a:pt x="96" y="71"/>
                    <a:pt x="95" y="69"/>
                    <a:pt x="93" y="69"/>
                  </a:cubicBezTo>
                  <a:cubicBezTo>
                    <a:pt x="93" y="72"/>
                    <a:pt x="93" y="72"/>
                    <a:pt x="93" y="72"/>
                  </a:cubicBezTo>
                  <a:cubicBezTo>
                    <a:pt x="93" y="69"/>
                    <a:pt x="93" y="69"/>
                    <a:pt x="93" y="69"/>
                  </a:cubicBezTo>
                  <a:cubicBezTo>
                    <a:pt x="86" y="68"/>
                    <a:pt x="51" y="84"/>
                    <a:pt x="27" y="95"/>
                  </a:cubicBezTo>
                  <a:cubicBezTo>
                    <a:pt x="23" y="96"/>
                    <a:pt x="19" y="98"/>
                    <a:pt x="16" y="100"/>
                  </a:cubicBezTo>
                  <a:cubicBezTo>
                    <a:pt x="18" y="98"/>
                    <a:pt x="19" y="98"/>
                    <a:pt x="19" y="97"/>
                  </a:cubicBezTo>
                  <a:cubicBezTo>
                    <a:pt x="28" y="88"/>
                    <a:pt x="54" y="71"/>
                    <a:pt x="73" y="59"/>
                  </a:cubicBezTo>
                  <a:cubicBezTo>
                    <a:pt x="82" y="53"/>
                    <a:pt x="90" y="48"/>
                    <a:pt x="94" y="44"/>
                  </a:cubicBezTo>
                  <a:cubicBezTo>
                    <a:pt x="95" y="44"/>
                    <a:pt x="96" y="43"/>
                    <a:pt x="96" y="42"/>
                  </a:cubicBezTo>
                  <a:cubicBezTo>
                    <a:pt x="96" y="41"/>
                    <a:pt x="96" y="41"/>
                    <a:pt x="96" y="41"/>
                  </a:cubicBezTo>
                  <a:cubicBezTo>
                    <a:pt x="96" y="41"/>
                    <a:pt x="96" y="41"/>
                    <a:pt x="96" y="41"/>
                  </a:cubicBezTo>
                  <a:cubicBezTo>
                    <a:pt x="96" y="40"/>
                    <a:pt x="95" y="38"/>
                    <a:pt x="93" y="38"/>
                  </a:cubicBezTo>
                  <a:cubicBezTo>
                    <a:pt x="93" y="41"/>
                    <a:pt x="93" y="41"/>
                    <a:pt x="93" y="41"/>
                  </a:cubicBezTo>
                  <a:cubicBezTo>
                    <a:pt x="93" y="38"/>
                    <a:pt x="93" y="38"/>
                    <a:pt x="93" y="38"/>
                  </a:cubicBezTo>
                  <a:cubicBezTo>
                    <a:pt x="87" y="38"/>
                    <a:pt x="81" y="41"/>
                    <a:pt x="75" y="43"/>
                  </a:cubicBezTo>
                  <a:cubicBezTo>
                    <a:pt x="72" y="44"/>
                    <a:pt x="70" y="46"/>
                    <a:pt x="67" y="46"/>
                  </a:cubicBezTo>
                  <a:cubicBezTo>
                    <a:pt x="48" y="53"/>
                    <a:pt x="30" y="65"/>
                    <a:pt x="17" y="74"/>
                  </a:cubicBezTo>
                  <a:cubicBezTo>
                    <a:pt x="15" y="75"/>
                    <a:pt x="13" y="76"/>
                    <a:pt x="11" y="78"/>
                  </a:cubicBezTo>
                  <a:cubicBezTo>
                    <a:pt x="14" y="74"/>
                    <a:pt x="17" y="70"/>
                    <a:pt x="20" y="67"/>
                  </a:cubicBezTo>
                  <a:cubicBezTo>
                    <a:pt x="21" y="66"/>
                    <a:pt x="23" y="64"/>
                    <a:pt x="23" y="64"/>
                  </a:cubicBezTo>
                  <a:cubicBezTo>
                    <a:pt x="30" y="55"/>
                    <a:pt x="69" y="25"/>
                    <a:pt x="86" y="12"/>
                  </a:cubicBezTo>
                  <a:cubicBezTo>
                    <a:pt x="91" y="9"/>
                    <a:pt x="94" y="6"/>
                    <a:pt x="9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7">
              <a:extLst>
                <a:ext uri="{FF2B5EF4-FFF2-40B4-BE49-F238E27FC236}">
                  <a16:creationId xmlns:a16="http://schemas.microsoft.com/office/drawing/2014/main" xmlns="" id="{A0C6698B-E44E-438E-A53D-18081A03A0CB}"/>
                </a:ext>
              </a:extLst>
            </p:cNvPr>
            <p:cNvSpPr>
              <a:spLocks/>
            </p:cNvSpPr>
            <p:nvPr/>
          </p:nvSpPr>
          <p:spPr bwMode="auto">
            <a:xfrm>
              <a:off x="3434" y="1466"/>
              <a:ext cx="275" cy="598"/>
            </a:xfrm>
            <a:custGeom>
              <a:avLst/>
              <a:gdLst>
                <a:gd name="T0" fmla="*/ 114 w 116"/>
                <a:gd name="T1" fmla="*/ 2 h 252"/>
                <a:gd name="T2" fmla="*/ 91 w 116"/>
                <a:gd name="T3" fmla="*/ 23 h 252"/>
                <a:gd name="T4" fmla="*/ 17 w 116"/>
                <a:gd name="T5" fmla="*/ 117 h 252"/>
                <a:gd name="T6" fmla="*/ 3 w 116"/>
                <a:gd name="T7" fmla="*/ 146 h 252"/>
                <a:gd name="T8" fmla="*/ 4 w 116"/>
                <a:gd name="T9" fmla="*/ 149 h 252"/>
                <a:gd name="T10" fmla="*/ 28 w 116"/>
                <a:gd name="T11" fmla="*/ 130 h 252"/>
                <a:gd name="T12" fmla="*/ 68 w 116"/>
                <a:gd name="T13" fmla="*/ 93 h 252"/>
                <a:gd name="T14" fmla="*/ 31 w 116"/>
                <a:gd name="T15" fmla="*/ 139 h 252"/>
                <a:gd name="T16" fmla="*/ 7 w 116"/>
                <a:gd name="T17" fmla="*/ 173 h 252"/>
                <a:gd name="T18" fmla="*/ 5 w 116"/>
                <a:gd name="T19" fmla="*/ 175 h 252"/>
                <a:gd name="T20" fmla="*/ 70 w 116"/>
                <a:gd name="T21" fmla="*/ 128 h 252"/>
                <a:gd name="T22" fmla="*/ 59 w 116"/>
                <a:gd name="T23" fmla="*/ 150 h 252"/>
                <a:gd name="T24" fmla="*/ 9 w 116"/>
                <a:gd name="T25" fmla="*/ 207 h 252"/>
                <a:gd name="T26" fmla="*/ 9 w 116"/>
                <a:gd name="T27" fmla="*/ 207 h 252"/>
                <a:gd name="T28" fmla="*/ 13 w 116"/>
                <a:gd name="T29" fmla="*/ 211 h 252"/>
                <a:gd name="T30" fmla="*/ 82 w 116"/>
                <a:gd name="T31" fmla="*/ 167 h 252"/>
                <a:gd name="T32" fmla="*/ 23 w 116"/>
                <a:gd name="T33" fmla="*/ 223 h 252"/>
                <a:gd name="T34" fmla="*/ 19 w 116"/>
                <a:gd name="T35" fmla="*/ 229 h 252"/>
                <a:gd name="T36" fmla="*/ 8 w 116"/>
                <a:gd name="T37" fmla="*/ 252 h 252"/>
                <a:gd name="T38" fmla="*/ 50 w 116"/>
                <a:gd name="T39" fmla="*/ 227 h 252"/>
                <a:gd name="T40" fmla="*/ 105 w 116"/>
                <a:gd name="T41" fmla="*/ 192 h 252"/>
                <a:gd name="T42" fmla="*/ 47 w 116"/>
                <a:gd name="T43" fmla="*/ 221 h 252"/>
                <a:gd name="T44" fmla="*/ 24 w 116"/>
                <a:gd name="T45" fmla="*/ 233 h 252"/>
                <a:gd name="T46" fmla="*/ 28 w 116"/>
                <a:gd name="T47" fmla="*/ 227 h 252"/>
                <a:gd name="T48" fmla="*/ 104 w 116"/>
                <a:gd name="T49" fmla="*/ 153 h 252"/>
                <a:gd name="T50" fmla="*/ 100 w 116"/>
                <a:gd name="T51" fmla="*/ 148 h 252"/>
                <a:gd name="T52" fmla="*/ 54 w 116"/>
                <a:gd name="T53" fmla="*/ 177 h 252"/>
                <a:gd name="T54" fmla="*/ 38 w 116"/>
                <a:gd name="T55" fmla="*/ 183 h 252"/>
                <a:gd name="T56" fmla="*/ 101 w 116"/>
                <a:gd name="T57" fmla="*/ 105 h 252"/>
                <a:gd name="T58" fmla="*/ 102 w 116"/>
                <a:gd name="T59" fmla="*/ 100 h 252"/>
                <a:gd name="T60" fmla="*/ 98 w 116"/>
                <a:gd name="T61" fmla="*/ 98 h 252"/>
                <a:gd name="T62" fmla="*/ 26 w 116"/>
                <a:gd name="T63" fmla="*/ 155 h 252"/>
                <a:gd name="T64" fmla="*/ 101 w 116"/>
                <a:gd name="T65" fmla="*/ 65 h 252"/>
                <a:gd name="T66" fmla="*/ 101 w 116"/>
                <a:gd name="T67" fmla="*/ 61 h 252"/>
                <a:gd name="T68" fmla="*/ 56 w 116"/>
                <a:gd name="T69" fmla="*/ 96 h 252"/>
                <a:gd name="T70" fmla="*/ 11 w 116"/>
                <a:gd name="T71" fmla="*/ 137 h 252"/>
                <a:gd name="T72" fmla="*/ 59 w 116"/>
                <a:gd name="T73" fmla="*/ 72 h 252"/>
                <a:gd name="T74" fmla="*/ 114 w 116"/>
                <a:gd name="T75" fmla="*/ 6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252">
                  <a:moveTo>
                    <a:pt x="114" y="6"/>
                  </a:moveTo>
                  <a:cubicBezTo>
                    <a:pt x="115" y="5"/>
                    <a:pt x="116" y="3"/>
                    <a:pt x="114" y="2"/>
                  </a:cubicBezTo>
                  <a:cubicBezTo>
                    <a:pt x="113" y="1"/>
                    <a:pt x="111" y="0"/>
                    <a:pt x="110" y="2"/>
                  </a:cubicBezTo>
                  <a:cubicBezTo>
                    <a:pt x="107" y="4"/>
                    <a:pt x="100" y="12"/>
                    <a:pt x="91" y="23"/>
                  </a:cubicBezTo>
                  <a:cubicBezTo>
                    <a:pt x="81" y="35"/>
                    <a:pt x="67" y="52"/>
                    <a:pt x="54" y="68"/>
                  </a:cubicBezTo>
                  <a:cubicBezTo>
                    <a:pt x="40" y="86"/>
                    <a:pt x="26" y="103"/>
                    <a:pt x="17" y="117"/>
                  </a:cubicBezTo>
                  <a:cubicBezTo>
                    <a:pt x="6" y="131"/>
                    <a:pt x="0" y="142"/>
                    <a:pt x="0" y="146"/>
                  </a:cubicBezTo>
                  <a:cubicBezTo>
                    <a:pt x="3" y="146"/>
                    <a:pt x="3" y="146"/>
                    <a:pt x="3" y="146"/>
                  </a:cubicBezTo>
                  <a:cubicBezTo>
                    <a:pt x="0" y="146"/>
                    <a:pt x="0" y="146"/>
                    <a:pt x="0" y="146"/>
                  </a:cubicBezTo>
                  <a:cubicBezTo>
                    <a:pt x="0" y="148"/>
                    <a:pt x="2" y="149"/>
                    <a:pt x="4" y="149"/>
                  </a:cubicBezTo>
                  <a:cubicBezTo>
                    <a:pt x="4" y="149"/>
                    <a:pt x="5" y="149"/>
                    <a:pt x="5" y="148"/>
                  </a:cubicBezTo>
                  <a:cubicBezTo>
                    <a:pt x="9" y="147"/>
                    <a:pt x="17" y="140"/>
                    <a:pt x="28" y="130"/>
                  </a:cubicBezTo>
                  <a:cubicBezTo>
                    <a:pt x="38" y="122"/>
                    <a:pt x="50" y="111"/>
                    <a:pt x="61" y="100"/>
                  </a:cubicBezTo>
                  <a:cubicBezTo>
                    <a:pt x="63" y="98"/>
                    <a:pt x="66" y="95"/>
                    <a:pt x="68" y="93"/>
                  </a:cubicBezTo>
                  <a:cubicBezTo>
                    <a:pt x="74" y="87"/>
                    <a:pt x="79" y="82"/>
                    <a:pt x="83" y="78"/>
                  </a:cubicBezTo>
                  <a:cubicBezTo>
                    <a:pt x="70" y="94"/>
                    <a:pt x="48" y="119"/>
                    <a:pt x="31" y="139"/>
                  </a:cubicBezTo>
                  <a:cubicBezTo>
                    <a:pt x="19" y="154"/>
                    <a:pt x="8" y="166"/>
                    <a:pt x="4" y="171"/>
                  </a:cubicBezTo>
                  <a:cubicBezTo>
                    <a:pt x="7" y="173"/>
                    <a:pt x="7" y="173"/>
                    <a:pt x="7" y="173"/>
                  </a:cubicBezTo>
                  <a:cubicBezTo>
                    <a:pt x="4" y="171"/>
                    <a:pt x="4" y="171"/>
                    <a:pt x="4" y="171"/>
                  </a:cubicBezTo>
                  <a:cubicBezTo>
                    <a:pt x="3" y="172"/>
                    <a:pt x="3" y="174"/>
                    <a:pt x="5" y="175"/>
                  </a:cubicBezTo>
                  <a:cubicBezTo>
                    <a:pt x="6" y="176"/>
                    <a:pt x="7" y="176"/>
                    <a:pt x="8" y="175"/>
                  </a:cubicBezTo>
                  <a:cubicBezTo>
                    <a:pt x="19" y="169"/>
                    <a:pt x="48" y="146"/>
                    <a:pt x="70" y="128"/>
                  </a:cubicBezTo>
                  <a:cubicBezTo>
                    <a:pt x="76" y="123"/>
                    <a:pt x="81" y="119"/>
                    <a:pt x="86" y="115"/>
                  </a:cubicBezTo>
                  <a:cubicBezTo>
                    <a:pt x="79" y="125"/>
                    <a:pt x="70" y="138"/>
                    <a:pt x="59" y="150"/>
                  </a:cubicBezTo>
                  <a:cubicBezTo>
                    <a:pt x="50" y="162"/>
                    <a:pt x="41" y="170"/>
                    <a:pt x="34" y="178"/>
                  </a:cubicBezTo>
                  <a:cubicBezTo>
                    <a:pt x="24" y="188"/>
                    <a:pt x="15" y="197"/>
                    <a:pt x="9" y="207"/>
                  </a:cubicBezTo>
                  <a:cubicBezTo>
                    <a:pt x="11" y="209"/>
                    <a:pt x="11" y="209"/>
                    <a:pt x="11" y="209"/>
                  </a:cubicBezTo>
                  <a:cubicBezTo>
                    <a:pt x="9" y="207"/>
                    <a:pt x="9" y="207"/>
                    <a:pt x="9" y="207"/>
                  </a:cubicBezTo>
                  <a:cubicBezTo>
                    <a:pt x="8" y="208"/>
                    <a:pt x="8" y="210"/>
                    <a:pt x="10" y="211"/>
                  </a:cubicBezTo>
                  <a:cubicBezTo>
                    <a:pt x="11" y="212"/>
                    <a:pt x="12" y="212"/>
                    <a:pt x="13" y="211"/>
                  </a:cubicBezTo>
                  <a:cubicBezTo>
                    <a:pt x="22" y="206"/>
                    <a:pt x="39" y="195"/>
                    <a:pt x="57" y="183"/>
                  </a:cubicBezTo>
                  <a:cubicBezTo>
                    <a:pt x="66" y="177"/>
                    <a:pt x="74" y="172"/>
                    <a:pt x="82" y="167"/>
                  </a:cubicBezTo>
                  <a:cubicBezTo>
                    <a:pt x="75" y="173"/>
                    <a:pt x="68" y="180"/>
                    <a:pt x="60" y="187"/>
                  </a:cubicBezTo>
                  <a:cubicBezTo>
                    <a:pt x="44" y="201"/>
                    <a:pt x="29" y="215"/>
                    <a:pt x="23" y="223"/>
                  </a:cubicBezTo>
                  <a:cubicBezTo>
                    <a:pt x="21" y="226"/>
                    <a:pt x="21" y="226"/>
                    <a:pt x="21" y="226"/>
                  </a:cubicBezTo>
                  <a:cubicBezTo>
                    <a:pt x="21" y="226"/>
                    <a:pt x="20" y="227"/>
                    <a:pt x="19" y="229"/>
                  </a:cubicBezTo>
                  <a:cubicBezTo>
                    <a:pt x="14" y="235"/>
                    <a:pt x="5" y="247"/>
                    <a:pt x="5" y="249"/>
                  </a:cubicBezTo>
                  <a:cubicBezTo>
                    <a:pt x="5" y="250"/>
                    <a:pt x="6" y="252"/>
                    <a:pt x="8" y="252"/>
                  </a:cubicBezTo>
                  <a:cubicBezTo>
                    <a:pt x="9" y="252"/>
                    <a:pt x="9" y="252"/>
                    <a:pt x="10" y="251"/>
                  </a:cubicBezTo>
                  <a:cubicBezTo>
                    <a:pt x="17" y="248"/>
                    <a:pt x="33" y="238"/>
                    <a:pt x="50" y="227"/>
                  </a:cubicBezTo>
                  <a:cubicBezTo>
                    <a:pt x="71" y="213"/>
                    <a:pt x="94" y="199"/>
                    <a:pt x="103" y="196"/>
                  </a:cubicBezTo>
                  <a:cubicBezTo>
                    <a:pt x="104" y="195"/>
                    <a:pt x="105" y="193"/>
                    <a:pt x="105" y="192"/>
                  </a:cubicBezTo>
                  <a:cubicBezTo>
                    <a:pt x="104" y="190"/>
                    <a:pt x="102" y="189"/>
                    <a:pt x="100" y="190"/>
                  </a:cubicBezTo>
                  <a:cubicBezTo>
                    <a:pt x="91" y="193"/>
                    <a:pt x="68" y="208"/>
                    <a:pt x="47" y="221"/>
                  </a:cubicBezTo>
                  <a:cubicBezTo>
                    <a:pt x="37" y="228"/>
                    <a:pt x="27" y="234"/>
                    <a:pt x="19" y="239"/>
                  </a:cubicBezTo>
                  <a:cubicBezTo>
                    <a:pt x="21" y="237"/>
                    <a:pt x="23" y="234"/>
                    <a:pt x="24" y="233"/>
                  </a:cubicBezTo>
                  <a:cubicBezTo>
                    <a:pt x="25" y="231"/>
                    <a:pt x="26" y="230"/>
                    <a:pt x="26" y="230"/>
                  </a:cubicBezTo>
                  <a:cubicBezTo>
                    <a:pt x="28" y="227"/>
                    <a:pt x="28" y="227"/>
                    <a:pt x="28" y="227"/>
                  </a:cubicBezTo>
                  <a:cubicBezTo>
                    <a:pt x="34" y="219"/>
                    <a:pt x="49" y="206"/>
                    <a:pt x="64" y="191"/>
                  </a:cubicBezTo>
                  <a:cubicBezTo>
                    <a:pt x="81" y="177"/>
                    <a:pt x="97" y="161"/>
                    <a:pt x="104" y="153"/>
                  </a:cubicBezTo>
                  <a:cubicBezTo>
                    <a:pt x="104" y="152"/>
                    <a:pt x="105" y="150"/>
                    <a:pt x="104" y="149"/>
                  </a:cubicBezTo>
                  <a:cubicBezTo>
                    <a:pt x="103" y="148"/>
                    <a:pt x="101" y="147"/>
                    <a:pt x="100" y="148"/>
                  </a:cubicBezTo>
                  <a:cubicBezTo>
                    <a:pt x="100" y="148"/>
                    <a:pt x="100" y="148"/>
                    <a:pt x="100" y="148"/>
                  </a:cubicBezTo>
                  <a:cubicBezTo>
                    <a:pt x="91" y="153"/>
                    <a:pt x="72" y="165"/>
                    <a:pt x="54" y="177"/>
                  </a:cubicBezTo>
                  <a:cubicBezTo>
                    <a:pt x="44" y="184"/>
                    <a:pt x="33" y="191"/>
                    <a:pt x="25" y="196"/>
                  </a:cubicBezTo>
                  <a:cubicBezTo>
                    <a:pt x="29" y="192"/>
                    <a:pt x="33" y="187"/>
                    <a:pt x="38" y="183"/>
                  </a:cubicBezTo>
                  <a:cubicBezTo>
                    <a:pt x="46" y="175"/>
                    <a:pt x="55" y="166"/>
                    <a:pt x="64" y="154"/>
                  </a:cubicBezTo>
                  <a:cubicBezTo>
                    <a:pt x="82" y="134"/>
                    <a:pt x="96" y="111"/>
                    <a:pt x="101" y="105"/>
                  </a:cubicBezTo>
                  <a:cubicBezTo>
                    <a:pt x="101" y="104"/>
                    <a:pt x="100" y="104"/>
                    <a:pt x="101" y="104"/>
                  </a:cubicBezTo>
                  <a:cubicBezTo>
                    <a:pt x="102" y="103"/>
                    <a:pt x="103" y="101"/>
                    <a:pt x="102" y="100"/>
                  </a:cubicBezTo>
                  <a:cubicBezTo>
                    <a:pt x="101" y="98"/>
                    <a:pt x="99" y="97"/>
                    <a:pt x="98" y="98"/>
                  </a:cubicBezTo>
                  <a:cubicBezTo>
                    <a:pt x="98" y="98"/>
                    <a:pt x="98" y="98"/>
                    <a:pt x="98" y="98"/>
                  </a:cubicBezTo>
                  <a:cubicBezTo>
                    <a:pt x="95" y="100"/>
                    <a:pt x="82" y="110"/>
                    <a:pt x="66" y="123"/>
                  </a:cubicBezTo>
                  <a:cubicBezTo>
                    <a:pt x="53" y="133"/>
                    <a:pt x="39" y="145"/>
                    <a:pt x="26" y="155"/>
                  </a:cubicBezTo>
                  <a:cubicBezTo>
                    <a:pt x="29" y="151"/>
                    <a:pt x="32" y="147"/>
                    <a:pt x="36" y="144"/>
                  </a:cubicBezTo>
                  <a:cubicBezTo>
                    <a:pt x="62" y="113"/>
                    <a:pt x="97" y="73"/>
                    <a:pt x="101" y="65"/>
                  </a:cubicBezTo>
                  <a:cubicBezTo>
                    <a:pt x="102" y="64"/>
                    <a:pt x="102" y="62"/>
                    <a:pt x="101" y="61"/>
                  </a:cubicBezTo>
                  <a:cubicBezTo>
                    <a:pt x="101" y="61"/>
                    <a:pt x="101" y="61"/>
                    <a:pt x="101" y="61"/>
                  </a:cubicBezTo>
                  <a:cubicBezTo>
                    <a:pt x="96" y="56"/>
                    <a:pt x="81" y="71"/>
                    <a:pt x="64" y="88"/>
                  </a:cubicBezTo>
                  <a:cubicBezTo>
                    <a:pt x="61" y="91"/>
                    <a:pt x="59" y="93"/>
                    <a:pt x="56" y="96"/>
                  </a:cubicBezTo>
                  <a:cubicBezTo>
                    <a:pt x="46" y="106"/>
                    <a:pt x="34" y="117"/>
                    <a:pt x="24" y="126"/>
                  </a:cubicBezTo>
                  <a:cubicBezTo>
                    <a:pt x="19" y="130"/>
                    <a:pt x="15" y="134"/>
                    <a:pt x="11" y="137"/>
                  </a:cubicBezTo>
                  <a:cubicBezTo>
                    <a:pt x="13" y="132"/>
                    <a:pt x="17" y="127"/>
                    <a:pt x="22" y="121"/>
                  </a:cubicBezTo>
                  <a:cubicBezTo>
                    <a:pt x="32" y="107"/>
                    <a:pt x="45" y="90"/>
                    <a:pt x="59" y="72"/>
                  </a:cubicBezTo>
                  <a:cubicBezTo>
                    <a:pt x="72" y="56"/>
                    <a:pt x="85" y="40"/>
                    <a:pt x="96" y="27"/>
                  </a:cubicBezTo>
                  <a:cubicBezTo>
                    <a:pt x="105" y="16"/>
                    <a:pt x="112" y="8"/>
                    <a:pt x="1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9" name="矩形 28">
            <a:extLst>
              <a:ext uri="{FF2B5EF4-FFF2-40B4-BE49-F238E27FC236}">
                <a16:creationId xmlns:a16="http://schemas.microsoft.com/office/drawing/2014/main" xmlns="" id="{DA2CF803-CAFF-41EE-8A29-FBCA7447039D}"/>
              </a:ext>
            </a:extLst>
          </p:cNvPr>
          <p:cNvSpPr/>
          <p:nvPr/>
        </p:nvSpPr>
        <p:spPr>
          <a:xfrm>
            <a:off x="1186002" y="372621"/>
            <a:ext cx="5879816"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交通调查结果展示（点样本法</a:t>
            </a:r>
            <a:r>
              <a:rPr lang="en-US" altLang="zh-CN" sz="2800" dirty="0">
                <a:ln w="0"/>
                <a:gradFill>
                  <a:gsLst>
                    <a:gs pos="21000">
                      <a:srgbClr val="53575C"/>
                    </a:gs>
                    <a:gs pos="88000">
                      <a:srgbClr val="C5C7CA"/>
                    </a:gs>
                  </a:gsLst>
                  <a:lin ang="5400000"/>
                </a:gradFill>
              </a:rPr>
              <a:t>-</a:t>
            </a:r>
            <a:r>
              <a:rPr lang="zh-CN" altLang="en-US" sz="2800" dirty="0">
                <a:ln w="0"/>
                <a:gradFill>
                  <a:gsLst>
                    <a:gs pos="21000">
                      <a:srgbClr val="53575C"/>
                    </a:gs>
                    <a:gs pos="88000">
                      <a:srgbClr val="C5C7CA"/>
                    </a:gs>
                  </a:gsLst>
                  <a:lin ang="5400000"/>
                </a:gradFill>
              </a:rPr>
              <a:t>直行）</a:t>
            </a:r>
          </a:p>
        </p:txBody>
      </p:sp>
      <p:graphicFrame>
        <p:nvGraphicFramePr>
          <p:cNvPr id="2" name="表格 1">
            <a:extLst>
              <a:ext uri="{FF2B5EF4-FFF2-40B4-BE49-F238E27FC236}">
                <a16:creationId xmlns:a16="http://schemas.microsoft.com/office/drawing/2014/main" xmlns="" id="{D459FF53-7F39-4243-9C3C-481FA07C18AA}"/>
              </a:ext>
            </a:extLst>
          </p:cNvPr>
          <p:cNvGraphicFramePr>
            <a:graphicFrameLocks noGrp="1"/>
          </p:cNvGraphicFramePr>
          <p:nvPr>
            <p:extLst>
              <p:ext uri="{D42A27DB-BD31-4B8C-83A1-F6EECF244321}">
                <p14:modId xmlns:p14="http://schemas.microsoft.com/office/powerpoint/2010/main" val="1794879593"/>
              </p:ext>
            </p:extLst>
          </p:nvPr>
        </p:nvGraphicFramePr>
        <p:xfrm>
          <a:off x="862530" y="1403003"/>
          <a:ext cx="5898264" cy="4226271"/>
        </p:xfrm>
        <a:graphic>
          <a:graphicData uri="http://schemas.openxmlformats.org/drawingml/2006/table">
            <a:tbl>
              <a:tblPr firstRow="1" firstCol="1" bandRow="1">
                <a:tableStyleId>{5C22544A-7EE6-4342-B048-85BDC9FD1C3A}</a:tableStyleId>
              </a:tblPr>
              <a:tblGrid>
                <a:gridCol w="1769405">
                  <a:extLst>
                    <a:ext uri="{9D8B030D-6E8A-4147-A177-3AD203B41FA5}">
                      <a16:colId xmlns:a16="http://schemas.microsoft.com/office/drawing/2014/main" xmlns="" val="260101731"/>
                    </a:ext>
                  </a:extLst>
                </a:gridCol>
                <a:gridCol w="1055022">
                  <a:extLst>
                    <a:ext uri="{9D8B030D-6E8A-4147-A177-3AD203B41FA5}">
                      <a16:colId xmlns:a16="http://schemas.microsoft.com/office/drawing/2014/main" xmlns="" val="1089809598"/>
                    </a:ext>
                  </a:extLst>
                </a:gridCol>
                <a:gridCol w="1031479">
                  <a:extLst>
                    <a:ext uri="{9D8B030D-6E8A-4147-A177-3AD203B41FA5}">
                      <a16:colId xmlns:a16="http://schemas.microsoft.com/office/drawing/2014/main" xmlns="" val="3575212139"/>
                    </a:ext>
                  </a:extLst>
                </a:gridCol>
                <a:gridCol w="1021179">
                  <a:extLst>
                    <a:ext uri="{9D8B030D-6E8A-4147-A177-3AD203B41FA5}">
                      <a16:colId xmlns:a16="http://schemas.microsoft.com/office/drawing/2014/main" xmlns="" val="3120623087"/>
                    </a:ext>
                  </a:extLst>
                </a:gridCol>
                <a:gridCol w="1021179">
                  <a:extLst>
                    <a:ext uri="{9D8B030D-6E8A-4147-A177-3AD203B41FA5}">
                      <a16:colId xmlns:a16="http://schemas.microsoft.com/office/drawing/2014/main" xmlns="" val="2763445065"/>
                    </a:ext>
                  </a:extLst>
                </a:gridCol>
              </a:tblGrid>
              <a:tr h="315655">
                <a:tc>
                  <a:txBody>
                    <a:bodyPr/>
                    <a:lstStyle/>
                    <a:p>
                      <a:pPr algn="ctr">
                        <a:spcAft>
                          <a:spcPts val="0"/>
                        </a:spcAft>
                      </a:pPr>
                      <a:r>
                        <a:rPr lang="zh-CN" sz="1050" kern="100">
                          <a:effectLst/>
                        </a:rPr>
                        <a:t>进口道</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050" kern="100">
                          <a:effectLst/>
                        </a:rPr>
                        <a:t>东进口道</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050" kern="100">
                          <a:effectLst/>
                        </a:rPr>
                        <a:t>南进口道</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050" kern="100">
                          <a:effectLst/>
                        </a:rPr>
                        <a:t>西进口道</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050" kern="100">
                          <a:effectLst/>
                        </a:rPr>
                        <a:t>北进口道</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3299987442"/>
                  </a:ext>
                </a:extLst>
              </a:tr>
              <a:tr h="315655">
                <a:tc>
                  <a:txBody>
                    <a:bodyPr/>
                    <a:lstStyle/>
                    <a:p>
                      <a:pPr algn="ctr">
                        <a:spcAft>
                          <a:spcPts val="0"/>
                        </a:spcAft>
                      </a:pPr>
                      <a:r>
                        <a:rPr lang="zh-CN" sz="1050" kern="100">
                          <a:effectLst/>
                        </a:rPr>
                        <a:t>总调查车辆数（辆）</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152</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330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433</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1066</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896564863"/>
                  </a:ext>
                </a:extLst>
              </a:tr>
              <a:tr h="468472">
                <a:tc>
                  <a:txBody>
                    <a:bodyPr/>
                    <a:lstStyle/>
                    <a:p>
                      <a:pPr algn="ctr">
                        <a:spcAft>
                          <a:spcPts val="0"/>
                        </a:spcAft>
                      </a:pPr>
                      <a:r>
                        <a:rPr lang="zh-CN" sz="1050" kern="100">
                          <a:effectLst/>
                        </a:rPr>
                        <a:t>停驶车辆总数（辆）</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114</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179</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290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504</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3013259877"/>
                  </a:ext>
                </a:extLst>
              </a:tr>
              <a:tr h="315655">
                <a:tc>
                  <a:txBody>
                    <a:bodyPr/>
                    <a:lstStyle/>
                    <a:p>
                      <a:pPr algn="ctr">
                        <a:spcAft>
                          <a:spcPts val="0"/>
                        </a:spcAft>
                      </a:pPr>
                      <a:r>
                        <a:rPr lang="zh-CN" sz="1050" kern="100">
                          <a:effectLst/>
                        </a:rPr>
                        <a:t>总停车数（辆）</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281</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367</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485</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955</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3213632487"/>
                  </a:ext>
                </a:extLst>
              </a:tr>
              <a:tr h="315655">
                <a:tc>
                  <a:txBody>
                    <a:bodyPr/>
                    <a:lstStyle/>
                    <a:p>
                      <a:pPr algn="ctr">
                        <a:spcAft>
                          <a:spcPts val="0"/>
                        </a:spcAft>
                      </a:pPr>
                      <a:r>
                        <a:rPr lang="zh-CN" sz="1050" kern="100">
                          <a:effectLst/>
                        </a:rPr>
                        <a:t>停车率</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75.00%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54.24%</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66.97%</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47.28%</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951585290"/>
                  </a:ext>
                </a:extLst>
              </a:tr>
              <a:tr h="315655">
                <a:tc>
                  <a:txBody>
                    <a:bodyPr/>
                    <a:lstStyle/>
                    <a:p>
                      <a:pPr algn="ctr">
                        <a:spcAft>
                          <a:spcPts val="0"/>
                        </a:spcAft>
                      </a:pPr>
                      <a:r>
                        <a:rPr lang="zh-CN" sz="1050" kern="100">
                          <a:effectLst/>
                        </a:rPr>
                        <a:t>总延误（辆</a:t>
                      </a:r>
                      <a:r>
                        <a:rPr lang="en-US" sz="1050" kern="100" dirty="0">
                          <a:effectLst/>
                        </a:rPr>
                        <a:t>*s</a:t>
                      </a:r>
                      <a:r>
                        <a:rPr lang="zh-CN" sz="1050" kern="100">
                          <a:effectLst/>
                        </a:rPr>
                        <a:t>）</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4215</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5505</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7275</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14325</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2379655771"/>
                  </a:ext>
                </a:extLst>
              </a:tr>
              <a:tr h="722750">
                <a:tc>
                  <a:txBody>
                    <a:bodyPr/>
                    <a:lstStyle/>
                    <a:p>
                      <a:pPr algn="ctr">
                        <a:spcAft>
                          <a:spcPts val="0"/>
                        </a:spcAft>
                      </a:pPr>
                      <a:r>
                        <a:rPr lang="zh-CN" sz="1050" kern="100">
                          <a:effectLst/>
                        </a:rPr>
                        <a:t>每一辆停驶车辆平均延误（</a:t>
                      </a:r>
                      <a:r>
                        <a:rPr lang="en-US" sz="1050" kern="100" dirty="0">
                          <a:effectLst/>
                        </a:rPr>
                        <a:t>s</a:t>
                      </a:r>
                      <a:r>
                        <a:rPr lang="zh-CN" sz="1050" kern="100">
                          <a:effectLst/>
                        </a:rPr>
                        <a:t>）</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solidFill>
                            <a:srgbClr val="FF0000"/>
                          </a:solidFill>
                          <a:effectLst/>
                        </a:rPr>
                        <a:t>36.97</a:t>
                      </a:r>
                      <a:endParaRPr lang="zh-CN" sz="1600" kern="100" dirty="0">
                        <a:solidFill>
                          <a:srgbClr val="FF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solidFill>
                            <a:srgbClr val="FF0000"/>
                          </a:solidFill>
                          <a:effectLst/>
                        </a:rPr>
                        <a:t>30.75</a:t>
                      </a:r>
                      <a:endParaRPr lang="zh-CN" sz="1600" kern="100" dirty="0">
                        <a:solidFill>
                          <a:srgbClr val="FF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solidFill>
                            <a:srgbClr val="FF0000"/>
                          </a:solidFill>
                          <a:effectLst/>
                        </a:rPr>
                        <a:t>25.09</a:t>
                      </a:r>
                      <a:endParaRPr lang="zh-CN" sz="1600" kern="100" dirty="0">
                        <a:solidFill>
                          <a:srgbClr val="FF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solidFill>
                            <a:srgbClr val="FF0000"/>
                          </a:solidFill>
                          <a:effectLst/>
                        </a:rPr>
                        <a:t>25.42</a:t>
                      </a:r>
                      <a:endParaRPr lang="zh-CN" sz="1600" kern="100" dirty="0">
                        <a:solidFill>
                          <a:srgbClr val="FF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2156305376"/>
                  </a:ext>
                </a:extLst>
              </a:tr>
              <a:tr h="722750">
                <a:tc>
                  <a:txBody>
                    <a:bodyPr/>
                    <a:lstStyle/>
                    <a:p>
                      <a:pPr algn="ctr">
                        <a:spcAft>
                          <a:spcPts val="0"/>
                        </a:spcAft>
                      </a:pPr>
                      <a:r>
                        <a:rPr lang="zh-CN" sz="1050" kern="100">
                          <a:effectLst/>
                        </a:rPr>
                        <a:t>引道上每一辆车的平均延误（</a:t>
                      </a:r>
                      <a:r>
                        <a:rPr lang="en-US" sz="1050" kern="100" dirty="0">
                          <a:effectLst/>
                        </a:rPr>
                        <a:t>s</a:t>
                      </a:r>
                      <a:r>
                        <a:rPr lang="zh-CN" sz="1050" kern="100">
                          <a:effectLst/>
                        </a:rPr>
                        <a:t>）</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27.73</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16.68</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16.80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13.44</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1562269857"/>
                  </a:ext>
                </a:extLst>
              </a:tr>
              <a:tr h="734024">
                <a:tc>
                  <a:txBody>
                    <a:bodyPr/>
                    <a:lstStyle/>
                    <a:p>
                      <a:pPr algn="ctr">
                        <a:spcAft>
                          <a:spcPts val="0"/>
                        </a:spcAft>
                      </a:pPr>
                      <a:r>
                        <a:rPr lang="zh-CN" sz="1050" kern="100">
                          <a:effectLst/>
                        </a:rPr>
                        <a:t>停驶车辆百分率的估计误差</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9.18%</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9.91%</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6.61%</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6.30%</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4134313052"/>
                  </a:ext>
                </a:extLst>
              </a:tr>
            </a:tbl>
          </a:graphicData>
        </a:graphic>
      </p:graphicFrame>
      <p:sp>
        <p:nvSpPr>
          <p:cNvPr id="4" name="文本框 3">
            <a:extLst>
              <a:ext uri="{FF2B5EF4-FFF2-40B4-BE49-F238E27FC236}">
                <a16:creationId xmlns:a16="http://schemas.microsoft.com/office/drawing/2014/main" xmlns="" id="{D2919256-FA10-4685-A6E5-8568D7A71200}"/>
              </a:ext>
            </a:extLst>
          </p:cNvPr>
          <p:cNvSpPr txBox="1"/>
          <p:nvPr/>
        </p:nvSpPr>
        <p:spPr>
          <a:xfrm>
            <a:off x="6972023" y="1436327"/>
            <a:ext cx="4580313" cy="2862322"/>
          </a:xfrm>
          <a:prstGeom prst="rect">
            <a:avLst/>
          </a:prstGeom>
          <a:noFill/>
        </p:spPr>
        <p:txBody>
          <a:bodyPr wrap="square" rtlCol="0">
            <a:spAutoFit/>
          </a:bodyPr>
          <a:lstStyle/>
          <a:p>
            <a:r>
              <a:rPr lang="en-US" altLang="zh-CN" dirty="0"/>
              <a:t>1</a:t>
            </a:r>
            <a:r>
              <a:rPr lang="zh-CN" altLang="en-US" dirty="0"/>
              <a:t>、南、北进口道与西进口道延误基本相同。东直行道延误较大，为车陂向珠江新城方向，车流量大。</a:t>
            </a:r>
            <a:endParaRPr lang="en-US" altLang="zh-CN" dirty="0"/>
          </a:p>
          <a:p>
            <a:r>
              <a:rPr lang="en-US" altLang="zh-CN" dirty="0"/>
              <a:t>2</a:t>
            </a:r>
            <a:r>
              <a:rPr lang="zh-CN" altLang="en-US" dirty="0"/>
              <a:t>、各方向上游车辆驶入交叉口规律存在周期波阵，原因是由于上游红路灯未较好考虑绿波交通。有时候大量车流涌入可能造成延误。</a:t>
            </a:r>
            <a:endParaRPr lang="en-US" altLang="zh-CN" dirty="0"/>
          </a:p>
          <a:p>
            <a:r>
              <a:rPr lang="en-US" altLang="zh-CN" dirty="0"/>
              <a:t>3</a:t>
            </a:r>
            <a:r>
              <a:rPr lang="zh-CN" altLang="en-US" dirty="0"/>
              <a:t>、总结来说，本小组认为该处红绿灯设置合理。偶尔有行人或五类车违规行驶，以及上游的绿波交通问题可以改进提高。</a:t>
            </a:r>
          </a:p>
        </p:txBody>
      </p:sp>
      <p:sp>
        <p:nvSpPr>
          <p:cNvPr id="5" name="文本框 4">
            <a:extLst>
              <a:ext uri="{FF2B5EF4-FFF2-40B4-BE49-F238E27FC236}">
                <a16:creationId xmlns:a16="http://schemas.microsoft.com/office/drawing/2014/main" xmlns="" id="{27FACB6C-6F36-479A-BA02-370650D97018}"/>
              </a:ext>
            </a:extLst>
          </p:cNvPr>
          <p:cNvSpPr txBox="1"/>
          <p:nvPr/>
        </p:nvSpPr>
        <p:spPr>
          <a:xfrm>
            <a:off x="941221" y="5941732"/>
            <a:ext cx="5516730" cy="369332"/>
          </a:xfrm>
          <a:prstGeom prst="rect">
            <a:avLst/>
          </a:prstGeom>
          <a:noFill/>
        </p:spPr>
        <p:txBody>
          <a:bodyPr wrap="square" rtlCol="0">
            <a:spAutoFit/>
          </a:bodyPr>
          <a:lstStyle/>
          <a:p>
            <a:r>
              <a:rPr lang="zh-CN" altLang="en-US" dirty="0"/>
              <a:t>（最后一项指标，停驶车辆百分率误差符合精度要求）</a:t>
            </a:r>
            <a:endParaRPr lang="en-US" altLang="zh-CN" dirty="0"/>
          </a:p>
        </p:txBody>
      </p:sp>
    </p:spTree>
    <p:extLst>
      <p:ext uri="{BB962C8B-B14F-4D97-AF65-F5344CB8AC3E}">
        <p14:creationId xmlns:p14="http://schemas.microsoft.com/office/powerpoint/2010/main" val="1963036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1" descr="b3119313b07eca8032bb094b9a2397dda04483db">
            <a:extLst>
              <a:ext uri="{FF2B5EF4-FFF2-40B4-BE49-F238E27FC236}">
                <a16:creationId xmlns:a16="http://schemas.microsoft.com/office/drawing/2014/main" xmlns="" id="{7302D7C2-E39D-4131-A449-519945F6BC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Group 4">
            <a:extLst>
              <a:ext uri="{FF2B5EF4-FFF2-40B4-BE49-F238E27FC236}">
                <a16:creationId xmlns:a16="http://schemas.microsoft.com/office/drawing/2014/main" xmlns="" id="{837CCCD6-7042-42F6-BBC6-DA5FB1DF5771}"/>
              </a:ext>
            </a:extLst>
          </p:cNvPr>
          <p:cNvGrpSpPr>
            <a:grpSpLocks noChangeAspect="1"/>
          </p:cNvGrpSpPr>
          <p:nvPr/>
        </p:nvGrpSpPr>
        <p:grpSpPr bwMode="auto">
          <a:xfrm>
            <a:off x="9391649" y="98136"/>
            <a:ext cx="2085254" cy="1597313"/>
            <a:chOff x="2934" y="1466"/>
            <a:chExt cx="1812" cy="1388"/>
          </a:xfrm>
          <a:solidFill>
            <a:srgbClr val="4A67AA"/>
          </a:solidFill>
        </p:grpSpPr>
        <p:sp>
          <p:nvSpPr>
            <p:cNvPr id="14" name="Freeform 5">
              <a:extLst>
                <a:ext uri="{FF2B5EF4-FFF2-40B4-BE49-F238E27FC236}">
                  <a16:creationId xmlns:a16="http://schemas.microsoft.com/office/drawing/2014/main" xmlns="" id="{C9C66264-9C6A-4F0E-8C9D-FCB0496AC696}"/>
                </a:ext>
              </a:extLst>
            </p:cNvPr>
            <p:cNvSpPr>
              <a:spLocks/>
            </p:cNvSpPr>
            <p:nvPr/>
          </p:nvSpPr>
          <p:spPr bwMode="auto">
            <a:xfrm>
              <a:off x="3123" y="2083"/>
              <a:ext cx="278" cy="619"/>
            </a:xfrm>
            <a:custGeom>
              <a:avLst/>
              <a:gdLst>
                <a:gd name="T0" fmla="*/ 85 w 117"/>
                <a:gd name="T1" fmla="*/ 2 h 261"/>
                <a:gd name="T2" fmla="*/ 0 w 117"/>
                <a:gd name="T3" fmla="*/ 106 h 261"/>
                <a:gd name="T4" fmla="*/ 54 w 117"/>
                <a:gd name="T5" fmla="*/ 70 h 261"/>
                <a:gd name="T6" fmla="*/ 9 w 117"/>
                <a:gd name="T7" fmla="*/ 133 h 261"/>
                <a:gd name="T8" fmla="*/ 58 w 117"/>
                <a:gd name="T9" fmla="*/ 101 h 261"/>
                <a:gd name="T10" fmla="*/ 14 w 117"/>
                <a:gd name="T11" fmla="*/ 165 h 261"/>
                <a:gd name="T12" fmla="*/ 39 w 117"/>
                <a:gd name="T13" fmla="*/ 155 h 261"/>
                <a:gd name="T14" fmla="*/ 19 w 117"/>
                <a:gd name="T15" fmla="*/ 190 h 261"/>
                <a:gd name="T16" fmla="*/ 22 w 117"/>
                <a:gd name="T17" fmla="*/ 193 h 261"/>
                <a:gd name="T18" fmla="*/ 70 w 117"/>
                <a:gd name="T19" fmla="*/ 175 h 261"/>
                <a:gd name="T20" fmla="*/ 22 w 117"/>
                <a:gd name="T21" fmla="*/ 210 h 261"/>
                <a:gd name="T22" fmla="*/ 22 w 117"/>
                <a:gd name="T23" fmla="*/ 210 h 261"/>
                <a:gd name="T24" fmla="*/ 22 w 117"/>
                <a:gd name="T25" fmla="*/ 211 h 261"/>
                <a:gd name="T26" fmla="*/ 25 w 117"/>
                <a:gd name="T27" fmla="*/ 215 h 261"/>
                <a:gd name="T28" fmla="*/ 58 w 117"/>
                <a:gd name="T29" fmla="*/ 213 h 261"/>
                <a:gd name="T30" fmla="*/ 25 w 117"/>
                <a:gd name="T31" fmla="*/ 234 h 261"/>
                <a:gd name="T32" fmla="*/ 90 w 117"/>
                <a:gd name="T33" fmla="*/ 233 h 261"/>
                <a:gd name="T34" fmla="*/ 30 w 117"/>
                <a:gd name="T35" fmla="*/ 247 h 261"/>
                <a:gd name="T36" fmla="*/ 30 w 117"/>
                <a:gd name="T37" fmla="*/ 250 h 261"/>
                <a:gd name="T38" fmla="*/ 116 w 117"/>
                <a:gd name="T39" fmla="*/ 259 h 261"/>
                <a:gd name="T40" fmla="*/ 53 w 117"/>
                <a:gd name="T41" fmla="*/ 245 h 261"/>
                <a:gd name="T42" fmla="*/ 105 w 117"/>
                <a:gd name="T43" fmla="*/ 233 h 261"/>
                <a:gd name="T44" fmla="*/ 103 w 117"/>
                <a:gd name="T45" fmla="*/ 229 h 261"/>
                <a:gd name="T46" fmla="*/ 60 w 117"/>
                <a:gd name="T47" fmla="*/ 219 h 261"/>
                <a:gd name="T48" fmla="*/ 101 w 117"/>
                <a:gd name="T49" fmla="*/ 193 h 261"/>
                <a:gd name="T50" fmla="*/ 49 w 117"/>
                <a:gd name="T51" fmla="*/ 203 h 261"/>
                <a:gd name="T52" fmla="*/ 90 w 117"/>
                <a:gd name="T53" fmla="*/ 167 h 261"/>
                <a:gd name="T54" fmla="*/ 97 w 117"/>
                <a:gd name="T55" fmla="*/ 165 h 261"/>
                <a:gd name="T56" fmla="*/ 98 w 117"/>
                <a:gd name="T57" fmla="*/ 159 h 261"/>
                <a:gd name="T58" fmla="*/ 96 w 117"/>
                <a:gd name="T59" fmla="*/ 159 h 261"/>
                <a:gd name="T60" fmla="*/ 96 w 117"/>
                <a:gd name="T61" fmla="*/ 159 h 261"/>
                <a:gd name="T62" fmla="*/ 95 w 117"/>
                <a:gd name="T63" fmla="*/ 159 h 261"/>
                <a:gd name="T64" fmla="*/ 62 w 117"/>
                <a:gd name="T65" fmla="*/ 153 h 261"/>
                <a:gd name="T66" fmla="*/ 93 w 117"/>
                <a:gd name="T67" fmla="*/ 122 h 261"/>
                <a:gd name="T68" fmla="*/ 89 w 117"/>
                <a:gd name="T69" fmla="*/ 117 h 261"/>
                <a:gd name="T70" fmla="*/ 87 w 117"/>
                <a:gd name="T71" fmla="*/ 119 h 261"/>
                <a:gd name="T72" fmla="*/ 86 w 117"/>
                <a:gd name="T73" fmla="*/ 120 h 261"/>
                <a:gd name="T74" fmla="*/ 26 w 117"/>
                <a:gd name="T75" fmla="*/ 156 h 261"/>
                <a:gd name="T76" fmla="*/ 83 w 117"/>
                <a:gd name="T77" fmla="*/ 82 h 261"/>
                <a:gd name="T78" fmla="*/ 89 w 117"/>
                <a:gd name="T79" fmla="*/ 78 h 261"/>
                <a:gd name="T80" fmla="*/ 78 w 117"/>
                <a:gd name="T81" fmla="*/ 78 h 261"/>
                <a:gd name="T82" fmla="*/ 84 w 117"/>
                <a:gd name="T83" fmla="*/ 45 h 261"/>
                <a:gd name="T84" fmla="*/ 84 w 117"/>
                <a:gd name="T85" fmla="*/ 45 h 261"/>
                <a:gd name="T86" fmla="*/ 85 w 117"/>
                <a:gd name="T87" fmla="*/ 44 h 261"/>
                <a:gd name="T88" fmla="*/ 83 w 117"/>
                <a:gd name="T89" fmla="*/ 39 h 261"/>
                <a:gd name="T90" fmla="*/ 79 w 117"/>
                <a:gd name="T91" fmla="*/ 41 h 261"/>
                <a:gd name="T92" fmla="*/ 79 w 117"/>
                <a:gd name="T93" fmla="*/ 41 h 261"/>
                <a:gd name="T94" fmla="*/ 13 w 117"/>
                <a:gd name="T95" fmla="*/ 95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7" h="261">
                  <a:moveTo>
                    <a:pt x="91" y="6"/>
                  </a:moveTo>
                  <a:cubicBezTo>
                    <a:pt x="92" y="4"/>
                    <a:pt x="91" y="2"/>
                    <a:pt x="90" y="1"/>
                  </a:cubicBezTo>
                  <a:cubicBezTo>
                    <a:pt x="88" y="0"/>
                    <a:pt x="86" y="1"/>
                    <a:pt x="85" y="2"/>
                  </a:cubicBezTo>
                  <a:cubicBezTo>
                    <a:pt x="82" y="8"/>
                    <a:pt x="68" y="23"/>
                    <a:pt x="53" y="40"/>
                  </a:cubicBezTo>
                  <a:cubicBezTo>
                    <a:pt x="29" y="66"/>
                    <a:pt x="1" y="96"/>
                    <a:pt x="0" y="106"/>
                  </a:cubicBezTo>
                  <a:cubicBezTo>
                    <a:pt x="0" y="106"/>
                    <a:pt x="0" y="106"/>
                    <a:pt x="0" y="106"/>
                  </a:cubicBezTo>
                  <a:cubicBezTo>
                    <a:pt x="0" y="107"/>
                    <a:pt x="2" y="109"/>
                    <a:pt x="3" y="109"/>
                  </a:cubicBezTo>
                  <a:cubicBezTo>
                    <a:pt x="4" y="109"/>
                    <a:pt x="5" y="109"/>
                    <a:pt x="5" y="108"/>
                  </a:cubicBezTo>
                  <a:cubicBezTo>
                    <a:pt x="10" y="106"/>
                    <a:pt x="33" y="87"/>
                    <a:pt x="54" y="70"/>
                  </a:cubicBezTo>
                  <a:cubicBezTo>
                    <a:pt x="33" y="96"/>
                    <a:pt x="7" y="128"/>
                    <a:pt x="9" y="133"/>
                  </a:cubicBezTo>
                  <a:cubicBezTo>
                    <a:pt x="12" y="132"/>
                    <a:pt x="12" y="132"/>
                    <a:pt x="12" y="132"/>
                  </a:cubicBezTo>
                  <a:cubicBezTo>
                    <a:pt x="9" y="133"/>
                    <a:pt x="9" y="133"/>
                    <a:pt x="9" y="133"/>
                  </a:cubicBezTo>
                  <a:cubicBezTo>
                    <a:pt x="9" y="135"/>
                    <a:pt x="11" y="136"/>
                    <a:pt x="13" y="135"/>
                  </a:cubicBezTo>
                  <a:cubicBezTo>
                    <a:pt x="13" y="135"/>
                    <a:pt x="14" y="135"/>
                    <a:pt x="14" y="135"/>
                  </a:cubicBezTo>
                  <a:cubicBezTo>
                    <a:pt x="20" y="130"/>
                    <a:pt x="41" y="113"/>
                    <a:pt x="58" y="101"/>
                  </a:cubicBezTo>
                  <a:cubicBezTo>
                    <a:pt x="54" y="106"/>
                    <a:pt x="49" y="111"/>
                    <a:pt x="45" y="117"/>
                  </a:cubicBezTo>
                  <a:cubicBezTo>
                    <a:pt x="30" y="137"/>
                    <a:pt x="16" y="158"/>
                    <a:pt x="14" y="165"/>
                  </a:cubicBezTo>
                  <a:cubicBezTo>
                    <a:pt x="14" y="165"/>
                    <a:pt x="14" y="165"/>
                    <a:pt x="14" y="165"/>
                  </a:cubicBezTo>
                  <a:cubicBezTo>
                    <a:pt x="14" y="167"/>
                    <a:pt x="15" y="168"/>
                    <a:pt x="17" y="169"/>
                  </a:cubicBezTo>
                  <a:cubicBezTo>
                    <a:pt x="18" y="169"/>
                    <a:pt x="20" y="168"/>
                    <a:pt x="20" y="167"/>
                  </a:cubicBezTo>
                  <a:cubicBezTo>
                    <a:pt x="21" y="166"/>
                    <a:pt x="29" y="161"/>
                    <a:pt x="39" y="155"/>
                  </a:cubicBezTo>
                  <a:cubicBezTo>
                    <a:pt x="49" y="149"/>
                    <a:pt x="61" y="142"/>
                    <a:pt x="71" y="136"/>
                  </a:cubicBezTo>
                  <a:cubicBezTo>
                    <a:pt x="67" y="140"/>
                    <a:pt x="62" y="144"/>
                    <a:pt x="58" y="148"/>
                  </a:cubicBezTo>
                  <a:cubicBezTo>
                    <a:pt x="39" y="166"/>
                    <a:pt x="19" y="186"/>
                    <a:pt x="19" y="190"/>
                  </a:cubicBezTo>
                  <a:cubicBezTo>
                    <a:pt x="22" y="190"/>
                    <a:pt x="22" y="190"/>
                    <a:pt x="22" y="190"/>
                  </a:cubicBezTo>
                  <a:cubicBezTo>
                    <a:pt x="19" y="190"/>
                    <a:pt x="19" y="190"/>
                    <a:pt x="19" y="190"/>
                  </a:cubicBezTo>
                  <a:cubicBezTo>
                    <a:pt x="19" y="192"/>
                    <a:pt x="21" y="193"/>
                    <a:pt x="22" y="193"/>
                  </a:cubicBezTo>
                  <a:cubicBezTo>
                    <a:pt x="22" y="193"/>
                    <a:pt x="22" y="193"/>
                    <a:pt x="22" y="193"/>
                  </a:cubicBezTo>
                  <a:cubicBezTo>
                    <a:pt x="22" y="193"/>
                    <a:pt x="22" y="193"/>
                    <a:pt x="22" y="193"/>
                  </a:cubicBezTo>
                  <a:cubicBezTo>
                    <a:pt x="27" y="193"/>
                    <a:pt x="50" y="184"/>
                    <a:pt x="70" y="175"/>
                  </a:cubicBezTo>
                  <a:cubicBezTo>
                    <a:pt x="71" y="175"/>
                    <a:pt x="71" y="175"/>
                    <a:pt x="71" y="175"/>
                  </a:cubicBezTo>
                  <a:cubicBezTo>
                    <a:pt x="67" y="178"/>
                    <a:pt x="63" y="181"/>
                    <a:pt x="59" y="184"/>
                  </a:cubicBezTo>
                  <a:cubicBezTo>
                    <a:pt x="41" y="197"/>
                    <a:pt x="23" y="210"/>
                    <a:pt x="22" y="210"/>
                  </a:cubicBezTo>
                  <a:cubicBezTo>
                    <a:pt x="22" y="210"/>
                    <a:pt x="22" y="210"/>
                    <a:pt x="22" y="210"/>
                  </a:cubicBezTo>
                  <a:cubicBezTo>
                    <a:pt x="22" y="210"/>
                    <a:pt x="22" y="210"/>
                    <a:pt x="22" y="210"/>
                  </a:cubicBezTo>
                  <a:cubicBezTo>
                    <a:pt x="22" y="210"/>
                    <a:pt x="22" y="210"/>
                    <a:pt x="22" y="210"/>
                  </a:cubicBezTo>
                  <a:cubicBezTo>
                    <a:pt x="22" y="210"/>
                    <a:pt x="22" y="210"/>
                    <a:pt x="22" y="210"/>
                  </a:cubicBezTo>
                  <a:cubicBezTo>
                    <a:pt x="22" y="210"/>
                    <a:pt x="22" y="210"/>
                    <a:pt x="22" y="210"/>
                  </a:cubicBezTo>
                  <a:cubicBezTo>
                    <a:pt x="22" y="211"/>
                    <a:pt x="22" y="211"/>
                    <a:pt x="22" y="211"/>
                  </a:cubicBezTo>
                  <a:cubicBezTo>
                    <a:pt x="22" y="211"/>
                    <a:pt x="22" y="211"/>
                    <a:pt x="22" y="211"/>
                  </a:cubicBezTo>
                  <a:cubicBezTo>
                    <a:pt x="21" y="212"/>
                    <a:pt x="22" y="214"/>
                    <a:pt x="23" y="215"/>
                  </a:cubicBezTo>
                  <a:cubicBezTo>
                    <a:pt x="24" y="215"/>
                    <a:pt x="24" y="215"/>
                    <a:pt x="25" y="215"/>
                  </a:cubicBezTo>
                  <a:cubicBezTo>
                    <a:pt x="28" y="216"/>
                    <a:pt x="38" y="213"/>
                    <a:pt x="51" y="209"/>
                  </a:cubicBezTo>
                  <a:cubicBezTo>
                    <a:pt x="63" y="205"/>
                    <a:pt x="78" y="201"/>
                    <a:pt x="88" y="199"/>
                  </a:cubicBezTo>
                  <a:cubicBezTo>
                    <a:pt x="80" y="204"/>
                    <a:pt x="69" y="208"/>
                    <a:pt x="58" y="213"/>
                  </a:cubicBezTo>
                  <a:cubicBezTo>
                    <a:pt x="43" y="219"/>
                    <a:pt x="29" y="224"/>
                    <a:pt x="24" y="229"/>
                  </a:cubicBezTo>
                  <a:cubicBezTo>
                    <a:pt x="24" y="229"/>
                    <a:pt x="24" y="229"/>
                    <a:pt x="24" y="229"/>
                  </a:cubicBezTo>
                  <a:cubicBezTo>
                    <a:pt x="23" y="231"/>
                    <a:pt x="23" y="233"/>
                    <a:pt x="25" y="234"/>
                  </a:cubicBezTo>
                  <a:cubicBezTo>
                    <a:pt x="26" y="235"/>
                    <a:pt x="27" y="235"/>
                    <a:pt x="28" y="235"/>
                  </a:cubicBezTo>
                  <a:cubicBezTo>
                    <a:pt x="32" y="233"/>
                    <a:pt x="51" y="232"/>
                    <a:pt x="69" y="232"/>
                  </a:cubicBezTo>
                  <a:cubicBezTo>
                    <a:pt x="76" y="232"/>
                    <a:pt x="83" y="232"/>
                    <a:pt x="90" y="233"/>
                  </a:cubicBezTo>
                  <a:cubicBezTo>
                    <a:pt x="85" y="233"/>
                    <a:pt x="80" y="234"/>
                    <a:pt x="74" y="235"/>
                  </a:cubicBezTo>
                  <a:cubicBezTo>
                    <a:pt x="57" y="237"/>
                    <a:pt x="38" y="240"/>
                    <a:pt x="29" y="244"/>
                  </a:cubicBezTo>
                  <a:cubicBezTo>
                    <a:pt x="30" y="247"/>
                    <a:pt x="30" y="247"/>
                    <a:pt x="30" y="247"/>
                  </a:cubicBezTo>
                  <a:cubicBezTo>
                    <a:pt x="29" y="244"/>
                    <a:pt x="29" y="244"/>
                    <a:pt x="29" y="244"/>
                  </a:cubicBezTo>
                  <a:cubicBezTo>
                    <a:pt x="27" y="244"/>
                    <a:pt x="26" y="246"/>
                    <a:pt x="27" y="248"/>
                  </a:cubicBezTo>
                  <a:cubicBezTo>
                    <a:pt x="27" y="249"/>
                    <a:pt x="29" y="250"/>
                    <a:pt x="30" y="250"/>
                  </a:cubicBezTo>
                  <a:cubicBezTo>
                    <a:pt x="40" y="250"/>
                    <a:pt x="62" y="252"/>
                    <a:pt x="82" y="254"/>
                  </a:cubicBezTo>
                  <a:cubicBezTo>
                    <a:pt x="95" y="256"/>
                    <a:pt x="107" y="258"/>
                    <a:pt x="111" y="260"/>
                  </a:cubicBezTo>
                  <a:cubicBezTo>
                    <a:pt x="113" y="261"/>
                    <a:pt x="115" y="261"/>
                    <a:pt x="116" y="259"/>
                  </a:cubicBezTo>
                  <a:cubicBezTo>
                    <a:pt x="117" y="257"/>
                    <a:pt x="116" y="255"/>
                    <a:pt x="114" y="255"/>
                  </a:cubicBezTo>
                  <a:cubicBezTo>
                    <a:pt x="109" y="252"/>
                    <a:pt x="96" y="250"/>
                    <a:pt x="82" y="248"/>
                  </a:cubicBezTo>
                  <a:cubicBezTo>
                    <a:pt x="73" y="247"/>
                    <a:pt x="62" y="246"/>
                    <a:pt x="53" y="245"/>
                  </a:cubicBezTo>
                  <a:cubicBezTo>
                    <a:pt x="60" y="244"/>
                    <a:pt x="67" y="242"/>
                    <a:pt x="75" y="241"/>
                  </a:cubicBezTo>
                  <a:cubicBezTo>
                    <a:pt x="87" y="239"/>
                    <a:pt x="97" y="238"/>
                    <a:pt x="102" y="235"/>
                  </a:cubicBezTo>
                  <a:cubicBezTo>
                    <a:pt x="104" y="235"/>
                    <a:pt x="105" y="235"/>
                    <a:pt x="105" y="233"/>
                  </a:cubicBezTo>
                  <a:cubicBezTo>
                    <a:pt x="106" y="232"/>
                    <a:pt x="105" y="230"/>
                    <a:pt x="103" y="229"/>
                  </a:cubicBezTo>
                  <a:cubicBezTo>
                    <a:pt x="102" y="232"/>
                    <a:pt x="102" y="232"/>
                    <a:pt x="102" y="232"/>
                  </a:cubicBezTo>
                  <a:cubicBezTo>
                    <a:pt x="103" y="229"/>
                    <a:pt x="103" y="229"/>
                    <a:pt x="103" y="229"/>
                  </a:cubicBezTo>
                  <a:cubicBezTo>
                    <a:pt x="96" y="226"/>
                    <a:pt x="83" y="225"/>
                    <a:pt x="69" y="225"/>
                  </a:cubicBezTo>
                  <a:cubicBezTo>
                    <a:pt x="60" y="225"/>
                    <a:pt x="50" y="226"/>
                    <a:pt x="42" y="226"/>
                  </a:cubicBezTo>
                  <a:cubicBezTo>
                    <a:pt x="48" y="224"/>
                    <a:pt x="54" y="221"/>
                    <a:pt x="60" y="219"/>
                  </a:cubicBezTo>
                  <a:cubicBezTo>
                    <a:pt x="76" y="212"/>
                    <a:pt x="93" y="206"/>
                    <a:pt x="101" y="199"/>
                  </a:cubicBezTo>
                  <a:cubicBezTo>
                    <a:pt x="102" y="198"/>
                    <a:pt x="102" y="198"/>
                    <a:pt x="102" y="197"/>
                  </a:cubicBezTo>
                  <a:cubicBezTo>
                    <a:pt x="103" y="196"/>
                    <a:pt x="102" y="194"/>
                    <a:pt x="101" y="193"/>
                  </a:cubicBezTo>
                  <a:cubicBezTo>
                    <a:pt x="99" y="196"/>
                    <a:pt x="99" y="196"/>
                    <a:pt x="99" y="196"/>
                  </a:cubicBezTo>
                  <a:cubicBezTo>
                    <a:pt x="101" y="193"/>
                    <a:pt x="101" y="193"/>
                    <a:pt x="101" y="193"/>
                  </a:cubicBezTo>
                  <a:cubicBezTo>
                    <a:pt x="93" y="190"/>
                    <a:pt x="68" y="197"/>
                    <a:pt x="49" y="203"/>
                  </a:cubicBezTo>
                  <a:cubicBezTo>
                    <a:pt x="45" y="204"/>
                    <a:pt x="42" y="205"/>
                    <a:pt x="39" y="206"/>
                  </a:cubicBezTo>
                  <a:cubicBezTo>
                    <a:pt x="45" y="201"/>
                    <a:pt x="54" y="195"/>
                    <a:pt x="62" y="189"/>
                  </a:cubicBezTo>
                  <a:cubicBezTo>
                    <a:pt x="74" y="181"/>
                    <a:pt x="85" y="172"/>
                    <a:pt x="90" y="167"/>
                  </a:cubicBezTo>
                  <a:cubicBezTo>
                    <a:pt x="93" y="166"/>
                    <a:pt x="95" y="165"/>
                    <a:pt x="97" y="165"/>
                  </a:cubicBezTo>
                  <a:cubicBezTo>
                    <a:pt x="96" y="162"/>
                    <a:pt x="96" y="162"/>
                    <a:pt x="96" y="162"/>
                  </a:cubicBezTo>
                  <a:cubicBezTo>
                    <a:pt x="97" y="165"/>
                    <a:pt x="97" y="165"/>
                    <a:pt x="97" y="165"/>
                  </a:cubicBezTo>
                  <a:cubicBezTo>
                    <a:pt x="99" y="164"/>
                    <a:pt x="99" y="162"/>
                    <a:pt x="99" y="161"/>
                  </a:cubicBezTo>
                  <a:cubicBezTo>
                    <a:pt x="99" y="160"/>
                    <a:pt x="98" y="159"/>
                    <a:pt x="98" y="159"/>
                  </a:cubicBezTo>
                  <a:cubicBezTo>
                    <a:pt x="98" y="159"/>
                    <a:pt x="98" y="159"/>
                    <a:pt x="98" y="159"/>
                  </a:cubicBezTo>
                  <a:cubicBezTo>
                    <a:pt x="98" y="159"/>
                    <a:pt x="98" y="159"/>
                    <a:pt x="98" y="159"/>
                  </a:cubicBezTo>
                  <a:cubicBezTo>
                    <a:pt x="98" y="159"/>
                    <a:pt x="98" y="159"/>
                    <a:pt x="98" y="159"/>
                  </a:cubicBezTo>
                  <a:cubicBezTo>
                    <a:pt x="97" y="159"/>
                    <a:pt x="96" y="158"/>
                    <a:pt x="96" y="159"/>
                  </a:cubicBezTo>
                  <a:cubicBezTo>
                    <a:pt x="96" y="159"/>
                    <a:pt x="96" y="159"/>
                    <a:pt x="96" y="159"/>
                  </a:cubicBezTo>
                  <a:cubicBezTo>
                    <a:pt x="96" y="159"/>
                    <a:pt x="96" y="159"/>
                    <a:pt x="96" y="159"/>
                  </a:cubicBezTo>
                  <a:cubicBezTo>
                    <a:pt x="96" y="159"/>
                    <a:pt x="96" y="159"/>
                    <a:pt x="96" y="159"/>
                  </a:cubicBezTo>
                  <a:cubicBezTo>
                    <a:pt x="96" y="159"/>
                    <a:pt x="96" y="159"/>
                    <a:pt x="96" y="159"/>
                  </a:cubicBezTo>
                  <a:cubicBezTo>
                    <a:pt x="95" y="159"/>
                    <a:pt x="95" y="159"/>
                    <a:pt x="95" y="159"/>
                  </a:cubicBezTo>
                  <a:cubicBezTo>
                    <a:pt x="95" y="159"/>
                    <a:pt x="95" y="159"/>
                    <a:pt x="95" y="159"/>
                  </a:cubicBezTo>
                  <a:cubicBezTo>
                    <a:pt x="89" y="161"/>
                    <a:pt x="79" y="165"/>
                    <a:pt x="67" y="170"/>
                  </a:cubicBezTo>
                  <a:cubicBezTo>
                    <a:pt x="54" y="175"/>
                    <a:pt x="39" y="181"/>
                    <a:pt x="30" y="184"/>
                  </a:cubicBezTo>
                  <a:cubicBezTo>
                    <a:pt x="37" y="177"/>
                    <a:pt x="50" y="165"/>
                    <a:pt x="62" y="153"/>
                  </a:cubicBezTo>
                  <a:cubicBezTo>
                    <a:pt x="74" y="141"/>
                    <a:pt x="86" y="130"/>
                    <a:pt x="91" y="124"/>
                  </a:cubicBezTo>
                  <a:cubicBezTo>
                    <a:pt x="91" y="124"/>
                    <a:pt x="91" y="124"/>
                    <a:pt x="92" y="124"/>
                  </a:cubicBezTo>
                  <a:cubicBezTo>
                    <a:pt x="92" y="123"/>
                    <a:pt x="92" y="123"/>
                    <a:pt x="93" y="122"/>
                  </a:cubicBezTo>
                  <a:cubicBezTo>
                    <a:pt x="94" y="121"/>
                    <a:pt x="94" y="119"/>
                    <a:pt x="93" y="118"/>
                  </a:cubicBezTo>
                  <a:cubicBezTo>
                    <a:pt x="92" y="117"/>
                    <a:pt x="90" y="116"/>
                    <a:pt x="89" y="117"/>
                  </a:cubicBezTo>
                  <a:cubicBezTo>
                    <a:pt x="89" y="117"/>
                    <a:pt x="89" y="117"/>
                    <a:pt x="89" y="117"/>
                  </a:cubicBezTo>
                  <a:cubicBezTo>
                    <a:pt x="89" y="117"/>
                    <a:pt x="88" y="117"/>
                    <a:pt x="88" y="117"/>
                  </a:cubicBezTo>
                  <a:cubicBezTo>
                    <a:pt x="88" y="117"/>
                    <a:pt x="88" y="117"/>
                    <a:pt x="88" y="117"/>
                  </a:cubicBezTo>
                  <a:cubicBezTo>
                    <a:pt x="88" y="118"/>
                    <a:pt x="87" y="118"/>
                    <a:pt x="87" y="119"/>
                  </a:cubicBezTo>
                  <a:cubicBezTo>
                    <a:pt x="86" y="119"/>
                    <a:pt x="86" y="120"/>
                    <a:pt x="86" y="120"/>
                  </a:cubicBezTo>
                  <a:cubicBezTo>
                    <a:pt x="86" y="120"/>
                    <a:pt x="86" y="120"/>
                    <a:pt x="86" y="120"/>
                  </a:cubicBezTo>
                  <a:cubicBezTo>
                    <a:pt x="86" y="120"/>
                    <a:pt x="86" y="120"/>
                    <a:pt x="86" y="120"/>
                  </a:cubicBezTo>
                  <a:cubicBezTo>
                    <a:pt x="86" y="121"/>
                    <a:pt x="86" y="121"/>
                    <a:pt x="86" y="121"/>
                  </a:cubicBezTo>
                  <a:cubicBezTo>
                    <a:pt x="77" y="125"/>
                    <a:pt x="53" y="139"/>
                    <a:pt x="35" y="150"/>
                  </a:cubicBezTo>
                  <a:cubicBezTo>
                    <a:pt x="32" y="152"/>
                    <a:pt x="28" y="154"/>
                    <a:pt x="26" y="156"/>
                  </a:cubicBezTo>
                  <a:cubicBezTo>
                    <a:pt x="31" y="147"/>
                    <a:pt x="40" y="134"/>
                    <a:pt x="50" y="121"/>
                  </a:cubicBezTo>
                  <a:cubicBezTo>
                    <a:pt x="62" y="106"/>
                    <a:pt x="74" y="91"/>
                    <a:pt x="82" y="83"/>
                  </a:cubicBezTo>
                  <a:cubicBezTo>
                    <a:pt x="83" y="83"/>
                    <a:pt x="83" y="83"/>
                    <a:pt x="83" y="82"/>
                  </a:cubicBezTo>
                  <a:cubicBezTo>
                    <a:pt x="84" y="82"/>
                    <a:pt x="87" y="79"/>
                    <a:pt x="88" y="79"/>
                  </a:cubicBezTo>
                  <a:cubicBezTo>
                    <a:pt x="88" y="78"/>
                    <a:pt x="88" y="78"/>
                    <a:pt x="89" y="78"/>
                  </a:cubicBezTo>
                  <a:cubicBezTo>
                    <a:pt x="89" y="78"/>
                    <a:pt x="89" y="78"/>
                    <a:pt x="89" y="78"/>
                  </a:cubicBezTo>
                  <a:cubicBezTo>
                    <a:pt x="90" y="77"/>
                    <a:pt x="90" y="75"/>
                    <a:pt x="89" y="74"/>
                  </a:cubicBezTo>
                  <a:cubicBezTo>
                    <a:pt x="88" y="72"/>
                    <a:pt x="86" y="72"/>
                    <a:pt x="85" y="73"/>
                  </a:cubicBezTo>
                  <a:cubicBezTo>
                    <a:pt x="83" y="74"/>
                    <a:pt x="81" y="75"/>
                    <a:pt x="78" y="78"/>
                  </a:cubicBezTo>
                  <a:cubicBezTo>
                    <a:pt x="75" y="80"/>
                    <a:pt x="66" y="87"/>
                    <a:pt x="56" y="95"/>
                  </a:cubicBezTo>
                  <a:cubicBezTo>
                    <a:pt x="44" y="103"/>
                    <a:pt x="31" y="113"/>
                    <a:pt x="22" y="120"/>
                  </a:cubicBezTo>
                  <a:cubicBezTo>
                    <a:pt x="38" y="99"/>
                    <a:pt x="75" y="55"/>
                    <a:pt x="84" y="45"/>
                  </a:cubicBezTo>
                  <a:cubicBezTo>
                    <a:pt x="84" y="45"/>
                    <a:pt x="84" y="45"/>
                    <a:pt x="84" y="45"/>
                  </a:cubicBezTo>
                  <a:cubicBezTo>
                    <a:pt x="84" y="45"/>
                    <a:pt x="84" y="45"/>
                    <a:pt x="84" y="45"/>
                  </a:cubicBezTo>
                  <a:cubicBezTo>
                    <a:pt x="84" y="45"/>
                    <a:pt x="84" y="45"/>
                    <a:pt x="84" y="45"/>
                  </a:cubicBezTo>
                  <a:cubicBezTo>
                    <a:pt x="84" y="45"/>
                    <a:pt x="84" y="45"/>
                    <a:pt x="84" y="45"/>
                  </a:cubicBezTo>
                  <a:cubicBezTo>
                    <a:pt x="85" y="44"/>
                    <a:pt x="85" y="44"/>
                    <a:pt x="85" y="44"/>
                  </a:cubicBezTo>
                  <a:cubicBezTo>
                    <a:pt x="85" y="44"/>
                    <a:pt x="85" y="44"/>
                    <a:pt x="85" y="44"/>
                  </a:cubicBezTo>
                  <a:cubicBezTo>
                    <a:pt x="85" y="43"/>
                    <a:pt x="85" y="43"/>
                    <a:pt x="85" y="43"/>
                  </a:cubicBezTo>
                  <a:cubicBezTo>
                    <a:pt x="85" y="43"/>
                    <a:pt x="85" y="43"/>
                    <a:pt x="85" y="43"/>
                  </a:cubicBezTo>
                  <a:cubicBezTo>
                    <a:pt x="86" y="41"/>
                    <a:pt x="85" y="39"/>
                    <a:pt x="83" y="39"/>
                  </a:cubicBezTo>
                  <a:cubicBezTo>
                    <a:pt x="82" y="38"/>
                    <a:pt x="80" y="39"/>
                    <a:pt x="80" y="40"/>
                  </a:cubicBezTo>
                  <a:cubicBezTo>
                    <a:pt x="79" y="41"/>
                    <a:pt x="79" y="41"/>
                    <a:pt x="79" y="41"/>
                  </a:cubicBezTo>
                  <a:cubicBezTo>
                    <a:pt x="79" y="41"/>
                    <a:pt x="79" y="41"/>
                    <a:pt x="79" y="41"/>
                  </a:cubicBezTo>
                  <a:cubicBezTo>
                    <a:pt x="79" y="41"/>
                    <a:pt x="79" y="41"/>
                    <a:pt x="79" y="41"/>
                  </a:cubicBezTo>
                  <a:cubicBezTo>
                    <a:pt x="79" y="41"/>
                    <a:pt x="79" y="41"/>
                    <a:pt x="79" y="41"/>
                  </a:cubicBezTo>
                  <a:cubicBezTo>
                    <a:pt x="79" y="41"/>
                    <a:pt x="79" y="41"/>
                    <a:pt x="79" y="41"/>
                  </a:cubicBezTo>
                  <a:cubicBezTo>
                    <a:pt x="77" y="42"/>
                    <a:pt x="77" y="42"/>
                    <a:pt x="77" y="42"/>
                  </a:cubicBezTo>
                  <a:cubicBezTo>
                    <a:pt x="73" y="46"/>
                    <a:pt x="63" y="55"/>
                    <a:pt x="51" y="64"/>
                  </a:cubicBezTo>
                  <a:cubicBezTo>
                    <a:pt x="38" y="75"/>
                    <a:pt x="23" y="87"/>
                    <a:pt x="13" y="95"/>
                  </a:cubicBezTo>
                  <a:cubicBezTo>
                    <a:pt x="22" y="82"/>
                    <a:pt x="41" y="62"/>
                    <a:pt x="58" y="44"/>
                  </a:cubicBezTo>
                  <a:cubicBezTo>
                    <a:pt x="73" y="27"/>
                    <a:pt x="87" y="12"/>
                    <a:pt x="9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6">
              <a:extLst>
                <a:ext uri="{FF2B5EF4-FFF2-40B4-BE49-F238E27FC236}">
                  <a16:creationId xmlns:a16="http://schemas.microsoft.com/office/drawing/2014/main" xmlns="" id="{6E1AFC6A-4D9A-4F0B-BC7A-6A9F56C3681B}"/>
                </a:ext>
              </a:extLst>
            </p:cNvPr>
            <p:cNvSpPr>
              <a:spLocks/>
            </p:cNvSpPr>
            <p:nvPr/>
          </p:nvSpPr>
          <p:spPr bwMode="auto">
            <a:xfrm>
              <a:off x="3887" y="2145"/>
              <a:ext cx="261" cy="545"/>
            </a:xfrm>
            <a:custGeom>
              <a:avLst/>
              <a:gdLst>
                <a:gd name="T0" fmla="*/ 10 w 110"/>
                <a:gd name="T1" fmla="*/ 41 h 230"/>
                <a:gd name="T2" fmla="*/ 32 w 110"/>
                <a:gd name="T3" fmla="*/ 36 h 230"/>
                <a:gd name="T4" fmla="*/ 92 w 110"/>
                <a:gd name="T5" fmla="*/ 12 h 230"/>
                <a:gd name="T6" fmla="*/ 43 w 110"/>
                <a:gd name="T7" fmla="*/ 47 h 230"/>
                <a:gd name="T8" fmla="*/ 11 w 110"/>
                <a:gd name="T9" fmla="*/ 67 h 230"/>
                <a:gd name="T10" fmla="*/ 11 w 110"/>
                <a:gd name="T11" fmla="*/ 74 h 230"/>
                <a:gd name="T12" fmla="*/ 75 w 110"/>
                <a:gd name="T13" fmla="*/ 57 h 230"/>
                <a:gd name="T14" fmla="*/ 11 w 110"/>
                <a:gd name="T15" fmla="*/ 91 h 230"/>
                <a:gd name="T16" fmla="*/ 37 w 110"/>
                <a:gd name="T17" fmla="*/ 93 h 230"/>
                <a:gd name="T18" fmla="*/ 44 w 110"/>
                <a:gd name="T19" fmla="*/ 97 h 230"/>
                <a:gd name="T20" fmla="*/ 8 w 110"/>
                <a:gd name="T21" fmla="*/ 120 h 230"/>
                <a:gd name="T22" fmla="*/ 66 w 110"/>
                <a:gd name="T23" fmla="*/ 119 h 230"/>
                <a:gd name="T24" fmla="*/ 7 w 110"/>
                <a:gd name="T25" fmla="*/ 134 h 230"/>
                <a:gd name="T26" fmla="*/ 6 w 110"/>
                <a:gd name="T27" fmla="*/ 139 h 230"/>
                <a:gd name="T28" fmla="*/ 21 w 110"/>
                <a:gd name="T29" fmla="*/ 140 h 230"/>
                <a:gd name="T30" fmla="*/ 60 w 110"/>
                <a:gd name="T31" fmla="*/ 145 h 230"/>
                <a:gd name="T32" fmla="*/ 6 w 110"/>
                <a:gd name="T33" fmla="*/ 163 h 230"/>
                <a:gd name="T34" fmla="*/ 28 w 110"/>
                <a:gd name="T35" fmla="*/ 166 h 230"/>
                <a:gd name="T36" fmla="*/ 62 w 110"/>
                <a:gd name="T37" fmla="*/ 171 h 230"/>
                <a:gd name="T38" fmla="*/ 6 w 110"/>
                <a:gd name="T39" fmla="*/ 184 h 230"/>
                <a:gd name="T40" fmla="*/ 8 w 110"/>
                <a:gd name="T41" fmla="*/ 190 h 230"/>
                <a:gd name="T42" fmla="*/ 49 w 110"/>
                <a:gd name="T43" fmla="*/ 194 h 230"/>
                <a:gd name="T44" fmla="*/ 67 w 110"/>
                <a:gd name="T45" fmla="*/ 196 h 230"/>
                <a:gd name="T46" fmla="*/ 9 w 110"/>
                <a:gd name="T47" fmla="*/ 204 h 230"/>
                <a:gd name="T48" fmla="*/ 23 w 110"/>
                <a:gd name="T49" fmla="*/ 212 h 230"/>
                <a:gd name="T50" fmla="*/ 48 w 110"/>
                <a:gd name="T51" fmla="*/ 221 h 230"/>
                <a:gd name="T52" fmla="*/ 6 w 110"/>
                <a:gd name="T53" fmla="*/ 226 h 230"/>
                <a:gd name="T54" fmla="*/ 49 w 110"/>
                <a:gd name="T55" fmla="*/ 227 h 230"/>
                <a:gd name="T56" fmla="*/ 80 w 110"/>
                <a:gd name="T57" fmla="*/ 221 h 230"/>
                <a:gd name="T58" fmla="*/ 75 w 110"/>
                <a:gd name="T59" fmla="*/ 213 h 230"/>
                <a:gd name="T60" fmla="*/ 84 w 110"/>
                <a:gd name="T61" fmla="*/ 197 h 230"/>
                <a:gd name="T62" fmla="*/ 60 w 110"/>
                <a:gd name="T63" fmla="*/ 189 h 230"/>
                <a:gd name="T64" fmla="*/ 38 w 110"/>
                <a:gd name="T65" fmla="*/ 187 h 230"/>
                <a:gd name="T66" fmla="*/ 63 w 110"/>
                <a:gd name="T67" fmla="*/ 177 h 230"/>
                <a:gd name="T68" fmla="*/ 28 w 110"/>
                <a:gd name="T69" fmla="*/ 159 h 230"/>
                <a:gd name="T70" fmla="*/ 61 w 110"/>
                <a:gd name="T71" fmla="*/ 151 h 230"/>
                <a:gd name="T72" fmla="*/ 87 w 110"/>
                <a:gd name="T73" fmla="*/ 141 h 230"/>
                <a:gd name="T74" fmla="*/ 36 w 110"/>
                <a:gd name="T75" fmla="*/ 133 h 230"/>
                <a:gd name="T76" fmla="*/ 83 w 110"/>
                <a:gd name="T77" fmla="*/ 115 h 230"/>
                <a:gd name="T78" fmla="*/ 24 w 110"/>
                <a:gd name="T79" fmla="*/ 112 h 230"/>
                <a:gd name="T80" fmla="*/ 89 w 110"/>
                <a:gd name="T81" fmla="*/ 83 h 230"/>
                <a:gd name="T82" fmla="*/ 35 w 110"/>
                <a:gd name="T83" fmla="*/ 87 h 230"/>
                <a:gd name="T84" fmla="*/ 91 w 110"/>
                <a:gd name="T85" fmla="*/ 52 h 230"/>
                <a:gd name="T86" fmla="*/ 87 w 110"/>
                <a:gd name="T87" fmla="*/ 47 h 230"/>
                <a:gd name="T88" fmla="*/ 47 w 110"/>
                <a:gd name="T89" fmla="*/ 53 h 230"/>
                <a:gd name="T90" fmla="*/ 96 w 110"/>
                <a:gd name="T91" fmla="*/ 17 h 230"/>
                <a:gd name="T92" fmla="*/ 108 w 110"/>
                <a:gd name="T93" fmla="*/ 6 h 230"/>
                <a:gd name="T94" fmla="*/ 106 w 110"/>
                <a:gd name="T95" fmla="*/ 0 h 230"/>
                <a:gd name="T96" fmla="*/ 69 w 110"/>
                <a:gd name="T97" fmla="*/ 14 h 230"/>
                <a:gd name="T98" fmla="*/ 12 w 110"/>
                <a:gd name="T99" fmla="*/ 3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 h="230">
                  <a:moveTo>
                    <a:pt x="12" y="36"/>
                  </a:moveTo>
                  <a:cubicBezTo>
                    <a:pt x="11" y="37"/>
                    <a:pt x="10" y="39"/>
                    <a:pt x="10" y="41"/>
                  </a:cubicBezTo>
                  <a:cubicBezTo>
                    <a:pt x="11" y="42"/>
                    <a:pt x="13" y="43"/>
                    <a:pt x="14" y="42"/>
                  </a:cubicBezTo>
                  <a:cubicBezTo>
                    <a:pt x="32" y="36"/>
                    <a:pt x="32" y="36"/>
                    <a:pt x="32" y="36"/>
                  </a:cubicBezTo>
                  <a:cubicBezTo>
                    <a:pt x="38" y="34"/>
                    <a:pt x="55" y="27"/>
                    <a:pt x="72" y="20"/>
                  </a:cubicBezTo>
                  <a:cubicBezTo>
                    <a:pt x="79" y="18"/>
                    <a:pt x="86" y="15"/>
                    <a:pt x="92" y="12"/>
                  </a:cubicBezTo>
                  <a:cubicBezTo>
                    <a:pt x="86" y="18"/>
                    <a:pt x="79" y="23"/>
                    <a:pt x="74" y="27"/>
                  </a:cubicBezTo>
                  <a:cubicBezTo>
                    <a:pt x="65" y="33"/>
                    <a:pt x="54" y="40"/>
                    <a:pt x="43" y="47"/>
                  </a:cubicBezTo>
                  <a:cubicBezTo>
                    <a:pt x="29" y="57"/>
                    <a:pt x="16" y="65"/>
                    <a:pt x="13" y="67"/>
                  </a:cubicBezTo>
                  <a:cubicBezTo>
                    <a:pt x="11" y="67"/>
                    <a:pt x="11" y="67"/>
                    <a:pt x="11" y="67"/>
                  </a:cubicBezTo>
                  <a:cubicBezTo>
                    <a:pt x="9" y="68"/>
                    <a:pt x="8" y="69"/>
                    <a:pt x="8" y="70"/>
                  </a:cubicBezTo>
                  <a:cubicBezTo>
                    <a:pt x="8" y="72"/>
                    <a:pt x="9" y="74"/>
                    <a:pt x="11" y="74"/>
                  </a:cubicBezTo>
                  <a:cubicBezTo>
                    <a:pt x="11" y="74"/>
                    <a:pt x="14" y="73"/>
                    <a:pt x="14" y="73"/>
                  </a:cubicBezTo>
                  <a:cubicBezTo>
                    <a:pt x="23" y="71"/>
                    <a:pt x="55" y="62"/>
                    <a:pt x="75" y="57"/>
                  </a:cubicBezTo>
                  <a:cubicBezTo>
                    <a:pt x="69" y="60"/>
                    <a:pt x="62" y="65"/>
                    <a:pt x="54" y="69"/>
                  </a:cubicBezTo>
                  <a:cubicBezTo>
                    <a:pt x="35" y="80"/>
                    <a:pt x="14" y="91"/>
                    <a:pt x="11" y="91"/>
                  </a:cubicBezTo>
                  <a:cubicBezTo>
                    <a:pt x="11" y="97"/>
                    <a:pt x="11" y="97"/>
                    <a:pt x="11" y="97"/>
                  </a:cubicBezTo>
                  <a:cubicBezTo>
                    <a:pt x="13" y="97"/>
                    <a:pt x="24" y="95"/>
                    <a:pt x="37" y="93"/>
                  </a:cubicBezTo>
                  <a:cubicBezTo>
                    <a:pt x="48" y="91"/>
                    <a:pt x="61" y="89"/>
                    <a:pt x="70" y="87"/>
                  </a:cubicBezTo>
                  <a:cubicBezTo>
                    <a:pt x="63" y="90"/>
                    <a:pt x="53" y="94"/>
                    <a:pt x="44" y="97"/>
                  </a:cubicBezTo>
                  <a:cubicBezTo>
                    <a:pt x="39" y="99"/>
                    <a:pt x="0" y="111"/>
                    <a:pt x="5" y="118"/>
                  </a:cubicBezTo>
                  <a:cubicBezTo>
                    <a:pt x="5" y="119"/>
                    <a:pt x="7" y="120"/>
                    <a:pt x="8" y="120"/>
                  </a:cubicBezTo>
                  <a:cubicBezTo>
                    <a:pt x="15" y="118"/>
                    <a:pt x="33" y="118"/>
                    <a:pt x="50" y="118"/>
                  </a:cubicBezTo>
                  <a:cubicBezTo>
                    <a:pt x="56" y="118"/>
                    <a:pt x="61" y="119"/>
                    <a:pt x="66" y="119"/>
                  </a:cubicBezTo>
                  <a:cubicBezTo>
                    <a:pt x="56" y="121"/>
                    <a:pt x="45" y="124"/>
                    <a:pt x="35" y="127"/>
                  </a:cubicBezTo>
                  <a:cubicBezTo>
                    <a:pt x="21" y="130"/>
                    <a:pt x="9" y="133"/>
                    <a:pt x="7" y="134"/>
                  </a:cubicBezTo>
                  <a:cubicBezTo>
                    <a:pt x="7" y="134"/>
                    <a:pt x="7" y="134"/>
                    <a:pt x="7" y="134"/>
                  </a:cubicBezTo>
                  <a:cubicBezTo>
                    <a:pt x="6" y="135"/>
                    <a:pt x="5" y="137"/>
                    <a:pt x="6" y="139"/>
                  </a:cubicBezTo>
                  <a:cubicBezTo>
                    <a:pt x="7" y="140"/>
                    <a:pt x="8" y="140"/>
                    <a:pt x="10" y="140"/>
                  </a:cubicBezTo>
                  <a:cubicBezTo>
                    <a:pt x="12" y="140"/>
                    <a:pt x="16" y="140"/>
                    <a:pt x="21" y="140"/>
                  </a:cubicBezTo>
                  <a:cubicBezTo>
                    <a:pt x="41" y="141"/>
                    <a:pt x="80" y="141"/>
                    <a:pt x="80" y="143"/>
                  </a:cubicBezTo>
                  <a:cubicBezTo>
                    <a:pt x="80" y="143"/>
                    <a:pt x="62" y="145"/>
                    <a:pt x="60" y="145"/>
                  </a:cubicBezTo>
                  <a:cubicBezTo>
                    <a:pt x="52" y="146"/>
                    <a:pt x="19" y="151"/>
                    <a:pt x="9" y="157"/>
                  </a:cubicBezTo>
                  <a:cubicBezTo>
                    <a:pt x="6" y="159"/>
                    <a:pt x="5" y="162"/>
                    <a:pt x="6" y="163"/>
                  </a:cubicBezTo>
                  <a:cubicBezTo>
                    <a:pt x="7" y="164"/>
                    <a:pt x="7" y="164"/>
                    <a:pt x="8" y="164"/>
                  </a:cubicBezTo>
                  <a:cubicBezTo>
                    <a:pt x="11" y="165"/>
                    <a:pt x="18" y="166"/>
                    <a:pt x="28" y="166"/>
                  </a:cubicBezTo>
                  <a:cubicBezTo>
                    <a:pt x="41" y="166"/>
                    <a:pt x="58" y="167"/>
                    <a:pt x="70" y="169"/>
                  </a:cubicBezTo>
                  <a:cubicBezTo>
                    <a:pt x="67" y="170"/>
                    <a:pt x="65" y="170"/>
                    <a:pt x="62" y="171"/>
                  </a:cubicBezTo>
                  <a:cubicBezTo>
                    <a:pt x="43" y="173"/>
                    <a:pt x="17" y="178"/>
                    <a:pt x="6" y="184"/>
                  </a:cubicBezTo>
                  <a:cubicBezTo>
                    <a:pt x="6" y="184"/>
                    <a:pt x="6" y="184"/>
                    <a:pt x="6" y="184"/>
                  </a:cubicBezTo>
                  <a:cubicBezTo>
                    <a:pt x="4" y="185"/>
                    <a:pt x="4" y="187"/>
                    <a:pt x="5" y="188"/>
                  </a:cubicBezTo>
                  <a:cubicBezTo>
                    <a:pt x="6" y="190"/>
                    <a:pt x="7" y="190"/>
                    <a:pt x="8" y="190"/>
                  </a:cubicBezTo>
                  <a:cubicBezTo>
                    <a:pt x="14" y="191"/>
                    <a:pt x="25" y="192"/>
                    <a:pt x="38" y="193"/>
                  </a:cubicBezTo>
                  <a:cubicBezTo>
                    <a:pt x="41" y="194"/>
                    <a:pt x="45" y="194"/>
                    <a:pt x="49" y="194"/>
                  </a:cubicBezTo>
                  <a:cubicBezTo>
                    <a:pt x="53" y="195"/>
                    <a:pt x="57" y="195"/>
                    <a:pt x="60" y="195"/>
                  </a:cubicBezTo>
                  <a:cubicBezTo>
                    <a:pt x="62" y="195"/>
                    <a:pt x="65" y="195"/>
                    <a:pt x="67" y="196"/>
                  </a:cubicBezTo>
                  <a:cubicBezTo>
                    <a:pt x="55" y="198"/>
                    <a:pt x="38" y="200"/>
                    <a:pt x="25" y="202"/>
                  </a:cubicBezTo>
                  <a:cubicBezTo>
                    <a:pt x="20" y="203"/>
                    <a:pt x="12" y="203"/>
                    <a:pt x="9" y="204"/>
                  </a:cubicBezTo>
                  <a:cubicBezTo>
                    <a:pt x="6" y="205"/>
                    <a:pt x="6" y="207"/>
                    <a:pt x="6" y="208"/>
                  </a:cubicBezTo>
                  <a:cubicBezTo>
                    <a:pt x="7" y="212"/>
                    <a:pt x="20" y="212"/>
                    <a:pt x="23" y="212"/>
                  </a:cubicBezTo>
                  <a:cubicBezTo>
                    <a:pt x="37" y="213"/>
                    <a:pt x="59" y="214"/>
                    <a:pt x="70" y="218"/>
                  </a:cubicBezTo>
                  <a:cubicBezTo>
                    <a:pt x="63" y="219"/>
                    <a:pt x="56" y="220"/>
                    <a:pt x="48" y="221"/>
                  </a:cubicBezTo>
                  <a:cubicBezTo>
                    <a:pt x="37" y="222"/>
                    <a:pt x="24" y="222"/>
                    <a:pt x="9" y="223"/>
                  </a:cubicBezTo>
                  <a:cubicBezTo>
                    <a:pt x="7" y="223"/>
                    <a:pt x="6" y="225"/>
                    <a:pt x="6" y="226"/>
                  </a:cubicBezTo>
                  <a:cubicBezTo>
                    <a:pt x="6" y="228"/>
                    <a:pt x="8" y="230"/>
                    <a:pt x="9" y="229"/>
                  </a:cubicBezTo>
                  <a:cubicBezTo>
                    <a:pt x="25" y="229"/>
                    <a:pt x="38" y="228"/>
                    <a:pt x="49" y="227"/>
                  </a:cubicBezTo>
                  <a:cubicBezTo>
                    <a:pt x="60" y="226"/>
                    <a:pt x="70" y="224"/>
                    <a:pt x="79" y="222"/>
                  </a:cubicBezTo>
                  <a:cubicBezTo>
                    <a:pt x="79" y="222"/>
                    <a:pt x="80" y="222"/>
                    <a:pt x="80" y="221"/>
                  </a:cubicBezTo>
                  <a:cubicBezTo>
                    <a:pt x="82" y="220"/>
                    <a:pt x="82" y="218"/>
                    <a:pt x="81" y="217"/>
                  </a:cubicBezTo>
                  <a:cubicBezTo>
                    <a:pt x="80" y="216"/>
                    <a:pt x="78" y="214"/>
                    <a:pt x="75" y="213"/>
                  </a:cubicBezTo>
                  <a:cubicBezTo>
                    <a:pt x="64" y="209"/>
                    <a:pt x="42" y="207"/>
                    <a:pt x="39" y="207"/>
                  </a:cubicBezTo>
                  <a:cubicBezTo>
                    <a:pt x="45" y="206"/>
                    <a:pt x="81" y="201"/>
                    <a:pt x="84" y="197"/>
                  </a:cubicBezTo>
                  <a:cubicBezTo>
                    <a:pt x="85" y="196"/>
                    <a:pt x="84" y="193"/>
                    <a:pt x="82" y="192"/>
                  </a:cubicBezTo>
                  <a:cubicBezTo>
                    <a:pt x="77" y="190"/>
                    <a:pt x="66" y="189"/>
                    <a:pt x="60" y="189"/>
                  </a:cubicBezTo>
                  <a:cubicBezTo>
                    <a:pt x="57" y="188"/>
                    <a:pt x="53" y="188"/>
                    <a:pt x="50" y="188"/>
                  </a:cubicBezTo>
                  <a:cubicBezTo>
                    <a:pt x="47" y="188"/>
                    <a:pt x="42" y="187"/>
                    <a:pt x="38" y="187"/>
                  </a:cubicBezTo>
                  <a:cubicBezTo>
                    <a:pt x="31" y="186"/>
                    <a:pt x="24" y="186"/>
                    <a:pt x="19" y="186"/>
                  </a:cubicBezTo>
                  <a:cubicBezTo>
                    <a:pt x="31" y="182"/>
                    <a:pt x="49" y="179"/>
                    <a:pt x="63" y="177"/>
                  </a:cubicBezTo>
                  <a:cubicBezTo>
                    <a:pt x="66" y="176"/>
                    <a:pt x="81" y="175"/>
                    <a:pt x="83" y="173"/>
                  </a:cubicBezTo>
                  <a:cubicBezTo>
                    <a:pt x="92" y="161"/>
                    <a:pt x="32" y="160"/>
                    <a:pt x="28" y="159"/>
                  </a:cubicBezTo>
                  <a:cubicBezTo>
                    <a:pt x="25" y="159"/>
                    <a:pt x="23" y="159"/>
                    <a:pt x="20" y="159"/>
                  </a:cubicBezTo>
                  <a:cubicBezTo>
                    <a:pt x="31" y="156"/>
                    <a:pt x="49" y="153"/>
                    <a:pt x="61" y="151"/>
                  </a:cubicBezTo>
                  <a:cubicBezTo>
                    <a:pt x="67" y="150"/>
                    <a:pt x="72" y="149"/>
                    <a:pt x="75" y="149"/>
                  </a:cubicBezTo>
                  <a:cubicBezTo>
                    <a:pt x="84" y="147"/>
                    <a:pt x="87" y="144"/>
                    <a:pt x="87" y="141"/>
                  </a:cubicBezTo>
                  <a:cubicBezTo>
                    <a:pt x="85" y="136"/>
                    <a:pt x="54" y="135"/>
                    <a:pt x="31" y="134"/>
                  </a:cubicBezTo>
                  <a:cubicBezTo>
                    <a:pt x="33" y="134"/>
                    <a:pt x="35" y="133"/>
                    <a:pt x="36" y="133"/>
                  </a:cubicBezTo>
                  <a:cubicBezTo>
                    <a:pt x="41" y="132"/>
                    <a:pt x="84" y="123"/>
                    <a:pt x="85" y="119"/>
                  </a:cubicBezTo>
                  <a:cubicBezTo>
                    <a:pt x="86" y="118"/>
                    <a:pt x="85" y="116"/>
                    <a:pt x="83" y="115"/>
                  </a:cubicBezTo>
                  <a:cubicBezTo>
                    <a:pt x="80" y="114"/>
                    <a:pt x="64" y="112"/>
                    <a:pt x="50" y="112"/>
                  </a:cubicBezTo>
                  <a:cubicBezTo>
                    <a:pt x="42" y="112"/>
                    <a:pt x="32" y="112"/>
                    <a:pt x="24" y="112"/>
                  </a:cubicBezTo>
                  <a:cubicBezTo>
                    <a:pt x="31" y="109"/>
                    <a:pt x="39" y="106"/>
                    <a:pt x="46" y="103"/>
                  </a:cubicBezTo>
                  <a:cubicBezTo>
                    <a:pt x="52" y="101"/>
                    <a:pt x="87" y="89"/>
                    <a:pt x="89" y="83"/>
                  </a:cubicBezTo>
                  <a:cubicBezTo>
                    <a:pt x="92" y="75"/>
                    <a:pt x="46" y="85"/>
                    <a:pt x="36" y="87"/>
                  </a:cubicBezTo>
                  <a:cubicBezTo>
                    <a:pt x="35" y="87"/>
                    <a:pt x="35" y="87"/>
                    <a:pt x="35" y="87"/>
                  </a:cubicBezTo>
                  <a:cubicBezTo>
                    <a:pt x="42" y="83"/>
                    <a:pt x="50" y="79"/>
                    <a:pt x="57" y="75"/>
                  </a:cubicBezTo>
                  <a:cubicBezTo>
                    <a:pt x="73" y="66"/>
                    <a:pt x="88" y="56"/>
                    <a:pt x="91" y="52"/>
                  </a:cubicBezTo>
                  <a:cubicBezTo>
                    <a:pt x="91" y="51"/>
                    <a:pt x="92" y="50"/>
                    <a:pt x="91" y="49"/>
                  </a:cubicBezTo>
                  <a:cubicBezTo>
                    <a:pt x="91" y="47"/>
                    <a:pt x="89" y="46"/>
                    <a:pt x="87" y="47"/>
                  </a:cubicBezTo>
                  <a:cubicBezTo>
                    <a:pt x="69" y="51"/>
                    <a:pt x="51" y="57"/>
                    <a:pt x="33" y="61"/>
                  </a:cubicBezTo>
                  <a:cubicBezTo>
                    <a:pt x="37" y="59"/>
                    <a:pt x="42" y="56"/>
                    <a:pt x="47" y="53"/>
                  </a:cubicBezTo>
                  <a:cubicBezTo>
                    <a:pt x="57" y="46"/>
                    <a:pt x="68" y="39"/>
                    <a:pt x="77" y="32"/>
                  </a:cubicBezTo>
                  <a:cubicBezTo>
                    <a:pt x="83" y="28"/>
                    <a:pt x="90" y="22"/>
                    <a:pt x="96" y="17"/>
                  </a:cubicBezTo>
                  <a:cubicBezTo>
                    <a:pt x="101" y="13"/>
                    <a:pt x="105" y="9"/>
                    <a:pt x="108" y="6"/>
                  </a:cubicBezTo>
                  <a:cubicBezTo>
                    <a:pt x="108" y="6"/>
                    <a:pt x="108" y="6"/>
                    <a:pt x="108" y="6"/>
                  </a:cubicBezTo>
                  <a:cubicBezTo>
                    <a:pt x="109" y="6"/>
                    <a:pt x="110" y="4"/>
                    <a:pt x="110" y="2"/>
                  </a:cubicBezTo>
                  <a:cubicBezTo>
                    <a:pt x="109" y="0"/>
                    <a:pt x="107" y="0"/>
                    <a:pt x="106" y="0"/>
                  </a:cubicBezTo>
                  <a:cubicBezTo>
                    <a:pt x="106" y="0"/>
                    <a:pt x="106" y="0"/>
                    <a:pt x="106" y="0"/>
                  </a:cubicBezTo>
                  <a:cubicBezTo>
                    <a:pt x="102" y="1"/>
                    <a:pt x="86" y="8"/>
                    <a:pt x="69" y="14"/>
                  </a:cubicBezTo>
                  <a:cubicBezTo>
                    <a:pt x="53" y="21"/>
                    <a:pt x="36" y="28"/>
                    <a:pt x="30" y="30"/>
                  </a:cubicBezTo>
                  <a:lnTo>
                    <a:pt x="1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7">
              <a:extLst>
                <a:ext uri="{FF2B5EF4-FFF2-40B4-BE49-F238E27FC236}">
                  <a16:creationId xmlns:a16="http://schemas.microsoft.com/office/drawing/2014/main" xmlns="" id="{6CE2B544-2C79-4DE0-8F78-EF872E34FFB2}"/>
                </a:ext>
              </a:extLst>
            </p:cNvPr>
            <p:cNvSpPr>
              <a:spLocks/>
            </p:cNvSpPr>
            <p:nvPr/>
          </p:nvSpPr>
          <p:spPr bwMode="auto">
            <a:xfrm>
              <a:off x="3285" y="2095"/>
              <a:ext cx="187" cy="57"/>
            </a:xfrm>
            <a:custGeom>
              <a:avLst/>
              <a:gdLst>
                <a:gd name="T0" fmla="*/ 3 w 79"/>
                <a:gd name="T1" fmla="*/ 0 h 24"/>
                <a:gd name="T2" fmla="*/ 0 w 79"/>
                <a:gd name="T3" fmla="*/ 4 h 24"/>
                <a:gd name="T4" fmla="*/ 3 w 79"/>
                <a:gd name="T5" fmla="*/ 7 h 24"/>
                <a:gd name="T6" fmla="*/ 54 w 79"/>
                <a:gd name="T7" fmla="*/ 16 h 24"/>
                <a:gd name="T8" fmla="*/ 73 w 79"/>
                <a:gd name="T9" fmla="*/ 22 h 24"/>
                <a:gd name="T10" fmla="*/ 78 w 79"/>
                <a:gd name="T11" fmla="*/ 23 h 24"/>
                <a:gd name="T12" fmla="*/ 78 w 79"/>
                <a:gd name="T13" fmla="*/ 19 h 24"/>
                <a:gd name="T14" fmla="*/ 55 w 79"/>
                <a:gd name="T15" fmla="*/ 10 h 24"/>
                <a:gd name="T16" fmla="*/ 3 w 79"/>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24">
                  <a:moveTo>
                    <a:pt x="3" y="0"/>
                  </a:moveTo>
                  <a:cubicBezTo>
                    <a:pt x="1" y="0"/>
                    <a:pt x="0" y="2"/>
                    <a:pt x="0" y="4"/>
                  </a:cubicBezTo>
                  <a:cubicBezTo>
                    <a:pt x="0" y="6"/>
                    <a:pt x="1" y="7"/>
                    <a:pt x="3" y="7"/>
                  </a:cubicBezTo>
                  <a:cubicBezTo>
                    <a:pt x="8" y="7"/>
                    <a:pt x="32" y="11"/>
                    <a:pt x="54" y="16"/>
                  </a:cubicBezTo>
                  <a:cubicBezTo>
                    <a:pt x="73" y="21"/>
                    <a:pt x="72" y="21"/>
                    <a:pt x="73" y="22"/>
                  </a:cubicBezTo>
                  <a:cubicBezTo>
                    <a:pt x="74" y="24"/>
                    <a:pt x="76" y="24"/>
                    <a:pt x="78" y="23"/>
                  </a:cubicBezTo>
                  <a:cubicBezTo>
                    <a:pt x="79" y="22"/>
                    <a:pt x="79" y="20"/>
                    <a:pt x="78" y="19"/>
                  </a:cubicBezTo>
                  <a:cubicBezTo>
                    <a:pt x="76" y="16"/>
                    <a:pt x="76" y="15"/>
                    <a:pt x="55" y="10"/>
                  </a:cubicBezTo>
                  <a:cubicBezTo>
                    <a:pt x="33" y="5"/>
                    <a:pt x="9"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8">
              <a:extLst>
                <a:ext uri="{FF2B5EF4-FFF2-40B4-BE49-F238E27FC236}">
                  <a16:creationId xmlns:a16="http://schemas.microsoft.com/office/drawing/2014/main" xmlns="" id="{756108C9-A8FB-4D64-A0D0-B06F5D6C5F32}"/>
                </a:ext>
              </a:extLst>
            </p:cNvPr>
            <p:cNvSpPr>
              <a:spLocks/>
            </p:cNvSpPr>
            <p:nvPr/>
          </p:nvSpPr>
          <p:spPr bwMode="auto">
            <a:xfrm>
              <a:off x="3624" y="1483"/>
              <a:ext cx="406" cy="133"/>
            </a:xfrm>
            <a:custGeom>
              <a:avLst/>
              <a:gdLst>
                <a:gd name="T0" fmla="*/ 3 w 171"/>
                <a:gd name="T1" fmla="*/ 0 h 56"/>
                <a:gd name="T2" fmla="*/ 0 w 171"/>
                <a:gd name="T3" fmla="*/ 3 h 56"/>
                <a:gd name="T4" fmla="*/ 3 w 171"/>
                <a:gd name="T5" fmla="*/ 6 h 56"/>
                <a:gd name="T6" fmla="*/ 79 w 171"/>
                <a:gd name="T7" fmla="*/ 28 h 56"/>
                <a:gd name="T8" fmla="*/ 132 w 171"/>
                <a:gd name="T9" fmla="*/ 44 h 56"/>
                <a:gd name="T10" fmla="*/ 137 w 171"/>
                <a:gd name="T11" fmla="*/ 46 h 56"/>
                <a:gd name="T12" fmla="*/ 143 w 171"/>
                <a:gd name="T13" fmla="*/ 47 h 56"/>
                <a:gd name="T14" fmla="*/ 165 w 171"/>
                <a:gd name="T15" fmla="*/ 55 h 56"/>
                <a:gd name="T16" fmla="*/ 170 w 171"/>
                <a:gd name="T17" fmla="*/ 55 h 56"/>
                <a:gd name="T18" fmla="*/ 170 w 171"/>
                <a:gd name="T19" fmla="*/ 51 h 56"/>
                <a:gd name="T20" fmla="*/ 145 w 171"/>
                <a:gd name="T21" fmla="*/ 41 h 56"/>
                <a:gd name="T22" fmla="*/ 140 w 171"/>
                <a:gd name="T23" fmla="*/ 40 h 56"/>
                <a:gd name="T24" fmla="*/ 134 w 171"/>
                <a:gd name="T25" fmla="*/ 38 h 56"/>
                <a:gd name="T26" fmla="*/ 81 w 171"/>
                <a:gd name="T27" fmla="*/ 21 h 56"/>
                <a:gd name="T28" fmla="*/ 3 w 171"/>
                <a:gd name="T2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 h="56">
                  <a:moveTo>
                    <a:pt x="3" y="0"/>
                  </a:moveTo>
                  <a:cubicBezTo>
                    <a:pt x="1" y="0"/>
                    <a:pt x="0" y="1"/>
                    <a:pt x="0" y="3"/>
                  </a:cubicBezTo>
                  <a:cubicBezTo>
                    <a:pt x="0" y="5"/>
                    <a:pt x="2" y="6"/>
                    <a:pt x="3" y="6"/>
                  </a:cubicBezTo>
                  <a:cubicBezTo>
                    <a:pt x="4" y="6"/>
                    <a:pt x="50" y="19"/>
                    <a:pt x="79" y="28"/>
                  </a:cubicBezTo>
                  <a:cubicBezTo>
                    <a:pt x="104" y="35"/>
                    <a:pt x="127" y="42"/>
                    <a:pt x="132" y="44"/>
                  </a:cubicBezTo>
                  <a:cubicBezTo>
                    <a:pt x="137" y="46"/>
                    <a:pt x="137" y="46"/>
                    <a:pt x="137" y="46"/>
                  </a:cubicBezTo>
                  <a:cubicBezTo>
                    <a:pt x="138" y="46"/>
                    <a:pt x="140" y="47"/>
                    <a:pt x="143" y="47"/>
                  </a:cubicBezTo>
                  <a:cubicBezTo>
                    <a:pt x="151" y="50"/>
                    <a:pt x="165" y="54"/>
                    <a:pt x="165" y="55"/>
                  </a:cubicBezTo>
                  <a:cubicBezTo>
                    <a:pt x="167" y="56"/>
                    <a:pt x="169" y="56"/>
                    <a:pt x="170" y="55"/>
                  </a:cubicBezTo>
                  <a:cubicBezTo>
                    <a:pt x="171" y="54"/>
                    <a:pt x="171" y="52"/>
                    <a:pt x="170" y="51"/>
                  </a:cubicBezTo>
                  <a:cubicBezTo>
                    <a:pt x="169" y="49"/>
                    <a:pt x="153" y="44"/>
                    <a:pt x="145" y="41"/>
                  </a:cubicBezTo>
                  <a:cubicBezTo>
                    <a:pt x="142" y="40"/>
                    <a:pt x="140" y="40"/>
                    <a:pt x="140" y="40"/>
                  </a:cubicBezTo>
                  <a:cubicBezTo>
                    <a:pt x="134" y="38"/>
                    <a:pt x="134" y="38"/>
                    <a:pt x="134" y="38"/>
                  </a:cubicBezTo>
                  <a:cubicBezTo>
                    <a:pt x="129" y="36"/>
                    <a:pt x="106" y="29"/>
                    <a:pt x="81" y="21"/>
                  </a:cubicBezTo>
                  <a:cubicBezTo>
                    <a:pt x="51" y="12"/>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9">
              <a:extLst>
                <a:ext uri="{FF2B5EF4-FFF2-40B4-BE49-F238E27FC236}">
                  <a16:creationId xmlns:a16="http://schemas.microsoft.com/office/drawing/2014/main" xmlns="" id="{6F87B1C4-7126-4C8A-B41E-0FF50AE6F954}"/>
                </a:ext>
              </a:extLst>
            </p:cNvPr>
            <p:cNvSpPr>
              <a:spLocks/>
            </p:cNvSpPr>
            <p:nvPr/>
          </p:nvSpPr>
          <p:spPr bwMode="auto">
            <a:xfrm>
              <a:off x="3970" y="1561"/>
              <a:ext cx="38" cy="638"/>
            </a:xfrm>
            <a:custGeom>
              <a:avLst/>
              <a:gdLst>
                <a:gd name="T0" fmla="*/ 16 w 16"/>
                <a:gd name="T1" fmla="*/ 3 h 269"/>
                <a:gd name="T2" fmla="*/ 13 w 16"/>
                <a:gd name="T3" fmla="*/ 0 h 269"/>
                <a:gd name="T4" fmla="*/ 10 w 16"/>
                <a:gd name="T5" fmla="*/ 3 h 269"/>
                <a:gd name="T6" fmla="*/ 5 w 16"/>
                <a:gd name="T7" fmla="*/ 115 h 269"/>
                <a:gd name="T8" fmla="*/ 0 w 16"/>
                <a:gd name="T9" fmla="*/ 266 h 269"/>
                <a:gd name="T10" fmla="*/ 3 w 16"/>
                <a:gd name="T11" fmla="*/ 269 h 269"/>
                <a:gd name="T12" fmla="*/ 6 w 16"/>
                <a:gd name="T13" fmla="*/ 266 h 269"/>
                <a:gd name="T14" fmla="*/ 11 w 16"/>
                <a:gd name="T15" fmla="*/ 116 h 269"/>
                <a:gd name="T16" fmla="*/ 16 w 16"/>
                <a:gd name="T17" fmla="*/ 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69">
                  <a:moveTo>
                    <a:pt x="16" y="3"/>
                  </a:moveTo>
                  <a:cubicBezTo>
                    <a:pt x="16" y="1"/>
                    <a:pt x="15" y="0"/>
                    <a:pt x="13" y="0"/>
                  </a:cubicBezTo>
                  <a:cubicBezTo>
                    <a:pt x="11" y="0"/>
                    <a:pt x="10" y="1"/>
                    <a:pt x="10" y="3"/>
                  </a:cubicBezTo>
                  <a:cubicBezTo>
                    <a:pt x="8" y="46"/>
                    <a:pt x="7" y="82"/>
                    <a:pt x="5" y="115"/>
                  </a:cubicBezTo>
                  <a:cubicBezTo>
                    <a:pt x="3" y="164"/>
                    <a:pt x="0" y="209"/>
                    <a:pt x="0" y="266"/>
                  </a:cubicBezTo>
                  <a:cubicBezTo>
                    <a:pt x="0" y="267"/>
                    <a:pt x="1" y="269"/>
                    <a:pt x="3" y="269"/>
                  </a:cubicBezTo>
                  <a:cubicBezTo>
                    <a:pt x="5" y="269"/>
                    <a:pt x="6" y="267"/>
                    <a:pt x="6" y="266"/>
                  </a:cubicBezTo>
                  <a:cubicBezTo>
                    <a:pt x="7" y="209"/>
                    <a:pt x="9" y="164"/>
                    <a:pt x="11" y="116"/>
                  </a:cubicBezTo>
                  <a:cubicBezTo>
                    <a:pt x="13" y="82"/>
                    <a:pt x="15" y="46"/>
                    <a:pt x="1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0">
              <a:extLst>
                <a:ext uri="{FF2B5EF4-FFF2-40B4-BE49-F238E27FC236}">
                  <a16:creationId xmlns:a16="http://schemas.microsoft.com/office/drawing/2014/main" xmlns="" id="{1DAB6D16-7F70-454F-BD37-4B584F6BCB82}"/>
                </a:ext>
              </a:extLst>
            </p:cNvPr>
            <p:cNvSpPr>
              <a:spLocks/>
            </p:cNvSpPr>
            <p:nvPr/>
          </p:nvSpPr>
          <p:spPr bwMode="auto">
            <a:xfrm>
              <a:off x="4049" y="2152"/>
              <a:ext cx="379" cy="76"/>
            </a:xfrm>
            <a:custGeom>
              <a:avLst/>
              <a:gdLst>
                <a:gd name="T0" fmla="*/ 4 w 160"/>
                <a:gd name="T1" fmla="*/ 1 h 32"/>
                <a:gd name="T2" fmla="*/ 1 w 160"/>
                <a:gd name="T3" fmla="*/ 3 h 32"/>
                <a:gd name="T4" fmla="*/ 3 w 160"/>
                <a:gd name="T5" fmla="*/ 7 h 32"/>
                <a:gd name="T6" fmla="*/ 77 w 160"/>
                <a:gd name="T7" fmla="*/ 18 h 32"/>
                <a:gd name="T8" fmla="*/ 112 w 160"/>
                <a:gd name="T9" fmla="*/ 23 h 32"/>
                <a:gd name="T10" fmla="*/ 121 w 160"/>
                <a:gd name="T11" fmla="*/ 25 h 32"/>
                <a:gd name="T12" fmla="*/ 154 w 160"/>
                <a:gd name="T13" fmla="*/ 30 h 32"/>
                <a:gd name="T14" fmla="*/ 158 w 160"/>
                <a:gd name="T15" fmla="*/ 31 h 32"/>
                <a:gd name="T16" fmla="*/ 159 w 160"/>
                <a:gd name="T17" fmla="*/ 26 h 32"/>
                <a:gd name="T18" fmla="*/ 122 w 160"/>
                <a:gd name="T19" fmla="*/ 19 h 32"/>
                <a:gd name="T20" fmla="*/ 113 w 160"/>
                <a:gd name="T21" fmla="*/ 17 h 32"/>
                <a:gd name="T22" fmla="*/ 77 w 160"/>
                <a:gd name="T23" fmla="*/ 12 h 32"/>
                <a:gd name="T24" fmla="*/ 4 w 160"/>
                <a:gd name="T25"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 h="32">
                  <a:moveTo>
                    <a:pt x="4" y="1"/>
                  </a:moveTo>
                  <a:cubicBezTo>
                    <a:pt x="3" y="0"/>
                    <a:pt x="1" y="1"/>
                    <a:pt x="1" y="3"/>
                  </a:cubicBezTo>
                  <a:cubicBezTo>
                    <a:pt x="0" y="5"/>
                    <a:pt x="1" y="6"/>
                    <a:pt x="3" y="7"/>
                  </a:cubicBezTo>
                  <a:cubicBezTo>
                    <a:pt x="12" y="9"/>
                    <a:pt x="48" y="14"/>
                    <a:pt x="77" y="18"/>
                  </a:cubicBezTo>
                  <a:cubicBezTo>
                    <a:pt x="93" y="21"/>
                    <a:pt x="106" y="22"/>
                    <a:pt x="112" y="23"/>
                  </a:cubicBezTo>
                  <a:cubicBezTo>
                    <a:pt x="113" y="24"/>
                    <a:pt x="116" y="24"/>
                    <a:pt x="121" y="25"/>
                  </a:cubicBezTo>
                  <a:cubicBezTo>
                    <a:pt x="133" y="27"/>
                    <a:pt x="153" y="29"/>
                    <a:pt x="154" y="30"/>
                  </a:cubicBezTo>
                  <a:cubicBezTo>
                    <a:pt x="155" y="31"/>
                    <a:pt x="157" y="32"/>
                    <a:pt x="158" y="31"/>
                  </a:cubicBezTo>
                  <a:cubicBezTo>
                    <a:pt x="160" y="30"/>
                    <a:pt x="160" y="28"/>
                    <a:pt x="159" y="26"/>
                  </a:cubicBezTo>
                  <a:cubicBezTo>
                    <a:pt x="158" y="25"/>
                    <a:pt x="136" y="21"/>
                    <a:pt x="122" y="19"/>
                  </a:cubicBezTo>
                  <a:cubicBezTo>
                    <a:pt x="118" y="18"/>
                    <a:pt x="115" y="17"/>
                    <a:pt x="113" y="17"/>
                  </a:cubicBezTo>
                  <a:cubicBezTo>
                    <a:pt x="108" y="16"/>
                    <a:pt x="94" y="14"/>
                    <a:pt x="77" y="12"/>
                  </a:cubicBezTo>
                  <a:cubicBezTo>
                    <a:pt x="49" y="8"/>
                    <a:pt x="13" y="3"/>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1">
              <a:extLst>
                <a:ext uri="{FF2B5EF4-FFF2-40B4-BE49-F238E27FC236}">
                  <a16:creationId xmlns:a16="http://schemas.microsoft.com/office/drawing/2014/main" xmlns="" id="{C0CEEB53-FED5-43BA-97B4-91BFBFFBC730}"/>
                </a:ext>
              </a:extLst>
            </p:cNvPr>
            <p:cNvSpPr>
              <a:spLocks/>
            </p:cNvSpPr>
            <p:nvPr/>
          </p:nvSpPr>
          <p:spPr bwMode="auto">
            <a:xfrm>
              <a:off x="4317" y="2166"/>
              <a:ext cx="88" cy="591"/>
            </a:xfrm>
            <a:custGeom>
              <a:avLst/>
              <a:gdLst>
                <a:gd name="T0" fmla="*/ 36 w 37"/>
                <a:gd name="T1" fmla="*/ 4 h 249"/>
                <a:gd name="T2" fmla="*/ 34 w 37"/>
                <a:gd name="T3" fmla="*/ 1 h 249"/>
                <a:gd name="T4" fmla="*/ 30 w 37"/>
                <a:gd name="T5" fmla="*/ 3 h 249"/>
                <a:gd name="T6" fmla="*/ 5 w 37"/>
                <a:gd name="T7" fmla="*/ 202 h 249"/>
                <a:gd name="T8" fmla="*/ 0 w 37"/>
                <a:gd name="T9" fmla="*/ 245 h 249"/>
                <a:gd name="T10" fmla="*/ 3 w 37"/>
                <a:gd name="T11" fmla="*/ 249 h 249"/>
                <a:gd name="T12" fmla="*/ 7 w 37"/>
                <a:gd name="T13" fmla="*/ 246 h 249"/>
                <a:gd name="T14" fmla="*/ 11 w 37"/>
                <a:gd name="T15" fmla="*/ 203 h 249"/>
                <a:gd name="T16" fmla="*/ 36 w 37"/>
                <a:gd name="T17" fmla="*/ 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49">
                  <a:moveTo>
                    <a:pt x="36" y="4"/>
                  </a:moveTo>
                  <a:cubicBezTo>
                    <a:pt x="37" y="2"/>
                    <a:pt x="36" y="1"/>
                    <a:pt x="34" y="1"/>
                  </a:cubicBezTo>
                  <a:cubicBezTo>
                    <a:pt x="32" y="0"/>
                    <a:pt x="30" y="1"/>
                    <a:pt x="30" y="3"/>
                  </a:cubicBezTo>
                  <a:cubicBezTo>
                    <a:pt x="20" y="58"/>
                    <a:pt x="11" y="140"/>
                    <a:pt x="5" y="202"/>
                  </a:cubicBezTo>
                  <a:cubicBezTo>
                    <a:pt x="3" y="218"/>
                    <a:pt x="2" y="232"/>
                    <a:pt x="0" y="245"/>
                  </a:cubicBezTo>
                  <a:cubicBezTo>
                    <a:pt x="0" y="247"/>
                    <a:pt x="1" y="249"/>
                    <a:pt x="3" y="249"/>
                  </a:cubicBezTo>
                  <a:cubicBezTo>
                    <a:pt x="5" y="249"/>
                    <a:pt x="6" y="248"/>
                    <a:pt x="7" y="246"/>
                  </a:cubicBezTo>
                  <a:cubicBezTo>
                    <a:pt x="8" y="234"/>
                    <a:pt x="10" y="219"/>
                    <a:pt x="11" y="203"/>
                  </a:cubicBezTo>
                  <a:cubicBezTo>
                    <a:pt x="18" y="141"/>
                    <a:pt x="26" y="59"/>
                    <a:pt x="3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2">
              <a:extLst>
                <a:ext uri="{FF2B5EF4-FFF2-40B4-BE49-F238E27FC236}">
                  <a16:creationId xmlns:a16="http://schemas.microsoft.com/office/drawing/2014/main" xmlns="" id="{EDD13AAD-69C9-4920-9961-5D13DD9F7EA7}"/>
                </a:ext>
              </a:extLst>
            </p:cNvPr>
            <p:cNvSpPr>
              <a:spLocks/>
            </p:cNvSpPr>
            <p:nvPr/>
          </p:nvSpPr>
          <p:spPr bwMode="auto">
            <a:xfrm>
              <a:off x="4324" y="2232"/>
              <a:ext cx="93" cy="468"/>
            </a:xfrm>
            <a:custGeom>
              <a:avLst/>
              <a:gdLst>
                <a:gd name="T0" fmla="*/ 38 w 39"/>
                <a:gd name="T1" fmla="*/ 4 h 197"/>
                <a:gd name="T2" fmla="*/ 36 w 39"/>
                <a:gd name="T3" fmla="*/ 1 h 197"/>
                <a:gd name="T4" fmla="*/ 32 w 39"/>
                <a:gd name="T5" fmla="*/ 3 h 197"/>
                <a:gd name="T6" fmla="*/ 24 w 39"/>
                <a:gd name="T7" fmla="*/ 44 h 197"/>
                <a:gd name="T8" fmla="*/ 0 w 39"/>
                <a:gd name="T9" fmla="*/ 193 h 197"/>
                <a:gd name="T10" fmla="*/ 3 w 39"/>
                <a:gd name="T11" fmla="*/ 197 h 197"/>
                <a:gd name="T12" fmla="*/ 6 w 39"/>
                <a:gd name="T13" fmla="*/ 194 h 197"/>
                <a:gd name="T14" fmla="*/ 31 w 39"/>
                <a:gd name="T15" fmla="*/ 45 h 197"/>
                <a:gd name="T16" fmla="*/ 38 w 39"/>
                <a:gd name="T17" fmla="*/ 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97">
                  <a:moveTo>
                    <a:pt x="38" y="4"/>
                  </a:moveTo>
                  <a:cubicBezTo>
                    <a:pt x="39" y="3"/>
                    <a:pt x="38" y="1"/>
                    <a:pt x="36" y="1"/>
                  </a:cubicBezTo>
                  <a:cubicBezTo>
                    <a:pt x="34" y="0"/>
                    <a:pt x="32" y="1"/>
                    <a:pt x="32" y="3"/>
                  </a:cubicBezTo>
                  <a:cubicBezTo>
                    <a:pt x="30" y="16"/>
                    <a:pt x="27" y="30"/>
                    <a:pt x="24" y="44"/>
                  </a:cubicBezTo>
                  <a:cubicBezTo>
                    <a:pt x="14" y="96"/>
                    <a:pt x="5" y="144"/>
                    <a:pt x="0" y="193"/>
                  </a:cubicBezTo>
                  <a:cubicBezTo>
                    <a:pt x="0" y="195"/>
                    <a:pt x="1" y="196"/>
                    <a:pt x="3" y="197"/>
                  </a:cubicBezTo>
                  <a:cubicBezTo>
                    <a:pt x="4" y="197"/>
                    <a:pt x="6" y="196"/>
                    <a:pt x="6" y="194"/>
                  </a:cubicBezTo>
                  <a:cubicBezTo>
                    <a:pt x="12" y="145"/>
                    <a:pt x="21" y="97"/>
                    <a:pt x="31" y="45"/>
                  </a:cubicBezTo>
                  <a:cubicBezTo>
                    <a:pt x="33" y="33"/>
                    <a:pt x="36" y="19"/>
                    <a:pt x="3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3">
              <a:extLst>
                <a:ext uri="{FF2B5EF4-FFF2-40B4-BE49-F238E27FC236}">
                  <a16:creationId xmlns:a16="http://schemas.microsoft.com/office/drawing/2014/main" xmlns="" id="{F17E8CBF-661D-44D5-9AA6-BD3CC1AFCBAE}"/>
                </a:ext>
              </a:extLst>
            </p:cNvPr>
            <p:cNvSpPr>
              <a:spLocks/>
            </p:cNvSpPr>
            <p:nvPr/>
          </p:nvSpPr>
          <p:spPr bwMode="auto">
            <a:xfrm>
              <a:off x="2934" y="2688"/>
              <a:ext cx="1812" cy="166"/>
            </a:xfrm>
            <a:custGeom>
              <a:avLst/>
              <a:gdLst>
                <a:gd name="T0" fmla="*/ 3 w 764"/>
                <a:gd name="T1" fmla="*/ 1 h 70"/>
                <a:gd name="T2" fmla="*/ 0 w 764"/>
                <a:gd name="T3" fmla="*/ 4 h 70"/>
                <a:gd name="T4" fmla="*/ 3 w 764"/>
                <a:gd name="T5" fmla="*/ 8 h 70"/>
                <a:gd name="T6" fmla="*/ 183 w 764"/>
                <a:gd name="T7" fmla="*/ 7 h 70"/>
                <a:gd name="T8" fmla="*/ 625 w 764"/>
                <a:gd name="T9" fmla="*/ 9 h 70"/>
                <a:gd name="T10" fmla="*/ 638 w 764"/>
                <a:gd name="T11" fmla="*/ 9 h 70"/>
                <a:gd name="T12" fmla="*/ 517 w 764"/>
                <a:gd name="T13" fmla="*/ 13 h 70"/>
                <a:gd name="T14" fmla="*/ 241 w 764"/>
                <a:gd name="T15" fmla="*/ 22 h 70"/>
                <a:gd name="T16" fmla="*/ 47 w 764"/>
                <a:gd name="T17" fmla="*/ 33 h 70"/>
                <a:gd name="T18" fmla="*/ 47 w 764"/>
                <a:gd name="T19" fmla="*/ 39 h 70"/>
                <a:gd name="T20" fmla="*/ 215 w 764"/>
                <a:gd name="T21" fmla="*/ 33 h 70"/>
                <a:gd name="T22" fmla="*/ 539 w 764"/>
                <a:gd name="T23" fmla="*/ 40 h 70"/>
                <a:gd name="T24" fmla="*/ 530 w 764"/>
                <a:gd name="T25" fmla="*/ 40 h 70"/>
                <a:gd name="T26" fmla="*/ 236 w 764"/>
                <a:gd name="T27" fmla="*/ 60 h 70"/>
                <a:gd name="T28" fmla="*/ 217 w 764"/>
                <a:gd name="T29" fmla="*/ 63 h 70"/>
                <a:gd name="T30" fmla="*/ 215 w 764"/>
                <a:gd name="T31" fmla="*/ 67 h 70"/>
                <a:gd name="T32" fmla="*/ 218 w 764"/>
                <a:gd name="T33" fmla="*/ 70 h 70"/>
                <a:gd name="T34" fmla="*/ 237 w 764"/>
                <a:gd name="T35" fmla="*/ 67 h 70"/>
                <a:gd name="T36" fmla="*/ 530 w 764"/>
                <a:gd name="T37" fmla="*/ 47 h 70"/>
                <a:gd name="T38" fmla="*/ 575 w 764"/>
                <a:gd name="T39" fmla="*/ 47 h 70"/>
                <a:gd name="T40" fmla="*/ 575 w 764"/>
                <a:gd name="T41" fmla="*/ 41 h 70"/>
                <a:gd name="T42" fmla="*/ 573 w 764"/>
                <a:gd name="T43" fmla="*/ 40 h 70"/>
                <a:gd name="T44" fmla="*/ 560 w 764"/>
                <a:gd name="T45" fmla="*/ 37 h 70"/>
                <a:gd name="T46" fmla="*/ 321 w 764"/>
                <a:gd name="T47" fmla="*/ 22 h 70"/>
                <a:gd name="T48" fmla="*/ 517 w 764"/>
                <a:gd name="T49" fmla="*/ 19 h 70"/>
                <a:gd name="T50" fmla="*/ 668 w 764"/>
                <a:gd name="T51" fmla="*/ 14 h 70"/>
                <a:gd name="T52" fmla="*/ 761 w 764"/>
                <a:gd name="T53" fmla="*/ 8 h 70"/>
                <a:gd name="T54" fmla="*/ 763 w 764"/>
                <a:gd name="T55" fmla="*/ 7 h 70"/>
                <a:gd name="T56" fmla="*/ 763 w 764"/>
                <a:gd name="T57" fmla="*/ 2 h 70"/>
                <a:gd name="T58" fmla="*/ 763 w 764"/>
                <a:gd name="T59" fmla="*/ 2 h 70"/>
                <a:gd name="T60" fmla="*/ 759 w 764"/>
                <a:gd name="T61" fmla="*/ 2 h 70"/>
                <a:gd name="T62" fmla="*/ 759 w 764"/>
                <a:gd name="T63" fmla="*/ 2 h 70"/>
                <a:gd name="T64" fmla="*/ 759 w 764"/>
                <a:gd name="T65" fmla="*/ 2 h 70"/>
                <a:gd name="T66" fmla="*/ 682 w 764"/>
                <a:gd name="T67" fmla="*/ 2 h 70"/>
                <a:gd name="T68" fmla="*/ 625 w 764"/>
                <a:gd name="T69" fmla="*/ 2 h 70"/>
                <a:gd name="T70" fmla="*/ 183 w 764"/>
                <a:gd name="T71" fmla="*/ 1 h 70"/>
                <a:gd name="T72" fmla="*/ 3 w 764"/>
                <a:gd name="T73"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4" h="70">
                  <a:moveTo>
                    <a:pt x="3" y="1"/>
                  </a:moveTo>
                  <a:cubicBezTo>
                    <a:pt x="1" y="1"/>
                    <a:pt x="0" y="3"/>
                    <a:pt x="0" y="4"/>
                  </a:cubicBezTo>
                  <a:cubicBezTo>
                    <a:pt x="0" y="6"/>
                    <a:pt x="1" y="8"/>
                    <a:pt x="3" y="8"/>
                  </a:cubicBezTo>
                  <a:cubicBezTo>
                    <a:pt x="59" y="8"/>
                    <a:pt x="121" y="8"/>
                    <a:pt x="183" y="7"/>
                  </a:cubicBezTo>
                  <a:cubicBezTo>
                    <a:pt x="330" y="7"/>
                    <a:pt x="473" y="7"/>
                    <a:pt x="625" y="9"/>
                  </a:cubicBezTo>
                  <a:cubicBezTo>
                    <a:pt x="627" y="9"/>
                    <a:pt x="632" y="9"/>
                    <a:pt x="638" y="9"/>
                  </a:cubicBezTo>
                  <a:cubicBezTo>
                    <a:pt x="581" y="11"/>
                    <a:pt x="523" y="13"/>
                    <a:pt x="517" y="13"/>
                  </a:cubicBezTo>
                  <a:cubicBezTo>
                    <a:pt x="414" y="7"/>
                    <a:pt x="327" y="15"/>
                    <a:pt x="241" y="22"/>
                  </a:cubicBezTo>
                  <a:cubicBezTo>
                    <a:pt x="178" y="28"/>
                    <a:pt x="115" y="33"/>
                    <a:pt x="47" y="33"/>
                  </a:cubicBezTo>
                  <a:cubicBezTo>
                    <a:pt x="47" y="39"/>
                    <a:pt x="47" y="39"/>
                    <a:pt x="47" y="39"/>
                  </a:cubicBezTo>
                  <a:cubicBezTo>
                    <a:pt x="108" y="39"/>
                    <a:pt x="162" y="36"/>
                    <a:pt x="215" y="33"/>
                  </a:cubicBezTo>
                  <a:cubicBezTo>
                    <a:pt x="316" y="28"/>
                    <a:pt x="411" y="22"/>
                    <a:pt x="539" y="40"/>
                  </a:cubicBezTo>
                  <a:cubicBezTo>
                    <a:pt x="530" y="40"/>
                    <a:pt x="530" y="40"/>
                    <a:pt x="530" y="40"/>
                  </a:cubicBezTo>
                  <a:cubicBezTo>
                    <a:pt x="427" y="40"/>
                    <a:pt x="355" y="40"/>
                    <a:pt x="236" y="60"/>
                  </a:cubicBezTo>
                  <a:cubicBezTo>
                    <a:pt x="217" y="63"/>
                    <a:pt x="217" y="63"/>
                    <a:pt x="217" y="63"/>
                  </a:cubicBezTo>
                  <a:cubicBezTo>
                    <a:pt x="216" y="64"/>
                    <a:pt x="214" y="65"/>
                    <a:pt x="215" y="67"/>
                  </a:cubicBezTo>
                  <a:cubicBezTo>
                    <a:pt x="215" y="69"/>
                    <a:pt x="217" y="70"/>
                    <a:pt x="218" y="70"/>
                  </a:cubicBezTo>
                  <a:cubicBezTo>
                    <a:pt x="237" y="67"/>
                    <a:pt x="237" y="67"/>
                    <a:pt x="237" y="67"/>
                  </a:cubicBezTo>
                  <a:cubicBezTo>
                    <a:pt x="356" y="46"/>
                    <a:pt x="427" y="47"/>
                    <a:pt x="530" y="47"/>
                  </a:cubicBezTo>
                  <a:cubicBezTo>
                    <a:pt x="546" y="47"/>
                    <a:pt x="563" y="47"/>
                    <a:pt x="575" y="47"/>
                  </a:cubicBezTo>
                  <a:cubicBezTo>
                    <a:pt x="575" y="41"/>
                    <a:pt x="575" y="41"/>
                    <a:pt x="575" y="41"/>
                  </a:cubicBezTo>
                  <a:cubicBezTo>
                    <a:pt x="574" y="41"/>
                    <a:pt x="574" y="40"/>
                    <a:pt x="573" y="40"/>
                  </a:cubicBezTo>
                  <a:cubicBezTo>
                    <a:pt x="569" y="39"/>
                    <a:pt x="561" y="37"/>
                    <a:pt x="560" y="37"/>
                  </a:cubicBezTo>
                  <a:cubicBezTo>
                    <a:pt x="467" y="23"/>
                    <a:pt x="392" y="20"/>
                    <a:pt x="321" y="22"/>
                  </a:cubicBezTo>
                  <a:cubicBezTo>
                    <a:pt x="382" y="18"/>
                    <a:pt x="446" y="15"/>
                    <a:pt x="517" y="19"/>
                  </a:cubicBezTo>
                  <a:cubicBezTo>
                    <a:pt x="524" y="20"/>
                    <a:pt x="602" y="17"/>
                    <a:pt x="668" y="14"/>
                  </a:cubicBezTo>
                  <a:cubicBezTo>
                    <a:pt x="713" y="12"/>
                    <a:pt x="753" y="10"/>
                    <a:pt x="761" y="8"/>
                  </a:cubicBezTo>
                  <a:cubicBezTo>
                    <a:pt x="762" y="8"/>
                    <a:pt x="763" y="8"/>
                    <a:pt x="763" y="7"/>
                  </a:cubicBezTo>
                  <a:cubicBezTo>
                    <a:pt x="764" y="6"/>
                    <a:pt x="764" y="4"/>
                    <a:pt x="763" y="2"/>
                  </a:cubicBezTo>
                  <a:cubicBezTo>
                    <a:pt x="763" y="2"/>
                    <a:pt x="763" y="2"/>
                    <a:pt x="763" y="2"/>
                  </a:cubicBezTo>
                  <a:cubicBezTo>
                    <a:pt x="763" y="2"/>
                    <a:pt x="761" y="2"/>
                    <a:pt x="759" y="2"/>
                  </a:cubicBezTo>
                  <a:cubicBezTo>
                    <a:pt x="759" y="2"/>
                    <a:pt x="759" y="2"/>
                    <a:pt x="759" y="2"/>
                  </a:cubicBezTo>
                  <a:cubicBezTo>
                    <a:pt x="759" y="2"/>
                    <a:pt x="759" y="2"/>
                    <a:pt x="759" y="2"/>
                  </a:cubicBezTo>
                  <a:cubicBezTo>
                    <a:pt x="748" y="2"/>
                    <a:pt x="713" y="2"/>
                    <a:pt x="682" y="2"/>
                  </a:cubicBezTo>
                  <a:cubicBezTo>
                    <a:pt x="655" y="2"/>
                    <a:pt x="631" y="2"/>
                    <a:pt x="625" y="2"/>
                  </a:cubicBezTo>
                  <a:cubicBezTo>
                    <a:pt x="474" y="0"/>
                    <a:pt x="330" y="1"/>
                    <a:pt x="183" y="1"/>
                  </a:cubicBezTo>
                  <a:cubicBezTo>
                    <a:pt x="126" y="1"/>
                    <a:pt x="68"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4">
              <a:extLst>
                <a:ext uri="{FF2B5EF4-FFF2-40B4-BE49-F238E27FC236}">
                  <a16:creationId xmlns:a16="http://schemas.microsoft.com/office/drawing/2014/main" xmlns="" id="{CA1151DD-BCE8-4E20-AF8C-4FFBC3BC9146}"/>
                </a:ext>
              </a:extLst>
            </p:cNvPr>
            <p:cNvSpPr>
              <a:spLocks/>
            </p:cNvSpPr>
            <p:nvPr/>
          </p:nvSpPr>
          <p:spPr bwMode="auto">
            <a:xfrm>
              <a:off x="3494" y="2512"/>
              <a:ext cx="208" cy="178"/>
            </a:xfrm>
            <a:custGeom>
              <a:avLst/>
              <a:gdLst>
                <a:gd name="T0" fmla="*/ 85 w 88"/>
                <a:gd name="T1" fmla="*/ 3 h 75"/>
                <a:gd name="T2" fmla="*/ 82 w 88"/>
                <a:gd name="T3" fmla="*/ 0 h 75"/>
                <a:gd name="T4" fmla="*/ 79 w 88"/>
                <a:gd name="T5" fmla="*/ 4 h 75"/>
                <a:gd name="T6" fmla="*/ 36 w 88"/>
                <a:gd name="T7" fmla="*/ 28 h 75"/>
                <a:gd name="T8" fmla="*/ 3 w 88"/>
                <a:gd name="T9" fmla="*/ 49 h 75"/>
                <a:gd name="T10" fmla="*/ 4 w 88"/>
                <a:gd name="T11" fmla="*/ 54 h 75"/>
                <a:gd name="T12" fmla="*/ 5 w 88"/>
                <a:gd name="T13" fmla="*/ 53 h 75"/>
                <a:gd name="T14" fmla="*/ 12 w 88"/>
                <a:gd name="T15" fmla="*/ 52 h 75"/>
                <a:gd name="T16" fmla="*/ 77 w 88"/>
                <a:gd name="T17" fmla="*/ 38 h 75"/>
                <a:gd name="T18" fmla="*/ 76 w 88"/>
                <a:gd name="T19" fmla="*/ 39 h 75"/>
                <a:gd name="T20" fmla="*/ 57 w 88"/>
                <a:gd name="T21" fmla="*/ 49 h 75"/>
                <a:gd name="T22" fmla="*/ 33 w 88"/>
                <a:gd name="T23" fmla="*/ 57 h 75"/>
                <a:gd name="T24" fmla="*/ 4 w 88"/>
                <a:gd name="T25" fmla="*/ 73 h 75"/>
                <a:gd name="T26" fmla="*/ 8 w 88"/>
                <a:gd name="T27" fmla="*/ 75 h 75"/>
                <a:gd name="T28" fmla="*/ 45 w 88"/>
                <a:gd name="T29" fmla="*/ 68 h 75"/>
                <a:gd name="T30" fmla="*/ 85 w 88"/>
                <a:gd name="T31" fmla="*/ 66 h 75"/>
                <a:gd name="T32" fmla="*/ 88 w 88"/>
                <a:gd name="T33" fmla="*/ 62 h 75"/>
                <a:gd name="T34" fmla="*/ 85 w 88"/>
                <a:gd name="T35" fmla="*/ 59 h 75"/>
                <a:gd name="T36" fmla="*/ 44 w 88"/>
                <a:gd name="T37" fmla="*/ 62 h 75"/>
                <a:gd name="T38" fmla="*/ 38 w 88"/>
                <a:gd name="T39" fmla="*/ 63 h 75"/>
                <a:gd name="T40" fmla="*/ 60 w 88"/>
                <a:gd name="T41" fmla="*/ 54 h 75"/>
                <a:gd name="T42" fmla="*/ 88 w 88"/>
                <a:gd name="T43" fmla="*/ 36 h 75"/>
                <a:gd name="T44" fmla="*/ 77 w 88"/>
                <a:gd name="T45" fmla="*/ 31 h 75"/>
                <a:gd name="T46" fmla="*/ 21 w 88"/>
                <a:gd name="T47" fmla="*/ 43 h 75"/>
                <a:gd name="T48" fmla="*/ 39 w 88"/>
                <a:gd name="T49" fmla="*/ 34 h 75"/>
                <a:gd name="T50" fmla="*/ 85 w 88"/>
                <a:gd name="T51" fmla="*/ 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75">
                  <a:moveTo>
                    <a:pt x="85" y="3"/>
                  </a:moveTo>
                  <a:cubicBezTo>
                    <a:pt x="85" y="1"/>
                    <a:pt x="83" y="0"/>
                    <a:pt x="82" y="0"/>
                  </a:cubicBezTo>
                  <a:cubicBezTo>
                    <a:pt x="80" y="1"/>
                    <a:pt x="79" y="3"/>
                    <a:pt x="79" y="4"/>
                  </a:cubicBezTo>
                  <a:cubicBezTo>
                    <a:pt x="80" y="7"/>
                    <a:pt x="57" y="18"/>
                    <a:pt x="36" y="28"/>
                  </a:cubicBezTo>
                  <a:cubicBezTo>
                    <a:pt x="32" y="31"/>
                    <a:pt x="10" y="42"/>
                    <a:pt x="3" y="49"/>
                  </a:cubicBezTo>
                  <a:cubicBezTo>
                    <a:pt x="1" y="51"/>
                    <a:pt x="0" y="53"/>
                    <a:pt x="4" y="54"/>
                  </a:cubicBezTo>
                  <a:cubicBezTo>
                    <a:pt x="4" y="54"/>
                    <a:pt x="5" y="54"/>
                    <a:pt x="5" y="53"/>
                  </a:cubicBezTo>
                  <a:cubicBezTo>
                    <a:pt x="7" y="53"/>
                    <a:pt x="9" y="53"/>
                    <a:pt x="12" y="52"/>
                  </a:cubicBezTo>
                  <a:cubicBezTo>
                    <a:pt x="28" y="48"/>
                    <a:pt x="63" y="39"/>
                    <a:pt x="77" y="38"/>
                  </a:cubicBezTo>
                  <a:cubicBezTo>
                    <a:pt x="77" y="38"/>
                    <a:pt x="76" y="38"/>
                    <a:pt x="76" y="39"/>
                  </a:cubicBezTo>
                  <a:cubicBezTo>
                    <a:pt x="71" y="42"/>
                    <a:pt x="64" y="45"/>
                    <a:pt x="57" y="49"/>
                  </a:cubicBezTo>
                  <a:cubicBezTo>
                    <a:pt x="49" y="53"/>
                    <a:pt x="41" y="55"/>
                    <a:pt x="33" y="57"/>
                  </a:cubicBezTo>
                  <a:cubicBezTo>
                    <a:pt x="28" y="59"/>
                    <a:pt x="0" y="67"/>
                    <a:pt x="4" y="73"/>
                  </a:cubicBezTo>
                  <a:cubicBezTo>
                    <a:pt x="5" y="75"/>
                    <a:pt x="6" y="75"/>
                    <a:pt x="8" y="75"/>
                  </a:cubicBezTo>
                  <a:cubicBezTo>
                    <a:pt x="20" y="72"/>
                    <a:pt x="32" y="70"/>
                    <a:pt x="45" y="68"/>
                  </a:cubicBezTo>
                  <a:cubicBezTo>
                    <a:pt x="57" y="67"/>
                    <a:pt x="71" y="66"/>
                    <a:pt x="85" y="66"/>
                  </a:cubicBezTo>
                  <a:cubicBezTo>
                    <a:pt x="87" y="66"/>
                    <a:pt x="88" y="64"/>
                    <a:pt x="88" y="62"/>
                  </a:cubicBezTo>
                  <a:cubicBezTo>
                    <a:pt x="88" y="61"/>
                    <a:pt x="87" y="59"/>
                    <a:pt x="85" y="59"/>
                  </a:cubicBezTo>
                  <a:cubicBezTo>
                    <a:pt x="70" y="59"/>
                    <a:pt x="57" y="60"/>
                    <a:pt x="44" y="62"/>
                  </a:cubicBezTo>
                  <a:cubicBezTo>
                    <a:pt x="42" y="62"/>
                    <a:pt x="40" y="62"/>
                    <a:pt x="38" y="63"/>
                  </a:cubicBezTo>
                  <a:cubicBezTo>
                    <a:pt x="45" y="61"/>
                    <a:pt x="52" y="58"/>
                    <a:pt x="60" y="54"/>
                  </a:cubicBezTo>
                  <a:cubicBezTo>
                    <a:pt x="65" y="52"/>
                    <a:pt x="87" y="42"/>
                    <a:pt x="88" y="36"/>
                  </a:cubicBezTo>
                  <a:cubicBezTo>
                    <a:pt x="88" y="33"/>
                    <a:pt x="83" y="31"/>
                    <a:pt x="77" y="31"/>
                  </a:cubicBezTo>
                  <a:cubicBezTo>
                    <a:pt x="59" y="31"/>
                    <a:pt x="24" y="42"/>
                    <a:pt x="21" y="43"/>
                  </a:cubicBezTo>
                  <a:cubicBezTo>
                    <a:pt x="26" y="40"/>
                    <a:pt x="32" y="37"/>
                    <a:pt x="39" y="34"/>
                  </a:cubicBezTo>
                  <a:cubicBezTo>
                    <a:pt x="62" y="23"/>
                    <a:pt x="87" y="11"/>
                    <a:pt x="8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5">
              <a:extLst>
                <a:ext uri="{FF2B5EF4-FFF2-40B4-BE49-F238E27FC236}">
                  <a16:creationId xmlns:a16="http://schemas.microsoft.com/office/drawing/2014/main" xmlns="" id="{2524A36C-7EAB-4503-B9FA-EA5EF354B370}"/>
                </a:ext>
              </a:extLst>
            </p:cNvPr>
            <p:cNvSpPr>
              <a:spLocks/>
            </p:cNvSpPr>
            <p:nvPr/>
          </p:nvSpPr>
          <p:spPr bwMode="auto">
            <a:xfrm>
              <a:off x="3479" y="2247"/>
              <a:ext cx="221" cy="320"/>
            </a:xfrm>
            <a:custGeom>
              <a:avLst/>
              <a:gdLst>
                <a:gd name="T0" fmla="*/ 89 w 93"/>
                <a:gd name="T1" fmla="*/ 4 h 135"/>
                <a:gd name="T2" fmla="*/ 87 w 93"/>
                <a:gd name="T3" fmla="*/ 0 h 135"/>
                <a:gd name="T4" fmla="*/ 83 w 93"/>
                <a:gd name="T5" fmla="*/ 2 h 135"/>
                <a:gd name="T6" fmla="*/ 56 w 93"/>
                <a:gd name="T7" fmla="*/ 23 h 135"/>
                <a:gd name="T8" fmla="*/ 3 w 93"/>
                <a:gd name="T9" fmla="*/ 57 h 135"/>
                <a:gd name="T10" fmla="*/ 4 w 93"/>
                <a:gd name="T11" fmla="*/ 60 h 135"/>
                <a:gd name="T12" fmla="*/ 3 w 93"/>
                <a:gd name="T13" fmla="*/ 57 h 135"/>
                <a:gd name="T14" fmla="*/ 1 w 93"/>
                <a:gd name="T15" fmla="*/ 61 h 135"/>
                <a:gd name="T16" fmla="*/ 4 w 93"/>
                <a:gd name="T17" fmla="*/ 63 h 135"/>
                <a:gd name="T18" fmla="*/ 40 w 93"/>
                <a:gd name="T19" fmla="*/ 56 h 135"/>
                <a:gd name="T20" fmla="*/ 80 w 93"/>
                <a:gd name="T21" fmla="*/ 46 h 135"/>
                <a:gd name="T22" fmla="*/ 37 w 93"/>
                <a:gd name="T23" fmla="*/ 72 h 135"/>
                <a:gd name="T24" fmla="*/ 4 w 93"/>
                <a:gd name="T25" fmla="*/ 93 h 135"/>
                <a:gd name="T26" fmla="*/ 6 w 93"/>
                <a:gd name="T27" fmla="*/ 95 h 135"/>
                <a:gd name="T28" fmla="*/ 4 w 93"/>
                <a:gd name="T29" fmla="*/ 93 h 135"/>
                <a:gd name="T30" fmla="*/ 4 w 93"/>
                <a:gd name="T31" fmla="*/ 97 h 135"/>
                <a:gd name="T32" fmla="*/ 6 w 93"/>
                <a:gd name="T33" fmla="*/ 98 h 135"/>
                <a:gd name="T34" fmla="*/ 6 w 93"/>
                <a:gd name="T35" fmla="*/ 98 h 135"/>
                <a:gd name="T36" fmla="*/ 6 w 93"/>
                <a:gd name="T37" fmla="*/ 98 h 135"/>
                <a:gd name="T38" fmla="*/ 7 w 93"/>
                <a:gd name="T39" fmla="*/ 98 h 135"/>
                <a:gd name="T40" fmla="*/ 39 w 93"/>
                <a:gd name="T41" fmla="*/ 92 h 135"/>
                <a:gd name="T42" fmla="*/ 83 w 93"/>
                <a:gd name="T43" fmla="*/ 82 h 135"/>
                <a:gd name="T44" fmla="*/ 69 w 93"/>
                <a:gd name="T45" fmla="*/ 91 h 135"/>
                <a:gd name="T46" fmla="*/ 59 w 93"/>
                <a:gd name="T47" fmla="*/ 97 h 135"/>
                <a:gd name="T48" fmla="*/ 37 w 93"/>
                <a:gd name="T49" fmla="*/ 110 h 135"/>
                <a:gd name="T50" fmla="*/ 7 w 93"/>
                <a:gd name="T51" fmla="*/ 128 h 135"/>
                <a:gd name="T52" fmla="*/ 8 w 93"/>
                <a:gd name="T53" fmla="*/ 131 h 135"/>
                <a:gd name="T54" fmla="*/ 7 w 93"/>
                <a:gd name="T55" fmla="*/ 128 h 135"/>
                <a:gd name="T56" fmla="*/ 6 w 93"/>
                <a:gd name="T57" fmla="*/ 133 h 135"/>
                <a:gd name="T58" fmla="*/ 9 w 93"/>
                <a:gd name="T59" fmla="*/ 134 h 135"/>
                <a:gd name="T60" fmla="*/ 47 w 93"/>
                <a:gd name="T61" fmla="*/ 127 h 135"/>
                <a:gd name="T62" fmla="*/ 68 w 93"/>
                <a:gd name="T63" fmla="*/ 122 h 135"/>
                <a:gd name="T64" fmla="*/ 76 w 93"/>
                <a:gd name="T65" fmla="*/ 120 h 135"/>
                <a:gd name="T66" fmla="*/ 87 w 93"/>
                <a:gd name="T67" fmla="*/ 119 h 135"/>
                <a:gd name="T68" fmla="*/ 91 w 93"/>
                <a:gd name="T69" fmla="*/ 117 h 135"/>
                <a:gd name="T70" fmla="*/ 89 w 93"/>
                <a:gd name="T71" fmla="*/ 113 h 135"/>
                <a:gd name="T72" fmla="*/ 74 w 93"/>
                <a:gd name="T73" fmla="*/ 114 h 135"/>
                <a:gd name="T74" fmla="*/ 67 w 93"/>
                <a:gd name="T75" fmla="*/ 116 h 135"/>
                <a:gd name="T76" fmla="*/ 46 w 93"/>
                <a:gd name="T77" fmla="*/ 121 h 135"/>
                <a:gd name="T78" fmla="*/ 26 w 93"/>
                <a:gd name="T79" fmla="*/ 125 h 135"/>
                <a:gd name="T80" fmla="*/ 40 w 93"/>
                <a:gd name="T81" fmla="*/ 116 h 135"/>
                <a:gd name="T82" fmla="*/ 62 w 93"/>
                <a:gd name="T83" fmla="*/ 103 h 135"/>
                <a:gd name="T84" fmla="*/ 72 w 93"/>
                <a:gd name="T85" fmla="*/ 97 h 135"/>
                <a:gd name="T86" fmla="*/ 92 w 93"/>
                <a:gd name="T87" fmla="*/ 81 h 135"/>
                <a:gd name="T88" fmla="*/ 92 w 93"/>
                <a:gd name="T89" fmla="*/ 81 h 135"/>
                <a:gd name="T90" fmla="*/ 92 w 93"/>
                <a:gd name="T91" fmla="*/ 81 h 135"/>
                <a:gd name="T92" fmla="*/ 92 w 93"/>
                <a:gd name="T93" fmla="*/ 81 h 135"/>
                <a:gd name="T94" fmla="*/ 92 w 93"/>
                <a:gd name="T95" fmla="*/ 81 h 135"/>
                <a:gd name="T96" fmla="*/ 90 w 93"/>
                <a:gd name="T97" fmla="*/ 76 h 135"/>
                <a:gd name="T98" fmla="*/ 37 w 93"/>
                <a:gd name="T99" fmla="*/ 85 h 135"/>
                <a:gd name="T100" fmla="*/ 20 w 93"/>
                <a:gd name="T101" fmla="*/ 89 h 135"/>
                <a:gd name="T102" fmla="*/ 40 w 93"/>
                <a:gd name="T103" fmla="*/ 78 h 135"/>
                <a:gd name="T104" fmla="*/ 90 w 93"/>
                <a:gd name="T105" fmla="*/ 43 h 135"/>
                <a:gd name="T106" fmla="*/ 90 w 93"/>
                <a:gd name="T107" fmla="*/ 42 h 135"/>
                <a:gd name="T108" fmla="*/ 87 w 93"/>
                <a:gd name="T109" fmla="*/ 39 h 135"/>
                <a:gd name="T110" fmla="*/ 87 w 93"/>
                <a:gd name="T111" fmla="*/ 39 h 135"/>
                <a:gd name="T112" fmla="*/ 38 w 93"/>
                <a:gd name="T113" fmla="*/ 50 h 135"/>
                <a:gd name="T114" fmla="*/ 19 w 93"/>
                <a:gd name="T115" fmla="*/ 55 h 135"/>
                <a:gd name="T116" fmla="*/ 60 w 93"/>
                <a:gd name="T117" fmla="*/ 29 h 135"/>
                <a:gd name="T118" fmla="*/ 89 w 93"/>
                <a:gd name="T119" fmla="*/ 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3" h="135">
                  <a:moveTo>
                    <a:pt x="89" y="4"/>
                  </a:moveTo>
                  <a:cubicBezTo>
                    <a:pt x="90" y="2"/>
                    <a:pt x="88" y="0"/>
                    <a:pt x="87" y="0"/>
                  </a:cubicBezTo>
                  <a:cubicBezTo>
                    <a:pt x="85" y="0"/>
                    <a:pt x="83" y="1"/>
                    <a:pt x="83" y="2"/>
                  </a:cubicBezTo>
                  <a:cubicBezTo>
                    <a:pt x="83" y="4"/>
                    <a:pt x="71" y="13"/>
                    <a:pt x="56" y="23"/>
                  </a:cubicBezTo>
                  <a:cubicBezTo>
                    <a:pt x="35" y="38"/>
                    <a:pt x="10" y="54"/>
                    <a:pt x="3" y="57"/>
                  </a:cubicBezTo>
                  <a:cubicBezTo>
                    <a:pt x="4" y="60"/>
                    <a:pt x="4" y="60"/>
                    <a:pt x="4" y="60"/>
                  </a:cubicBezTo>
                  <a:cubicBezTo>
                    <a:pt x="3" y="57"/>
                    <a:pt x="3" y="57"/>
                    <a:pt x="3" y="57"/>
                  </a:cubicBezTo>
                  <a:cubicBezTo>
                    <a:pt x="1" y="58"/>
                    <a:pt x="0" y="60"/>
                    <a:pt x="1" y="61"/>
                  </a:cubicBezTo>
                  <a:cubicBezTo>
                    <a:pt x="2" y="63"/>
                    <a:pt x="3" y="63"/>
                    <a:pt x="4" y="63"/>
                  </a:cubicBezTo>
                  <a:cubicBezTo>
                    <a:pt x="18" y="63"/>
                    <a:pt x="29" y="59"/>
                    <a:pt x="40" y="56"/>
                  </a:cubicBezTo>
                  <a:cubicBezTo>
                    <a:pt x="51" y="52"/>
                    <a:pt x="63" y="49"/>
                    <a:pt x="80" y="46"/>
                  </a:cubicBezTo>
                  <a:cubicBezTo>
                    <a:pt x="73" y="53"/>
                    <a:pt x="54" y="63"/>
                    <a:pt x="37" y="72"/>
                  </a:cubicBezTo>
                  <a:cubicBezTo>
                    <a:pt x="21" y="81"/>
                    <a:pt x="7" y="89"/>
                    <a:pt x="4" y="93"/>
                  </a:cubicBezTo>
                  <a:cubicBezTo>
                    <a:pt x="6" y="95"/>
                    <a:pt x="6" y="95"/>
                    <a:pt x="6" y="95"/>
                  </a:cubicBezTo>
                  <a:cubicBezTo>
                    <a:pt x="4" y="93"/>
                    <a:pt x="4" y="93"/>
                    <a:pt x="4" y="93"/>
                  </a:cubicBezTo>
                  <a:cubicBezTo>
                    <a:pt x="3" y="94"/>
                    <a:pt x="3" y="96"/>
                    <a:pt x="4" y="97"/>
                  </a:cubicBezTo>
                  <a:cubicBezTo>
                    <a:pt x="5" y="98"/>
                    <a:pt x="6" y="98"/>
                    <a:pt x="6" y="98"/>
                  </a:cubicBezTo>
                  <a:cubicBezTo>
                    <a:pt x="6" y="98"/>
                    <a:pt x="6" y="98"/>
                    <a:pt x="6" y="98"/>
                  </a:cubicBezTo>
                  <a:cubicBezTo>
                    <a:pt x="6" y="98"/>
                    <a:pt x="6" y="98"/>
                    <a:pt x="6" y="98"/>
                  </a:cubicBezTo>
                  <a:cubicBezTo>
                    <a:pt x="7" y="98"/>
                    <a:pt x="7" y="98"/>
                    <a:pt x="7" y="98"/>
                  </a:cubicBezTo>
                  <a:cubicBezTo>
                    <a:pt x="10" y="98"/>
                    <a:pt x="24" y="95"/>
                    <a:pt x="39" y="92"/>
                  </a:cubicBezTo>
                  <a:cubicBezTo>
                    <a:pt x="56" y="88"/>
                    <a:pt x="75" y="84"/>
                    <a:pt x="83" y="82"/>
                  </a:cubicBezTo>
                  <a:cubicBezTo>
                    <a:pt x="80" y="85"/>
                    <a:pt x="75" y="88"/>
                    <a:pt x="69" y="91"/>
                  </a:cubicBezTo>
                  <a:cubicBezTo>
                    <a:pt x="66" y="93"/>
                    <a:pt x="63" y="95"/>
                    <a:pt x="59" y="97"/>
                  </a:cubicBezTo>
                  <a:cubicBezTo>
                    <a:pt x="52" y="101"/>
                    <a:pt x="44" y="106"/>
                    <a:pt x="37" y="110"/>
                  </a:cubicBezTo>
                  <a:cubicBezTo>
                    <a:pt x="25" y="118"/>
                    <a:pt x="13" y="125"/>
                    <a:pt x="7" y="128"/>
                  </a:cubicBezTo>
                  <a:cubicBezTo>
                    <a:pt x="8" y="131"/>
                    <a:pt x="8" y="131"/>
                    <a:pt x="8" y="131"/>
                  </a:cubicBezTo>
                  <a:cubicBezTo>
                    <a:pt x="7" y="128"/>
                    <a:pt x="7" y="128"/>
                    <a:pt x="7" y="128"/>
                  </a:cubicBezTo>
                  <a:cubicBezTo>
                    <a:pt x="5" y="129"/>
                    <a:pt x="5" y="131"/>
                    <a:pt x="6" y="133"/>
                  </a:cubicBezTo>
                  <a:cubicBezTo>
                    <a:pt x="6" y="134"/>
                    <a:pt x="8" y="135"/>
                    <a:pt x="9" y="134"/>
                  </a:cubicBezTo>
                  <a:cubicBezTo>
                    <a:pt x="15" y="133"/>
                    <a:pt x="31" y="130"/>
                    <a:pt x="47" y="127"/>
                  </a:cubicBezTo>
                  <a:cubicBezTo>
                    <a:pt x="54" y="125"/>
                    <a:pt x="62" y="124"/>
                    <a:pt x="68" y="122"/>
                  </a:cubicBezTo>
                  <a:cubicBezTo>
                    <a:pt x="71" y="122"/>
                    <a:pt x="74" y="121"/>
                    <a:pt x="76" y="120"/>
                  </a:cubicBezTo>
                  <a:cubicBezTo>
                    <a:pt x="81" y="119"/>
                    <a:pt x="85" y="118"/>
                    <a:pt x="87" y="119"/>
                  </a:cubicBezTo>
                  <a:cubicBezTo>
                    <a:pt x="89" y="119"/>
                    <a:pt x="91" y="118"/>
                    <a:pt x="91" y="117"/>
                  </a:cubicBezTo>
                  <a:cubicBezTo>
                    <a:pt x="92" y="115"/>
                    <a:pt x="91" y="113"/>
                    <a:pt x="89" y="113"/>
                  </a:cubicBezTo>
                  <a:cubicBezTo>
                    <a:pt x="85" y="111"/>
                    <a:pt x="80" y="113"/>
                    <a:pt x="74" y="114"/>
                  </a:cubicBezTo>
                  <a:cubicBezTo>
                    <a:pt x="72" y="115"/>
                    <a:pt x="69" y="116"/>
                    <a:pt x="67" y="116"/>
                  </a:cubicBezTo>
                  <a:cubicBezTo>
                    <a:pt x="59" y="118"/>
                    <a:pt x="52" y="119"/>
                    <a:pt x="46" y="121"/>
                  </a:cubicBezTo>
                  <a:cubicBezTo>
                    <a:pt x="39" y="122"/>
                    <a:pt x="32" y="123"/>
                    <a:pt x="26" y="125"/>
                  </a:cubicBezTo>
                  <a:cubicBezTo>
                    <a:pt x="31" y="122"/>
                    <a:pt x="36" y="119"/>
                    <a:pt x="40" y="116"/>
                  </a:cubicBezTo>
                  <a:cubicBezTo>
                    <a:pt x="48" y="111"/>
                    <a:pt x="55" y="107"/>
                    <a:pt x="62" y="103"/>
                  </a:cubicBezTo>
                  <a:cubicBezTo>
                    <a:pt x="66" y="101"/>
                    <a:pt x="69" y="99"/>
                    <a:pt x="72" y="97"/>
                  </a:cubicBezTo>
                  <a:cubicBezTo>
                    <a:pt x="82" y="91"/>
                    <a:pt x="90" y="87"/>
                    <a:pt x="92" y="81"/>
                  </a:cubicBezTo>
                  <a:cubicBezTo>
                    <a:pt x="92" y="81"/>
                    <a:pt x="92" y="81"/>
                    <a:pt x="92" y="81"/>
                  </a:cubicBezTo>
                  <a:cubicBezTo>
                    <a:pt x="92" y="81"/>
                    <a:pt x="92" y="81"/>
                    <a:pt x="92" y="81"/>
                  </a:cubicBezTo>
                  <a:cubicBezTo>
                    <a:pt x="92" y="81"/>
                    <a:pt x="92" y="81"/>
                    <a:pt x="92" y="81"/>
                  </a:cubicBezTo>
                  <a:cubicBezTo>
                    <a:pt x="92" y="81"/>
                    <a:pt x="92" y="81"/>
                    <a:pt x="92" y="81"/>
                  </a:cubicBezTo>
                  <a:cubicBezTo>
                    <a:pt x="93" y="79"/>
                    <a:pt x="92" y="77"/>
                    <a:pt x="90" y="76"/>
                  </a:cubicBezTo>
                  <a:cubicBezTo>
                    <a:pt x="85" y="75"/>
                    <a:pt x="59" y="80"/>
                    <a:pt x="37" y="85"/>
                  </a:cubicBezTo>
                  <a:cubicBezTo>
                    <a:pt x="31" y="87"/>
                    <a:pt x="25" y="88"/>
                    <a:pt x="20" y="89"/>
                  </a:cubicBezTo>
                  <a:cubicBezTo>
                    <a:pt x="26" y="86"/>
                    <a:pt x="33" y="82"/>
                    <a:pt x="40" y="78"/>
                  </a:cubicBezTo>
                  <a:cubicBezTo>
                    <a:pt x="63" y="66"/>
                    <a:pt x="88" y="52"/>
                    <a:pt x="90" y="43"/>
                  </a:cubicBezTo>
                  <a:cubicBezTo>
                    <a:pt x="90" y="43"/>
                    <a:pt x="90" y="43"/>
                    <a:pt x="90" y="42"/>
                  </a:cubicBezTo>
                  <a:cubicBezTo>
                    <a:pt x="90" y="40"/>
                    <a:pt x="89" y="39"/>
                    <a:pt x="87" y="39"/>
                  </a:cubicBezTo>
                  <a:cubicBezTo>
                    <a:pt x="87" y="39"/>
                    <a:pt x="87" y="39"/>
                    <a:pt x="87" y="39"/>
                  </a:cubicBezTo>
                  <a:cubicBezTo>
                    <a:pt x="65" y="41"/>
                    <a:pt x="51" y="46"/>
                    <a:pt x="38" y="50"/>
                  </a:cubicBezTo>
                  <a:cubicBezTo>
                    <a:pt x="32" y="52"/>
                    <a:pt x="26" y="54"/>
                    <a:pt x="19" y="55"/>
                  </a:cubicBezTo>
                  <a:cubicBezTo>
                    <a:pt x="31" y="48"/>
                    <a:pt x="46" y="38"/>
                    <a:pt x="60" y="29"/>
                  </a:cubicBezTo>
                  <a:cubicBezTo>
                    <a:pt x="75" y="18"/>
                    <a:pt x="89" y="7"/>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6">
              <a:extLst>
                <a:ext uri="{FF2B5EF4-FFF2-40B4-BE49-F238E27FC236}">
                  <a16:creationId xmlns:a16="http://schemas.microsoft.com/office/drawing/2014/main" xmlns="" id="{01CC059E-435B-4769-910F-DF6D8E8AA06C}"/>
                </a:ext>
              </a:extLst>
            </p:cNvPr>
            <p:cNvSpPr>
              <a:spLocks/>
            </p:cNvSpPr>
            <p:nvPr/>
          </p:nvSpPr>
          <p:spPr bwMode="auto">
            <a:xfrm>
              <a:off x="3458" y="1914"/>
              <a:ext cx="235" cy="411"/>
            </a:xfrm>
            <a:custGeom>
              <a:avLst/>
              <a:gdLst>
                <a:gd name="T0" fmla="*/ 93 w 99"/>
                <a:gd name="T1" fmla="*/ 1 h 173"/>
                <a:gd name="T2" fmla="*/ 82 w 99"/>
                <a:gd name="T3" fmla="*/ 7 h 173"/>
                <a:gd name="T4" fmla="*/ 15 w 99"/>
                <a:gd name="T5" fmla="*/ 63 h 173"/>
                <a:gd name="T6" fmla="*/ 4 w 99"/>
                <a:gd name="T7" fmla="*/ 85 h 173"/>
                <a:gd name="T8" fmla="*/ 4 w 99"/>
                <a:gd name="T9" fmla="*/ 88 h 173"/>
                <a:gd name="T10" fmla="*/ 70 w 99"/>
                <a:gd name="T11" fmla="*/ 53 h 173"/>
                <a:gd name="T12" fmla="*/ 70 w 99"/>
                <a:gd name="T13" fmla="*/ 53 h 173"/>
                <a:gd name="T14" fmla="*/ 12 w 99"/>
                <a:gd name="T15" fmla="*/ 95 h 173"/>
                <a:gd name="T16" fmla="*/ 0 w 99"/>
                <a:gd name="T17" fmla="*/ 108 h 173"/>
                <a:gd name="T18" fmla="*/ 5 w 99"/>
                <a:gd name="T19" fmla="*/ 111 h 173"/>
                <a:gd name="T20" fmla="*/ 80 w 99"/>
                <a:gd name="T21" fmla="*/ 79 h 173"/>
                <a:gd name="T22" fmla="*/ 16 w 99"/>
                <a:gd name="T23" fmla="*/ 127 h 173"/>
                <a:gd name="T24" fmla="*/ 2 w 99"/>
                <a:gd name="T25" fmla="*/ 139 h 173"/>
                <a:gd name="T26" fmla="*/ 2 w 99"/>
                <a:gd name="T27" fmla="*/ 143 h 173"/>
                <a:gd name="T28" fmla="*/ 14 w 99"/>
                <a:gd name="T29" fmla="*/ 140 h 173"/>
                <a:gd name="T30" fmla="*/ 53 w 99"/>
                <a:gd name="T31" fmla="*/ 135 h 173"/>
                <a:gd name="T32" fmla="*/ 8 w 99"/>
                <a:gd name="T33" fmla="*/ 166 h 173"/>
                <a:gd name="T34" fmla="*/ 8 w 99"/>
                <a:gd name="T35" fmla="*/ 169 h 173"/>
                <a:gd name="T36" fmla="*/ 4 w 99"/>
                <a:gd name="T37" fmla="*/ 170 h 173"/>
                <a:gd name="T38" fmla="*/ 8 w 99"/>
                <a:gd name="T39" fmla="*/ 172 h 173"/>
                <a:gd name="T40" fmla="*/ 12 w 99"/>
                <a:gd name="T41" fmla="*/ 171 h 173"/>
                <a:gd name="T42" fmla="*/ 96 w 99"/>
                <a:gd name="T43" fmla="*/ 146 h 173"/>
                <a:gd name="T44" fmla="*/ 95 w 99"/>
                <a:gd name="T45" fmla="*/ 140 h 173"/>
                <a:gd name="T46" fmla="*/ 57 w 99"/>
                <a:gd name="T47" fmla="*/ 141 h 173"/>
                <a:gd name="T48" fmla="*/ 98 w 99"/>
                <a:gd name="T49" fmla="*/ 104 h 173"/>
                <a:gd name="T50" fmla="*/ 94 w 99"/>
                <a:gd name="T51" fmla="*/ 102 h 173"/>
                <a:gd name="T52" fmla="*/ 27 w 99"/>
                <a:gd name="T53" fmla="*/ 127 h 173"/>
                <a:gd name="T54" fmla="*/ 93 w 99"/>
                <a:gd name="T55" fmla="*/ 76 h 173"/>
                <a:gd name="T56" fmla="*/ 93 w 99"/>
                <a:gd name="T57" fmla="*/ 69 h 173"/>
                <a:gd name="T58" fmla="*/ 93 w 99"/>
                <a:gd name="T59" fmla="*/ 69 h 173"/>
                <a:gd name="T60" fmla="*/ 16 w 99"/>
                <a:gd name="T61" fmla="*/ 100 h 173"/>
                <a:gd name="T62" fmla="*/ 73 w 99"/>
                <a:gd name="T63" fmla="*/ 59 h 173"/>
                <a:gd name="T64" fmla="*/ 96 w 99"/>
                <a:gd name="T65" fmla="*/ 42 h 173"/>
                <a:gd name="T66" fmla="*/ 96 w 99"/>
                <a:gd name="T67" fmla="*/ 41 h 173"/>
                <a:gd name="T68" fmla="*/ 93 w 99"/>
                <a:gd name="T69" fmla="*/ 41 h 173"/>
                <a:gd name="T70" fmla="*/ 75 w 99"/>
                <a:gd name="T71" fmla="*/ 43 h 173"/>
                <a:gd name="T72" fmla="*/ 17 w 99"/>
                <a:gd name="T73" fmla="*/ 74 h 173"/>
                <a:gd name="T74" fmla="*/ 20 w 99"/>
                <a:gd name="T75" fmla="*/ 67 h 173"/>
                <a:gd name="T76" fmla="*/ 86 w 99"/>
                <a:gd name="T77" fmla="*/ 1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173">
                  <a:moveTo>
                    <a:pt x="94" y="6"/>
                  </a:moveTo>
                  <a:cubicBezTo>
                    <a:pt x="95" y="4"/>
                    <a:pt x="95" y="2"/>
                    <a:pt x="93" y="1"/>
                  </a:cubicBezTo>
                  <a:cubicBezTo>
                    <a:pt x="92" y="0"/>
                    <a:pt x="90" y="0"/>
                    <a:pt x="89" y="2"/>
                  </a:cubicBezTo>
                  <a:cubicBezTo>
                    <a:pt x="89" y="2"/>
                    <a:pt x="86" y="4"/>
                    <a:pt x="82" y="7"/>
                  </a:cubicBezTo>
                  <a:cubicBezTo>
                    <a:pt x="65" y="20"/>
                    <a:pt x="26" y="50"/>
                    <a:pt x="18" y="60"/>
                  </a:cubicBezTo>
                  <a:cubicBezTo>
                    <a:pt x="17" y="60"/>
                    <a:pt x="16" y="62"/>
                    <a:pt x="15" y="63"/>
                  </a:cubicBezTo>
                  <a:cubicBezTo>
                    <a:pt x="10" y="70"/>
                    <a:pt x="0" y="81"/>
                    <a:pt x="1" y="86"/>
                  </a:cubicBezTo>
                  <a:cubicBezTo>
                    <a:pt x="4" y="85"/>
                    <a:pt x="4" y="85"/>
                    <a:pt x="4" y="85"/>
                  </a:cubicBezTo>
                  <a:cubicBezTo>
                    <a:pt x="1" y="86"/>
                    <a:pt x="1" y="86"/>
                    <a:pt x="1" y="86"/>
                  </a:cubicBezTo>
                  <a:cubicBezTo>
                    <a:pt x="1" y="87"/>
                    <a:pt x="2" y="88"/>
                    <a:pt x="4" y="88"/>
                  </a:cubicBezTo>
                  <a:cubicBezTo>
                    <a:pt x="7" y="88"/>
                    <a:pt x="13" y="84"/>
                    <a:pt x="21" y="79"/>
                  </a:cubicBezTo>
                  <a:cubicBezTo>
                    <a:pt x="33" y="71"/>
                    <a:pt x="51" y="59"/>
                    <a:pt x="70" y="53"/>
                  </a:cubicBezTo>
                  <a:cubicBezTo>
                    <a:pt x="71" y="52"/>
                    <a:pt x="72" y="52"/>
                    <a:pt x="73" y="51"/>
                  </a:cubicBezTo>
                  <a:cubicBezTo>
                    <a:pt x="72" y="52"/>
                    <a:pt x="71" y="52"/>
                    <a:pt x="70" y="53"/>
                  </a:cubicBezTo>
                  <a:cubicBezTo>
                    <a:pt x="51" y="66"/>
                    <a:pt x="24" y="83"/>
                    <a:pt x="15" y="92"/>
                  </a:cubicBezTo>
                  <a:cubicBezTo>
                    <a:pt x="14" y="93"/>
                    <a:pt x="13" y="94"/>
                    <a:pt x="12" y="95"/>
                  </a:cubicBezTo>
                  <a:cubicBezTo>
                    <a:pt x="7" y="99"/>
                    <a:pt x="1" y="104"/>
                    <a:pt x="0" y="108"/>
                  </a:cubicBezTo>
                  <a:cubicBezTo>
                    <a:pt x="0" y="108"/>
                    <a:pt x="0" y="108"/>
                    <a:pt x="0" y="108"/>
                  </a:cubicBezTo>
                  <a:cubicBezTo>
                    <a:pt x="0" y="110"/>
                    <a:pt x="1" y="111"/>
                    <a:pt x="3" y="111"/>
                  </a:cubicBezTo>
                  <a:cubicBezTo>
                    <a:pt x="4" y="111"/>
                    <a:pt x="4" y="111"/>
                    <a:pt x="5" y="111"/>
                  </a:cubicBezTo>
                  <a:cubicBezTo>
                    <a:pt x="9" y="110"/>
                    <a:pt x="18" y="106"/>
                    <a:pt x="30" y="101"/>
                  </a:cubicBezTo>
                  <a:cubicBezTo>
                    <a:pt x="46" y="93"/>
                    <a:pt x="66" y="84"/>
                    <a:pt x="80" y="79"/>
                  </a:cubicBezTo>
                  <a:cubicBezTo>
                    <a:pt x="76" y="82"/>
                    <a:pt x="72" y="85"/>
                    <a:pt x="67" y="88"/>
                  </a:cubicBezTo>
                  <a:cubicBezTo>
                    <a:pt x="47" y="104"/>
                    <a:pt x="21" y="123"/>
                    <a:pt x="16" y="127"/>
                  </a:cubicBezTo>
                  <a:cubicBezTo>
                    <a:pt x="16" y="127"/>
                    <a:pt x="16" y="128"/>
                    <a:pt x="15" y="128"/>
                  </a:cubicBezTo>
                  <a:cubicBezTo>
                    <a:pt x="11" y="131"/>
                    <a:pt x="4" y="136"/>
                    <a:pt x="2" y="139"/>
                  </a:cubicBezTo>
                  <a:cubicBezTo>
                    <a:pt x="2" y="139"/>
                    <a:pt x="2" y="139"/>
                    <a:pt x="2" y="139"/>
                  </a:cubicBezTo>
                  <a:cubicBezTo>
                    <a:pt x="1" y="140"/>
                    <a:pt x="1" y="142"/>
                    <a:pt x="2" y="143"/>
                  </a:cubicBezTo>
                  <a:cubicBezTo>
                    <a:pt x="3" y="144"/>
                    <a:pt x="4" y="144"/>
                    <a:pt x="6" y="144"/>
                  </a:cubicBezTo>
                  <a:cubicBezTo>
                    <a:pt x="14" y="140"/>
                    <a:pt x="14" y="140"/>
                    <a:pt x="14" y="140"/>
                  </a:cubicBezTo>
                  <a:cubicBezTo>
                    <a:pt x="46" y="126"/>
                    <a:pt x="68" y="117"/>
                    <a:pt x="83" y="113"/>
                  </a:cubicBezTo>
                  <a:cubicBezTo>
                    <a:pt x="75" y="119"/>
                    <a:pt x="65" y="127"/>
                    <a:pt x="53" y="135"/>
                  </a:cubicBezTo>
                  <a:cubicBezTo>
                    <a:pt x="36" y="148"/>
                    <a:pt x="18" y="161"/>
                    <a:pt x="9" y="165"/>
                  </a:cubicBezTo>
                  <a:cubicBezTo>
                    <a:pt x="8" y="166"/>
                    <a:pt x="8" y="166"/>
                    <a:pt x="8" y="166"/>
                  </a:cubicBezTo>
                  <a:cubicBezTo>
                    <a:pt x="7" y="166"/>
                    <a:pt x="7" y="166"/>
                    <a:pt x="7" y="166"/>
                  </a:cubicBezTo>
                  <a:cubicBezTo>
                    <a:pt x="8" y="169"/>
                    <a:pt x="8" y="169"/>
                    <a:pt x="8" y="169"/>
                  </a:cubicBezTo>
                  <a:cubicBezTo>
                    <a:pt x="7" y="166"/>
                    <a:pt x="7" y="166"/>
                    <a:pt x="7" y="166"/>
                  </a:cubicBezTo>
                  <a:cubicBezTo>
                    <a:pt x="5" y="166"/>
                    <a:pt x="4" y="168"/>
                    <a:pt x="4" y="170"/>
                  </a:cubicBezTo>
                  <a:cubicBezTo>
                    <a:pt x="5" y="171"/>
                    <a:pt x="6" y="173"/>
                    <a:pt x="8" y="172"/>
                  </a:cubicBezTo>
                  <a:cubicBezTo>
                    <a:pt x="8" y="172"/>
                    <a:pt x="8" y="172"/>
                    <a:pt x="8" y="172"/>
                  </a:cubicBezTo>
                  <a:cubicBezTo>
                    <a:pt x="9" y="172"/>
                    <a:pt x="8" y="172"/>
                    <a:pt x="9" y="172"/>
                  </a:cubicBezTo>
                  <a:cubicBezTo>
                    <a:pt x="10" y="172"/>
                    <a:pt x="10" y="172"/>
                    <a:pt x="12" y="171"/>
                  </a:cubicBezTo>
                  <a:cubicBezTo>
                    <a:pt x="15" y="170"/>
                    <a:pt x="20" y="169"/>
                    <a:pt x="27" y="167"/>
                  </a:cubicBezTo>
                  <a:cubicBezTo>
                    <a:pt x="48" y="159"/>
                    <a:pt x="83" y="148"/>
                    <a:pt x="96" y="146"/>
                  </a:cubicBezTo>
                  <a:cubicBezTo>
                    <a:pt x="97" y="146"/>
                    <a:pt x="99" y="144"/>
                    <a:pt x="98" y="143"/>
                  </a:cubicBezTo>
                  <a:cubicBezTo>
                    <a:pt x="98" y="141"/>
                    <a:pt x="96" y="140"/>
                    <a:pt x="95" y="140"/>
                  </a:cubicBezTo>
                  <a:cubicBezTo>
                    <a:pt x="83" y="142"/>
                    <a:pt x="55" y="150"/>
                    <a:pt x="34" y="157"/>
                  </a:cubicBezTo>
                  <a:cubicBezTo>
                    <a:pt x="41" y="152"/>
                    <a:pt x="49" y="146"/>
                    <a:pt x="57" y="141"/>
                  </a:cubicBezTo>
                  <a:cubicBezTo>
                    <a:pt x="76" y="126"/>
                    <a:pt x="94" y="112"/>
                    <a:pt x="98" y="107"/>
                  </a:cubicBezTo>
                  <a:cubicBezTo>
                    <a:pt x="98" y="107"/>
                    <a:pt x="98" y="105"/>
                    <a:pt x="98" y="104"/>
                  </a:cubicBezTo>
                  <a:cubicBezTo>
                    <a:pt x="98" y="103"/>
                    <a:pt x="96" y="102"/>
                    <a:pt x="94" y="102"/>
                  </a:cubicBezTo>
                  <a:cubicBezTo>
                    <a:pt x="94" y="102"/>
                    <a:pt x="94" y="102"/>
                    <a:pt x="94" y="102"/>
                  </a:cubicBezTo>
                  <a:cubicBezTo>
                    <a:pt x="93" y="103"/>
                    <a:pt x="94" y="102"/>
                    <a:pt x="92" y="103"/>
                  </a:cubicBezTo>
                  <a:cubicBezTo>
                    <a:pt x="82" y="106"/>
                    <a:pt x="60" y="113"/>
                    <a:pt x="27" y="127"/>
                  </a:cubicBezTo>
                  <a:cubicBezTo>
                    <a:pt x="37" y="120"/>
                    <a:pt x="56" y="105"/>
                    <a:pt x="71" y="93"/>
                  </a:cubicBezTo>
                  <a:cubicBezTo>
                    <a:pt x="81" y="86"/>
                    <a:pt x="89" y="79"/>
                    <a:pt x="93" y="76"/>
                  </a:cubicBezTo>
                  <a:cubicBezTo>
                    <a:pt x="95" y="75"/>
                    <a:pt x="96" y="74"/>
                    <a:pt x="96" y="73"/>
                  </a:cubicBezTo>
                  <a:cubicBezTo>
                    <a:pt x="96" y="71"/>
                    <a:pt x="95" y="69"/>
                    <a:pt x="93" y="69"/>
                  </a:cubicBezTo>
                  <a:cubicBezTo>
                    <a:pt x="93" y="72"/>
                    <a:pt x="93" y="72"/>
                    <a:pt x="93" y="72"/>
                  </a:cubicBezTo>
                  <a:cubicBezTo>
                    <a:pt x="93" y="69"/>
                    <a:pt x="93" y="69"/>
                    <a:pt x="93" y="69"/>
                  </a:cubicBezTo>
                  <a:cubicBezTo>
                    <a:pt x="86" y="68"/>
                    <a:pt x="51" y="84"/>
                    <a:pt x="27" y="95"/>
                  </a:cubicBezTo>
                  <a:cubicBezTo>
                    <a:pt x="23" y="96"/>
                    <a:pt x="19" y="98"/>
                    <a:pt x="16" y="100"/>
                  </a:cubicBezTo>
                  <a:cubicBezTo>
                    <a:pt x="18" y="98"/>
                    <a:pt x="19" y="98"/>
                    <a:pt x="19" y="97"/>
                  </a:cubicBezTo>
                  <a:cubicBezTo>
                    <a:pt x="28" y="88"/>
                    <a:pt x="54" y="71"/>
                    <a:pt x="73" y="59"/>
                  </a:cubicBezTo>
                  <a:cubicBezTo>
                    <a:pt x="82" y="53"/>
                    <a:pt x="90" y="48"/>
                    <a:pt x="94" y="44"/>
                  </a:cubicBezTo>
                  <a:cubicBezTo>
                    <a:pt x="95" y="44"/>
                    <a:pt x="96" y="43"/>
                    <a:pt x="96" y="42"/>
                  </a:cubicBezTo>
                  <a:cubicBezTo>
                    <a:pt x="96" y="41"/>
                    <a:pt x="96" y="41"/>
                    <a:pt x="96" y="41"/>
                  </a:cubicBezTo>
                  <a:cubicBezTo>
                    <a:pt x="96" y="41"/>
                    <a:pt x="96" y="41"/>
                    <a:pt x="96" y="41"/>
                  </a:cubicBezTo>
                  <a:cubicBezTo>
                    <a:pt x="96" y="40"/>
                    <a:pt x="95" y="38"/>
                    <a:pt x="93" y="38"/>
                  </a:cubicBezTo>
                  <a:cubicBezTo>
                    <a:pt x="93" y="41"/>
                    <a:pt x="93" y="41"/>
                    <a:pt x="93" y="41"/>
                  </a:cubicBezTo>
                  <a:cubicBezTo>
                    <a:pt x="93" y="38"/>
                    <a:pt x="93" y="38"/>
                    <a:pt x="93" y="38"/>
                  </a:cubicBezTo>
                  <a:cubicBezTo>
                    <a:pt x="87" y="38"/>
                    <a:pt x="81" y="41"/>
                    <a:pt x="75" y="43"/>
                  </a:cubicBezTo>
                  <a:cubicBezTo>
                    <a:pt x="72" y="44"/>
                    <a:pt x="70" y="46"/>
                    <a:pt x="67" y="46"/>
                  </a:cubicBezTo>
                  <a:cubicBezTo>
                    <a:pt x="48" y="53"/>
                    <a:pt x="30" y="65"/>
                    <a:pt x="17" y="74"/>
                  </a:cubicBezTo>
                  <a:cubicBezTo>
                    <a:pt x="15" y="75"/>
                    <a:pt x="13" y="76"/>
                    <a:pt x="11" y="78"/>
                  </a:cubicBezTo>
                  <a:cubicBezTo>
                    <a:pt x="14" y="74"/>
                    <a:pt x="17" y="70"/>
                    <a:pt x="20" y="67"/>
                  </a:cubicBezTo>
                  <a:cubicBezTo>
                    <a:pt x="21" y="66"/>
                    <a:pt x="23" y="64"/>
                    <a:pt x="23" y="64"/>
                  </a:cubicBezTo>
                  <a:cubicBezTo>
                    <a:pt x="30" y="55"/>
                    <a:pt x="69" y="25"/>
                    <a:pt x="86" y="12"/>
                  </a:cubicBezTo>
                  <a:cubicBezTo>
                    <a:pt x="91" y="9"/>
                    <a:pt x="94" y="6"/>
                    <a:pt x="9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7">
              <a:extLst>
                <a:ext uri="{FF2B5EF4-FFF2-40B4-BE49-F238E27FC236}">
                  <a16:creationId xmlns:a16="http://schemas.microsoft.com/office/drawing/2014/main" xmlns="" id="{A0C6698B-E44E-438E-A53D-18081A03A0CB}"/>
                </a:ext>
              </a:extLst>
            </p:cNvPr>
            <p:cNvSpPr>
              <a:spLocks/>
            </p:cNvSpPr>
            <p:nvPr/>
          </p:nvSpPr>
          <p:spPr bwMode="auto">
            <a:xfrm>
              <a:off x="3434" y="1466"/>
              <a:ext cx="275" cy="598"/>
            </a:xfrm>
            <a:custGeom>
              <a:avLst/>
              <a:gdLst>
                <a:gd name="T0" fmla="*/ 114 w 116"/>
                <a:gd name="T1" fmla="*/ 2 h 252"/>
                <a:gd name="T2" fmla="*/ 91 w 116"/>
                <a:gd name="T3" fmla="*/ 23 h 252"/>
                <a:gd name="T4" fmla="*/ 17 w 116"/>
                <a:gd name="T5" fmla="*/ 117 h 252"/>
                <a:gd name="T6" fmla="*/ 3 w 116"/>
                <a:gd name="T7" fmla="*/ 146 h 252"/>
                <a:gd name="T8" fmla="*/ 4 w 116"/>
                <a:gd name="T9" fmla="*/ 149 h 252"/>
                <a:gd name="T10" fmla="*/ 28 w 116"/>
                <a:gd name="T11" fmla="*/ 130 h 252"/>
                <a:gd name="T12" fmla="*/ 68 w 116"/>
                <a:gd name="T13" fmla="*/ 93 h 252"/>
                <a:gd name="T14" fmla="*/ 31 w 116"/>
                <a:gd name="T15" fmla="*/ 139 h 252"/>
                <a:gd name="T16" fmla="*/ 7 w 116"/>
                <a:gd name="T17" fmla="*/ 173 h 252"/>
                <a:gd name="T18" fmla="*/ 5 w 116"/>
                <a:gd name="T19" fmla="*/ 175 h 252"/>
                <a:gd name="T20" fmla="*/ 70 w 116"/>
                <a:gd name="T21" fmla="*/ 128 h 252"/>
                <a:gd name="T22" fmla="*/ 59 w 116"/>
                <a:gd name="T23" fmla="*/ 150 h 252"/>
                <a:gd name="T24" fmla="*/ 9 w 116"/>
                <a:gd name="T25" fmla="*/ 207 h 252"/>
                <a:gd name="T26" fmla="*/ 9 w 116"/>
                <a:gd name="T27" fmla="*/ 207 h 252"/>
                <a:gd name="T28" fmla="*/ 13 w 116"/>
                <a:gd name="T29" fmla="*/ 211 h 252"/>
                <a:gd name="T30" fmla="*/ 82 w 116"/>
                <a:gd name="T31" fmla="*/ 167 h 252"/>
                <a:gd name="T32" fmla="*/ 23 w 116"/>
                <a:gd name="T33" fmla="*/ 223 h 252"/>
                <a:gd name="T34" fmla="*/ 19 w 116"/>
                <a:gd name="T35" fmla="*/ 229 h 252"/>
                <a:gd name="T36" fmla="*/ 8 w 116"/>
                <a:gd name="T37" fmla="*/ 252 h 252"/>
                <a:gd name="T38" fmla="*/ 50 w 116"/>
                <a:gd name="T39" fmla="*/ 227 h 252"/>
                <a:gd name="T40" fmla="*/ 105 w 116"/>
                <a:gd name="T41" fmla="*/ 192 h 252"/>
                <a:gd name="T42" fmla="*/ 47 w 116"/>
                <a:gd name="T43" fmla="*/ 221 h 252"/>
                <a:gd name="T44" fmla="*/ 24 w 116"/>
                <a:gd name="T45" fmla="*/ 233 h 252"/>
                <a:gd name="T46" fmla="*/ 28 w 116"/>
                <a:gd name="T47" fmla="*/ 227 h 252"/>
                <a:gd name="T48" fmla="*/ 104 w 116"/>
                <a:gd name="T49" fmla="*/ 153 h 252"/>
                <a:gd name="T50" fmla="*/ 100 w 116"/>
                <a:gd name="T51" fmla="*/ 148 h 252"/>
                <a:gd name="T52" fmla="*/ 54 w 116"/>
                <a:gd name="T53" fmla="*/ 177 h 252"/>
                <a:gd name="T54" fmla="*/ 38 w 116"/>
                <a:gd name="T55" fmla="*/ 183 h 252"/>
                <a:gd name="T56" fmla="*/ 101 w 116"/>
                <a:gd name="T57" fmla="*/ 105 h 252"/>
                <a:gd name="T58" fmla="*/ 102 w 116"/>
                <a:gd name="T59" fmla="*/ 100 h 252"/>
                <a:gd name="T60" fmla="*/ 98 w 116"/>
                <a:gd name="T61" fmla="*/ 98 h 252"/>
                <a:gd name="T62" fmla="*/ 26 w 116"/>
                <a:gd name="T63" fmla="*/ 155 h 252"/>
                <a:gd name="T64" fmla="*/ 101 w 116"/>
                <a:gd name="T65" fmla="*/ 65 h 252"/>
                <a:gd name="T66" fmla="*/ 101 w 116"/>
                <a:gd name="T67" fmla="*/ 61 h 252"/>
                <a:gd name="T68" fmla="*/ 56 w 116"/>
                <a:gd name="T69" fmla="*/ 96 h 252"/>
                <a:gd name="T70" fmla="*/ 11 w 116"/>
                <a:gd name="T71" fmla="*/ 137 h 252"/>
                <a:gd name="T72" fmla="*/ 59 w 116"/>
                <a:gd name="T73" fmla="*/ 72 h 252"/>
                <a:gd name="T74" fmla="*/ 114 w 116"/>
                <a:gd name="T75" fmla="*/ 6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252">
                  <a:moveTo>
                    <a:pt x="114" y="6"/>
                  </a:moveTo>
                  <a:cubicBezTo>
                    <a:pt x="115" y="5"/>
                    <a:pt x="116" y="3"/>
                    <a:pt x="114" y="2"/>
                  </a:cubicBezTo>
                  <a:cubicBezTo>
                    <a:pt x="113" y="1"/>
                    <a:pt x="111" y="0"/>
                    <a:pt x="110" y="2"/>
                  </a:cubicBezTo>
                  <a:cubicBezTo>
                    <a:pt x="107" y="4"/>
                    <a:pt x="100" y="12"/>
                    <a:pt x="91" y="23"/>
                  </a:cubicBezTo>
                  <a:cubicBezTo>
                    <a:pt x="81" y="35"/>
                    <a:pt x="67" y="52"/>
                    <a:pt x="54" y="68"/>
                  </a:cubicBezTo>
                  <a:cubicBezTo>
                    <a:pt x="40" y="86"/>
                    <a:pt x="26" y="103"/>
                    <a:pt x="17" y="117"/>
                  </a:cubicBezTo>
                  <a:cubicBezTo>
                    <a:pt x="6" y="131"/>
                    <a:pt x="0" y="142"/>
                    <a:pt x="0" y="146"/>
                  </a:cubicBezTo>
                  <a:cubicBezTo>
                    <a:pt x="3" y="146"/>
                    <a:pt x="3" y="146"/>
                    <a:pt x="3" y="146"/>
                  </a:cubicBezTo>
                  <a:cubicBezTo>
                    <a:pt x="0" y="146"/>
                    <a:pt x="0" y="146"/>
                    <a:pt x="0" y="146"/>
                  </a:cubicBezTo>
                  <a:cubicBezTo>
                    <a:pt x="0" y="148"/>
                    <a:pt x="2" y="149"/>
                    <a:pt x="4" y="149"/>
                  </a:cubicBezTo>
                  <a:cubicBezTo>
                    <a:pt x="4" y="149"/>
                    <a:pt x="5" y="149"/>
                    <a:pt x="5" y="148"/>
                  </a:cubicBezTo>
                  <a:cubicBezTo>
                    <a:pt x="9" y="147"/>
                    <a:pt x="17" y="140"/>
                    <a:pt x="28" y="130"/>
                  </a:cubicBezTo>
                  <a:cubicBezTo>
                    <a:pt x="38" y="122"/>
                    <a:pt x="50" y="111"/>
                    <a:pt x="61" y="100"/>
                  </a:cubicBezTo>
                  <a:cubicBezTo>
                    <a:pt x="63" y="98"/>
                    <a:pt x="66" y="95"/>
                    <a:pt x="68" y="93"/>
                  </a:cubicBezTo>
                  <a:cubicBezTo>
                    <a:pt x="74" y="87"/>
                    <a:pt x="79" y="82"/>
                    <a:pt x="83" y="78"/>
                  </a:cubicBezTo>
                  <a:cubicBezTo>
                    <a:pt x="70" y="94"/>
                    <a:pt x="48" y="119"/>
                    <a:pt x="31" y="139"/>
                  </a:cubicBezTo>
                  <a:cubicBezTo>
                    <a:pt x="19" y="154"/>
                    <a:pt x="8" y="166"/>
                    <a:pt x="4" y="171"/>
                  </a:cubicBezTo>
                  <a:cubicBezTo>
                    <a:pt x="7" y="173"/>
                    <a:pt x="7" y="173"/>
                    <a:pt x="7" y="173"/>
                  </a:cubicBezTo>
                  <a:cubicBezTo>
                    <a:pt x="4" y="171"/>
                    <a:pt x="4" y="171"/>
                    <a:pt x="4" y="171"/>
                  </a:cubicBezTo>
                  <a:cubicBezTo>
                    <a:pt x="3" y="172"/>
                    <a:pt x="3" y="174"/>
                    <a:pt x="5" y="175"/>
                  </a:cubicBezTo>
                  <a:cubicBezTo>
                    <a:pt x="6" y="176"/>
                    <a:pt x="7" y="176"/>
                    <a:pt x="8" y="175"/>
                  </a:cubicBezTo>
                  <a:cubicBezTo>
                    <a:pt x="19" y="169"/>
                    <a:pt x="48" y="146"/>
                    <a:pt x="70" y="128"/>
                  </a:cubicBezTo>
                  <a:cubicBezTo>
                    <a:pt x="76" y="123"/>
                    <a:pt x="81" y="119"/>
                    <a:pt x="86" y="115"/>
                  </a:cubicBezTo>
                  <a:cubicBezTo>
                    <a:pt x="79" y="125"/>
                    <a:pt x="70" y="138"/>
                    <a:pt x="59" y="150"/>
                  </a:cubicBezTo>
                  <a:cubicBezTo>
                    <a:pt x="50" y="162"/>
                    <a:pt x="41" y="170"/>
                    <a:pt x="34" y="178"/>
                  </a:cubicBezTo>
                  <a:cubicBezTo>
                    <a:pt x="24" y="188"/>
                    <a:pt x="15" y="197"/>
                    <a:pt x="9" y="207"/>
                  </a:cubicBezTo>
                  <a:cubicBezTo>
                    <a:pt x="11" y="209"/>
                    <a:pt x="11" y="209"/>
                    <a:pt x="11" y="209"/>
                  </a:cubicBezTo>
                  <a:cubicBezTo>
                    <a:pt x="9" y="207"/>
                    <a:pt x="9" y="207"/>
                    <a:pt x="9" y="207"/>
                  </a:cubicBezTo>
                  <a:cubicBezTo>
                    <a:pt x="8" y="208"/>
                    <a:pt x="8" y="210"/>
                    <a:pt x="10" y="211"/>
                  </a:cubicBezTo>
                  <a:cubicBezTo>
                    <a:pt x="11" y="212"/>
                    <a:pt x="12" y="212"/>
                    <a:pt x="13" y="211"/>
                  </a:cubicBezTo>
                  <a:cubicBezTo>
                    <a:pt x="22" y="206"/>
                    <a:pt x="39" y="195"/>
                    <a:pt x="57" y="183"/>
                  </a:cubicBezTo>
                  <a:cubicBezTo>
                    <a:pt x="66" y="177"/>
                    <a:pt x="74" y="172"/>
                    <a:pt x="82" y="167"/>
                  </a:cubicBezTo>
                  <a:cubicBezTo>
                    <a:pt x="75" y="173"/>
                    <a:pt x="68" y="180"/>
                    <a:pt x="60" y="187"/>
                  </a:cubicBezTo>
                  <a:cubicBezTo>
                    <a:pt x="44" y="201"/>
                    <a:pt x="29" y="215"/>
                    <a:pt x="23" y="223"/>
                  </a:cubicBezTo>
                  <a:cubicBezTo>
                    <a:pt x="21" y="226"/>
                    <a:pt x="21" y="226"/>
                    <a:pt x="21" y="226"/>
                  </a:cubicBezTo>
                  <a:cubicBezTo>
                    <a:pt x="21" y="226"/>
                    <a:pt x="20" y="227"/>
                    <a:pt x="19" y="229"/>
                  </a:cubicBezTo>
                  <a:cubicBezTo>
                    <a:pt x="14" y="235"/>
                    <a:pt x="5" y="247"/>
                    <a:pt x="5" y="249"/>
                  </a:cubicBezTo>
                  <a:cubicBezTo>
                    <a:pt x="5" y="250"/>
                    <a:pt x="6" y="252"/>
                    <a:pt x="8" y="252"/>
                  </a:cubicBezTo>
                  <a:cubicBezTo>
                    <a:pt x="9" y="252"/>
                    <a:pt x="9" y="252"/>
                    <a:pt x="10" y="251"/>
                  </a:cubicBezTo>
                  <a:cubicBezTo>
                    <a:pt x="17" y="248"/>
                    <a:pt x="33" y="238"/>
                    <a:pt x="50" y="227"/>
                  </a:cubicBezTo>
                  <a:cubicBezTo>
                    <a:pt x="71" y="213"/>
                    <a:pt x="94" y="199"/>
                    <a:pt x="103" y="196"/>
                  </a:cubicBezTo>
                  <a:cubicBezTo>
                    <a:pt x="104" y="195"/>
                    <a:pt x="105" y="193"/>
                    <a:pt x="105" y="192"/>
                  </a:cubicBezTo>
                  <a:cubicBezTo>
                    <a:pt x="104" y="190"/>
                    <a:pt x="102" y="189"/>
                    <a:pt x="100" y="190"/>
                  </a:cubicBezTo>
                  <a:cubicBezTo>
                    <a:pt x="91" y="193"/>
                    <a:pt x="68" y="208"/>
                    <a:pt x="47" y="221"/>
                  </a:cubicBezTo>
                  <a:cubicBezTo>
                    <a:pt x="37" y="228"/>
                    <a:pt x="27" y="234"/>
                    <a:pt x="19" y="239"/>
                  </a:cubicBezTo>
                  <a:cubicBezTo>
                    <a:pt x="21" y="237"/>
                    <a:pt x="23" y="234"/>
                    <a:pt x="24" y="233"/>
                  </a:cubicBezTo>
                  <a:cubicBezTo>
                    <a:pt x="25" y="231"/>
                    <a:pt x="26" y="230"/>
                    <a:pt x="26" y="230"/>
                  </a:cubicBezTo>
                  <a:cubicBezTo>
                    <a:pt x="28" y="227"/>
                    <a:pt x="28" y="227"/>
                    <a:pt x="28" y="227"/>
                  </a:cubicBezTo>
                  <a:cubicBezTo>
                    <a:pt x="34" y="219"/>
                    <a:pt x="49" y="206"/>
                    <a:pt x="64" y="191"/>
                  </a:cubicBezTo>
                  <a:cubicBezTo>
                    <a:pt x="81" y="177"/>
                    <a:pt x="97" y="161"/>
                    <a:pt x="104" y="153"/>
                  </a:cubicBezTo>
                  <a:cubicBezTo>
                    <a:pt x="104" y="152"/>
                    <a:pt x="105" y="150"/>
                    <a:pt x="104" y="149"/>
                  </a:cubicBezTo>
                  <a:cubicBezTo>
                    <a:pt x="103" y="148"/>
                    <a:pt x="101" y="147"/>
                    <a:pt x="100" y="148"/>
                  </a:cubicBezTo>
                  <a:cubicBezTo>
                    <a:pt x="100" y="148"/>
                    <a:pt x="100" y="148"/>
                    <a:pt x="100" y="148"/>
                  </a:cubicBezTo>
                  <a:cubicBezTo>
                    <a:pt x="91" y="153"/>
                    <a:pt x="72" y="165"/>
                    <a:pt x="54" y="177"/>
                  </a:cubicBezTo>
                  <a:cubicBezTo>
                    <a:pt x="44" y="184"/>
                    <a:pt x="33" y="191"/>
                    <a:pt x="25" y="196"/>
                  </a:cubicBezTo>
                  <a:cubicBezTo>
                    <a:pt x="29" y="192"/>
                    <a:pt x="33" y="187"/>
                    <a:pt x="38" y="183"/>
                  </a:cubicBezTo>
                  <a:cubicBezTo>
                    <a:pt x="46" y="175"/>
                    <a:pt x="55" y="166"/>
                    <a:pt x="64" y="154"/>
                  </a:cubicBezTo>
                  <a:cubicBezTo>
                    <a:pt x="82" y="134"/>
                    <a:pt x="96" y="111"/>
                    <a:pt x="101" y="105"/>
                  </a:cubicBezTo>
                  <a:cubicBezTo>
                    <a:pt x="101" y="104"/>
                    <a:pt x="100" y="104"/>
                    <a:pt x="101" y="104"/>
                  </a:cubicBezTo>
                  <a:cubicBezTo>
                    <a:pt x="102" y="103"/>
                    <a:pt x="103" y="101"/>
                    <a:pt x="102" y="100"/>
                  </a:cubicBezTo>
                  <a:cubicBezTo>
                    <a:pt x="101" y="98"/>
                    <a:pt x="99" y="97"/>
                    <a:pt x="98" y="98"/>
                  </a:cubicBezTo>
                  <a:cubicBezTo>
                    <a:pt x="98" y="98"/>
                    <a:pt x="98" y="98"/>
                    <a:pt x="98" y="98"/>
                  </a:cubicBezTo>
                  <a:cubicBezTo>
                    <a:pt x="95" y="100"/>
                    <a:pt x="82" y="110"/>
                    <a:pt x="66" y="123"/>
                  </a:cubicBezTo>
                  <a:cubicBezTo>
                    <a:pt x="53" y="133"/>
                    <a:pt x="39" y="145"/>
                    <a:pt x="26" y="155"/>
                  </a:cubicBezTo>
                  <a:cubicBezTo>
                    <a:pt x="29" y="151"/>
                    <a:pt x="32" y="147"/>
                    <a:pt x="36" y="144"/>
                  </a:cubicBezTo>
                  <a:cubicBezTo>
                    <a:pt x="62" y="113"/>
                    <a:pt x="97" y="73"/>
                    <a:pt x="101" y="65"/>
                  </a:cubicBezTo>
                  <a:cubicBezTo>
                    <a:pt x="102" y="64"/>
                    <a:pt x="102" y="62"/>
                    <a:pt x="101" y="61"/>
                  </a:cubicBezTo>
                  <a:cubicBezTo>
                    <a:pt x="101" y="61"/>
                    <a:pt x="101" y="61"/>
                    <a:pt x="101" y="61"/>
                  </a:cubicBezTo>
                  <a:cubicBezTo>
                    <a:pt x="96" y="56"/>
                    <a:pt x="81" y="71"/>
                    <a:pt x="64" y="88"/>
                  </a:cubicBezTo>
                  <a:cubicBezTo>
                    <a:pt x="61" y="91"/>
                    <a:pt x="59" y="93"/>
                    <a:pt x="56" y="96"/>
                  </a:cubicBezTo>
                  <a:cubicBezTo>
                    <a:pt x="46" y="106"/>
                    <a:pt x="34" y="117"/>
                    <a:pt x="24" y="126"/>
                  </a:cubicBezTo>
                  <a:cubicBezTo>
                    <a:pt x="19" y="130"/>
                    <a:pt x="15" y="134"/>
                    <a:pt x="11" y="137"/>
                  </a:cubicBezTo>
                  <a:cubicBezTo>
                    <a:pt x="13" y="132"/>
                    <a:pt x="17" y="127"/>
                    <a:pt x="22" y="121"/>
                  </a:cubicBezTo>
                  <a:cubicBezTo>
                    <a:pt x="32" y="107"/>
                    <a:pt x="45" y="90"/>
                    <a:pt x="59" y="72"/>
                  </a:cubicBezTo>
                  <a:cubicBezTo>
                    <a:pt x="72" y="56"/>
                    <a:pt x="85" y="40"/>
                    <a:pt x="96" y="27"/>
                  </a:cubicBezTo>
                  <a:cubicBezTo>
                    <a:pt x="105" y="16"/>
                    <a:pt x="112" y="8"/>
                    <a:pt x="1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9" name="矩形 28">
            <a:extLst>
              <a:ext uri="{FF2B5EF4-FFF2-40B4-BE49-F238E27FC236}">
                <a16:creationId xmlns:a16="http://schemas.microsoft.com/office/drawing/2014/main" xmlns="" id="{DA2CF803-CAFF-41EE-8A29-FBCA7447039D}"/>
              </a:ext>
            </a:extLst>
          </p:cNvPr>
          <p:cNvSpPr/>
          <p:nvPr/>
        </p:nvSpPr>
        <p:spPr>
          <a:xfrm>
            <a:off x="1186002" y="372621"/>
            <a:ext cx="5879816"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交通调查结果展示（点样本法</a:t>
            </a:r>
            <a:r>
              <a:rPr lang="en-US" altLang="zh-CN" sz="2800" dirty="0">
                <a:ln w="0"/>
                <a:gradFill>
                  <a:gsLst>
                    <a:gs pos="21000">
                      <a:srgbClr val="53575C"/>
                    </a:gs>
                    <a:gs pos="88000">
                      <a:srgbClr val="C5C7CA"/>
                    </a:gs>
                  </a:gsLst>
                  <a:lin ang="5400000"/>
                </a:gradFill>
              </a:rPr>
              <a:t>-</a:t>
            </a:r>
            <a:r>
              <a:rPr lang="zh-CN" altLang="en-US" sz="2800" dirty="0">
                <a:ln w="0"/>
                <a:gradFill>
                  <a:gsLst>
                    <a:gs pos="21000">
                      <a:srgbClr val="53575C"/>
                    </a:gs>
                    <a:gs pos="88000">
                      <a:srgbClr val="C5C7CA"/>
                    </a:gs>
                  </a:gsLst>
                  <a:lin ang="5400000"/>
                </a:gradFill>
              </a:rPr>
              <a:t>右转）</a:t>
            </a:r>
          </a:p>
        </p:txBody>
      </p:sp>
      <p:sp>
        <p:nvSpPr>
          <p:cNvPr id="4" name="文本框 3">
            <a:extLst>
              <a:ext uri="{FF2B5EF4-FFF2-40B4-BE49-F238E27FC236}">
                <a16:creationId xmlns:a16="http://schemas.microsoft.com/office/drawing/2014/main" xmlns="" id="{D2919256-FA10-4685-A6E5-8568D7A71200}"/>
              </a:ext>
            </a:extLst>
          </p:cNvPr>
          <p:cNvSpPr txBox="1"/>
          <p:nvPr/>
        </p:nvSpPr>
        <p:spPr>
          <a:xfrm>
            <a:off x="6948468" y="1999704"/>
            <a:ext cx="4580313" cy="3970318"/>
          </a:xfrm>
          <a:prstGeom prst="rect">
            <a:avLst/>
          </a:prstGeom>
          <a:noFill/>
        </p:spPr>
        <p:txBody>
          <a:bodyPr wrap="square" rtlCol="0">
            <a:spAutoFit/>
          </a:bodyPr>
          <a:lstStyle/>
          <a:p>
            <a:r>
              <a:rPr lang="en-US" altLang="zh-CN" dirty="0"/>
              <a:t>1</a:t>
            </a:r>
            <a:r>
              <a:rPr lang="zh-CN" altLang="en-US" dirty="0"/>
              <a:t>、都有右转专用红绿灯，红灯时长约为</a:t>
            </a:r>
            <a:r>
              <a:rPr lang="en-US" altLang="zh-CN" dirty="0"/>
              <a:t>12s</a:t>
            </a:r>
            <a:r>
              <a:rPr lang="zh-CN" altLang="en-US" dirty="0"/>
              <a:t>，绿灯时间较长，停车率普遍较低。</a:t>
            </a:r>
            <a:endParaRPr lang="en-US" altLang="zh-CN" dirty="0"/>
          </a:p>
          <a:p>
            <a:r>
              <a:rPr lang="en-US" altLang="zh-CN" dirty="0"/>
              <a:t>2</a:t>
            </a:r>
            <a:r>
              <a:rPr lang="zh-CN" altLang="en-US" dirty="0"/>
              <a:t>、</a:t>
            </a:r>
            <a:r>
              <a:rPr lang="zh-CN" altLang="zh-CN" dirty="0"/>
              <a:t>东北两向的右转平均每辆停驶车延误较大</a:t>
            </a:r>
            <a:r>
              <a:rPr lang="zh-CN" altLang="en-US" dirty="0"/>
              <a:t>。</a:t>
            </a:r>
            <a:endParaRPr lang="en-US" altLang="zh-CN" dirty="0"/>
          </a:p>
          <a:p>
            <a:r>
              <a:rPr lang="en-US" altLang="zh-CN" dirty="0"/>
              <a:t>3</a:t>
            </a:r>
            <a:r>
              <a:rPr lang="zh-CN" altLang="en-US" dirty="0"/>
              <a:t>、</a:t>
            </a:r>
            <a:r>
              <a:rPr lang="zh-CN" altLang="zh-CN" dirty="0"/>
              <a:t>西进口道的停车率是最大的，可能西进口道的车辆平均停留时间不长但停车次数较多</a:t>
            </a:r>
            <a:r>
              <a:rPr lang="zh-CN" altLang="en-US" dirty="0"/>
              <a:t>。</a:t>
            </a:r>
            <a:endParaRPr lang="en-US" altLang="zh-CN" dirty="0"/>
          </a:p>
          <a:p>
            <a:r>
              <a:rPr lang="en-US" altLang="zh-CN" dirty="0"/>
              <a:t>4</a:t>
            </a:r>
            <a:r>
              <a:rPr lang="zh-CN" altLang="en-US" dirty="0"/>
              <a:t>、</a:t>
            </a:r>
            <a:r>
              <a:rPr lang="zh-CN" altLang="zh-CN" dirty="0"/>
              <a:t>从每辆车平均延误这一组数据可以看出，东和北这两个进口道的延误较大，而南进口道相对小很多。</a:t>
            </a:r>
            <a:endParaRPr lang="en-US" altLang="zh-CN" dirty="0"/>
          </a:p>
          <a:p>
            <a:r>
              <a:rPr lang="en-US" altLang="zh-CN" dirty="0"/>
              <a:t>5</a:t>
            </a:r>
            <a:r>
              <a:rPr lang="zh-CN" altLang="en-US" dirty="0"/>
              <a:t>、</a:t>
            </a:r>
            <a:r>
              <a:rPr lang="zh-CN" altLang="zh-CN" dirty="0"/>
              <a:t>总体上看，这四个路口对于车辆造成的延误都较小，虽然和直行一样存在绿波交通的问题，但因右转绿信比大，因此对右转的影响较小。因此右转红绿灯设置合理。</a:t>
            </a:r>
          </a:p>
        </p:txBody>
      </p:sp>
      <p:graphicFrame>
        <p:nvGraphicFramePr>
          <p:cNvPr id="3" name="表格 2">
            <a:extLst>
              <a:ext uri="{FF2B5EF4-FFF2-40B4-BE49-F238E27FC236}">
                <a16:creationId xmlns:a16="http://schemas.microsoft.com/office/drawing/2014/main" xmlns="" id="{8541BC66-C7BA-4341-93EE-73A5D230C345}"/>
              </a:ext>
            </a:extLst>
          </p:cNvPr>
          <p:cNvGraphicFramePr>
            <a:graphicFrameLocks noGrp="1"/>
          </p:cNvGraphicFramePr>
          <p:nvPr>
            <p:extLst>
              <p:ext uri="{D42A27DB-BD31-4B8C-83A1-F6EECF244321}">
                <p14:modId xmlns:p14="http://schemas.microsoft.com/office/powerpoint/2010/main" val="2384510440"/>
              </p:ext>
            </p:extLst>
          </p:nvPr>
        </p:nvGraphicFramePr>
        <p:xfrm>
          <a:off x="663219" y="1442219"/>
          <a:ext cx="5956656" cy="4302924"/>
        </p:xfrm>
        <a:graphic>
          <a:graphicData uri="http://schemas.openxmlformats.org/drawingml/2006/table">
            <a:tbl>
              <a:tblPr firstRow="1" firstCol="1" bandRow="1">
                <a:tableStyleId>{5C22544A-7EE6-4342-B048-85BDC9FD1C3A}</a:tableStyleId>
              </a:tblPr>
              <a:tblGrid>
                <a:gridCol w="1782949">
                  <a:extLst>
                    <a:ext uri="{9D8B030D-6E8A-4147-A177-3AD203B41FA5}">
                      <a16:colId xmlns:a16="http://schemas.microsoft.com/office/drawing/2014/main" xmlns="" val="1641938124"/>
                    </a:ext>
                  </a:extLst>
                </a:gridCol>
                <a:gridCol w="1044899">
                  <a:extLst>
                    <a:ext uri="{9D8B030D-6E8A-4147-A177-3AD203B41FA5}">
                      <a16:colId xmlns:a16="http://schemas.microsoft.com/office/drawing/2014/main" xmlns="" val="2301415777"/>
                    </a:ext>
                  </a:extLst>
                </a:gridCol>
                <a:gridCol w="1043426">
                  <a:extLst>
                    <a:ext uri="{9D8B030D-6E8A-4147-A177-3AD203B41FA5}">
                      <a16:colId xmlns:a16="http://schemas.microsoft.com/office/drawing/2014/main" xmlns="" val="1688624281"/>
                    </a:ext>
                  </a:extLst>
                </a:gridCol>
                <a:gridCol w="1042691">
                  <a:extLst>
                    <a:ext uri="{9D8B030D-6E8A-4147-A177-3AD203B41FA5}">
                      <a16:colId xmlns:a16="http://schemas.microsoft.com/office/drawing/2014/main" xmlns="" val="2026800399"/>
                    </a:ext>
                  </a:extLst>
                </a:gridCol>
                <a:gridCol w="1042691">
                  <a:extLst>
                    <a:ext uri="{9D8B030D-6E8A-4147-A177-3AD203B41FA5}">
                      <a16:colId xmlns:a16="http://schemas.microsoft.com/office/drawing/2014/main" xmlns="" val="1373368324"/>
                    </a:ext>
                  </a:extLst>
                </a:gridCol>
              </a:tblGrid>
              <a:tr h="358577">
                <a:tc>
                  <a:txBody>
                    <a:bodyPr/>
                    <a:lstStyle/>
                    <a:p>
                      <a:pPr algn="ctr">
                        <a:spcAft>
                          <a:spcPts val="0"/>
                        </a:spcAft>
                      </a:pPr>
                      <a:r>
                        <a:rPr lang="zh-CN" sz="1050" kern="100">
                          <a:effectLst/>
                        </a:rPr>
                        <a:t>进口道</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050" kern="100">
                          <a:effectLst/>
                        </a:rPr>
                        <a:t>东进口道</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050" kern="100">
                          <a:effectLst/>
                        </a:rPr>
                        <a:t>南进口道</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050" kern="100">
                          <a:effectLst/>
                        </a:rPr>
                        <a:t>西进口道</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050" kern="100">
                          <a:effectLst/>
                        </a:rPr>
                        <a:t>北进口道</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531909690"/>
                  </a:ext>
                </a:extLst>
              </a:tr>
              <a:tr h="358577">
                <a:tc>
                  <a:txBody>
                    <a:bodyPr/>
                    <a:lstStyle/>
                    <a:p>
                      <a:pPr algn="ctr">
                        <a:spcAft>
                          <a:spcPts val="0"/>
                        </a:spcAft>
                      </a:pPr>
                      <a:r>
                        <a:rPr lang="zh-CN" sz="1050" kern="100">
                          <a:effectLst/>
                        </a:rPr>
                        <a:t>总调查车辆数（辆）</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791</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668</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689</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683</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1516463278"/>
                  </a:ext>
                </a:extLst>
              </a:tr>
              <a:tr h="358577">
                <a:tc>
                  <a:txBody>
                    <a:bodyPr/>
                    <a:lstStyle/>
                    <a:p>
                      <a:pPr algn="ctr">
                        <a:spcAft>
                          <a:spcPts val="0"/>
                        </a:spcAft>
                      </a:pPr>
                      <a:r>
                        <a:rPr lang="zh-CN" sz="1050" kern="100">
                          <a:effectLst/>
                        </a:rPr>
                        <a:t>停驶车辆总数（辆）</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327</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235</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286</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272</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905739770"/>
                  </a:ext>
                </a:extLst>
              </a:tr>
              <a:tr h="358577">
                <a:tc>
                  <a:txBody>
                    <a:bodyPr/>
                    <a:lstStyle/>
                    <a:p>
                      <a:pPr algn="ctr">
                        <a:spcAft>
                          <a:spcPts val="0"/>
                        </a:spcAft>
                      </a:pPr>
                      <a:r>
                        <a:rPr lang="zh-CN" sz="1050" kern="100">
                          <a:effectLst/>
                        </a:rPr>
                        <a:t>总停车数（辆）</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693</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432</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555</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617</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774082615"/>
                  </a:ext>
                </a:extLst>
              </a:tr>
              <a:tr h="358577">
                <a:tc>
                  <a:txBody>
                    <a:bodyPr/>
                    <a:lstStyle/>
                    <a:p>
                      <a:pPr algn="ctr">
                        <a:spcAft>
                          <a:spcPts val="0"/>
                        </a:spcAft>
                      </a:pPr>
                      <a:r>
                        <a:rPr lang="zh-CN" sz="1050" kern="100">
                          <a:effectLst/>
                        </a:rPr>
                        <a:t>停车率</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41.34%</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35.18%</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41.51%</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39.82%</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941073200"/>
                  </a:ext>
                </a:extLst>
              </a:tr>
              <a:tr h="358577">
                <a:tc>
                  <a:txBody>
                    <a:bodyPr/>
                    <a:lstStyle/>
                    <a:p>
                      <a:pPr algn="ctr">
                        <a:spcAft>
                          <a:spcPts val="0"/>
                        </a:spcAft>
                      </a:pPr>
                      <a:r>
                        <a:rPr lang="zh-CN" sz="1050" kern="100">
                          <a:effectLst/>
                        </a:rPr>
                        <a:t>总延误（辆</a:t>
                      </a:r>
                      <a:r>
                        <a:rPr lang="en-US" sz="1050" kern="100" dirty="0">
                          <a:effectLst/>
                        </a:rPr>
                        <a:t>*s</a:t>
                      </a:r>
                      <a:r>
                        <a:rPr lang="zh-CN" sz="1050" kern="100">
                          <a:effectLst/>
                        </a:rPr>
                        <a:t>）</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3465</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2160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2775</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3085</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1653462222"/>
                  </a:ext>
                </a:extLst>
              </a:tr>
              <a:tr h="717154">
                <a:tc>
                  <a:txBody>
                    <a:bodyPr/>
                    <a:lstStyle/>
                    <a:p>
                      <a:pPr algn="ctr">
                        <a:spcAft>
                          <a:spcPts val="0"/>
                        </a:spcAft>
                      </a:pPr>
                      <a:r>
                        <a:rPr lang="zh-CN" sz="1050" kern="100">
                          <a:effectLst/>
                        </a:rPr>
                        <a:t>每一辆停驶车辆平均延误（</a:t>
                      </a:r>
                      <a:r>
                        <a:rPr lang="en-US" sz="1050" kern="100" dirty="0">
                          <a:effectLst/>
                        </a:rPr>
                        <a:t>s</a:t>
                      </a:r>
                      <a:r>
                        <a:rPr lang="zh-CN" sz="1050" kern="100">
                          <a:effectLst/>
                        </a:rPr>
                        <a:t>）</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10.60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9.19</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9.70</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11.34</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3975727498"/>
                  </a:ext>
                </a:extLst>
              </a:tr>
              <a:tr h="717154">
                <a:tc>
                  <a:txBody>
                    <a:bodyPr/>
                    <a:lstStyle/>
                    <a:p>
                      <a:pPr algn="ctr">
                        <a:spcAft>
                          <a:spcPts val="0"/>
                        </a:spcAft>
                      </a:pPr>
                      <a:r>
                        <a:rPr lang="zh-CN" sz="1050" kern="100">
                          <a:effectLst/>
                        </a:rPr>
                        <a:t>引道上每一辆车的平均延误（</a:t>
                      </a:r>
                      <a:r>
                        <a:rPr lang="en-US" sz="1050" kern="100" dirty="0">
                          <a:effectLst/>
                        </a:rPr>
                        <a:t>s</a:t>
                      </a:r>
                      <a:r>
                        <a:rPr lang="zh-CN" sz="1050" kern="100">
                          <a:effectLst/>
                        </a:rPr>
                        <a:t>）</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4.38</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3.23</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4.03</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4.52</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4064150637"/>
                  </a:ext>
                </a:extLst>
              </a:tr>
              <a:tr h="717154">
                <a:tc>
                  <a:txBody>
                    <a:bodyPr/>
                    <a:lstStyle/>
                    <a:p>
                      <a:pPr algn="ctr">
                        <a:spcAft>
                          <a:spcPts val="0"/>
                        </a:spcAft>
                      </a:pPr>
                      <a:r>
                        <a:rPr lang="zh-CN" sz="1050" kern="100">
                          <a:effectLst/>
                        </a:rPr>
                        <a:t>停驶车辆百分率的估计误差</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8.30%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10.0%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8.86%</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9.22%</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2573383897"/>
                  </a:ext>
                </a:extLst>
              </a:tr>
            </a:tbl>
          </a:graphicData>
        </a:graphic>
      </p:graphicFrame>
      <p:sp>
        <p:nvSpPr>
          <p:cNvPr id="27" name="文本框 26">
            <a:extLst>
              <a:ext uri="{FF2B5EF4-FFF2-40B4-BE49-F238E27FC236}">
                <a16:creationId xmlns:a16="http://schemas.microsoft.com/office/drawing/2014/main" xmlns="" id="{B9821B85-292A-4841-83EB-FF6F5D828D9D}"/>
              </a:ext>
            </a:extLst>
          </p:cNvPr>
          <p:cNvSpPr txBox="1"/>
          <p:nvPr/>
        </p:nvSpPr>
        <p:spPr>
          <a:xfrm>
            <a:off x="941221" y="5941732"/>
            <a:ext cx="5516730" cy="369332"/>
          </a:xfrm>
          <a:prstGeom prst="rect">
            <a:avLst/>
          </a:prstGeom>
          <a:noFill/>
        </p:spPr>
        <p:txBody>
          <a:bodyPr wrap="square" rtlCol="0">
            <a:spAutoFit/>
          </a:bodyPr>
          <a:lstStyle/>
          <a:p>
            <a:r>
              <a:rPr lang="zh-CN" altLang="en-US" dirty="0"/>
              <a:t>（最后一项指标，停驶车辆百分率误差符合精度要求）</a:t>
            </a:r>
            <a:endParaRPr lang="en-US" altLang="zh-CN" dirty="0"/>
          </a:p>
        </p:txBody>
      </p:sp>
    </p:spTree>
    <p:extLst>
      <p:ext uri="{BB962C8B-B14F-4D97-AF65-F5344CB8AC3E}">
        <p14:creationId xmlns:p14="http://schemas.microsoft.com/office/powerpoint/2010/main" val="863835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1" descr="b3119313b07eca8032bb094b9a2397dda04483db">
            <a:extLst>
              <a:ext uri="{FF2B5EF4-FFF2-40B4-BE49-F238E27FC236}">
                <a16:creationId xmlns:a16="http://schemas.microsoft.com/office/drawing/2014/main" xmlns="" id="{7302D7C2-E39D-4131-A449-519945F6BC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矩形 28">
            <a:extLst>
              <a:ext uri="{FF2B5EF4-FFF2-40B4-BE49-F238E27FC236}">
                <a16:creationId xmlns:a16="http://schemas.microsoft.com/office/drawing/2014/main" xmlns="" id="{DA2CF803-CAFF-41EE-8A29-FBCA7447039D}"/>
              </a:ext>
            </a:extLst>
          </p:cNvPr>
          <p:cNvSpPr/>
          <p:nvPr/>
        </p:nvSpPr>
        <p:spPr>
          <a:xfrm>
            <a:off x="1186002" y="372621"/>
            <a:ext cx="5879816"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交通调查结果展示（点样本法</a:t>
            </a:r>
            <a:r>
              <a:rPr lang="en-US" altLang="zh-CN" sz="2800" dirty="0">
                <a:ln w="0"/>
                <a:gradFill>
                  <a:gsLst>
                    <a:gs pos="21000">
                      <a:srgbClr val="53575C"/>
                    </a:gs>
                    <a:gs pos="88000">
                      <a:srgbClr val="C5C7CA"/>
                    </a:gs>
                  </a:gsLst>
                  <a:lin ang="5400000"/>
                </a:gradFill>
              </a:rPr>
              <a:t>-</a:t>
            </a:r>
            <a:r>
              <a:rPr lang="zh-CN" altLang="en-US" sz="2800" dirty="0">
                <a:ln w="0"/>
                <a:gradFill>
                  <a:gsLst>
                    <a:gs pos="21000">
                      <a:srgbClr val="53575C"/>
                    </a:gs>
                    <a:gs pos="88000">
                      <a:srgbClr val="C5C7CA"/>
                    </a:gs>
                  </a:gsLst>
                  <a:lin ang="5400000"/>
                </a:gradFill>
              </a:rPr>
              <a:t>掉头）</a:t>
            </a:r>
          </a:p>
        </p:txBody>
      </p:sp>
      <p:graphicFrame>
        <p:nvGraphicFramePr>
          <p:cNvPr id="3" name="表格 2">
            <a:extLst>
              <a:ext uri="{FF2B5EF4-FFF2-40B4-BE49-F238E27FC236}">
                <a16:creationId xmlns:a16="http://schemas.microsoft.com/office/drawing/2014/main" xmlns="" id="{7B90B845-5A66-4D25-80E3-542E10CB9FE1}"/>
              </a:ext>
            </a:extLst>
          </p:cNvPr>
          <p:cNvGraphicFramePr>
            <a:graphicFrameLocks noGrp="1"/>
          </p:cNvGraphicFramePr>
          <p:nvPr>
            <p:extLst>
              <p:ext uri="{D42A27DB-BD31-4B8C-83A1-F6EECF244321}">
                <p14:modId xmlns:p14="http://schemas.microsoft.com/office/powerpoint/2010/main" val="3795888873"/>
              </p:ext>
            </p:extLst>
          </p:nvPr>
        </p:nvGraphicFramePr>
        <p:xfrm>
          <a:off x="862531" y="1390809"/>
          <a:ext cx="4623869" cy="4521712"/>
        </p:xfrm>
        <a:graphic>
          <a:graphicData uri="http://schemas.openxmlformats.org/drawingml/2006/table">
            <a:tbl>
              <a:tblPr firstRow="1" firstCol="1" bandRow="1">
                <a:tableStyleId>{5C22544A-7EE6-4342-B048-85BDC9FD1C3A}</a:tableStyleId>
              </a:tblPr>
              <a:tblGrid>
                <a:gridCol w="1869290">
                  <a:extLst>
                    <a:ext uri="{9D8B030D-6E8A-4147-A177-3AD203B41FA5}">
                      <a16:colId xmlns:a16="http://schemas.microsoft.com/office/drawing/2014/main" xmlns="" val="2631501474"/>
                    </a:ext>
                  </a:extLst>
                </a:gridCol>
                <a:gridCol w="1378067">
                  <a:extLst>
                    <a:ext uri="{9D8B030D-6E8A-4147-A177-3AD203B41FA5}">
                      <a16:colId xmlns:a16="http://schemas.microsoft.com/office/drawing/2014/main" xmlns="" val="208440254"/>
                    </a:ext>
                  </a:extLst>
                </a:gridCol>
                <a:gridCol w="1376512">
                  <a:extLst>
                    <a:ext uri="{9D8B030D-6E8A-4147-A177-3AD203B41FA5}">
                      <a16:colId xmlns:a16="http://schemas.microsoft.com/office/drawing/2014/main" xmlns="" val="4043716839"/>
                    </a:ext>
                  </a:extLst>
                </a:gridCol>
              </a:tblGrid>
              <a:tr h="397485">
                <a:tc>
                  <a:txBody>
                    <a:bodyPr/>
                    <a:lstStyle/>
                    <a:p>
                      <a:pPr algn="ctr">
                        <a:spcAft>
                          <a:spcPts val="0"/>
                        </a:spcAft>
                      </a:pPr>
                      <a:r>
                        <a:rPr lang="zh-CN" sz="1050" kern="100">
                          <a:effectLst/>
                        </a:rPr>
                        <a:t>进口道</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050" kern="100">
                          <a:effectLst/>
                        </a:rPr>
                        <a:t>东进口道</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050" kern="100">
                          <a:effectLst/>
                        </a:rPr>
                        <a:t>西进口道</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3375427460"/>
                  </a:ext>
                </a:extLst>
              </a:tr>
              <a:tr h="449386">
                <a:tc>
                  <a:txBody>
                    <a:bodyPr/>
                    <a:lstStyle/>
                    <a:p>
                      <a:pPr algn="ctr">
                        <a:spcAft>
                          <a:spcPts val="0"/>
                        </a:spcAft>
                      </a:pPr>
                      <a:r>
                        <a:rPr lang="zh-CN" sz="1050" kern="100">
                          <a:effectLst/>
                        </a:rPr>
                        <a:t>总调查车辆数（辆）</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185</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600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1960172034"/>
                  </a:ext>
                </a:extLst>
              </a:tr>
              <a:tr h="319001">
                <a:tc>
                  <a:txBody>
                    <a:bodyPr/>
                    <a:lstStyle/>
                    <a:p>
                      <a:pPr algn="ctr">
                        <a:spcAft>
                          <a:spcPts val="0"/>
                        </a:spcAft>
                      </a:pPr>
                      <a:r>
                        <a:rPr lang="zh-CN" sz="1050" kern="100">
                          <a:effectLst/>
                        </a:rPr>
                        <a:t>停驶车辆总数（辆）</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112</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368</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605409661"/>
                  </a:ext>
                </a:extLst>
              </a:tr>
              <a:tr h="437994">
                <a:tc>
                  <a:txBody>
                    <a:bodyPr/>
                    <a:lstStyle/>
                    <a:p>
                      <a:pPr algn="ctr">
                        <a:spcAft>
                          <a:spcPts val="0"/>
                        </a:spcAft>
                      </a:pPr>
                      <a:r>
                        <a:rPr lang="zh-CN" sz="1050" kern="100">
                          <a:effectLst/>
                        </a:rPr>
                        <a:t>总停车数（辆）</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240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927</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325193480"/>
                  </a:ext>
                </a:extLst>
              </a:tr>
              <a:tr h="410144">
                <a:tc>
                  <a:txBody>
                    <a:bodyPr/>
                    <a:lstStyle/>
                    <a:p>
                      <a:pPr algn="ctr">
                        <a:spcAft>
                          <a:spcPts val="0"/>
                        </a:spcAft>
                      </a:pPr>
                      <a:r>
                        <a:rPr lang="zh-CN" sz="1050" kern="100">
                          <a:effectLst/>
                        </a:rPr>
                        <a:t>停车率</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60.54%</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61.33%</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1452122393"/>
                  </a:ext>
                </a:extLst>
              </a:tr>
              <a:tr h="397485">
                <a:tc>
                  <a:txBody>
                    <a:bodyPr/>
                    <a:lstStyle/>
                    <a:p>
                      <a:pPr algn="ctr">
                        <a:spcAft>
                          <a:spcPts val="0"/>
                        </a:spcAft>
                      </a:pPr>
                      <a:r>
                        <a:rPr lang="zh-CN" sz="1050" kern="100">
                          <a:effectLst/>
                        </a:rPr>
                        <a:t>总延误（辆</a:t>
                      </a:r>
                      <a:r>
                        <a:rPr lang="en-US" sz="1050" kern="100" dirty="0">
                          <a:effectLst/>
                        </a:rPr>
                        <a:t>*s</a:t>
                      </a:r>
                      <a:r>
                        <a:rPr lang="zh-CN" sz="1050" kern="100">
                          <a:effectLst/>
                        </a:rPr>
                        <a:t>）</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3600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13905</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1401789530"/>
                  </a:ext>
                </a:extLst>
              </a:tr>
              <a:tr h="638002">
                <a:tc>
                  <a:txBody>
                    <a:bodyPr/>
                    <a:lstStyle/>
                    <a:p>
                      <a:pPr algn="ctr">
                        <a:spcAft>
                          <a:spcPts val="0"/>
                        </a:spcAft>
                      </a:pPr>
                      <a:r>
                        <a:rPr lang="zh-CN" sz="1050" kern="100">
                          <a:effectLst/>
                        </a:rPr>
                        <a:t>每一停驶车辆平均延误（</a:t>
                      </a:r>
                      <a:r>
                        <a:rPr lang="en-US" sz="1050" kern="100" dirty="0">
                          <a:effectLst/>
                        </a:rPr>
                        <a:t>s</a:t>
                      </a:r>
                      <a:r>
                        <a:rPr lang="zh-CN" sz="1050" kern="100">
                          <a:effectLst/>
                        </a:rPr>
                        <a:t>）</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32.14</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37.79</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2556493779"/>
                  </a:ext>
                </a:extLst>
              </a:tr>
              <a:tr h="638002">
                <a:tc>
                  <a:txBody>
                    <a:bodyPr/>
                    <a:lstStyle/>
                    <a:p>
                      <a:pPr algn="ctr">
                        <a:spcAft>
                          <a:spcPts val="0"/>
                        </a:spcAft>
                      </a:pPr>
                      <a:r>
                        <a:rPr lang="zh-CN" sz="1050" kern="100">
                          <a:effectLst/>
                        </a:rPr>
                        <a:t>引道上每一辆车的平均延误（</a:t>
                      </a:r>
                      <a:r>
                        <a:rPr lang="en-US" sz="1050" kern="100" dirty="0">
                          <a:effectLst/>
                        </a:rPr>
                        <a:t>s</a:t>
                      </a:r>
                      <a:r>
                        <a:rPr lang="zh-CN" sz="1050" kern="100">
                          <a:effectLst/>
                        </a:rPr>
                        <a:t>）</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19.46</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23.18</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525867754"/>
                  </a:ext>
                </a:extLst>
              </a:tr>
              <a:tr h="834213">
                <a:tc>
                  <a:txBody>
                    <a:bodyPr/>
                    <a:lstStyle/>
                    <a:p>
                      <a:pPr algn="ctr">
                        <a:spcAft>
                          <a:spcPts val="0"/>
                        </a:spcAft>
                      </a:pPr>
                      <a:r>
                        <a:rPr lang="zh-CN" sz="1050" kern="100">
                          <a:effectLst/>
                        </a:rPr>
                        <a:t>停驶车辆百分率的估计误差</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9.77%</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8.15%</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217198746"/>
                  </a:ext>
                </a:extLst>
              </a:tr>
            </a:tbl>
          </a:graphicData>
        </a:graphic>
      </p:graphicFrame>
      <p:sp>
        <p:nvSpPr>
          <p:cNvPr id="27" name="文本框 26">
            <a:extLst>
              <a:ext uri="{FF2B5EF4-FFF2-40B4-BE49-F238E27FC236}">
                <a16:creationId xmlns:a16="http://schemas.microsoft.com/office/drawing/2014/main" xmlns="" id="{72DB19D9-ADDB-4F4E-92AC-8A34E59F0B7D}"/>
              </a:ext>
            </a:extLst>
          </p:cNvPr>
          <p:cNvSpPr txBox="1"/>
          <p:nvPr/>
        </p:nvSpPr>
        <p:spPr>
          <a:xfrm>
            <a:off x="579270" y="6097768"/>
            <a:ext cx="5516730" cy="369332"/>
          </a:xfrm>
          <a:prstGeom prst="rect">
            <a:avLst/>
          </a:prstGeom>
          <a:noFill/>
        </p:spPr>
        <p:txBody>
          <a:bodyPr wrap="square" rtlCol="0">
            <a:spAutoFit/>
          </a:bodyPr>
          <a:lstStyle/>
          <a:p>
            <a:r>
              <a:rPr lang="zh-CN" altLang="en-US" dirty="0"/>
              <a:t>（最后一项指标，停驶车辆百分率误差符合精度要求）</a:t>
            </a:r>
            <a:endParaRPr lang="en-US" altLang="zh-CN" dirty="0"/>
          </a:p>
        </p:txBody>
      </p:sp>
      <p:sp>
        <p:nvSpPr>
          <p:cNvPr id="6" name="文本框 5">
            <a:extLst>
              <a:ext uri="{FF2B5EF4-FFF2-40B4-BE49-F238E27FC236}">
                <a16:creationId xmlns:a16="http://schemas.microsoft.com/office/drawing/2014/main" xmlns="" id="{149F6746-4B44-4E9F-944E-390C66BE6752}"/>
              </a:ext>
            </a:extLst>
          </p:cNvPr>
          <p:cNvSpPr txBox="1"/>
          <p:nvPr/>
        </p:nvSpPr>
        <p:spPr>
          <a:xfrm>
            <a:off x="6096000" y="1289173"/>
            <a:ext cx="5419725" cy="5355312"/>
          </a:xfrm>
          <a:prstGeom prst="rect">
            <a:avLst/>
          </a:prstGeom>
          <a:noFill/>
        </p:spPr>
        <p:txBody>
          <a:bodyPr wrap="square" rtlCol="0">
            <a:spAutoFit/>
          </a:bodyPr>
          <a:lstStyle/>
          <a:p>
            <a:r>
              <a:rPr lang="en-US" altLang="zh-CN" dirty="0"/>
              <a:t>1</a:t>
            </a:r>
            <a:r>
              <a:rPr lang="zh-CN" altLang="en-US" dirty="0"/>
              <a:t>、</a:t>
            </a:r>
            <a:r>
              <a:rPr lang="zh-CN" altLang="zh-CN" dirty="0"/>
              <a:t>掉头专用红绿灯（与直行车道相位正好相反）的红灯时间为</a:t>
            </a:r>
            <a:r>
              <a:rPr lang="en-US" altLang="zh-CN" dirty="0"/>
              <a:t>50s-65s</a:t>
            </a:r>
            <a:r>
              <a:rPr lang="zh-CN" altLang="zh-CN" dirty="0"/>
              <a:t>（不固定），此次调查得出</a:t>
            </a:r>
            <a:r>
              <a:rPr lang="en-US" altLang="zh-CN" dirty="0"/>
              <a:t>BRT</a:t>
            </a:r>
            <a:r>
              <a:rPr lang="zh-CN" altLang="zh-CN" dirty="0"/>
              <a:t>车道每一辆停驶车平均延误分别为</a:t>
            </a:r>
            <a:r>
              <a:rPr lang="en-US" altLang="zh-CN" dirty="0"/>
              <a:t>32.14s</a:t>
            </a:r>
            <a:r>
              <a:rPr lang="zh-CN" altLang="zh-CN" dirty="0"/>
              <a:t>、</a:t>
            </a:r>
            <a:r>
              <a:rPr lang="en-US" altLang="zh-CN" dirty="0"/>
              <a:t>37.79s</a:t>
            </a:r>
            <a:r>
              <a:rPr lang="zh-CN" altLang="zh-CN" dirty="0"/>
              <a:t>，结果符合客观事实。</a:t>
            </a:r>
            <a:endParaRPr lang="en-US" altLang="zh-CN" dirty="0"/>
          </a:p>
          <a:p>
            <a:endParaRPr lang="en-US" altLang="zh-CN" dirty="0"/>
          </a:p>
          <a:p>
            <a:r>
              <a:rPr lang="en-US" altLang="zh-CN" dirty="0"/>
              <a:t>2</a:t>
            </a:r>
            <a:r>
              <a:rPr lang="zh-CN" altLang="en-US" dirty="0"/>
              <a:t>、</a:t>
            </a:r>
            <a:r>
              <a:rPr lang="zh-CN" altLang="zh-CN" dirty="0"/>
              <a:t>对比得，东进口道</a:t>
            </a:r>
            <a:r>
              <a:rPr lang="zh-CN" altLang="en-US" dirty="0"/>
              <a:t>：</a:t>
            </a:r>
            <a:r>
              <a:rPr lang="zh-CN" altLang="zh-CN" dirty="0"/>
              <a:t>掉头车辆的停驶率</a:t>
            </a:r>
            <a:r>
              <a:rPr lang="zh-CN" altLang="en-US" dirty="0"/>
              <a:t>、</a:t>
            </a:r>
            <a:r>
              <a:rPr lang="zh-CN" altLang="zh-CN" dirty="0"/>
              <a:t>每一辆停驶车平均延误、引道每一辆车的平均延误与西进口道基本相同</a:t>
            </a:r>
            <a:r>
              <a:rPr lang="zh-CN" altLang="en-US" dirty="0"/>
              <a:t>。</a:t>
            </a:r>
            <a:r>
              <a:rPr lang="zh-CN" altLang="zh-CN" dirty="0"/>
              <a:t>东进口道延误略小，此差异属于正常情况，调查结论合理，造成此结果的原因可能是上游车辆到达的差异等客观事实。</a:t>
            </a:r>
            <a:endParaRPr lang="en-US" altLang="zh-CN" dirty="0"/>
          </a:p>
          <a:p>
            <a:endParaRPr lang="en-US" altLang="zh-CN" dirty="0"/>
          </a:p>
          <a:p>
            <a:r>
              <a:rPr lang="en-US" altLang="zh-CN" dirty="0"/>
              <a:t>3</a:t>
            </a:r>
            <a:r>
              <a:rPr lang="zh-CN" altLang="en-US" dirty="0"/>
              <a:t>、</a:t>
            </a:r>
            <a:r>
              <a:rPr lang="zh-CN" altLang="zh-CN" dirty="0"/>
              <a:t>本小组认为掉头车道设置合理。掉头车辆拥有专用掉头车道</a:t>
            </a:r>
            <a:r>
              <a:rPr lang="zh-CN" altLang="en-US" dirty="0"/>
              <a:t>、</a:t>
            </a:r>
            <a:r>
              <a:rPr lang="zh-CN" altLang="zh-CN" dirty="0"/>
              <a:t>专用红绿灯相位，掉头后对向车道足够宽</a:t>
            </a:r>
            <a:r>
              <a:rPr lang="zh-CN" altLang="en-US" dirty="0"/>
              <a:t>，不会因</a:t>
            </a:r>
            <a:r>
              <a:rPr lang="zh-CN" altLang="zh-CN" dirty="0"/>
              <a:t>停车倒车阻塞后续掉头车辆造成延误，延误在合理的范围内，</a:t>
            </a:r>
            <a:r>
              <a:rPr lang="zh-CN" altLang="en-US" dirty="0"/>
              <a:t>不会使</a:t>
            </a:r>
            <a:r>
              <a:rPr lang="zh-CN" altLang="zh-CN" dirty="0"/>
              <a:t>司乘人员等待时间过长</a:t>
            </a:r>
            <a:r>
              <a:rPr lang="zh-CN" altLang="en-US" dirty="0"/>
              <a:t>产生</a:t>
            </a:r>
            <a:r>
              <a:rPr lang="zh-CN" altLang="zh-CN" dirty="0"/>
              <a:t>不适感。</a:t>
            </a:r>
          </a:p>
          <a:p>
            <a:endParaRPr lang="zh-CN" altLang="zh-CN" dirty="0"/>
          </a:p>
          <a:p>
            <a:endParaRPr lang="zh-CN" altLang="zh-CN" dirty="0"/>
          </a:p>
          <a:p>
            <a:endParaRPr lang="zh-CN" altLang="en-US" dirty="0"/>
          </a:p>
        </p:txBody>
      </p:sp>
    </p:spTree>
    <p:extLst>
      <p:ext uri="{BB962C8B-B14F-4D97-AF65-F5344CB8AC3E}">
        <p14:creationId xmlns:p14="http://schemas.microsoft.com/office/powerpoint/2010/main" val="42824849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1" descr="b3119313b07eca8032bb094b9a2397dda04483db">
            <a:extLst>
              <a:ext uri="{FF2B5EF4-FFF2-40B4-BE49-F238E27FC236}">
                <a16:creationId xmlns:a16="http://schemas.microsoft.com/office/drawing/2014/main" xmlns="" id="{7302D7C2-E39D-4131-A449-519945F6BC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矩形 28">
            <a:extLst>
              <a:ext uri="{FF2B5EF4-FFF2-40B4-BE49-F238E27FC236}">
                <a16:creationId xmlns:a16="http://schemas.microsoft.com/office/drawing/2014/main" xmlns="" id="{DA2CF803-CAFF-41EE-8A29-FBCA7447039D}"/>
              </a:ext>
            </a:extLst>
          </p:cNvPr>
          <p:cNvSpPr/>
          <p:nvPr/>
        </p:nvSpPr>
        <p:spPr>
          <a:xfrm>
            <a:off x="1186002" y="372621"/>
            <a:ext cx="5879816"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交通调查结果展示（点样本法</a:t>
            </a:r>
            <a:r>
              <a:rPr lang="en-US" altLang="zh-CN" sz="2800" dirty="0">
                <a:ln w="0"/>
                <a:gradFill>
                  <a:gsLst>
                    <a:gs pos="21000">
                      <a:srgbClr val="53575C"/>
                    </a:gs>
                    <a:gs pos="88000">
                      <a:srgbClr val="C5C7CA"/>
                    </a:gs>
                  </a:gsLst>
                  <a:lin ang="5400000"/>
                </a:gradFill>
              </a:rPr>
              <a:t>-BRT</a:t>
            </a:r>
            <a:r>
              <a:rPr lang="zh-CN" altLang="en-US" sz="2800" dirty="0">
                <a:ln w="0"/>
                <a:gradFill>
                  <a:gsLst>
                    <a:gs pos="21000">
                      <a:srgbClr val="53575C"/>
                    </a:gs>
                    <a:gs pos="88000">
                      <a:srgbClr val="C5C7CA"/>
                    </a:gs>
                  </a:gsLst>
                  <a:lin ang="5400000"/>
                </a:gradFill>
              </a:rPr>
              <a:t>）</a:t>
            </a:r>
          </a:p>
        </p:txBody>
      </p:sp>
      <p:sp>
        <p:nvSpPr>
          <p:cNvPr id="27" name="文本框 26">
            <a:extLst>
              <a:ext uri="{FF2B5EF4-FFF2-40B4-BE49-F238E27FC236}">
                <a16:creationId xmlns:a16="http://schemas.microsoft.com/office/drawing/2014/main" xmlns="" id="{72DB19D9-ADDB-4F4E-92AC-8A34E59F0B7D}"/>
              </a:ext>
            </a:extLst>
          </p:cNvPr>
          <p:cNvSpPr txBox="1"/>
          <p:nvPr/>
        </p:nvSpPr>
        <p:spPr>
          <a:xfrm>
            <a:off x="579270" y="6097768"/>
            <a:ext cx="5516730" cy="369332"/>
          </a:xfrm>
          <a:prstGeom prst="rect">
            <a:avLst/>
          </a:prstGeom>
          <a:noFill/>
        </p:spPr>
        <p:txBody>
          <a:bodyPr wrap="square" rtlCol="0">
            <a:spAutoFit/>
          </a:bodyPr>
          <a:lstStyle/>
          <a:p>
            <a:r>
              <a:rPr lang="zh-CN" altLang="en-US" dirty="0"/>
              <a:t>（最后一项指标，停驶车辆百分率误差符合精度要求）</a:t>
            </a:r>
            <a:endParaRPr lang="en-US" altLang="zh-CN" dirty="0"/>
          </a:p>
        </p:txBody>
      </p:sp>
      <p:graphicFrame>
        <p:nvGraphicFramePr>
          <p:cNvPr id="2" name="表格 1">
            <a:extLst>
              <a:ext uri="{FF2B5EF4-FFF2-40B4-BE49-F238E27FC236}">
                <a16:creationId xmlns:a16="http://schemas.microsoft.com/office/drawing/2014/main" xmlns="" id="{60B4FAA9-0C3A-4EF9-AEB2-9B943AFB90C6}"/>
              </a:ext>
            </a:extLst>
          </p:cNvPr>
          <p:cNvGraphicFramePr>
            <a:graphicFrameLocks noGrp="1"/>
          </p:cNvGraphicFramePr>
          <p:nvPr>
            <p:extLst>
              <p:ext uri="{D42A27DB-BD31-4B8C-83A1-F6EECF244321}">
                <p14:modId xmlns:p14="http://schemas.microsoft.com/office/powerpoint/2010/main" val="448449157"/>
              </p:ext>
            </p:extLst>
          </p:nvPr>
        </p:nvGraphicFramePr>
        <p:xfrm>
          <a:off x="667067" y="1286986"/>
          <a:ext cx="5267008" cy="4570888"/>
        </p:xfrm>
        <a:graphic>
          <a:graphicData uri="http://schemas.openxmlformats.org/drawingml/2006/table">
            <a:tbl>
              <a:tblPr firstRow="1" firstCol="1" bandRow="1">
                <a:tableStyleId>{5C22544A-7EE6-4342-B048-85BDC9FD1C3A}</a:tableStyleId>
              </a:tblPr>
              <a:tblGrid>
                <a:gridCol w="2096567">
                  <a:extLst>
                    <a:ext uri="{9D8B030D-6E8A-4147-A177-3AD203B41FA5}">
                      <a16:colId xmlns:a16="http://schemas.microsoft.com/office/drawing/2014/main" xmlns="" val="1293468709"/>
                    </a:ext>
                  </a:extLst>
                </a:gridCol>
                <a:gridCol w="1626252">
                  <a:extLst>
                    <a:ext uri="{9D8B030D-6E8A-4147-A177-3AD203B41FA5}">
                      <a16:colId xmlns:a16="http://schemas.microsoft.com/office/drawing/2014/main" xmlns="" val="3947996811"/>
                    </a:ext>
                  </a:extLst>
                </a:gridCol>
                <a:gridCol w="1544189">
                  <a:extLst>
                    <a:ext uri="{9D8B030D-6E8A-4147-A177-3AD203B41FA5}">
                      <a16:colId xmlns:a16="http://schemas.microsoft.com/office/drawing/2014/main" xmlns="" val="805479986"/>
                    </a:ext>
                  </a:extLst>
                </a:gridCol>
              </a:tblGrid>
              <a:tr h="429390">
                <a:tc>
                  <a:txBody>
                    <a:bodyPr/>
                    <a:lstStyle/>
                    <a:p>
                      <a:pPr algn="ctr">
                        <a:spcAft>
                          <a:spcPts val="0"/>
                        </a:spcAft>
                      </a:pPr>
                      <a:r>
                        <a:rPr lang="zh-CN" sz="1200" kern="100">
                          <a:effectLst/>
                        </a:rPr>
                        <a:t>进口道</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zh-CN" sz="1200" kern="100">
                          <a:effectLst/>
                        </a:rPr>
                        <a:t>东进口道</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zh-CN" sz="1200" kern="100">
                          <a:effectLst/>
                        </a:rPr>
                        <a:t>西进口道</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xmlns="" val="3547247547"/>
                  </a:ext>
                </a:extLst>
              </a:tr>
              <a:tr h="304807">
                <a:tc>
                  <a:txBody>
                    <a:bodyPr/>
                    <a:lstStyle/>
                    <a:p>
                      <a:pPr algn="ctr">
                        <a:spcAft>
                          <a:spcPts val="0"/>
                        </a:spcAft>
                      </a:pPr>
                      <a:r>
                        <a:rPr lang="zh-CN" sz="1200" kern="100">
                          <a:effectLst/>
                        </a:rPr>
                        <a:t>总调查车辆数（辆）</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100" dirty="0">
                          <a:effectLst/>
                        </a:rPr>
                        <a:t>82</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220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2564806001"/>
                  </a:ext>
                </a:extLst>
              </a:tr>
              <a:tr h="429390">
                <a:tc>
                  <a:txBody>
                    <a:bodyPr/>
                    <a:lstStyle/>
                    <a:p>
                      <a:pPr algn="ctr">
                        <a:spcAft>
                          <a:spcPts val="0"/>
                        </a:spcAft>
                      </a:pPr>
                      <a:r>
                        <a:rPr lang="zh-CN" sz="1200" kern="100">
                          <a:effectLst/>
                        </a:rPr>
                        <a:t>停驶车辆总数（辆）</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100" dirty="0">
                          <a:effectLst/>
                        </a:rPr>
                        <a:t>64</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140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563000992"/>
                  </a:ext>
                </a:extLst>
              </a:tr>
              <a:tr h="429390">
                <a:tc>
                  <a:txBody>
                    <a:bodyPr/>
                    <a:lstStyle/>
                    <a:p>
                      <a:pPr algn="ctr">
                        <a:spcAft>
                          <a:spcPts val="0"/>
                        </a:spcAft>
                      </a:pPr>
                      <a:r>
                        <a:rPr lang="zh-CN" sz="1200" kern="100">
                          <a:effectLst/>
                        </a:rPr>
                        <a:t>总停车数（辆）</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100" dirty="0">
                          <a:effectLst/>
                        </a:rPr>
                        <a:t>148</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354</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728329502"/>
                  </a:ext>
                </a:extLst>
              </a:tr>
              <a:tr h="429390">
                <a:tc>
                  <a:txBody>
                    <a:bodyPr/>
                    <a:lstStyle/>
                    <a:p>
                      <a:pPr algn="ctr">
                        <a:spcAft>
                          <a:spcPts val="0"/>
                        </a:spcAft>
                      </a:pPr>
                      <a:r>
                        <a:rPr lang="zh-CN" sz="1200" kern="100">
                          <a:effectLst/>
                        </a:rPr>
                        <a:t>停车率</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100" dirty="0">
                          <a:effectLst/>
                        </a:rPr>
                        <a:t>78.05%</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63.64%</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2331198220"/>
                  </a:ext>
                </a:extLst>
              </a:tr>
              <a:tr h="429390">
                <a:tc>
                  <a:txBody>
                    <a:bodyPr/>
                    <a:lstStyle/>
                    <a:p>
                      <a:pPr algn="ctr">
                        <a:spcAft>
                          <a:spcPts val="0"/>
                        </a:spcAft>
                      </a:pPr>
                      <a:r>
                        <a:rPr lang="zh-CN" sz="1200" kern="100">
                          <a:effectLst/>
                        </a:rPr>
                        <a:t>总延误（辆</a:t>
                      </a:r>
                      <a:r>
                        <a:rPr lang="en-US" sz="1200" kern="100" dirty="0">
                          <a:effectLst/>
                        </a:rPr>
                        <a:t>*s</a:t>
                      </a:r>
                      <a:r>
                        <a:rPr lang="zh-CN"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100" dirty="0">
                          <a:effectLst/>
                        </a:rPr>
                        <a:t>2220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5310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3342513867"/>
                  </a:ext>
                </a:extLst>
              </a:tr>
              <a:tr h="833380">
                <a:tc>
                  <a:txBody>
                    <a:bodyPr/>
                    <a:lstStyle/>
                    <a:p>
                      <a:pPr algn="ctr">
                        <a:spcAft>
                          <a:spcPts val="0"/>
                        </a:spcAft>
                      </a:pPr>
                      <a:r>
                        <a:rPr lang="zh-CN" sz="1200" kern="100">
                          <a:effectLst/>
                        </a:rPr>
                        <a:t>每一辆停驶车辆平均延误（</a:t>
                      </a:r>
                      <a:r>
                        <a:rPr lang="en-US" sz="1200" kern="100" dirty="0">
                          <a:effectLst/>
                        </a:rPr>
                        <a:t>s</a:t>
                      </a:r>
                      <a:r>
                        <a:rPr lang="zh-CN"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100" dirty="0">
                          <a:effectLst/>
                        </a:rPr>
                        <a:t>34.69</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37.93</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3962604591"/>
                  </a:ext>
                </a:extLst>
              </a:tr>
              <a:tr h="609613">
                <a:tc>
                  <a:txBody>
                    <a:bodyPr/>
                    <a:lstStyle/>
                    <a:p>
                      <a:pPr algn="ctr">
                        <a:spcAft>
                          <a:spcPts val="0"/>
                        </a:spcAft>
                      </a:pPr>
                      <a:r>
                        <a:rPr lang="zh-CN" sz="1200" kern="100">
                          <a:effectLst/>
                        </a:rPr>
                        <a:t>引道上每一辆车的平均延误（</a:t>
                      </a:r>
                      <a:r>
                        <a:rPr lang="en-US" sz="1200" kern="100" dirty="0">
                          <a:effectLst/>
                        </a:rPr>
                        <a:t>s</a:t>
                      </a:r>
                      <a:r>
                        <a:rPr lang="zh-CN"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100" dirty="0">
                          <a:effectLst/>
                        </a:rPr>
                        <a:t>27.07</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24.14</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558817513"/>
                  </a:ext>
                </a:extLst>
              </a:tr>
              <a:tr h="676138">
                <a:tc>
                  <a:txBody>
                    <a:bodyPr/>
                    <a:lstStyle/>
                    <a:p>
                      <a:pPr algn="ctr">
                        <a:spcAft>
                          <a:spcPts val="0"/>
                        </a:spcAft>
                      </a:pPr>
                      <a:r>
                        <a:rPr lang="zh-CN" sz="1200" kern="100">
                          <a:effectLst/>
                        </a:rPr>
                        <a:t>停驶车辆百分率的估计误差</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100" dirty="0">
                          <a:effectLst/>
                        </a:rPr>
                        <a:t>9.99%</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10.00%</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3339217050"/>
                  </a:ext>
                </a:extLst>
              </a:tr>
            </a:tbl>
          </a:graphicData>
        </a:graphic>
      </p:graphicFrame>
      <p:sp>
        <p:nvSpPr>
          <p:cNvPr id="4" name="文本框 3">
            <a:extLst>
              <a:ext uri="{FF2B5EF4-FFF2-40B4-BE49-F238E27FC236}">
                <a16:creationId xmlns:a16="http://schemas.microsoft.com/office/drawing/2014/main" xmlns="" id="{C092ADEF-8A5A-4C88-A25B-00ED282A965F}"/>
              </a:ext>
            </a:extLst>
          </p:cNvPr>
          <p:cNvSpPr txBox="1"/>
          <p:nvPr/>
        </p:nvSpPr>
        <p:spPr>
          <a:xfrm>
            <a:off x="6714808" y="1335564"/>
            <a:ext cx="4810125" cy="4247317"/>
          </a:xfrm>
          <a:prstGeom prst="rect">
            <a:avLst/>
          </a:prstGeom>
          <a:noFill/>
        </p:spPr>
        <p:txBody>
          <a:bodyPr wrap="square" rtlCol="0">
            <a:spAutoFit/>
          </a:bodyPr>
          <a:lstStyle/>
          <a:p>
            <a:r>
              <a:rPr lang="en-US" altLang="zh-CN" dirty="0"/>
              <a:t>1</a:t>
            </a:r>
            <a:r>
              <a:rPr lang="zh-CN" altLang="en-US" dirty="0"/>
              <a:t>、</a:t>
            </a:r>
            <a:r>
              <a:rPr lang="zh-CN" altLang="zh-CN" b="1" dirty="0"/>
              <a:t>对向对比</a:t>
            </a:r>
            <a:r>
              <a:rPr lang="zh-CN" altLang="zh-CN" dirty="0"/>
              <a:t>：东往西方向的</a:t>
            </a:r>
            <a:r>
              <a:rPr lang="en-US" altLang="zh-CN" dirty="0"/>
              <a:t>BRT</a:t>
            </a:r>
            <a:r>
              <a:rPr lang="zh-CN" altLang="zh-CN" dirty="0"/>
              <a:t>的停驶率和引道每一辆车的平均延误略大于西往东方向，但每一停驶车辆平均延误略小，认为此差异属于正常情况，调查结论合理，造成此结果的原因可能是上游车辆到达时间的差异等客观事实。</a:t>
            </a:r>
            <a:endParaRPr lang="en-US" altLang="zh-CN" dirty="0"/>
          </a:p>
          <a:p>
            <a:endParaRPr lang="en-US" altLang="zh-CN" dirty="0"/>
          </a:p>
          <a:p>
            <a:r>
              <a:rPr lang="en-US" altLang="zh-CN" dirty="0">
                <a:effectLst/>
              </a:rPr>
              <a:t>2</a:t>
            </a:r>
            <a:r>
              <a:rPr lang="zh-CN" altLang="en-US" dirty="0">
                <a:effectLst/>
              </a:rPr>
              <a:t>、</a:t>
            </a:r>
            <a:r>
              <a:rPr lang="zh-CN" altLang="zh-CN" b="1" dirty="0"/>
              <a:t>横向对比</a:t>
            </a:r>
            <a:r>
              <a:rPr lang="zh-CN" altLang="zh-CN" dirty="0"/>
              <a:t>：东往西方向直行普通车道的停车率为</a:t>
            </a:r>
            <a:r>
              <a:rPr lang="en-US" altLang="zh-CN" dirty="0"/>
              <a:t>75%</a:t>
            </a:r>
            <a:r>
              <a:rPr lang="zh-CN" altLang="zh-CN" dirty="0"/>
              <a:t>，每一辆停驶车平均延误为</a:t>
            </a:r>
            <a:r>
              <a:rPr lang="en-US" altLang="zh-CN" dirty="0"/>
              <a:t>36.97s</a:t>
            </a:r>
            <a:r>
              <a:rPr lang="zh-CN" altLang="zh-CN" dirty="0"/>
              <a:t>，引道每一辆车的平均延误为</a:t>
            </a:r>
            <a:r>
              <a:rPr lang="en-US" altLang="zh-CN" dirty="0"/>
              <a:t>27.73s</a:t>
            </a:r>
            <a:r>
              <a:rPr lang="zh-CN" altLang="zh-CN" dirty="0"/>
              <a:t>，以上三项结果均比该方向</a:t>
            </a:r>
            <a:r>
              <a:rPr lang="en-US" altLang="zh-CN" dirty="0"/>
              <a:t>BRT</a:t>
            </a:r>
            <a:r>
              <a:rPr lang="zh-CN" altLang="zh-CN" dirty="0"/>
              <a:t>专用车道略</a:t>
            </a:r>
            <a:r>
              <a:rPr lang="zh-CN" altLang="zh-CN" b="1" dirty="0"/>
              <a:t>大</a:t>
            </a:r>
            <a:r>
              <a:rPr lang="zh-CN" altLang="zh-CN" dirty="0"/>
              <a:t>；西往东方向直行普通车道的停车率为</a:t>
            </a:r>
            <a:r>
              <a:rPr lang="en-US" altLang="zh-CN" dirty="0"/>
              <a:t>61.46%</a:t>
            </a:r>
            <a:r>
              <a:rPr lang="zh-CN" altLang="zh-CN" dirty="0"/>
              <a:t>，每一辆停驶车平均延误为</a:t>
            </a:r>
            <a:r>
              <a:rPr lang="en-US" altLang="zh-CN" dirty="0"/>
              <a:t>31.91s</a:t>
            </a:r>
            <a:r>
              <a:rPr lang="zh-CN" altLang="zh-CN" dirty="0"/>
              <a:t>，引道每一辆车的平均延误为</a:t>
            </a:r>
            <a:r>
              <a:rPr lang="en-US" altLang="zh-CN" dirty="0"/>
              <a:t>19.61s</a:t>
            </a:r>
            <a:r>
              <a:rPr lang="zh-CN" altLang="zh-CN" dirty="0"/>
              <a:t>，以上三项结果均比该方向</a:t>
            </a:r>
            <a:r>
              <a:rPr lang="en-US" altLang="zh-CN" dirty="0"/>
              <a:t>BRT</a:t>
            </a:r>
            <a:r>
              <a:rPr lang="zh-CN" altLang="zh-CN" dirty="0"/>
              <a:t>专用车道略小。</a:t>
            </a:r>
          </a:p>
          <a:p>
            <a:endParaRPr lang="zh-CN" altLang="zh-CN" dirty="0">
              <a:effectLst/>
            </a:endParaRPr>
          </a:p>
        </p:txBody>
      </p:sp>
    </p:spTree>
    <p:extLst>
      <p:ext uri="{BB962C8B-B14F-4D97-AF65-F5344CB8AC3E}">
        <p14:creationId xmlns:p14="http://schemas.microsoft.com/office/powerpoint/2010/main" val="1249240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1" descr="b3119313b07eca8032bb094b9a2397dda04483db">
            <a:extLst>
              <a:ext uri="{FF2B5EF4-FFF2-40B4-BE49-F238E27FC236}">
                <a16:creationId xmlns:a16="http://schemas.microsoft.com/office/drawing/2014/main" xmlns="" id="{7302D7C2-E39D-4131-A449-519945F6BC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矩形 28">
            <a:extLst>
              <a:ext uri="{FF2B5EF4-FFF2-40B4-BE49-F238E27FC236}">
                <a16:creationId xmlns:a16="http://schemas.microsoft.com/office/drawing/2014/main" xmlns="" id="{DA2CF803-CAFF-41EE-8A29-FBCA7447039D}"/>
              </a:ext>
            </a:extLst>
          </p:cNvPr>
          <p:cNvSpPr/>
          <p:nvPr/>
        </p:nvSpPr>
        <p:spPr>
          <a:xfrm>
            <a:off x="1186002" y="372621"/>
            <a:ext cx="5879816"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交通调查结果展示（点样本法</a:t>
            </a:r>
            <a:r>
              <a:rPr lang="en-US" altLang="zh-CN" sz="2800" dirty="0">
                <a:ln w="0"/>
                <a:gradFill>
                  <a:gsLst>
                    <a:gs pos="21000">
                      <a:srgbClr val="53575C"/>
                    </a:gs>
                    <a:gs pos="88000">
                      <a:srgbClr val="C5C7CA"/>
                    </a:gs>
                  </a:gsLst>
                  <a:lin ang="5400000"/>
                </a:gradFill>
              </a:rPr>
              <a:t>-BRT</a:t>
            </a:r>
            <a:r>
              <a:rPr lang="zh-CN" altLang="en-US" sz="2800" dirty="0">
                <a:ln w="0"/>
                <a:gradFill>
                  <a:gsLst>
                    <a:gs pos="21000">
                      <a:srgbClr val="53575C"/>
                    </a:gs>
                    <a:gs pos="88000">
                      <a:srgbClr val="C5C7CA"/>
                    </a:gs>
                  </a:gsLst>
                  <a:lin ang="5400000"/>
                </a:gradFill>
              </a:rPr>
              <a:t>）</a:t>
            </a:r>
          </a:p>
        </p:txBody>
      </p:sp>
      <p:sp>
        <p:nvSpPr>
          <p:cNvPr id="27" name="文本框 26">
            <a:extLst>
              <a:ext uri="{FF2B5EF4-FFF2-40B4-BE49-F238E27FC236}">
                <a16:creationId xmlns:a16="http://schemas.microsoft.com/office/drawing/2014/main" xmlns="" id="{72DB19D9-ADDB-4F4E-92AC-8A34E59F0B7D}"/>
              </a:ext>
            </a:extLst>
          </p:cNvPr>
          <p:cNvSpPr txBox="1"/>
          <p:nvPr/>
        </p:nvSpPr>
        <p:spPr>
          <a:xfrm>
            <a:off x="579270" y="6097768"/>
            <a:ext cx="5516730" cy="369332"/>
          </a:xfrm>
          <a:prstGeom prst="rect">
            <a:avLst/>
          </a:prstGeom>
          <a:noFill/>
        </p:spPr>
        <p:txBody>
          <a:bodyPr wrap="square" rtlCol="0">
            <a:spAutoFit/>
          </a:bodyPr>
          <a:lstStyle/>
          <a:p>
            <a:r>
              <a:rPr lang="zh-CN" altLang="en-US" dirty="0"/>
              <a:t>（最后一项指标，停驶车辆百分率误差符合精度要求）</a:t>
            </a:r>
            <a:endParaRPr lang="en-US" altLang="zh-CN" dirty="0"/>
          </a:p>
        </p:txBody>
      </p:sp>
      <p:graphicFrame>
        <p:nvGraphicFramePr>
          <p:cNvPr id="2" name="表格 1">
            <a:extLst>
              <a:ext uri="{FF2B5EF4-FFF2-40B4-BE49-F238E27FC236}">
                <a16:creationId xmlns:a16="http://schemas.microsoft.com/office/drawing/2014/main" xmlns="" id="{60B4FAA9-0C3A-4EF9-AEB2-9B943AFB90C6}"/>
              </a:ext>
            </a:extLst>
          </p:cNvPr>
          <p:cNvGraphicFramePr>
            <a:graphicFrameLocks noGrp="1"/>
          </p:cNvGraphicFramePr>
          <p:nvPr/>
        </p:nvGraphicFramePr>
        <p:xfrm>
          <a:off x="667067" y="1286986"/>
          <a:ext cx="5267008" cy="4570888"/>
        </p:xfrm>
        <a:graphic>
          <a:graphicData uri="http://schemas.openxmlformats.org/drawingml/2006/table">
            <a:tbl>
              <a:tblPr firstRow="1" firstCol="1" bandRow="1">
                <a:tableStyleId>{5C22544A-7EE6-4342-B048-85BDC9FD1C3A}</a:tableStyleId>
              </a:tblPr>
              <a:tblGrid>
                <a:gridCol w="2096567">
                  <a:extLst>
                    <a:ext uri="{9D8B030D-6E8A-4147-A177-3AD203B41FA5}">
                      <a16:colId xmlns:a16="http://schemas.microsoft.com/office/drawing/2014/main" xmlns="" val="1293468709"/>
                    </a:ext>
                  </a:extLst>
                </a:gridCol>
                <a:gridCol w="1626252">
                  <a:extLst>
                    <a:ext uri="{9D8B030D-6E8A-4147-A177-3AD203B41FA5}">
                      <a16:colId xmlns:a16="http://schemas.microsoft.com/office/drawing/2014/main" xmlns="" val="3947996811"/>
                    </a:ext>
                  </a:extLst>
                </a:gridCol>
                <a:gridCol w="1544189">
                  <a:extLst>
                    <a:ext uri="{9D8B030D-6E8A-4147-A177-3AD203B41FA5}">
                      <a16:colId xmlns:a16="http://schemas.microsoft.com/office/drawing/2014/main" xmlns="" val="805479986"/>
                    </a:ext>
                  </a:extLst>
                </a:gridCol>
              </a:tblGrid>
              <a:tr h="429390">
                <a:tc>
                  <a:txBody>
                    <a:bodyPr/>
                    <a:lstStyle/>
                    <a:p>
                      <a:pPr algn="ctr">
                        <a:spcAft>
                          <a:spcPts val="0"/>
                        </a:spcAft>
                      </a:pPr>
                      <a:r>
                        <a:rPr lang="zh-CN" sz="1200" kern="100">
                          <a:effectLst/>
                        </a:rPr>
                        <a:t>进口道</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zh-CN" sz="1200" kern="100">
                          <a:effectLst/>
                        </a:rPr>
                        <a:t>东进口道</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zh-CN" sz="1200" kern="100">
                          <a:effectLst/>
                        </a:rPr>
                        <a:t>西进口道</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xmlns="" val="3547247547"/>
                  </a:ext>
                </a:extLst>
              </a:tr>
              <a:tr h="304807">
                <a:tc>
                  <a:txBody>
                    <a:bodyPr/>
                    <a:lstStyle/>
                    <a:p>
                      <a:pPr algn="ctr">
                        <a:spcAft>
                          <a:spcPts val="0"/>
                        </a:spcAft>
                      </a:pPr>
                      <a:r>
                        <a:rPr lang="zh-CN" sz="1200" kern="100">
                          <a:effectLst/>
                        </a:rPr>
                        <a:t>总调查车辆数（辆）</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100" dirty="0">
                          <a:effectLst/>
                        </a:rPr>
                        <a:t>82</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220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2564806001"/>
                  </a:ext>
                </a:extLst>
              </a:tr>
              <a:tr h="429390">
                <a:tc>
                  <a:txBody>
                    <a:bodyPr/>
                    <a:lstStyle/>
                    <a:p>
                      <a:pPr algn="ctr">
                        <a:spcAft>
                          <a:spcPts val="0"/>
                        </a:spcAft>
                      </a:pPr>
                      <a:r>
                        <a:rPr lang="zh-CN" sz="1200" kern="100">
                          <a:effectLst/>
                        </a:rPr>
                        <a:t>停驶车辆总数（辆）</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100" dirty="0">
                          <a:effectLst/>
                        </a:rPr>
                        <a:t>64</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140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563000992"/>
                  </a:ext>
                </a:extLst>
              </a:tr>
              <a:tr h="429390">
                <a:tc>
                  <a:txBody>
                    <a:bodyPr/>
                    <a:lstStyle/>
                    <a:p>
                      <a:pPr algn="ctr">
                        <a:spcAft>
                          <a:spcPts val="0"/>
                        </a:spcAft>
                      </a:pPr>
                      <a:r>
                        <a:rPr lang="zh-CN" sz="1200" kern="100">
                          <a:effectLst/>
                        </a:rPr>
                        <a:t>总停车数（辆）</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100" dirty="0">
                          <a:effectLst/>
                        </a:rPr>
                        <a:t>148</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354</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728329502"/>
                  </a:ext>
                </a:extLst>
              </a:tr>
              <a:tr h="429390">
                <a:tc>
                  <a:txBody>
                    <a:bodyPr/>
                    <a:lstStyle/>
                    <a:p>
                      <a:pPr algn="ctr">
                        <a:spcAft>
                          <a:spcPts val="0"/>
                        </a:spcAft>
                      </a:pPr>
                      <a:r>
                        <a:rPr lang="zh-CN" sz="1200" kern="100">
                          <a:effectLst/>
                        </a:rPr>
                        <a:t>停车率</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100" dirty="0">
                          <a:effectLst/>
                        </a:rPr>
                        <a:t>78.05%</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63.64%</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2331198220"/>
                  </a:ext>
                </a:extLst>
              </a:tr>
              <a:tr h="429390">
                <a:tc>
                  <a:txBody>
                    <a:bodyPr/>
                    <a:lstStyle/>
                    <a:p>
                      <a:pPr algn="ctr">
                        <a:spcAft>
                          <a:spcPts val="0"/>
                        </a:spcAft>
                      </a:pPr>
                      <a:r>
                        <a:rPr lang="zh-CN" sz="1200" kern="100">
                          <a:effectLst/>
                        </a:rPr>
                        <a:t>总延误（辆</a:t>
                      </a:r>
                      <a:r>
                        <a:rPr lang="en-US" sz="1200" kern="100" dirty="0">
                          <a:effectLst/>
                        </a:rPr>
                        <a:t>*s</a:t>
                      </a:r>
                      <a:r>
                        <a:rPr lang="zh-CN"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100" dirty="0">
                          <a:effectLst/>
                        </a:rPr>
                        <a:t>2220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5310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3342513867"/>
                  </a:ext>
                </a:extLst>
              </a:tr>
              <a:tr h="833380">
                <a:tc>
                  <a:txBody>
                    <a:bodyPr/>
                    <a:lstStyle/>
                    <a:p>
                      <a:pPr algn="ctr">
                        <a:spcAft>
                          <a:spcPts val="0"/>
                        </a:spcAft>
                      </a:pPr>
                      <a:r>
                        <a:rPr lang="zh-CN" sz="1200" kern="100">
                          <a:effectLst/>
                        </a:rPr>
                        <a:t>每一辆停驶车辆平均延误（</a:t>
                      </a:r>
                      <a:r>
                        <a:rPr lang="en-US" sz="1200" kern="100" dirty="0">
                          <a:effectLst/>
                        </a:rPr>
                        <a:t>s</a:t>
                      </a:r>
                      <a:r>
                        <a:rPr lang="zh-CN"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100" dirty="0">
                          <a:effectLst/>
                        </a:rPr>
                        <a:t>34.69</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37.93</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3962604591"/>
                  </a:ext>
                </a:extLst>
              </a:tr>
              <a:tr h="609613">
                <a:tc>
                  <a:txBody>
                    <a:bodyPr/>
                    <a:lstStyle/>
                    <a:p>
                      <a:pPr algn="ctr">
                        <a:spcAft>
                          <a:spcPts val="0"/>
                        </a:spcAft>
                      </a:pPr>
                      <a:r>
                        <a:rPr lang="zh-CN" sz="1200" kern="100">
                          <a:effectLst/>
                        </a:rPr>
                        <a:t>引道上每一辆车的平均延误（</a:t>
                      </a:r>
                      <a:r>
                        <a:rPr lang="en-US" sz="1200" kern="100" dirty="0">
                          <a:effectLst/>
                        </a:rPr>
                        <a:t>s</a:t>
                      </a:r>
                      <a:r>
                        <a:rPr lang="zh-CN"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100" dirty="0">
                          <a:effectLst/>
                        </a:rPr>
                        <a:t>27.07</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24.14</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558817513"/>
                  </a:ext>
                </a:extLst>
              </a:tr>
              <a:tr h="676138">
                <a:tc>
                  <a:txBody>
                    <a:bodyPr/>
                    <a:lstStyle/>
                    <a:p>
                      <a:pPr algn="ctr">
                        <a:spcAft>
                          <a:spcPts val="0"/>
                        </a:spcAft>
                      </a:pPr>
                      <a:r>
                        <a:rPr lang="zh-CN" sz="1200" kern="100">
                          <a:effectLst/>
                        </a:rPr>
                        <a:t>停驶车辆百分率的估计误差</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100" dirty="0">
                          <a:effectLst/>
                        </a:rPr>
                        <a:t>9.99%</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10.00%</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3339217050"/>
                  </a:ext>
                </a:extLst>
              </a:tr>
            </a:tbl>
          </a:graphicData>
        </a:graphic>
      </p:graphicFrame>
      <p:sp>
        <p:nvSpPr>
          <p:cNvPr id="4" name="文本框 3">
            <a:extLst>
              <a:ext uri="{FF2B5EF4-FFF2-40B4-BE49-F238E27FC236}">
                <a16:creationId xmlns:a16="http://schemas.microsoft.com/office/drawing/2014/main" xmlns="" id="{C092ADEF-8A5A-4C88-A25B-00ED282A965F}"/>
              </a:ext>
            </a:extLst>
          </p:cNvPr>
          <p:cNvSpPr txBox="1"/>
          <p:nvPr/>
        </p:nvSpPr>
        <p:spPr>
          <a:xfrm>
            <a:off x="6648133" y="942543"/>
            <a:ext cx="4810125" cy="5259773"/>
          </a:xfrm>
          <a:prstGeom prst="rect">
            <a:avLst/>
          </a:prstGeom>
          <a:noFill/>
        </p:spPr>
        <p:txBody>
          <a:bodyPr wrap="square" rtlCol="0">
            <a:spAutoFit/>
          </a:bodyPr>
          <a:lstStyle/>
          <a:p>
            <a:pPr algn="ctr"/>
            <a:r>
              <a:rPr lang="zh-CN" altLang="en-US" sz="2400" b="1" dirty="0"/>
              <a:t>结果分析</a:t>
            </a:r>
            <a:endParaRPr lang="en-US" altLang="zh-CN" sz="2400" b="1" dirty="0"/>
          </a:p>
          <a:p>
            <a:pPr algn="ctr">
              <a:lnSpc>
                <a:spcPts val="2880"/>
              </a:lnSpc>
            </a:pPr>
            <a:endParaRPr lang="en-US" altLang="zh-CN" sz="2400" b="1" dirty="0"/>
          </a:p>
          <a:p>
            <a:pPr>
              <a:lnSpc>
                <a:spcPts val="2880"/>
              </a:lnSpc>
            </a:pPr>
            <a:r>
              <a:rPr lang="en-US" altLang="zh-CN" dirty="0"/>
              <a:t>  </a:t>
            </a:r>
            <a:r>
              <a:rPr lang="zh-CN" altLang="zh-CN" dirty="0"/>
              <a:t>造成此结果的原因可能是早高峰期间中山大道东边的</a:t>
            </a:r>
            <a:r>
              <a:rPr lang="zh-CN" altLang="zh-CN" b="1" dirty="0">
                <a:solidFill>
                  <a:srgbClr val="FF0000"/>
                </a:solidFill>
              </a:rPr>
              <a:t>车陂等住宅生活区往西边珠江新城等</a:t>
            </a:r>
            <a:r>
              <a:rPr lang="en-US" altLang="zh-CN" b="1" dirty="0">
                <a:solidFill>
                  <a:srgbClr val="FF0000"/>
                </a:solidFill>
              </a:rPr>
              <a:t>CBD</a:t>
            </a:r>
            <a:r>
              <a:rPr lang="zh-CN" altLang="zh-CN" b="1" dirty="0">
                <a:solidFill>
                  <a:srgbClr val="FF0000"/>
                </a:solidFill>
              </a:rPr>
              <a:t>区域车流量较大</a:t>
            </a:r>
            <a:r>
              <a:rPr lang="zh-CN" altLang="zh-CN" dirty="0"/>
              <a:t>，车辆在部分时间段密集到达，由此导致西往东方向的普通车道的延误比车流较稳定的</a:t>
            </a:r>
            <a:r>
              <a:rPr lang="en-US" altLang="zh-CN" dirty="0"/>
              <a:t>BRT</a:t>
            </a:r>
            <a:r>
              <a:rPr lang="zh-CN" altLang="zh-CN" dirty="0"/>
              <a:t>车道略大；由于普通车道有三条直行车道，而</a:t>
            </a:r>
            <a:r>
              <a:rPr lang="en-US" altLang="zh-CN" dirty="0"/>
              <a:t>BRT</a:t>
            </a:r>
            <a:r>
              <a:rPr lang="zh-CN" altLang="zh-CN" dirty="0"/>
              <a:t>专用车道只有一条半封闭式车道，即</a:t>
            </a:r>
            <a:r>
              <a:rPr lang="zh-CN" altLang="zh-CN" b="1" dirty="0">
                <a:solidFill>
                  <a:srgbClr val="FF0000"/>
                </a:solidFill>
              </a:rPr>
              <a:t>不允许</a:t>
            </a:r>
            <a:r>
              <a:rPr lang="en-US" altLang="zh-CN" b="1" dirty="0">
                <a:solidFill>
                  <a:srgbClr val="FF0000"/>
                </a:solidFill>
              </a:rPr>
              <a:t>BRT</a:t>
            </a:r>
            <a:r>
              <a:rPr lang="zh-CN" altLang="zh-CN" b="1" dirty="0">
                <a:solidFill>
                  <a:srgbClr val="FF0000"/>
                </a:solidFill>
              </a:rPr>
              <a:t>车辆发生超车行为</a:t>
            </a:r>
            <a:r>
              <a:rPr lang="zh-CN" altLang="zh-CN" dirty="0"/>
              <a:t>，调查得出东往西方向</a:t>
            </a:r>
            <a:r>
              <a:rPr lang="en-US" altLang="zh-CN" dirty="0"/>
              <a:t>BRT</a:t>
            </a:r>
            <a:r>
              <a:rPr lang="zh-CN" altLang="zh-CN" dirty="0"/>
              <a:t>车辆延误比普通车辆略高，横向对比差异不大，因此本小组认为是合理的。另外造成此结果的原因可能也是由于小组合作无法控制每位调查员的调查过程是一致的，由此也可能带来一定的调查误差。</a:t>
            </a:r>
            <a:endParaRPr lang="zh-CN" altLang="zh-CN" dirty="0">
              <a:effectLst/>
            </a:endParaRPr>
          </a:p>
        </p:txBody>
      </p:sp>
    </p:spTree>
    <p:extLst>
      <p:ext uri="{BB962C8B-B14F-4D97-AF65-F5344CB8AC3E}">
        <p14:creationId xmlns:p14="http://schemas.microsoft.com/office/powerpoint/2010/main" val="31132265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1" descr="b3119313b07eca8032bb094b9a2397dda04483db">
            <a:extLst>
              <a:ext uri="{FF2B5EF4-FFF2-40B4-BE49-F238E27FC236}">
                <a16:creationId xmlns:a16="http://schemas.microsoft.com/office/drawing/2014/main" xmlns="" id="{7302D7C2-E39D-4131-A449-519945F6BC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矩形 28">
            <a:extLst>
              <a:ext uri="{FF2B5EF4-FFF2-40B4-BE49-F238E27FC236}">
                <a16:creationId xmlns:a16="http://schemas.microsoft.com/office/drawing/2014/main" xmlns="" id="{DA2CF803-CAFF-41EE-8A29-FBCA7447039D}"/>
              </a:ext>
            </a:extLst>
          </p:cNvPr>
          <p:cNvSpPr/>
          <p:nvPr/>
        </p:nvSpPr>
        <p:spPr>
          <a:xfrm>
            <a:off x="1186002" y="372621"/>
            <a:ext cx="5879816"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交通调查结果展示（点样本法</a:t>
            </a:r>
            <a:r>
              <a:rPr lang="en-US" altLang="zh-CN" sz="2800" dirty="0">
                <a:ln w="0"/>
                <a:gradFill>
                  <a:gsLst>
                    <a:gs pos="21000">
                      <a:srgbClr val="53575C"/>
                    </a:gs>
                    <a:gs pos="88000">
                      <a:srgbClr val="C5C7CA"/>
                    </a:gs>
                  </a:gsLst>
                  <a:lin ang="5400000"/>
                </a:gradFill>
              </a:rPr>
              <a:t>-BRT</a:t>
            </a:r>
            <a:r>
              <a:rPr lang="zh-CN" altLang="en-US" sz="2800" dirty="0">
                <a:ln w="0"/>
                <a:gradFill>
                  <a:gsLst>
                    <a:gs pos="21000">
                      <a:srgbClr val="53575C"/>
                    </a:gs>
                    <a:gs pos="88000">
                      <a:srgbClr val="C5C7CA"/>
                    </a:gs>
                  </a:gsLst>
                  <a:lin ang="5400000"/>
                </a:gradFill>
              </a:rPr>
              <a:t>）</a:t>
            </a:r>
          </a:p>
        </p:txBody>
      </p:sp>
      <p:sp>
        <p:nvSpPr>
          <p:cNvPr id="27" name="文本框 26">
            <a:extLst>
              <a:ext uri="{FF2B5EF4-FFF2-40B4-BE49-F238E27FC236}">
                <a16:creationId xmlns:a16="http://schemas.microsoft.com/office/drawing/2014/main" xmlns="" id="{72DB19D9-ADDB-4F4E-92AC-8A34E59F0B7D}"/>
              </a:ext>
            </a:extLst>
          </p:cNvPr>
          <p:cNvSpPr txBox="1"/>
          <p:nvPr/>
        </p:nvSpPr>
        <p:spPr>
          <a:xfrm>
            <a:off x="579270" y="6097768"/>
            <a:ext cx="5516730" cy="369332"/>
          </a:xfrm>
          <a:prstGeom prst="rect">
            <a:avLst/>
          </a:prstGeom>
          <a:noFill/>
        </p:spPr>
        <p:txBody>
          <a:bodyPr wrap="square" rtlCol="0">
            <a:spAutoFit/>
          </a:bodyPr>
          <a:lstStyle/>
          <a:p>
            <a:r>
              <a:rPr lang="zh-CN" altLang="en-US" dirty="0"/>
              <a:t>（最后一项指标，停驶车辆百分率误差符合精度要求）</a:t>
            </a:r>
            <a:endParaRPr lang="en-US" altLang="zh-CN" dirty="0"/>
          </a:p>
        </p:txBody>
      </p:sp>
      <p:graphicFrame>
        <p:nvGraphicFramePr>
          <p:cNvPr id="2" name="表格 1">
            <a:extLst>
              <a:ext uri="{FF2B5EF4-FFF2-40B4-BE49-F238E27FC236}">
                <a16:creationId xmlns:a16="http://schemas.microsoft.com/office/drawing/2014/main" xmlns="" id="{60B4FAA9-0C3A-4EF9-AEB2-9B943AFB90C6}"/>
              </a:ext>
            </a:extLst>
          </p:cNvPr>
          <p:cNvGraphicFramePr>
            <a:graphicFrameLocks noGrp="1"/>
          </p:cNvGraphicFramePr>
          <p:nvPr/>
        </p:nvGraphicFramePr>
        <p:xfrm>
          <a:off x="667067" y="1286986"/>
          <a:ext cx="5267008" cy="4570888"/>
        </p:xfrm>
        <a:graphic>
          <a:graphicData uri="http://schemas.openxmlformats.org/drawingml/2006/table">
            <a:tbl>
              <a:tblPr firstRow="1" firstCol="1" bandRow="1">
                <a:tableStyleId>{5C22544A-7EE6-4342-B048-85BDC9FD1C3A}</a:tableStyleId>
              </a:tblPr>
              <a:tblGrid>
                <a:gridCol w="2096567">
                  <a:extLst>
                    <a:ext uri="{9D8B030D-6E8A-4147-A177-3AD203B41FA5}">
                      <a16:colId xmlns:a16="http://schemas.microsoft.com/office/drawing/2014/main" xmlns="" val="1293468709"/>
                    </a:ext>
                  </a:extLst>
                </a:gridCol>
                <a:gridCol w="1626252">
                  <a:extLst>
                    <a:ext uri="{9D8B030D-6E8A-4147-A177-3AD203B41FA5}">
                      <a16:colId xmlns:a16="http://schemas.microsoft.com/office/drawing/2014/main" xmlns="" val="3947996811"/>
                    </a:ext>
                  </a:extLst>
                </a:gridCol>
                <a:gridCol w="1544189">
                  <a:extLst>
                    <a:ext uri="{9D8B030D-6E8A-4147-A177-3AD203B41FA5}">
                      <a16:colId xmlns:a16="http://schemas.microsoft.com/office/drawing/2014/main" xmlns="" val="805479986"/>
                    </a:ext>
                  </a:extLst>
                </a:gridCol>
              </a:tblGrid>
              <a:tr h="429390">
                <a:tc>
                  <a:txBody>
                    <a:bodyPr/>
                    <a:lstStyle/>
                    <a:p>
                      <a:pPr algn="ctr">
                        <a:spcAft>
                          <a:spcPts val="0"/>
                        </a:spcAft>
                      </a:pPr>
                      <a:r>
                        <a:rPr lang="zh-CN" sz="1200" kern="100">
                          <a:effectLst/>
                        </a:rPr>
                        <a:t>进口道</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zh-CN" sz="1200" kern="100">
                          <a:effectLst/>
                        </a:rPr>
                        <a:t>东进口道</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zh-CN" sz="1200" kern="100">
                          <a:effectLst/>
                        </a:rPr>
                        <a:t>西进口道</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xmlns="" val="3547247547"/>
                  </a:ext>
                </a:extLst>
              </a:tr>
              <a:tr h="304807">
                <a:tc>
                  <a:txBody>
                    <a:bodyPr/>
                    <a:lstStyle/>
                    <a:p>
                      <a:pPr algn="ctr">
                        <a:spcAft>
                          <a:spcPts val="0"/>
                        </a:spcAft>
                      </a:pPr>
                      <a:r>
                        <a:rPr lang="zh-CN" sz="1200" kern="100">
                          <a:effectLst/>
                        </a:rPr>
                        <a:t>总调查车辆数（辆）</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100" dirty="0">
                          <a:effectLst/>
                        </a:rPr>
                        <a:t>82</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220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2564806001"/>
                  </a:ext>
                </a:extLst>
              </a:tr>
              <a:tr h="429390">
                <a:tc>
                  <a:txBody>
                    <a:bodyPr/>
                    <a:lstStyle/>
                    <a:p>
                      <a:pPr algn="ctr">
                        <a:spcAft>
                          <a:spcPts val="0"/>
                        </a:spcAft>
                      </a:pPr>
                      <a:r>
                        <a:rPr lang="zh-CN" sz="1200" kern="100">
                          <a:effectLst/>
                        </a:rPr>
                        <a:t>停驶车辆总数（辆）</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100" dirty="0">
                          <a:effectLst/>
                        </a:rPr>
                        <a:t>64</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140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563000992"/>
                  </a:ext>
                </a:extLst>
              </a:tr>
              <a:tr h="429390">
                <a:tc>
                  <a:txBody>
                    <a:bodyPr/>
                    <a:lstStyle/>
                    <a:p>
                      <a:pPr algn="ctr">
                        <a:spcAft>
                          <a:spcPts val="0"/>
                        </a:spcAft>
                      </a:pPr>
                      <a:r>
                        <a:rPr lang="zh-CN" sz="1200" kern="100">
                          <a:effectLst/>
                        </a:rPr>
                        <a:t>总停车数（辆）</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100" dirty="0">
                          <a:effectLst/>
                        </a:rPr>
                        <a:t>148</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354</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728329502"/>
                  </a:ext>
                </a:extLst>
              </a:tr>
              <a:tr h="429390">
                <a:tc>
                  <a:txBody>
                    <a:bodyPr/>
                    <a:lstStyle/>
                    <a:p>
                      <a:pPr algn="ctr">
                        <a:spcAft>
                          <a:spcPts val="0"/>
                        </a:spcAft>
                      </a:pPr>
                      <a:r>
                        <a:rPr lang="zh-CN" sz="1200" kern="100">
                          <a:effectLst/>
                        </a:rPr>
                        <a:t>停车率</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100" dirty="0">
                          <a:effectLst/>
                        </a:rPr>
                        <a:t>78.05%</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63.64%</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2331198220"/>
                  </a:ext>
                </a:extLst>
              </a:tr>
              <a:tr h="429390">
                <a:tc>
                  <a:txBody>
                    <a:bodyPr/>
                    <a:lstStyle/>
                    <a:p>
                      <a:pPr algn="ctr">
                        <a:spcAft>
                          <a:spcPts val="0"/>
                        </a:spcAft>
                      </a:pPr>
                      <a:r>
                        <a:rPr lang="zh-CN" sz="1200" kern="100">
                          <a:effectLst/>
                        </a:rPr>
                        <a:t>总延误（辆</a:t>
                      </a:r>
                      <a:r>
                        <a:rPr lang="en-US" sz="1200" kern="100" dirty="0">
                          <a:effectLst/>
                        </a:rPr>
                        <a:t>*s</a:t>
                      </a:r>
                      <a:r>
                        <a:rPr lang="zh-CN"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100" dirty="0">
                          <a:effectLst/>
                        </a:rPr>
                        <a:t>2220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5310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3342513867"/>
                  </a:ext>
                </a:extLst>
              </a:tr>
              <a:tr h="833380">
                <a:tc>
                  <a:txBody>
                    <a:bodyPr/>
                    <a:lstStyle/>
                    <a:p>
                      <a:pPr algn="ctr">
                        <a:spcAft>
                          <a:spcPts val="0"/>
                        </a:spcAft>
                      </a:pPr>
                      <a:r>
                        <a:rPr lang="zh-CN" sz="1200" kern="100">
                          <a:effectLst/>
                        </a:rPr>
                        <a:t>每一辆停驶车辆平均延误（</a:t>
                      </a:r>
                      <a:r>
                        <a:rPr lang="en-US" sz="1200" kern="100" dirty="0">
                          <a:effectLst/>
                        </a:rPr>
                        <a:t>s</a:t>
                      </a:r>
                      <a:r>
                        <a:rPr lang="zh-CN"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100" dirty="0">
                          <a:effectLst/>
                        </a:rPr>
                        <a:t>34.69</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37.93</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3962604591"/>
                  </a:ext>
                </a:extLst>
              </a:tr>
              <a:tr h="609613">
                <a:tc>
                  <a:txBody>
                    <a:bodyPr/>
                    <a:lstStyle/>
                    <a:p>
                      <a:pPr algn="ctr">
                        <a:spcAft>
                          <a:spcPts val="0"/>
                        </a:spcAft>
                      </a:pPr>
                      <a:r>
                        <a:rPr lang="zh-CN" sz="1200" kern="100">
                          <a:effectLst/>
                        </a:rPr>
                        <a:t>引道上每一辆车的平均延误（</a:t>
                      </a:r>
                      <a:r>
                        <a:rPr lang="en-US" sz="1200" kern="100" dirty="0">
                          <a:effectLst/>
                        </a:rPr>
                        <a:t>s</a:t>
                      </a:r>
                      <a:r>
                        <a:rPr lang="zh-CN" sz="1200" kern="100">
                          <a:effectLst/>
                        </a:rPr>
                        <a:t>）</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100" dirty="0">
                          <a:effectLst/>
                        </a:rPr>
                        <a:t>27.07</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24.14</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558817513"/>
                  </a:ext>
                </a:extLst>
              </a:tr>
              <a:tr h="676138">
                <a:tc>
                  <a:txBody>
                    <a:bodyPr/>
                    <a:lstStyle/>
                    <a:p>
                      <a:pPr algn="ctr">
                        <a:spcAft>
                          <a:spcPts val="0"/>
                        </a:spcAft>
                      </a:pPr>
                      <a:r>
                        <a:rPr lang="zh-CN" sz="1200" kern="100">
                          <a:effectLst/>
                        </a:rPr>
                        <a:t>停驶车辆百分率的估计误差</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600" kern="100" dirty="0">
                          <a:effectLst/>
                        </a:rPr>
                        <a:t>9.99%</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600" kern="100" dirty="0">
                          <a:effectLst/>
                        </a:rPr>
                        <a:t>10.00%</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xmlns="" val="3339217050"/>
                  </a:ext>
                </a:extLst>
              </a:tr>
            </a:tbl>
          </a:graphicData>
        </a:graphic>
      </p:graphicFrame>
      <p:sp>
        <p:nvSpPr>
          <p:cNvPr id="4" name="文本框 3">
            <a:extLst>
              <a:ext uri="{FF2B5EF4-FFF2-40B4-BE49-F238E27FC236}">
                <a16:creationId xmlns:a16="http://schemas.microsoft.com/office/drawing/2014/main" xmlns="" id="{C092ADEF-8A5A-4C88-A25B-00ED282A965F}"/>
              </a:ext>
            </a:extLst>
          </p:cNvPr>
          <p:cNvSpPr txBox="1"/>
          <p:nvPr/>
        </p:nvSpPr>
        <p:spPr>
          <a:xfrm>
            <a:off x="6714808" y="895841"/>
            <a:ext cx="4810125" cy="5632311"/>
          </a:xfrm>
          <a:prstGeom prst="rect">
            <a:avLst/>
          </a:prstGeom>
          <a:noFill/>
        </p:spPr>
        <p:txBody>
          <a:bodyPr wrap="square" rtlCol="0">
            <a:spAutoFit/>
          </a:bodyPr>
          <a:lstStyle/>
          <a:p>
            <a:r>
              <a:rPr lang="zh-CN" altLang="zh-CN" dirty="0"/>
              <a:t>本小组认为中山大道的</a:t>
            </a:r>
            <a:r>
              <a:rPr lang="en-US" altLang="zh-CN" dirty="0"/>
              <a:t>BRT</a:t>
            </a:r>
            <a:r>
              <a:rPr lang="zh-CN" altLang="zh-CN" dirty="0"/>
              <a:t>车道有其存在的合理性，从日常观测中发现，车陂地铁站在早高峰客流严重超出地铁可以乘载的客流，此路段</a:t>
            </a:r>
            <a:r>
              <a:rPr lang="en-US" altLang="zh-CN" dirty="0"/>
              <a:t>BRT</a:t>
            </a:r>
            <a:r>
              <a:rPr lang="zh-CN" altLang="zh-CN" dirty="0"/>
              <a:t>可以快速疏导沿中山大道东西方向（主要为往返珠江新城）客流，</a:t>
            </a:r>
            <a:r>
              <a:rPr lang="zh-CN" altLang="zh-CN" b="1" dirty="0">
                <a:solidFill>
                  <a:srgbClr val="FF0000"/>
                </a:solidFill>
              </a:rPr>
              <a:t>分担地铁运营压力</a:t>
            </a:r>
            <a:r>
              <a:rPr lang="zh-CN" altLang="zh-CN" dirty="0"/>
              <a:t>。</a:t>
            </a:r>
            <a:r>
              <a:rPr lang="en-US" altLang="zh-CN" dirty="0"/>
              <a:t>BRT</a:t>
            </a:r>
            <a:r>
              <a:rPr lang="zh-CN" altLang="zh-CN" dirty="0"/>
              <a:t>在拥有</a:t>
            </a:r>
            <a:r>
              <a:rPr lang="en-US" altLang="zh-CN" dirty="0"/>
              <a:t>100%</a:t>
            </a:r>
            <a:r>
              <a:rPr lang="zh-CN" altLang="zh-CN" dirty="0"/>
              <a:t>路权的情况下不会存在交叉口延误，调查结果显示</a:t>
            </a:r>
            <a:r>
              <a:rPr lang="en-US" altLang="zh-CN" dirty="0"/>
              <a:t>BRT</a:t>
            </a:r>
            <a:r>
              <a:rPr lang="zh-CN" altLang="zh-CN" dirty="0"/>
              <a:t>专用车道由于没有</a:t>
            </a:r>
            <a:r>
              <a:rPr lang="en-US" altLang="zh-CN" dirty="0"/>
              <a:t>100%</a:t>
            </a:r>
            <a:r>
              <a:rPr lang="zh-CN" altLang="zh-CN" dirty="0"/>
              <a:t>路权，为路面式半封闭车道，且与普通车道红绿灯相位相同，由此造成的交叉口延误基本与普通车道相同，甚至在</a:t>
            </a:r>
            <a:r>
              <a:rPr lang="en-US" altLang="zh-CN" dirty="0"/>
              <a:t>BRT</a:t>
            </a:r>
            <a:r>
              <a:rPr lang="zh-CN" altLang="zh-CN" dirty="0"/>
              <a:t>车流大的信号周期，</a:t>
            </a:r>
            <a:r>
              <a:rPr lang="zh-CN" altLang="zh-CN" b="1" dirty="0">
                <a:solidFill>
                  <a:srgbClr val="FF0000"/>
                </a:solidFill>
              </a:rPr>
              <a:t>由于无法超车和平行行驶等限制因素，</a:t>
            </a:r>
            <a:r>
              <a:rPr lang="en-US" altLang="zh-CN" b="1" dirty="0">
                <a:solidFill>
                  <a:srgbClr val="FF0000"/>
                </a:solidFill>
              </a:rPr>
              <a:t>BRT</a:t>
            </a:r>
            <a:r>
              <a:rPr lang="zh-CN" altLang="zh-CN" b="1" dirty="0">
                <a:solidFill>
                  <a:srgbClr val="FF0000"/>
                </a:solidFill>
              </a:rPr>
              <a:t>车辆形成较长的排队长度，造成较大的延误，但基本未有观测到</a:t>
            </a:r>
            <a:r>
              <a:rPr lang="en-US" altLang="zh-CN" b="1" dirty="0">
                <a:solidFill>
                  <a:srgbClr val="FF0000"/>
                </a:solidFill>
              </a:rPr>
              <a:t>BRT</a:t>
            </a:r>
            <a:r>
              <a:rPr lang="zh-CN" altLang="zh-CN" b="1" dirty="0">
                <a:solidFill>
                  <a:srgbClr val="FF0000"/>
                </a:solidFill>
              </a:rPr>
              <a:t>二次停车现象。</a:t>
            </a:r>
            <a:r>
              <a:rPr lang="zh-CN" altLang="zh-CN" dirty="0"/>
              <a:t>由此也可能造成乘客的不愉快体验，但我们小组依然坚持</a:t>
            </a:r>
            <a:r>
              <a:rPr lang="zh-CN" altLang="zh-CN" b="1" dirty="0">
                <a:solidFill>
                  <a:srgbClr val="FF0000"/>
                </a:solidFill>
              </a:rPr>
              <a:t>认为</a:t>
            </a:r>
            <a:r>
              <a:rPr lang="en-US" altLang="zh-CN" b="1" dirty="0">
                <a:solidFill>
                  <a:srgbClr val="FF0000"/>
                </a:solidFill>
              </a:rPr>
              <a:t>BRT</a:t>
            </a:r>
            <a:r>
              <a:rPr lang="zh-CN" altLang="zh-CN" b="1" dirty="0">
                <a:solidFill>
                  <a:srgbClr val="FF0000"/>
                </a:solidFill>
              </a:rPr>
              <a:t>专用车道有其存在的合理性。</a:t>
            </a:r>
            <a:r>
              <a:rPr lang="zh-CN" altLang="zh-CN" dirty="0"/>
              <a:t>如果需要改进，可能需要</a:t>
            </a:r>
            <a:r>
              <a:rPr lang="zh-CN" altLang="zh-CN" b="1" dirty="0">
                <a:solidFill>
                  <a:srgbClr val="FF0000"/>
                </a:solidFill>
              </a:rPr>
              <a:t>架设高架桥</a:t>
            </a:r>
            <a:r>
              <a:rPr lang="zh-CN" altLang="zh-CN" dirty="0"/>
              <a:t>或</a:t>
            </a:r>
            <a:r>
              <a:rPr lang="zh-CN" altLang="zh-CN" b="1" dirty="0">
                <a:solidFill>
                  <a:srgbClr val="FF0000"/>
                </a:solidFill>
              </a:rPr>
              <a:t>下沉式隧道</a:t>
            </a:r>
            <a:r>
              <a:rPr lang="zh-CN" altLang="zh-CN" dirty="0"/>
              <a:t>以保证</a:t>
            </a:r>
            <a:r>
              <a:rPr lang="en-US" altLang="zh-CN" dirty="0"/>
              <a:t>BRT</a:t>
            </a:r>
            <a:r>
              <a:rPr lang="zh-CN" altLang="zh-CN" dirty="0"/>
              <a:t>车道或中山大道主干道车辆无须在此路口等待红绿灯，但此方法建设成本高昂，因此目前的</a:t>
            </a:r>
            <a:r>
              <a:rPr lang="en-US" altLang="zh-CN" dirty="0"/>
              <a:t>BRT</a:t>
            </a:r>
            <a:r>
              <a:rPr lang="zh-CN" altLang="zh-CN" dirty="0"/>
              <a:t>组织情况是具有合理性的。</a:t>
            </a:r>
          </a:p>
          <a:p>
            <a:endParaRPr lang="zh-CN" altLang="zh-CN" dirty="0">
              <a:effectLst/>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119" y="1342684"/>
            <a:ext cx="5909285" cy="4431964"/>
          </a:xfrm>
          <a:prstGeom prst="rect">
            <a:avLst/>
          </a:prstGeom>
        </p:spPr>
      </p:pic>
    </p:spTree>
    <p:extLst>
      <p:ext uri="{BB962C8B-B14F-4D97-AF65-F5344CB8AC3E}">
        <p14:creationId xmlns:p14="http://schemas.microsoft.com/office/powerpoint/2010/main" val="79298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1" descr="b3119313b07eca8032bb094b9a2397dda04483db">
            <a:extLst>
              <a:ext uri="{FF2B5EF4-FFF2-40B4-BE49-F238E27FC236}">
                <a16:creationId xmlns:a16="http://schemas.microsoft.com/office/drawing/2014/main" xmlns="" id="{7302D7C2-E39D-4131-A449-519945F6BC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矩形 28">
            <a:extLst>
              <a:ext uri="{FF2B5EF4-FFF2-40B4-BE49-F238E27FC236}">
                <a16:creationId xmlns:a16="http://schemas.microsoft.com/office/drawing/2014/main" xmlns="" id="{DA2CF803-CAFF-41EE-8A29-FBCA7447039D}"/>
              </a:ext>
            </a:extLst>
          </p:cNvPr>
          <p:cNvSpPr/>
          <p:nvPr/>
        </p:nvSpPr>
        <p:spPr>
          <a:xfrm>
            <a:off x="1186002" y="372621"/>
            <a:ext cx="5879816"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交通调查结果展示（牌照法）</a:t>
            </a:r>
          </a:p>
        </p:txBody>
      </p:sp>
      <p:sp>
        <p:nvSpPr>
          <p:cNvPr id="3" name="Rectangle 2">
            <a:extLst>
              <a:ext uri="{FF2B5EF4-FFF2-40B4-BE49-F238E27FC236}">
                <a16:creationId xmlns:a16="http://schemas.microsoft.com/office/drawing/2014/main" xmlns="" id="{1DCC9F3E-475F-4314-8B7D-7F7D2AE5E048}"/>
              </a:ext>
            </a:extLst>
          </p:cNvPr>
          <p:cNvSpPr>
            <a:spLocks noChangeArrowheads="1"/>
          </p:cNvSpPr>
          <p:nvPr/>
        </p:nvSpPr>
        <p:spPr bwMode="auto">
          <a:xfrm>
            <a:off x="7839074" y="2285293"/>
            <a:ext cx="4029075"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2667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304800" algn="l" defTabSz="914400" rtl="0" eaLnBrk="0" fontAlgn="base" latinLnBrk="0" hangingPunct="0">
              <a:lnSpc>
                <a:spcPct val="100000"/>
              </a:lnSpc>
              <a:spcBef>
                <a:spcPct val="0"/>
              </a:spcBef>
              <a:spcAft>
                <a:spcPct val="0"/>
              </a:spcAft>
              <a:buClrTx/>
              <a:buSzTx/>
              <a:buFontTx/>
              <a:buNone/>
              <a:tabLst/>
            </a:pPr>
            <a:r>
              <a:rPr kumimoji="0" lang="zh-CN" altLang="zh-CN" sz="2000" b="0" i="0" u="none" strike="noStrike" cap="none" normalizeH="0" baseline="0" dirty="0">
                <a:ln>
                  <a:noFill/>
                </a:ln>
                <a:solidFill>
                  <a:schemeClr val="tx1"/>
                </a:solidFill>
                <a:effectLst/>
                <a:latin typeface="+mn-ea"/>
                <a:cs typeface="Calibri" panose="020F0502020204030204" pitchFamily="34" charset="0"/>
              </a:rPr>
              <a:t>该路口的流向图如图</a:t>
            </a:r>
            <a:r>
              <a:rPr kumimoji="0" lang="en-US" altLang="zh-CN" sz="2000" b="0" i="0" u="none" strike="noStrike" cap="none" normalizeH="0" baseline="0" dirty="0">
                <a:ln>
                  <a:noFill/>
                </a:ln>
                <a:solidFill>
                  <a:schemeClr val="tx1"/>
                </a:solidFill>
                <a:effectLst/>
                <a:latin typeface="+mn-ea"/>
                <a:cs typeface="Calibri" panose="020F0502020204030204" pitchFamily="34" charset="0"/>
              </a:rPr>
              <a:t>1</a:t>
            </a:r>
            <a:r>
              <a:rPr kumimoji="0" lang="zh-CN" altLang="en-US" sz="2000" b="0" i="0" u="none" strike="noStrike" cap="none" normalizeH="0" baseline="0" dirty="0">
                <a:ln>
                  <a:noFill/>
                </a:ln>
                <a:solidFill>
                  <a:schemeClr val="tx1"/>
                </a:solidFill>
                <a:effectLst/>
                <a:latin typeface="+mn-ea"/>
                <a:cs typeface="Calibri" panose="020F0502020204030204" pitchFamily="34" charset="0"/>
              </a:rPr>
              <a:t>所示，其中红色标线表示人员观测选取的区间断面，其中东西方向取在</a:t>
            </a:r>
            <a:r>
              <a:rPr kumimoji="0" lang="en-US" altLang="zh-CN" sz="2000" b="0" i="0" u="none" strike="noStrike" cap="none" normalizeH="0" baseline="0" dirty="0">
                <a:ln>
                  <a:noFill/>
                </a:ln>
                <a:solidFill>
                  <a:schemeClr val="tx1"/>
                </a:solidFill>
                <a:effectLst/>
                <a:latin typeface="+mn-ea"/>
                <a:cs typeface="Calibri" panose="020F0502020204030204" pitchFamily="34" charset="0"/>
              </a:rPr>
              <a:t>BRT</a:t>
            </a:r>
            <a:r>
              <a:rPr kumimoji="0" lang="zh-CN" altLang="en-US" sz="2000" b="0" i="0" u="none" strike="noStrike" cap="none" normalizeH="0" baseline="0" dirty="0">
                <a:ln>
                  <a:noFill/>
                </a:ln>
                <a:solidFill>
                  <a:schemeClr val="tx1"/>
                </a:solidFill>
                <a:effectLst/>
                <a:latin typeface="+mn-ea"/>
                <a:cs typeface="Calibri" panose="020F0502020204030204" pitchFamily="34" charset="0"/>
              </a:rPr>
              <a:t>天桥上。</a:t>
            </a:r>
            <a:endParaRPr kumimoji="0" lang="zh-CN" altLang="en-US" sz="2000" b="0" i="0" u="none" strike="noStrike" cap="none" normalizeH="0" baseline="0" dirty="0">
              <a:ln>
                <a:noFill/>
              </a:ln>
              <a:solidFill>
                <a:schemeClr val="tx1"/>
              </a:solidFill>
              <a:effectLst/>
              <a:latin typeface="+mn-ea"/>
            </a:endParaRPr>
          </a:p>
          <a:p>
            <a:pPr marL="0" marR="0" lvl="0" indent="304800" algn="l" defTabSz="914400" rtl="0" eaLnBrk="0" fontAlgn="base" latinLnBrk="0" hangingPunct="0">
              <a:lnSpc>
                <a:spcPct val="100000"/>
              </a:lnSpc>
              <a:spcBef>
                <a:spcPct val="0"/>
              </a:spcBef>
              <a:spcAft>
                <a:spcPct val="0"/>
              </a:spcAft>
              <a:buClrTx/>
              <a:buSzTx/>
              <a:buFontTx/>
              <a:buNone/>
              <a:tabLst/>
            </a:pPr>
            <a:endParaRPr kumimoji="0" lang="zh-CN" altLang="en-US" sz="2000" b="0" i="0" u="none" strike="noStrike" cap="none" normalizeH="0" baseline="0" dirty="0">
              <a:ln>
                <a:noFill/>
              </a:ln>
              <a:solidFill>
                <a:schemeClr val="tx1"/>
              </a:solidFill>
              <a:effectLst/>
              <a:latin typeface="+mn-ea"/>
            </a:endParaRPr>
          </a:p>
        </p:txBody>
      </p:sp>
      <p:pic>
        <p:nvPicPr>
          <p:cNvPr id="7169" name="图片 1" descr="8eb9e3beb74b2faac05a429b961ed1c5_">
            <a:extLst>
              <a:ext uri="{FF2B5EF4-FFF2-40B4-BE49-F238E27FC236}">
                <a16:creationId xmlns:a16="http://schemas.microsoft.com/office/drawing/2014/main" xmlns="" id="{0BB3C281-679B-4D63-9EA3-D6020A5F94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426" y="1220906"/>
            <a:ext cx="6753224" cy="5103979"/>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52">
            <a:extLst>
              <a:ext uri="{FF2B5EF4-FFF2-40B4-BE49-F238E27FC236}">
                <a16:creationId xmlns:a16="http://schemas.microsoft.com/office/drawing/2014/main" xmlns="" id="{BC87E674-910E-4980-BCBF-DC4F58E766CD}"/>
              </a:ext>
            </a:extLst>
          </p:cNvPr>
          <p:cNvGrpSpPr>
            <a:grpSpLocks noChangeAspect="1"/>
          </p:cNvGrpSpPr>
          <p:nvPr/>
        </p:nvGrpSpPr>
        <p:grpSpPr bwMode="auto">
          <a:xfrm>
            <a:off x="9645802" y="4706094"/>
            <a:ext cx="737518" cy="1252206"/>
            <a:chOff x="2934" y="598"/>
            <a:chExt cx="1827" cy="3102"/>
          </a:xfrm>
          <a:solidFill>
            <a:srgbClr val="4A67AA"/>
          </a:solidFill>
        </p:grpSpPr>
        <p:sp>
          <p:nvSpPr>
            <p:cNvPr id="11" name="Freeform 53">
              <a:extLst>
                <a:ext uri="{FF2B5EF4-FFF2-40B4-BE49-F238E27FC236}">
                  <a16:creationId xmlns:a16="http://schemas.microsoft.com/office/drawing/2014/main" xmlns="" id="{91DAFCA7-05B9-466A-AA53-52214DFF46FC}"/>
                </a:ext>
              </a:extLst>
            </p:cNvPr>
            <p:cNvSpPr>
              <a:spLocks noEditPoints="1"/>
            </p:cNvSpPr>
            <p:nvPr/>
          </p:nvSpPr>
          <p:spPr bwMode="auto">
            <a:xfrm>
              <a:off x="2998" y="598"/>
              <a:ext cx="1763" cy="1824"/>
            </a:xfrm>
            <a:custGeom>
              <a:avLst/>
              <a:gdLst>
                <a:gd name="T0" fmla="*/ 721 w 743"/>
                <a:gd name="T1" fmla="*/ 319 h 770"/>
                <a:gd name="T2" fmla="*/ 675 w 743"/>
                <a:gd name="T3" fmla="*/ 201 h 770"/>
                <a:gd name="T4" fmla="*/ 422 w 743"/>
                <a:gd name="T5" fmla="*/ 20 h 770"/>
                <a:gd name="T6" fmla="*/ 147 w 743"/>
                <a:gd name="T7" fmla="*/ 110 h 770"/>
                <a:gd name="T8" fmla="*/ 115 w 743"/>
                <a:gd name="T9" fmla="*/ 154 h 770"/>
                <a:gd name="T10" fmla="*/ 47 w 743"/>
                <a:gd name="T11" fmla="*/ 253 h 770"/>
                <a:gd name="T12" fmla="*/ 58 w 743"/>
                <a:gd name="T13" fmla="*/ 566 h 770"/>
                <a:gd name="T14" fmla="*/ 158 w 743"/>
                <a:gd name="T15" fmla="*/ 685 h 770"/>
                <a:gd name="T16" fmla="*/ 312 w 743"/>
                <a:gd name="T17" fmla="*/ 738 h 770"/>
                <a:gd name="T18" fmla="*/ 316 w 743"/>
                <a:gd name="T19" fmla="*/ 738 h 770"/>
                <a:gd name="T20" fmla="*/ 709 w 743"/>
                <a:gd name="T21" fmla="*/ 550 h 770"/>
                <a:gd name="T22" fmla="*/ 728 w 743"/>
                <a:gd name="T23" fmla="*/ 483 h 770"/>
                <a:gd name="T24" fmla="*/ 721 w 743"/>
                <a:gd name="T25" fmla="*/ 319 h 770"/>
                <a:gd name="T26" fmla="*/ 464 w 743"/>
                <a:gd name="T27" fmla="*/ 704 h 770"/>
                <a:gd name="T28" fmla="*/ 132 w 743"/>
                <a:gd name="T29" fmla="*/ 602 h 770"/>
                <a:gd name="T30" fmla="*/ 78 w 743"/>
                <a:gd name="T31" fmla="*/ 279 h 770"/>
                <a:gd name="T32" fmla="*/ 91 w 743"/>
                <a:gd name="T33" fmla="*/ 241 h 770"/>
                <a:gd name="T34" fmla="*/ 222 w 743"/>
                <a:gd name="T35" fmla="*/ 93 h 770"/>
                <a:gd name="T36" fmla="*/ 365 w 743"/>
                <a:gd name="T37" fmla="*/ 51 h 770"/>
                <a:gd name="T38" fmla="*/ 548 w 743"/>
                <a:gd name="T39" fmla="*/ 116 h 770"/>
                <a:gd name="T40" fmla="*/ 712 w 743"/>
                <a:gd name="T41" fmla="*/ 354 h 770"/>
                <a:gd name="T42" fmla="*/ 713 w 743"/>
                <a:gd name="T43" fmla="*/ 466 h 770"/>
                <a:gd name="T44" fmla="*/ 464 w 743"/>
                <a:gd name="T45" fmla="*/ 704 h 770"/>
                <a:gd name="T46" fmla="*/ 612 w 743"/>
                <a:gd name="T47" fmla="*/ 145 h 770"/>
                <a:gd name="T48" fmla="*/ 622 w 743"/>
                <a:gd name="T49" fmla="*/ 156 h 770"/>
                <a:gd name="T50" fmla="*/ 313 w 743"/>
                <a:gd name="T51" fmla="*/ 39 h 770"/>
                <a:gd name="T52" fmla="*/ 195 w 743"/>
                <a:gd name="T53" fmla="*/ 88 h 770"/>
                <a:gd name="T54" fmla="*/ 290 w 743"/>
                <a:gd name="T55" fmla="*/ 39 h 770"/>
                <a:gd name="T56" fmla="*/ 612 w 743"/>
                <a:gd name="T57" fmla="*/ 145 h 770"/>
                <a:gd name="T58" fmla="*/ 38 w 743"/>
                <a:gd name="T59" fmla="*/ 443 h 770"/>
                <a:gd name="T60" fmla="*/ 58 w 743"/>
                <a:gd name="T61" fmla="*/ 270 h 770"/>
                <a:gd name="T62" fmla="*/ 71 w 743"/>
                <a:gd name="T63" fmla="*/ 244 h 770"/>
                <a:gd name="T64" fmla="*/ 41 w 743"/>
                <a:gd name="T65" fmla="*/ 402 h 770"/>
                <a:gd name="T66" fmla="*/ 97 w 743"/>
                <a:gd name="T67" fmla="*/ 583 h 770"/>
                <a:gd name="T68" fmla="*/ 146 w 743"/>
                <a:gd name="T69" fmla="*/ 647 h 770"/>
                <a:gd name="T70" fmla="*/ 179 w 743"/>
                <a:gd name="T71" fmla="*/ 676 h 770"/>
                <a:gd name="T72" fmla="*/ 38 w 743"/>
                <a:gd name="T73" fmla="*/ 443 h 770"/>
                <a:gd name="T74" fmla="*/ 627 w 743"/>
                <a:gd name="T75" fmla="*/ 645 h 770"/>
                <a:gd name="T76" fmla="*/ 623 w 743"/>
                <a:gd name="T77" fmla="*/ 641 h 770"/>
                <a:gd name="T78" fmla="*/ 671 w 743"/>
                <a:gd name="T79" fmla="*/ 592 h 770"/>
                <a:gd name="T80" fmla="*/ 627 w 743"/>
                <a:gd name="T81" fmla="*/ 645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43" h="770">
                  <a:moveTo>
                    <a:pt x="721" y="319"/>
                  </a:moveTo>
                  <a:cubicBezTo>
                    <a:pt x="712" y="277"/>
                    <a:pt x="696" y="236"/>
                    <a:pt x="675" y="201"/>
                  </a:cubicBezTo>
                  <a:cubicBezTo>
                    <a:pt x="621" y="110"/>
                    <a:pt x="526" y="40"/>
                    <a:pt x="422" y="20"/>
                  </a:cubicBezTo>
                  <a:cubicBezTo>
                    <a:pt x="319" y="0"/>
                    <a:pt x="217" y="30"/>
                    <a:pt x="147" y="110"/>
                  </a:cubicBezTo>
                  <a:cubicBezTo>
                    <a:pt x="136" y="124"/>
                    <a:pt x="125" y="139"/>
                    <a:pt x="115" y="154"/>
                  </a:cubicBezTo>
                  <a:cubicBezTo>
                    <a:pt x="87" y="184"/>
                    <a:pt x="63" y="218"/>
                    <a:pt x="47" y="253"/>
                  </a:cubicBezTo>
                  <a:cubicBezTo>
                    <a:pt x="0" y="351"/>
                    <a:pt x="11" y="469"/>
                    <a:pt x="58" y="566"/>
                  </a:cubicBezTo>
                  <a:cubicBezTo>
                    <a:pt x="81" y="613"/>
                    <a:pt x="115" y="655"/>
                    <a:pt x="158" y="685"/>
                  </a:cubicBezTo>
                  <a:cubicBezTo>
                    <a:pt x="202" y="717"/>
                    <a:pt x="258" y="731"/>
                    <a:pt x="312" y="738"/>
                  </a:cubicBezTo>
                  <a:cubicBezTo>
                    <a:pt x="313" y="738"/>
                    <a:pt x="315" y="738"/>
                    <a:pt x="316" y="738"/>
                  </a:cubicBezTo>
                  <a:cubicBezTo>
                    <a:pt x="471" y="770"/>
                    <a:pt x="647" y="704"/>
                    <a:pt x="709" y="550"/>
                  </a:cubicBezTo>
                  <a:cubicBezTo>
                    <a:pt x="718" y="528"/>
                    <a:pt x="724" y="506"/>
                    <a:pt x="728" y="483"/>
                  </a:cubicBezTo>
                  <a:cubicBezTo>
                    <a:pt x="743" y="428"/>
                    <a:pt x="738" y="372"/>
                    <a:pt x="721" y="319"/>
                  </a:cubicBezTo>
                  <a:close/>
                  <a:moveTo>
                    <a:pt x="464" y="704"/>
                  </a:moveTo>
                  <a:cubicBezTo>
                    <a:pt x="342" y="739"/>
                    <a:pt x="216" y="697"/>
                    <a:pt x="132" y="602"/>
                  </a:cubicBezTo>
                  <a:cubicBezTo>
                    <a:pt x="51" y="511"/>
                    <a:pt x="45" y="392"/>
                    <a:pt x="78" y="279"/>
                  </a:cubicBezTo>
                  <a:cubicBezTo>
                    <a:pt x="82" y="266"/>
                    <a:pt x="86" y="254"/>
                    <a:pt x="91" y="241"/>
                  </a:cubicBezTo>
                  <a:cubicBezTo>
                    <a:pt x="121" y="182"/>
                    <a:pt x="170" y="134"/>
                    <a:pt x="222" y="93"/>
                  </a:cubicBezTo>
                  <a:cubicBezTo>
                    <a:pt x="266" y="68"/>
                    <a:pt x="314" y="53"/>
                    <a:pt x="365" y="51"/>
                  </a:cubicBezTo>
                  <a:cubicBezTo>
                    <a:pt x="432" y="49"/>
                    <a:pt x="494" y="78"/>
                    <a:pt x="548" y="116"/>
                  </a:cubicBezTo>
                  <a:cubicBezTo>
                    <a:pt x="627" y="172"/>
                    <a:pt x="692" y="258"/>
                    <a:pt x="712" y="354"/>
                  </a:cubicBezTo>
                  <a:cubicBezTo>
                    <a:pt x="717" y="391"/>
                    <a:pt x="718" y="429"/>
                    <a:pt x="713" y="466"/>
                  </a:cubicBezTo>
                  <a:cubicBezTo>
                    <a:pt x="691" y="587"/>
                    <a:pt x="575" y="671"/>
                    <a:pt x="464" y="704"/>
                  </a:cubicBezTo>
                  <a:close/>
                  <a:moveTo>
                    <a:pt x="612" y="145"/>
                  </a:moveTo>
                  <a:cubicBezTo>
                    <a:pt x="615" y="149"/>
                    <a:pt x="619" y="152"/>
                    <a:pt x="622" y="156"/>
                  </a:cubicBezTo>
                  <a:cubicBezTo>
                    <a:pt x="542" y="72"/>
                    <a:pt x="430" y="17"/>
                    <a:pt x="313" y="39"/>
                  </a:cubicBezTo>
                  <a:cubicBezTo>
                    <a:pt x="272" y="47"/>
                    <a:pt x="232" y="64"/>
                    <a:pt x="195" y="88"/>
                  </a:cubicBezTo>
                  <a:cubicBezTo>
                    <a:pt x="222" y="65"/>
                    <a:pt x="254" y="48"/>
                    <a:pt x="290" y="39"/>
                  </a:cubicBezTo>
                  <a:cubicBezTo>
                    <a:pt x="407" y="8"/>
                    <a:pt x="530" y="61"/>
                    <a:pt x="612" y="145"/>
                  </a:cubicBezTo>
                  <a:close/>
                  <a:moveTo>
                    <a:pt x="38" y="443"/>
                  </a:moveTo>
                  <a:cubicBezTo>
                    <a:pt x="29" y="385"/>
                    <a:pt x="36" y="325"/>
                    <a:pt x="58" y="270"/>
                  </a:cubicBezTo>
                  <a:cubicBezTo>
                    <a:pt x="62" y="261"/>
                    <a:pt x="66" y="253"/>
                    <a:pt x="71" y="244"/>
                  </a:cubicBezTo>
                  <a:cubicBezTo>
                    <a:pt x="52" y="295"/>
                    <a:pt x="42" y="350"/>
                    <a:pt x="41" y="402"/>
                  </a:cubicBezTo>
                  <a:cubicBezTo>
                    <a:pt x="40" y="468"/>
                    <a:pt x="61" y="531"/>
                    <a:pt x="97" y="583"/>
                  </a:cubicBezTo>
                  <a:cubicBezTo>
                    <a:pt x="111" y="606"/>
                    <a:pt x="127" y="628"/>
                    <a:pt x="146" y="647"/>
                  </a:cubicBezTo>
                  <a:cubicBezTo>
                    <a:pt x="156" y="658"/>
                    <a:pt x="167" y="667"/>
                    <a:pt x="179" y="676"/>
                  </a:cubicBezTo>
                  <a:cubicBezTo>
                    <a:pt x="100" y="627"/>
                    <a:pt x="52" y="538"/>
                    <a:pt x="38" y="443"/>
                  </a:cubicBezTo>
                  <a:close/>
                  <a:moveTo>
                    <a:pt x="627" y="645"/>
                  </a:moveTo>
                  <a:cubicBezTo>
                    <a:pt x="626" y="643"/>
                    <a:pt x="625" y="641"/>
                    <a:pt x="623" y="641"/>
                  </a:cubicBezTo>
                  <a:cubicBezTo>
                    <a:pt x="641" y="626"/>
                    <a:pt x="657" y="610"/>
                    <a:pt x="671" y="592"/>
                  </a:cubicBezTo>
                  <a:cubicBezTo>
                    <a:pt x="659" y="612"/>
                    <a:pt x="644" y="629"/>
                    <a:pt x="627" y="6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54">
              <a:extLst>
                <a:ext uri="{FF2B5EF4-FFF2-40B4-BE49-F238E27FC236}">
                  <a16:creationId xmlns:a16="http://schemas.microsoft.com/office/drawing/2014/main" xmlns="" id="{6DC3BDC2-9833-4E7F-9B5E-9286A52C10E6}"/>
                </a:ext>
              </a:extLst>
            </p:cNvPr>
            <p:cNvSpPr>
              <a:spLocks noEditPoints="1"/>
            </p:cNvSpPr>
            <p:nvPr/>
          </p:nvSpPr>
          <p:spPr bwMode="auto">
            <a:xfrm>
              <a:off x="2934" y="660"/>
              <a:ext cx="524" cy="312"/>
            </a:xfrm>
            <a:custGeom>
              <a:avLst/>
              <a:gdLst>
                <a:gd name="T0" fmla="*/ 208 w 221"/>
                <a:gd name="T1" fmla="*/ 28 h 132"/>
                <a:gd name="T2" fmla="*/ 215 w 221"/>
                <a:gd name="T3" fmla="*/ 18 h 132"/>
                <a:gd name="T4" fmla="*/ 202 w 221"/>
                <a:gd name="T5" fmla="*/ 9 h 132"/>
                <a:gd name="T6" fmla="*/ 167 w 221"/>
                <a:gd name="T7" fmla="*/ 64 h 132"/>
                <a:gd name="T8" fmla="*/ 161 w 221"/>
                <a:gd name="T9" fmla="*/ 76 h 132"/>
                <a:gd name="T10" fmla="*/ 160 w 221"/>
                <a:gd name="T11" fmla="*/ 30 h 132"/>
                <a:gd name="T12" fmla="*/ 145 w 221"/>
                <a:gd name="T13" fmla="*/ 29 h 132"/>
                <a:gd name="T14" fmla="*/ 143 w 221"/>
                <a:gd name="T15" fmla="*/ 54 h 132"/>
                <a:gd name="T16" fmla="*/ 138 w 221"/>
                <a:gd name="T17" fmla="*/ 30 h 132"/>
                <a:gd name="T18" fmla="*/ 138 w 221"/>
                <a:gd name="T19" fmla="*/ 10 h 132"/>
                <a:gd name="T20" fmla="*/ 122 w 221"/>
                <a:gd name="T21" fmla="*/ 11 h 132"/>
                <a:gd name="T22" fmla="*/ 122 w 221"/>
                <a:gd name="T23" fmla="*/ 33 h 132"/>
                <a:gd name="T24" fmla="*/ 128 w 221"/>
                <a:gd name="T25" fmla="*/ 82 h 132"/>
                <a:gd name="T26" fmla="*/ 90 w 221"/>
                <a:gd name="T27" fmla="*/ 75 h 132"/>
                <a:gd name="T28" fmla="*/ 81 w 221"/>
                <a:gd name="T29" fmla="*/ 88 h 132"/>
                <a:gd name="T30" fmla="*/ 9 w 221"/>
                <a:gd name="T31" fmla="*/ 101 h 132"/>
                <a:gd name="T32" fmla="*/ 10 w 221"/>
                <a:gd name="T33" fmla="*/ 117 h 132"/>
                <a:gd name="T34" fmla="*/ 151 w 221"/>
                <a:gd name="T35" fmla="*/ 130 h 132"/>
                <a:gd name="T36" fmla="*/ 156 w 221"/>
                <a:gd name="T37" fmla="*/ 117 h 132"/>
                <a:gd name="T38" fmla="*/ 163 w 221"/>
                <a:gd name="T39" fmla="*/ 112 h 132"/>
                <a:gd name="T40" fmla="*/ 168 w 221"/>
                <a:gd name="T41" fmla="*/ 113 h 132"/>
                <a:gd name="T42" fmla="*/ 175 w 221"/>
                <a:gd name="T43" fmla="*/ 98 h 132"/>
                <a:gd name="T44" fmla="*/ 174 w 221"/>
                <a:gd name="T45" fmla="*/ 98 h 132"/>
                <a:gd name="T46" fmla="*/ 213 w 221"/>
                <a:gd name="T47" fmla="*/ 40 h 132"/>
                <a:gd name="T48" fmla="*/ 208 w 221"/>
                <a:gd name="T49" fmla="*/ 28 h 132"/>
                <a:gd name="T50" fmla="*/ 56 w 221"/>
                <a:gd name="T51" fmla="*/ 107 h 132"/>
                <a:gd name="T52" fmla="*/ 146 w 221"/>
                <a:gd name="T53" fmla="*/ 107 h 132"/>
                <a:gd name="T54" fmla="*/ 148 w 221"/>
                <a:gd name="T55" fmla="*/ 113 h 132"/>
                <a:gd name="T56" fmla="*/ 150 w 221"/>
                <a:gd name="T57" fmla="*/ 115 h 132"/>
                <a:gd name="T58" fmla="*/ 56 w 221"/>
                <a:gd name="T59" fmla="*/ 10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1" h="132">
                  <a:moveTo>
                    <a:pt x="208" y="28"/>
                  </a:moveTo>
                  <a:cubicBezTo>
                    <a:pt x="210" y="25"/>
                    <a:pt x="213" y="21"/>
                    <a:pt x="215" y="18"/>
                  </a:cubicBezTo>
                  <a:cubicBezTo>
                    <a:pt x="221" y="10"/>
                    <a:pt x="209" y="2"/>
                    <a:pt x="202" y="9"/>
                  </a:cubicBezTo>
                  <a:cubicBezTo>
                    <a:pt x="188" y="26"/>
                    <a:pt x="177" y="44"/>
                    <a:pt x="167" y="64"/>
                  </a:cubicBezTo>
                  <a:cubicBezTo>
                    <a:pt x="165" y="68"/>
                    <a:pt x="163" y="72"/>
                    <a:pt x="161" y="76"/>
                  </a:cubicBezTo>
                  <a:cubicBezTo>
                    <a:pt x="160" y="61"/>
                    <a:pt x="159" y="45"/>
                    <a:pt x="160" y="30"/>
                  </a:cubicBezTo>
                  <a:cubicBezTo>
                    <a:pt x="160" y="20"/>
                    <a:pt x="145" y="19"/>
                    <a:pt x="145" y="29"/>
                  </a:cubicBezTo>
                  <a:cubicBezTo>
                    <a:pt x="144" y="37"/>
                    <a:pt x="143" y="46"/>
                    <a:pt x="143" y="54"/>
                  </a:cubicBezTo>
                  <a:cubicBezTo>
                    <a:pt x="141" y="46"/>
                    <a:pt x="139" y="38"/>
                    <a:pt x="138" y="30"/>
                  </a:cubicBezTo>
                  <a:cubicBezTo>
                    <a:pt x="138" y="21"/>
                    <a:pt x="138" y="14"/>
                    <a:pt x="138" y="10"/>
                  </a:cubicBezTo>
                  <a:cubicBezTo>
                    <a:pt x="137" y="0"/>
                    <a:pt x="122" y="2"/>
                    <a:pt x="122" y="11"/>
                  </a:cubicBezTo>
                  <a:cubicBezTo>
                    <a:pt x="121" y="18"/>
                    <a:pt x="122" y="26"/>
                    <a:pt x="122" y="33"/>
                  </a:cubicBezTo>
                  <a:cubicBezTo>
                    <a:pt x="123" y="48"/>
                    <a:pt x="123" y="67"/>
                    <a:pt x="128" y="82"/>
                  </a:cubicBezTo>
                  <a:cubicBezTo>
                    <a:pt x="115" y="80"/>
                    <a:pt x="102" y="78"/>
                    <a:pt x="90" y="75"/>
                  </a:cubicBezTo>
                  <a:cubicBezTo>
                    <a:pt x="81" y="72"/>
                    <a:pt x="77" y="82"/>
                    <a:pt x="81" y="88"/>
                  </a:cubicBezTo>
                  <a:cubicBezTo>
                    <a:pt x="57" y="89"/>
                    <a:pt x="32" y="94"/>
                    <a:pt x="9" y="101"/>
                  </a:cubicBezTo>
                  <a:cubicBezTo>
                    <a:pt x="0" y="104"/>
                    <a:pt x="0" y="116"/>
                    <a:pt x="10" y="117"/>
                  </a:cubicBezTo>
                  <a:cubicBezTo>
                    <a:pt x="56" y="125"/>
                    <a:pt x="104" y="132"/>
                    <a:pt x="151" y="130"/>
                  </a:cubicBezTo>
                  <a:cubicBezTo>
                    <a:pt x="158" y="130"/>
                    <a:pt x="160" y="121"/>
                    <a:pt x="156" y="117"/>
                  </a:cubicBezTo>
                  <a:cubicBezTo>
                    <a:pt x="159" y="117"/>
                    <a:pt x="162" y="115"/>
                    <a:pt x="163" y="112"/>
                  </a:cubicBezTo>
                  <a:cubicBezTo>
                    <a:pt x="165" y="112"/>
                    <a:pt x="166" y="113"/>
                    <a:pt x="168" y="113"/>
                  </a:cubicBezTo>
                  <a:cubicBezTo>
                    <a:pt x="177" y="116"/>
                    <a:pt x="183" y="103"/>
                    <a:pt x="175" y="98"/>
                  </a:cubicBezTo>
                  <a:cubicBezTo>
                    <a:pt x="175" y="98"/>
                    <a:pt x="174" y="98"/>
                    <a:pt x="174" y="98"/>
                  </a:cubicBezTo>
                  <a:cubicBezTo>
                    <a:pt x="185" y="77"/>
                    <a:pt x="198" y="59"/>
                    <a:pt x="213" y="40"/>
                  </a:cubicBezTo>
                  <a:cubicBezTo>
                    <a:pt x="217" y="35"/>
                    <a:pt x="213" y="29"/>
                    <a:pt x="208" y="28"/>
                  </a:cubicBezTo>
                  <a:close/>
                  <a:moveTo>
                    <a:pt x="56" y="107"/>
                  </a:moveTo>
                  <a:cubicBezTo>
                    <a:pt x="86" y="102"/>
                    <a:pt x="116" y="102"/>
                    <a:pt x="146" y="107"/>
                  </a:cubicBezTo>
                  <a:cubicBezTo>
                    <a:pt x="146" y="109"/>
                    <a:pt x="147" y="111"/>
                    <a:pt x="148" y="113"/>
                  </a:cubicBezTo>
                  <a:cubicBezTo>
                    <a:pt x="148" y="114"/>
                    <a:pt x="149" y="115"/>
                    <a:pt x="150" y="115"/>
                  </a:cubicBezTo>
                  <a:cubicBezTo>
                    <a:pt x="118" y="113"/>
                    <a:pt x="87" y="111"/>
                    <a:pt x="56"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55">
              <a:extLst>
                <a:ext uri="{FF2B5EF4-FFF2-40B4-BE49-F238E27FC236}">
                  <a16:creationId xmlns:a16="http://schemas.microsoft.com/office/drawing/2014/main" xmlns="" id="{1A94FDF9-8F52-447F-961F-B984CB2C5E12}"/>
                </a:ext>
              </a:extLst>
            </p:cNvPr>
            <p:cNvSpPr>
              <a:spLocks/>
            </p:cNvSpPr>
            <p:nvPr/>
          </p:nvSpPr>
          <p:spPr bwMode="auto">
            <a:xfrm>
              <a:off x="3660" y="1171"/>
              <a:ext cx="76" cy="308"/>
            </a:xfrm>
            <a:custGeom>
              <a:avLst/>
              <a:gdLst>
                <a:gd name="T0" fmla="*/ 28 w 32"/>
                <a:gd name="T1" fmla="*/ 81 h 130"/>
                <a:gd name="T2" fmla="*/ 25 w 32"/>
                <a:gd name="T3" fmla="*/ 10 h 130"/>
                <a:gd name="T4" fmla="*/ 12 w 32"/>
                <a:gd name="T5" fmla="*/ 9 h 130"/>
                <a:gd name="T6" fmla="*/ 9 w 32"/>
                <a:gd name="T7" fmla="*/ 25 h 130"/>
                <a:gd name="T8" fmla="*/ 2 w 32"/>
                <a:gd name="T9" fmla="*/ 49 h 130"/>
                <a:gd name="T10" fmla="*/ 5 w 32"/>
                <a:gd name="T11" fmla="*/ 117 h 130"/>
                <a:gd name="T12" fmla="*/ 16 w 32"/>
                <a:gd name="T13" fmla="*/ 123 h 130"/>
                <a:gd name="T14" fmla="*/ 17 w 32"/>
                <a:gd name="T15" fmla="*/ 125 h 130"/>
                <a:gd name="T16" fmla="*/ 17 w 32"/>
                <a:gd name="T17" fmla="*/ 125 h 130"/>
                <a:gd name="T18" fmla="*/ 27 w 32"/>
                <a:gd name="T19" fmla="*/ 125 h 130"/>
                <a:gd name="T20" fmla="*/ 28 w 32"/>
                <a:gd name="T21" fmla="*/ 81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130">
                  <a:moveTo>
                    <a:pt x="28" y="81"/>
                  </a:moveTo>
                  <a:cubicBezTo>
                    <a:pt x="27" y="57"/>
                    <a:pt x="26" y="33"/>
                    <a:pt x="25" y="10"/>
                  </a:cubicBezTo>
                  <a:cubicBezTo>
                    <a:pt x="25" y="1"/>
                    <a:pt x="13" y="0"/>
                    <a:pt x="12" y="9"/>
                  </a:cubicBezTo>
                  <a:cubicBezTo>
                    <a:pt x="11" y="14"/>
                    <a:pt x="10" y="20"/>
                    <a:pt x="9" y="25"/>
                  </a:cubicBezTo>
                  <a:cubicBezTo>
                    <a:pt x="5" y="31"/>
                    <a:pt x="3" y="45"/>
                    <a:pt x="2" y="49"/>
                  </a:cubicBezTo>
                  <a:cubicBezTo>
                    <a:pt x="0" y="71"/>
                    <a:pt x="1" y="96"/>
                    <a:pt x="5" y="117"/>
                  </a:cubicBezTo>
                  <a:cubicBezTo>
                    <a:pt x="7" y="123"/>
                    <a:pt x="11" y="124"/>
                    <a:pt x="16" y="123"/>
                  </a:cubicBezTo>
                  <a:cubicBezTo>
                    <a:pt x="16" y="124"/>
                    <a:pt x="16" y="125"/>
                    <a:pt x="17" y="125"/>
                  </a:cubicBezTo>
                  <a:cubicBezTo>
                    <a:pt x="17" y="125"/>
                    <a:pt x="17" y="125"/>
                    <a:pt x="17" y="125"/>
                  </a:cubicBezTo>
                  <a:cubicBezTo>
                    <a:pt x="19" y="128"/>
                    <a:pt x="24" y="130"/>
                    <a:pt x="27" y="125"/>
                  </a:cubicBezTo>
                  <a:cubicBezTo>
                    <a:pt x="32" y="115"/>
                    <a:pt x="29" y="95"/>
                    <a:pt x="28"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56">
              <a:extLst>
                <a:ext uri="{FF2B5EF4-FFF2-40B4-BE49-F238E27FC236}">
                  <a16:creationId xmlns:a16="http://schemas.microsoft.com/office/drawing/2014/main" xmlns="" id="{7DC39FEE-628F-496C-BE8D-6E19BB87CC00}"/>
                </a:ext>
              </a:extLst>
            </p:cNvPr>
            <p:cNvSpPr>
              <a:spLocks noEditPoints="1"/>
            </p:cNvSpPr>
            <p:nvPr/>
          </p:nvSpPr>
          <p:spPr bwMode="auto">
            <a:xfrm>
              <a:off x="3956" y="1157"/>
              <a:ext cx="105" cy="306"/>
            </a:xfrm>
            <a:custGeom>
              <a:avLst/>
              <a:gdLst>
                <a:gd name="T0" fmla="*/ 30 w 44"/>
                <a:gd name="T1" fmla="*/ 7 h 129"/>
                <a:gd name="T2" fmla="*/ 17 w 44"/>
                <a:gd name="T3" fmla="*/ 9 h 129"/>
                <a:gd name="T4" fmla="*/ 16 w 44"/>
                <a:gd name="T5" fmla="*/ 20 h 129"/>
                <a:gd name="T6" fmla="*/ 15 w 44"/>
                <a:gd name="T7" fmla="*/ 12 h 129"/>
                <a:gd name="T8" fmla="*/ 9 w 44"/>
                <a:gd name="T9" fmla="*/ 12 h 129"/>
                <a:gd name="T10" fmla="*/ 11 w 44"/>
                <a:gd name="T11" fmla="*/ 114 h 129"/>
                <a:gd name="T12" fmla="*/ 11 w 44"/>
                <a:gd name="T13" fmla="*/ 115 h 129"/>
                <a:gd name="T14" fmla="*/ 11 w 44"/>
                <a:gd name="T15" fmla="*/ 115 h 129"/>
                <a:gd name="T16" fmla="*/ 11 w 44"/>
                <a:gd name="T17" fmla="*/ 117 h 129"/>
                <a:gd name="T18" fmla="*/ 24 w 44"/>
                <a:gd name="T19" fmla="*/ 119 h 129"/>
                <a:gd name="T20" fmla="*/ 39 w 44"/>
                <a:gd name="T21" fmla="*/ 119 h 129"/>
                <a:gd name="T22" fmla="*/ 30 w 44"/>
                <a:gd name="T23" fmla="*/ 7 h 129"/>
                <a:gd name="T24" fmla="*/ 23 w 44"/>
                <a:gd name="T25" fmla="*/ 42 h 129"/>
                <a:gd name="T26" fmla="*/ 24 w 44"/>
                <a:gd name="T27" fmla="*/ 103 h 129"/>
                <a:gd name="T28" fmla="*/ 23 w 44"/>
                <a:gd name="T29" fmla="*/ 4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 h="129">
                  <a:moveTo>
                    <a:pt x="30" y="7"/>
                  </a:moveTo>
                  <a:cubicBezTo>
                    <a:pt x="27" y="0"/>
                    <a:pt x="17" y="3"/>
                    <a:pt x="17" y="9"/>
                  </a:cubicBezTo>
                  <a:cubicBezTo>
                    <a:pt x="17" y="13"/>
                    <a:pt x="16" y="16"/>
                    <a:pt x="16" y="20"/>
                  </a:cubicBezTo>
                  <a:cubicBezTo>
                    <a:pt x="15" y="17"/>
                    <a:pt x="15" y="15"/>
                    <a:pt x="15" y="12"/>
                  </a:cubicBezTo>
                  <a:cubicBezTo>
                    <a:pt x="14" y="9"/>
                    <a:pt x="10" y="9"/>
                    <a:pt x="9" y="12"/>
                  </a:cubicBezTo>
                  <a:cubicBezTo>
                    <a:pt x="0" y="43"/>
                    <a:pt x="0" y="82"/>
                    <a:pt x="11" y="114"/>
                  </a:cubicBezTo>
                  <a:cubicBezTo>
                    <a:pt x="11" y="114"/>
                    <a:pt x="11" y="114"/>
                    <a:pt x="11" y="115"/>
                  </a:cubicBezTo>
                  <a:cubicBezTo>
                    <a:pt x="11" y="115"/>
                    <a:pt x="11" y="115"/>
                    <a:pt x="11" y="115"/>
                  </a:cubicBezTo>
                  <a:cubicBezTo>
                    <a:pt x="11" y="115"/>
                    <a:pt x="11" y="116"/>
                    <a:pt x="11" y="117"/>
                  </a:cubicBezTo>
                  <a:cubicBezTo>
                    <a:pt x="13" y="122"/>
                    <a:pt x="20" y="122"/>
                    <a:pt x="24" y="119"/>
                  </a:cubicBezTo>
                  <a:cubicBezTo>
                    <a:pt x="24" y="128"/>
                    <a:pt x="39" y="129"/>
                    <a:pt x="39" y="119"/>
                  </a:cubicBezTo>
                  <a:cubicBezTo>
                    <a:pt x="42" y="83"/>
                    <a:pt x="44" y="42"/>
                    <a:pt x="30" y="7"/>
                  </a:cubicBezTo>
                  <a:close/>
                  <a:moveTo>
                    <a:pt x="23" y="42"/>
                  </a:moveTo>
                  <a:cubicBezTo>
                    <a:pt x="25" y="62"/>
                    <a:pt x="25" y="83"/>
                    <a:pt x="24" y="103"/>
                  </a:cubicBezTo>
                  <a:cubicBezTo>
                    <a:pt x="20" y="84"/>
                    <a:pt x="20" y="63"/>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57">
              <a:extLst>
                <a:ext uri="{FF2B5EF4-FFF2-40B4-BE49-F238E27FC236}">
                  <a16:creationId xmlns:a16="http://schemas.microsoft.com/office/drawing/2014/main" xmlns="" id="{66F484B9-6CBF-418F-AA76-CE4B04A3C1F9}"/>
                </a:ext>
              </a:extLst>
            </p:cNvPr>
            <p:cNvSpPr>
              <a:spLocks/>
            </p:cNvSpPr>
            <p:nvPr/>
          </p:nvSpPr>
          <p:spPr bwMode="auto">
            <a:xfrm>
              <a:off x="3415" y="2306"/>
              <a:ext cx="370" cy="1264"/>
            </a:xfrm>
            <a:custGeom>
              <a:avLst/>
              <a:gdLst>
                <a:gd name="T0" fmla="*/ 141 w 156"/>
                <a:gd name="T1" fmla="*/ 7 h 534"/>
                <a:gd name="T2" fmla="*/ 77 w 156"/>
                <a:gd name="T3" fmla="*/ 160 h 534"/>
                <a:gd name="T4" fmla="*/ 46 w 156"/>
                <a:gd name="T5" fmla="*/ 263 h 534"/>
                <a:gd name="T6" fmla="*/ 47 w 156"/>
                <a:gd name="T7" fmla="*/ 254 h 534"/>
                <a:gd name="T8" fmla="*/ 130 w 156"/>
                <a:gd name="T9" fmla="*/ 9 h 534"/>
                <a:gd name="T10" fmla="*/ 126 w 156"/>
                <a:gd name="T11" fmla="*/ 5 h 534"/>
                <a:gd name="T12" fmla="*/ 36 w 156"/>
                <a:gd name="T13" fmla="*/ 243 h 534"/>
                <a:gd name="T14" fmla="*/ 16 w 156"/>
                <a:gd name="T15" fmla="*/ 372 h 534"/>
                <a:gd name="T16" fmla="*/ 1 w 156"/>
                <a:gd name="T17" fmla="*/ 505 h 534"/>
                <a:gd name="T18" fmla="*/ 16 w 156"/>
                <a:gd name="T19" fmla="*/ 507 h 534"/>
                <a:gd name="T20" fmla="*/ 38 w 156"/>
                <a:gd name="T21" fmla="*/ 366 h 534"/>
                <a:gd name="T22" fmla="*/ 37 w 156"/>
                <a:gd name="T23" fmla="*/ 371 h 534"/>
                <a:gd name="T24" fmla="*/ 16 w 156"/>
                <a:gd name="T25" fmla="*/ 520 h 534"/>
                <a:gd name="T26" fmla="*/ 32 w 156"/>
                <a:gd name="T27" fmla="*/ 524 h 534"/>
                <a:gd name="T28" fmla="*/ 51 w 156"/>
                <a:gd name="T29" fmla="*/ 385 h 534"/>
                <a:gd name="T30" fmla="*/ 77 w 156"/>
                <a:gd name="T31" fmla="*/ 241 h 534"/>
                <a:gd name="T32" fmla="*/ 92 w 156"/>
                <a:gd name="T33" fmla="*/ 161 h 534"/>
                <a:gd name="T34" fmla="*/ 153 w 156"/>
                <a:gd name="T35" fmla="*/ 16 h 534"/>
                <a:gd name="T36" fmla="*/ 141 w 156"/>
                <a:gd name="T37" fmla="*/ 7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6" h="534">
                  <a:moveTo>
                    <a:pt x="141" y="7"/>
                  </a:moveTo>
                  <a:cubicBezTo>
                    <a:pt x="104" y="49"/>
                    <a:pt x="88" y="105"/>
                    <a:pt x="77" y="160"/>
                  </a:cubicBezTo>
                  <a:cubicBezTo>
                    <a:pt x="65" y="194"/>
                    <a:pt x="55" y="228"/>
                    <a:pt x="46" y="263"/>
                  </a:cubicBezTo>
                  <a:cubicBezTo>
                    <a:pt x="46" y="260"/>
                    <a:pt x="47" y="257"/>
                    <a:pt x="47" y="254"/>
                  </a:cubicBezTo>
                  <a:cubicBezTo>
                    <a:pt x="63" y="168"/>
                    <a:pt x="88" y="86"/>
                    <a:pt x="130" y="9"/>
                  </a:cubicBezTo>
                  <a:cubicBezTo>
                    <a:pt x="131" y="6"/>
                    <a:pt x="128" y="3"/>
                    <a:pt x="126" y="5"/>
                  </a:cubicBezTo>
                  <a:cubicBezTo>
                    <a:pt x="73" y="72"/>
                    <a:pt x="52" y="161"/>
                    <a:pt x="36" y="243"/>
                  </a:cubicBezTo>
                  <a:cubicBezTo>
                    <a:pt x="28" y="286"/>
                    <a:pt x="22" y="329"/>
                    <a:pt x="16" y="372"/>
                  </a:cubicBezTo>
                  <a:cubicBezTo>
                    <a:pt x="10" y="415"/>
                    <a:pt x="0" y="462"/>
                    <a:pt x="1" y="505"/>
                  </a:cubicBezTo>
                  <a:cubicBezTo>
                    <a:pt x="1" y="514"/>
                    <a:pt x="15" y="516"/>
                    <a:pt x="16" y="507"/>
                  </a:cubicBezTo>
                  <a:cubicBezTo>
                    <a:pt x="22" y="460"/>
                    <a:pt x="29" y="413"/>
                    <a:pt x="38" y="366"/>
                  </a:cubicBezTo>
                  <a:cubicBezTo>
                    <a:pt x="38" y="368"/>
                    <a:pt x="38" y="370"/>
                    <a:pt x="37" y="371"/>
                  </a:cubicBezTo>
                  <a:cubicBezTo>
                    <a:pt x="30" y="421"/>
                    <a:pt x="28" y="471"/>
                    <a:pt x="16" y="520"/>
                  </a:cubicBezTo>
                  <a:cubicBezTo>
                    <a:pt x="14" y="530"/>
                    <a:pt x="29" y="534"/>
                    <a:pt x="32" y="524"/>
                  </a:cubicBezTo>
                  <a:cubicBezTo>
                    <a:pt x="42" y="478"/>
                    <a:pt x="44" y="431"/>
                    <a:pt x="51" y="385"/>
                  </a:cubicBezTo>
                  <a:cubicBezTo>
                    <a:pt x="58" y="337"/>
                    <a:pt x="67" y="289"/>
                    <a:pt x="77" y="241"/>
                  </a:cubicBezTo>
                  <a:cubicBezTo>
                    <a:pt x="82" y="215"/>
                    <a:pt x="87" y="188"/>
                    <a:pt x="92" y="161"/>
                  </a:cubicBezTo>
                  <a:cubicBezTo>
                    <a:pt x="109" y="111"/>
                    <a:pt x="129" y="63"/>
                    <a:pt x="153" y="16"/>
                  </a:cubicBezTo>
                  <a:cubicBezTo>
                    <a:pt x="156" y="8"/>
                    <a:pt x="147" y="0"/>
                    <a:pt x="14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58">
              <a:extLst>
                <a:ext uri="{FF2B5EF4-FFF2-40B4-BE49-F238E27FC236}">
                  <a16:creationId xmlns:a16="http://schemas.microsoft.com/office/drawing/2014/main" xmlns="" id="{2B8A52E8-B9EE-42FE-BF87-DC2413D3FAE8}"/>
                </a:ext>
              </a:extLst>
            </p:cNvPr>
            <p:cNvSpPr>
              <a:spLocks/>
            </p:cNvSpPr>
            <p:nvPr/>
          </p:nvSpPr>
          <p:spPr bwMode="auto">
            <a:xfrm>
              <a:off x="4020" y="2301"/>
              <a:ext cx="361" cy="1269"/>
            </a:xfrm>
            <a:custGeom>
              <a:avLst/>
              <a:gdLst>
                <a:gd name="T0" fmla="*/ 145 w 152"/>
                <a:gd name="T1" fmla="*/ 396 h 536"/>
                <a:gd name="T2" fmla="*/ 134 w 152"/>
                <a:gd name="T3" fmla="*/ 250 h 536"/>
                <a:gd name="T4" fmla="*/ 38 w 152"/>
                <a:gd name="T5" fmla="*/ 5 h 536"/>
                <a:gd name="T6" fmla="*/ 24 w 152"/>
                <a:gd name="T7" fmla="*/ 11 h 536"/>
                <a:gd name="T8" fmla="*/ 6 w 152"/>
                <a:gd name="T9" fmla="*/ 10 h 536"/>
                <a:gd name="T10" fmla="*/ 8 w 152"/>
                <a:gd name="T11" fmla="*/ 20 h 536"/>
                <a:gd name="T12" fmla="*/ 59 w 152"/>
                <a:gd name="T13" fmla="*/ 82 h 536"/>
                <a:gd name="T14" fmla="*/ 85 w 152"/>
                <a:gd name="T15" fmla="*/ 155 h 536"/>
                <a:gd name="T16" fmla="*/ 101 w 152"/>
                <a:gd name="T17" fmla="*/ 241 h 536"/>
                <a:gd name="T18" fmla="*/ 124 w 152"/>
                <a:gd name="T19" fmla="*/ 509 h 536"/>
                <a:gd name="T20" fmla="*/ 130 w 152"/>
                <a:gd name="T21" fmla="*/ 517 h 536"/>
                <a:gd name="T22" fmla="*/ 129 w 152"/>
                <a:gd name="T23" fmla="*/ 521 h 536"/>
                <a:gd name="T24" fmla="*/ 146 w 152"/>
                <a:gd name="T25" fmla="*/ 525 h 536"/>
                <a:gd name="T26" fmla="*/ 145 w 152"/>
                <a:gd name="T27" fmla="*/ 396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536">
                  <a:moveTo>
                    <a:pt x="145" y="396"/>
                  </a:moveTo>
                  <a:cubicBezTo>
                    <a:pt x="143" y="347"/>
                    <a:pt x="140" y="298"/>
                    <a:pt x="134" y="250"/>
                  </a:cubicBezTo>
                  <a:cubicBezTo>
                    <a:pt x="122" y="162"/>
                    <a:pt x="97" y="73"/>
                    <a:pt x="38" y="5"/>
                  </a:cubicBezTo>
                  <a:cubicBezTo>
                    <a:pt x="33" y="0"/>
                    <a:pt x="24" y="5"/>
                    <a:pt x="24" y="11"/>
                  </a:cubicBezTo>
                  <a:cubicBezTo>
                    <a:pt x="19" y="9"/>
                    <a:pt x="13" y="8"/>
                    <a:pt x="6" y="10"/>
                  </a:cubicBezTo>
                  <a:cubicBezTo>
                    <a:pt x="0" y="11"/>
                    <a:pt x="1" y="21"/>
                    <a:pt x="8" y="20"/>
                  </a:cubicBezTo>
                  <a:cubicBezTo>
                    <a:pt x="34" y="19"/>
                    <a:pt x="50" y="62"/>
                    <a:pt x="59" y="82"/>
                  </a:cubicBezTo>
                  <a:cubicBezTo>
                    <a:pt x="69" y="106"/>
                    <a:pt x="77" y="130"/>
                    <a:pt x="85" y="155"/>
                  </a:cubicBezTo>
                  <a:cubicBezTo>
                    <a:pt x="91" y="184"/>
                    <a:pt x="97" y="213"/>
                    <a:pt x="101" y="241"/>
                  </a:cubicBezTo>
                  <a:cubicBezTo>
                    <a:pt x="117" y="330"/>
                    <a:pt x="121" y="420"/>
                    <a:pt x="124" y="509"/>
                  </a:cubicBezTo>
                  <a:cubicBezTo>
                    <a:pt x="124" y="514"/>
                    <a:pt x="127" y="516"/>
                    <a:pt x="130" y="517"/>
                  </a:cubicBezTo>
                  <a:cubicBezTo>
                    <a:pt x="130" y="518"/>
                    <a:pt x="129" y="519"/>
                    <a:pt x="129" y="521"/>
                  </a:cubicBezTo>
                  <a:cubicBezTo>
                    <a:pt x="127" y="532"/>
                    <a:pt x="144" y="536"/>
                    <a:pt x="146" y="525"/>
                  </a:cubicBezTo>
                  <a:cubicBezTo>
                    <a:pt x="152" y="483"/>
                    <a:pt x="146" y="438"/>
                    <a:pt x="145" y="3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59">
              <a:extLst>
                <a:ext uri="{FF2B5EF4-FFF2-40B4-BE49-F238E27FC236}">
                  <a16:creationId xmlns:a16="http://schemas.microsoft.com/office/drawing/2014/main" xmlns="" id="{4B24BF15-0E4B-475C-8C8B-6E99520203D4}"/>
                </a:ext>
              </a:extLst>
            </p:cNvPr>
            <p:cNvSpPr>
              <a:spLocks/>
            </p:cNvSpPr>
            <p:nvPr/>
          </p:nvSpPr>
          <p:spPr bwMode="auto">
            <a:xfrm>
              <a:off x="3415" y="3502"/>
              <a:ext cx="328" cy="94"/>
            </a:xfrm>
            <a:custGeom>
              <a:avLst/>
              <a:gdLst>
                <a:gd name="T0" fmla="*/ 130 w 138"/>
                <a:gd name="T1" fmla="*/ 22 h 40"/>
                <a:gd name="T2" fmla="*/ 120 w 138"/>
                <a:gd name="T3" fmla="*/ 18 h 40"/>
                <a:gd name="T4" fmla="*/ 111 w 138"/>
                <a:gd name="T5" fmla="*/ 10 h 40"/>
                <a:gd name="T6" fmla="*/ 77 w 138"/>
                <a:gd name="T7" fmla="*/ 10 h 40"/>
                <a:gd name="T8" fmla="*/ 55 w 138"/>
                <a:gd name="T9" fmla="*/ 11 h 40"/>
                <a:gd name="T10" fmla="*/ 34 w 138"/>
                <a:gd name="T11" fmla="*/ 11 h 40"/>
                <a:gd name="T12" fmla="*/ 14 w 138"/>
                <a:gd name="T13" fmla="*/ 4 h 40"/>
                <a:gd name="T14" fmla="*/ 4 w 138"/>
                <a:gd name="T15" fmla="*/ 14 h 40"/>
                <a:gd name="T16" fmla="*/ 11 w 138"/>
                <a:gd name="T17" fmla="*/ 29 h 40"/>
                <a:gd name="T18" fmla="*/ 125 w 138"/>
                <a:gd name="T19" fmla="*/ 39 h 40"/>
                <a:gd name="T20" fmla="*/ 130 w 138"/>
                <a:gd name="T21"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 h="40">
                  <a:moveTo>
                    <a:pt x="130" y="22"/>
                  </a:moveTo>
                  <a:cubicBezTo>
                    <a:pt x="126" y="21"/>
                    <a:pt x="123" y="19"/>
                    <a:pt x="120" y="18"/>
                  </a:cubicBezTo>
                  <a:cubicBezTo>
                    <a:pt x="120" y="14"/>
                    <a:pt x="117" y="10"/>
                    <a:pt x="111" y="10"/>
                  </a:cubicBezTo>
                  <a:cubicBezTo>
                    <a:pt x="100" y="10"/>
                    <a:pt x="88" y="10"/>
                    <a:pt x="77" y="10"/>
                  </a:cubicBezTo>
                  <a:cubicBezTo>
                    <a:pt x="70" y="10"/>
                    <a:pt x="62" y="10"/>
                    <a:pt x="55" y="11"/>
                  </a:cubicBezTo>
                  <a:cubicBezTo>
                    <a:pt x="48" y="11"/>
                    <a:pt x="41" y="11"/>
                    <a:pt x="34" y="11"/>
                  </a:cubicBezTo>
                  <a:cubicBezTo>
                    <a:pt x="27" y="10"/>
                    <a:pt x="20" y="8"/>
                    <a:pt x="14" y="4"/>
                  </a:cubicBezTo>
                  <a:cubicBezTo>
                    <a:pt x="7" y="0"/>
                    <a:pt x="0" y="9"/>
                    <a:pt x="4" y="14"/>
                  </a:cubicBezTo>
                  <a:cubicBezTo>
                    <a:pt x="0" y="19"/>
                    <a:pt x="2" y="29"/>
                    <a:pt x="11" y="29"/>
                  </a:cubicBezTo>
                  <a:cubicBezTo>
                    <a:pt x="49" y="29"/>
                    <a:pt x="87" y="34"/>
                    <a:pt x="125" y="39"/>
                  </a:cubicBezTo>
                  <a:cubicBezTo>
                    <a:pt x="134" y="40"/>
                    <a:pt x="138" y="26"/>
                    <a:pt x="130"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60">
              <a:extLst>
                <a:ext uri="{FF2B5EF4-FFF2-40B4-BE49-F238E27FC236}">
                  <a16:creationId xmlns:a16="http://schemas.microsoft.com/office/drawing/2014/main" xmlns="" id="{7FC58110-3C13-4254-A45E-AE0E8BB11FAF}"/>
                </a:ext>
              </a:extLst>
            </p:cNvPr>
            <p:cNvSpPr>
              <a:spLocks/>
            </p:cNvSpPr>
            <p:nvPr/>
          </p:nvSpPr>
          <p:spPr bwMode="auto">
            <a:xfrm>
              <a:off x="4023" y="3499"/>
              <a:ext cx="351" cy="102"/>
            </a:xfrm>
            <a:custGeom>
              <a:avLst/>
              <a:gdLst>
                <a:gd name="T0" fmla="*/ 139 w 148"/>
                <a:gd name="T1" fmla="*/ 10 h 43"/>
                <a:gd name="T2" fmla="*/ 132 w 148"/>
                <a:gd name="T3" fmla="*/ 8 h 43"/>
                <a:gd name="T4" fmla="*/ 122 w 148"/>
                <a:gd name="T5" fmla="*/ 1 h 43"/>
                <a:gd name="T6" fmla="*/ 48 w 148"/>
                <a:gd name="T7" fmla="*/ 11 h 43"/>
                <a:gd name="T8" fmla="*/ 1 w 148"/>
                <a:gd name="T9" fmla="*/ 8 h 43"/>
                <a:gd name="T10" fmla="*/ 3 w 148"/>
                <a:gd name="T11" fmla="*/ 16 h 43"/>
                <a:gd name="T12" fmla="*/ 5 w 148"/>
                <a:gd name="T13" fmla="*/ 23 h 43"/>
                <a:gd name="T14" fmla="*/ 6 w 148"/>
                <a:gd name="T15" fmla="*/ 35 h 43"/>
                <a:gd name="T16" fmla="*/ 54 w 148"/>
                <a:gd name="T17" fmla="*/ 38 h 43"/>
                <a:gd name="T18" fmla="*/ 57 w 148"/>
                <a:gd name="T19" fmla="*/ 38 h 43"/>
                <a:gd name="T20" fmla="*/ 143 w 148"/>
                <a:gd name="T21" fmla="*/ 25 h 43"/>
                <a:gd name="T22" fmla="*/ 139 w 148"/>
                <a:gd name="T23" fmla="*/ 1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8" h="43">
                  <a:moveTo>
                    <a:pt x="139" y="10"/>
                  </a:moveTo>
                  <a:cubicBezTo>
                    <a:pt x="136" y="9"/>
                    <a:pt x="134" y="8"/>
                    <a:pt x="132" y="8"/>
                  </a:cubicBezTo>
                  <a:cubicBezTo>
                    <a:pt x="131" y="4"/>
                    <a:pt x="127" y="0"/>
                    <a:pt x="122" y="1"/>
                  </a:cubicBezTo>
                  <a:cubicBezTo>
                    <a:pt x="97" y="6"/>
                    <a:pt x="73" y="9"/>
                    <a:pt x="48" y="11"/>
                  </a:cubicBezTo>
                  <a:cubicBezTo>
                    <a:pt x="32" y="10"/>
                    <a:pt x="17" y="8"/>
                    <a:pt x="1" y="8"/>
                  </a:cubicBezTo>
                  <a:cubicBezTo>
                    <a:pt x="2" y="11"/>
                    <a:pt x="3" y="13"/>
                    <a:pt x="3" y="16"/>
                  </a:cubicBezTo>
                  <a:cubicBezTo>
                    <a:pt x="4" y="19"/>
                    <a:pt x="4" y="21"/>
                    <a:pt x="5" y="23"/>
                  </a:cubicBezTo>
                  <a:cubicBezTo>
                    <a:pt x="0" y="26"/>
                    <a:pt x="0" y="34"/>
                    <a:pt x="6" y="35"/>
                  </a:cubicBezTo>
                  <a:cubicBezTo>
                    <a:pt x="22" y="38"/>
                    <a:pt x="39" y="38"/>
                    <a:pt x="54" y="38"/>
                  </a:cubicBezTo>
                  <a:cubicBezTo>
                    <a:pt x="55" y="38"/>
                    <a:pt x="56" y="38"/>
                    <a:pt x="57" y="38"/>
                  </a:cubicBezTo>
                  <a:cubicBezTo>
                    <a:pt x="88" y="42"/>
                    <a:pt x="120" y="43"/>
                    <a:pt x="143" y="25"/>
                  </a:cubicBezTo>
                  <a:cubicBezTo>
                    <a:pt x="148" y="21"/>
                    <a:pt x="146" y="11"/>
                    <a:pt x="13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61">
              <a:extLst>
                <a:ext uri="{FF2B5EF4-FFF2-40B4-BE49-F238E27FC236}">
                  <a16:creationId xmlns:a16="http://schemas.microsoft.com/office/drawing/2014/main" xmlns="" id="{875D74A3-8826-48CE-B317-F6EE2786BA6B}"/>
                </a:ext>
              </a:extLst>
            </p:cNvPr>
            <p:cNvSpPr>
              <a:spLocks noEditPoints="1"/>
            </p:cNvSpPr>
            <p:nvPr/>
          </p:nvSpPr>
          <p:spPr bwMode="auto">
            <a:xfrm>
              <a:off x="3104" y="2310"/>
              <a:ext cx="625" cy="661"/>
            </a:xfrm>
            <a:custGeom>
              <a:avLst/>
              <a:gdLst>
                <a:gd name="T0" fmla="*/ 250 w 263"/>
                <a:gd name="T1" fmla="*/ 3 h 279"/>
                <a:gd name="T2" fmla="*/ 106 w 263"/>
                <a:gd name="T3" fmla="*/ 107 h 279"/>
                <a:gd name="T4" fmla="*/ 3 w 263"/>
                <a:gd name="T5" fmla="*/ 261 h 279"/>
                <a:gd name="T6" fmla="*/ 16 w 263"/>
                <a:gd name="T7" fmla="*/ 271 h 279"/>
                <a:gd name="T8" fmla="*/ 139 w 263"/>
                <a:gd name="T9" fmla="*/ 138 h 279"/>
                <a:gd name="T10" fmla="*/ 254 w 263"/>
                <a:gd name="T11" fmla="*/ 25 h 279"/>
                <a:gd name="T12" fmla="*/ 255 w 263"/>
                <a:gd name="T13" fmla="*/ 18 h 279"/>
                <a:gd name="T14" fmla="*/ 250 w 263"/>
                <a:gd name="T15" fmla="*/ 3 h 279"/>
                <a:gd name="T16" fmla="*/ 60 w 263"/>
                <a:gd name="T17" fmla="*/ 195 h 279"/>
                <a:gd name="T18" fmla="*/ 49 w 263"/>
                <a:gd name="T19" fmla="*/ 207 h 279"/>
                <a:gd name="T20" fmla="*/ 58 w 263"/>
                <a:gd name="T21" fmla="*/ 195 h 279"/>
                <a:gd name="T22" fmla="*/ 60 w 263"/>
                <a:gd name="T23" fmla="*/ 195 h 279"/>
                <a:gd name="T24" fmla="*/ 128 w 263"/>
                <a:gd name="T25" fmla="*/ 126 h 279"/>
                <a:gd name="T26" fmla="*/ 92 w 263"/>
                <a:gd name="T27" fmla="*/ 162 h 279"/>
                <a:gd name="T28" fmla="*/ 206 w 263"/>
                <a:gd name="T29" fmla="*/ 55 h 279"/>
                <a:gd name="T30" fmla="*/ 128 w 263"/>
                <a:gd name="T31" fmla="*/ 126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3" h="279">
                  <a:moveTo>
                    <a:pt x="250" y="3"/>
                  </a:moveTo>
                  <a:cubicBezTo>
                    <a:pt x="193" y="21"/>
                    <a:pt x="146" y="65"/>
                    <a:pt x="106" y="107"/>
                  </a:cubicBezTo>
                  <a:cubicBezTo>
                    <a:pt x="65" y="152"/>
                    <a:pt x="26" y="204"/>
                    <a:pt x="3" y="261"/>
                  </a:cubicBezTo>
                  <a:cubicBezTo>
                    <a:pt x="0" y="269"/>
                    <a:pt x="9" y="279"/>
                    <a:pt x="16" y="271"/>
                  </a:cubicBezTo>
                  <a:cubicBezTo>
                    <a:pt x="55" y="225"/>
                    <a:pt x="96" y="180"/>
                    <a:pt x="139" y="138"/>
                  </a:cubicBezTo>
                  <a:cubicBezTo>
                    <a:pt x="178" y="100"/>
                    <a:pt x="222" y="69"/>
                    <a:pt x="254" y="25"/>
                  </a:cubicBezTo>
                  <a:cubicBezTo>
                    <a:pt x="256" y="22"/>
                    <a:pt x="256" y="20"/>
                    <a:pt x="255" y="18"/>
                  </a:cubicBezTo>
                  <a:cubicBezTo>
                    <a:pt x="263" y="14"/>
                    <a:pt x="259" y="0"/>
                    <a:pt x="250" y="3"/>
                  </a:cubicBezTo>
                  <a:close/>
                  <a:moveTo>
                    <a:pt x="60" y="195"/>
                  </a:moveTo>
                  <a:cubicBezTo>
                    <a:pt x="57" y="199"/>
                    <a:pt x="53" y="203"/>
                    <a:pt x="49" y="207"/>
                  </a:cubicBezTo>
                  <a:cubicBezTo>
                    <a:pt x="52" y="203"/>
                    <a:pt x="55" y="199"/>
                    <a:pt x="58" y="195"/>
                  </a:cubicBezTo>
                  <a:cubicBezTo>
                    <a:pt x="58" y="195"/>
                    <a:pt x="59" y="195"/>
                    <a:pt x="60" y="195"/>
                  </a:cubicBezTo>
                  <a:close/>
                  <a:moveTo>
                    <a:pt x="128" y="126"/>
                  </a:moveTo>
                  <a:cubicBezTo>
                    <a:pt x="115" y="138"/>
                    <a:pt x="103" y="149"/>
                    <a:pt x="92" y="162"/>
                  </a:cubicBezTo>
                  <a:cubicBezTo>
                    <a:pt x="125" y="122"/>
                    <a:pt x="164" y="85"/>
                    <a:pt x="206" y="55"/>
                  </a:cubicBezTo>
                  <a:cubicBezTo>
                    <a:pt x="181" y="80"/>
                    <a:pt x="153" y="102"/>
                    <a:pt x="128"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62">
              <a:extLst>
                <a:ext uri="{FF2B5EF4-FFF2-40B4-BE49-F238E27FC236}">
                  <a16:creationId xmlns:a16="http://schemas.microsoft.com/office/drawing/2014/main" xmlns="" id="{270B8218-B20B-49A4-ABAB-1FFB431FB765}"/>
                </a:ext>
              </a:extLst>
            </p:cNvPr>
            <p:cNvSpPr>
              <a:spLocks/>
            </p:cNvSpPr>
            <p:nvPr/>
          </p:nvSpPr>
          <p:spPr bwMode="auto">
            <a:xfrm>
              <a:off x="4070" y="2306"/>
              <a:ext cx="646" cy="658"/>
            </a:xfrm>
            <a:custGeom>
              <a:avLst/>
              <a:gdLst>
                <a:gd name="T0" fmla="*/ 266 w 272"/>
                <a:gd name="T1" fmla="*/ 261 h 278"/>
                <a:gd name="T2" fmla="*/ 128 w 272"/>
                <a:gd name="T3" fmla="*/ 70 h 278"/>
                <a:gd name="T4" fmla="*/ 7 w 272"/>
                <a:gd name="T5" fmla="*/ 3 h 278"/>
                <a:gd name="T6" fmla="*/ 6 w 272"/>
                <a:gd name="T7" fmla="*/ 12 h 278"/>
                <a:gd name="T8" fmla="*/ 35 w 272"/>
                <a:gd name="T9" fmla="*/ 21 h 278"/>
                <a:gd name="T10" fmla="*/ 31 w 272"/>
                <a:gd name="T11" fmla="*/ 20 h 278"/>
                <a:gd name="T12" fmla="*/ 27 w 272"/>
                <a:gd name="T13" fmla="*/ 34 h 278"/>
                <a:gd name="T14" fmla="*/ 211 w 272"/>
                <a:gd name="T15" fmla="*/ 211 h 278"/>
                <a:gd name="T16" fmla="*/ 220 w 272"/>
                <a:gd name="T17" fmla="*/ 225 h 278"/>
                <a:gd name="T18" fmla="*/ 246 w 272"/>
                <a:gd name="T19" fmla="*/ 264 h 278"/>
                <a:gd name="T20" fmla="*/ 252 w 272"/>
                <a:gd name="T21" fmla="*/ 268 h 278"/>
                <a:gd name="T22" fmla="*/ 254 w 272"/>
                <a:gd name="T23" fmla="*/ 271 h 278"/>
                <a:gd name="T24" fmla="*/ 266 w 272"/>
                <a:gd name="T25" fmla="*/ 261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2" h="278">
                  <a:moveTo>
                    <a:pt x="266" y="261"/>
                  </a:moveTo>
                  <a:cubicBezTo>
                    <a:pt x="225" y="204"/>
                    <a:pt x="185" y="122"/>
                    <a:pt x="128" y="70"/>
                  </a:cubicBezTo>
                  <a:cubicBezTo>
                    <a:pt x="96" y="34"/>
                    <a:pt x="54" y="0"/>
                    <a:pt x="7" y="3"/>
                  </a:cubicBezTo>
                  <a:cubicBezTo>
                    <a:pt x="1" y="3"/>
                    <a:pt x="0" y="11"/>
                    <a:pt x="6" y="12"/>
                  </a:cubicBezTo>
                  <a:cubicBezTo>
                    <a:pt x="16" y="14"/>
                    <a:pt x="26" y="17"/>
                    <a:pt x="35" y="21"/>
                  </a:cubicBezTo>
                  <a:cubicBezTo>
                    <a:pt x="34" y="21"/>
                    <a:pt x="32" y="20"/>
                    <a:pt x="31" y="20"/>
                  </a:cubicBezTo>
                  <a:cubicBezTo>
                    <a:pt x="21" y="19"/>
                    <a:pt x="19" y="31"/>
                    <a:pt x="27" y="34"/>
                  </a:cubicBezTo>
                  <a:cubicBezTo>
                    <a:pt x="107" y="66"/>
                    <a:pt x="163" y="140"/>
                    <a:pt x="211" y="211"/>
                  </a:cubicBezTo>
                  <a:cubicBezTo>
                    <a:pt x="214" y="216"/>
                    <a:pt x="217" y="221"/>
                    <a:pt x="220" y="225"/>
                  </a:cubicBezTo>
                  <a:cubicBezTo>
                    <a:pt x="229" y="239"/>
                    <a:pt x="237" y="252"/>
                    <a:pt x="246" y="264"/>
                  </a:cubicBezTo>
                  <a:cubicBezTo>
                    <a:pt x="247" y="266"/>
                    <a:pt x="249" y="268"/>
                    <a:pt x="252" y="268"/>
                  </a:cubicBezTo>
                  <a:cubicBezTo>
                    <a:pt x="252" y="269"/>
                    <a:pt x="253" y="270"/>
                    <a:pt x="254" y="271"/>
                  </a:cubicBezTo>
                  <a:cubicBezTo>
                    <a:pt x="260" y="278"/>
                    <a:pt x="272" y="268"/>
                    <a:pt x="266"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63">
              <a:extLst>
                <a:ext uri="{FF2B5EF4-FFF2-40B4-BE49-F238E27FC236}">
                  <a16:creationId xmlns:a16="http://schemas.microsoft.com/office/drawing/2014/main" xmlns="" id="{C5178162-79B1-4F8E-AF9A-C7BA6EE35EDB}"/>
                </a:ext>
              </a:extLst>
            </p:cNvPr>
            <p:cNvSpPr>
              <a:spLocks/>
            </p:cNvSpPr>
            <p:nvPr/>
          </p:nvSpPr>
          <p:spPr bwMode="auto">
            <a:xfrm>
              <a:off x="4115" y="3542"/>
              <a:ext cx="188" cy="158"/>
            </a:xfrm>
            <a:custGeom>
              <a:avLst/>
              <a:gdLst>
                <a:gd name="T0" fmla="*/ 78 w 79"/>
                <a:gd name="T1" fmla="*/ 45 h 67"/>
                <a:gd name="T2" fmla="*/ 63 w 79"/>
                <a:gd name="T3" fmla="*/ 26 h 67"/>
                <a:gd name="T4" fmla="*/ 34 w 79"/>
                <a:gd name="T5" fmla="*/ 5 h 67"/>
                <a:gd name="T6" fmla="*/ 26 w 79"/>
                <a:gd name="T7" fmla="*/ 15 h 67"/>
                <a:gd name="T8" fmla="*/ 32 w 79"/>
                <a:gd name="T9" fmla="*/ 23 h 67"/>
                <a:gd name="T10" fmla="*/ 12 w 79"/>
                <a:gd name="T11" fmla="*/ 9 h 67"/>
                <a:gd name="T12" fmla="*/ 4 w 79"/>
                <a:gd name="T13" fmla="*/ 19 h 67"/>
                <a:gd name="T14" fmla="*/ 58 w 79"/>
                <a:gd name="T15" fmla="*/ 62 h 67"/>
                <a:gd name="T16" fmla="*/ 69 w 79"/>
                <a:gd name="T17" fmla="*/ 54 h 67"/>
                <a:gd name="T18" fmla="*/ 78 w 79"/>
                <a:gd name="T19" fmla="*/ 4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67">
                  <a:moveTo>
                    <a:pt x="78" y="45"/>
                  </a:moveTo>
                  <a:cubicBezTo>
                    <a:pt x="77" y="37"/>
                    <a:pt x="69" y="31"/>
                    <a:pt x="63" y="26"/>
                  </a:cubicBezTo>
                  <a:cubicBezTo>
                    <a:pt x="54" y="18"/>
                    <a:pt x="44" y="11"/>
                    <a:pt x="34" y="5"/>
                  </a:cubicBezTo>
                  <a:cubicBezTo>
                    <a:pt x="27" y="0"/>
                    <a:pt x="21" y="10"/>
                    <a:pt x="26" y="15"/>
                  </a:cubicBezTo>
                  <a:cubicBezTo>
                    <a:pt x="28" y="18"/>
                    <a:pt x="30" y="21"/>
                    <a:pt x="32" y="23"/>
                  </a:cubicBezTo>
                  <a:cubicBezTo>
                    <a:pt x="25" y="18"/>
                    <a:pt x="19" y="13"/>
                    <a:pt x="12" y="9"/>
                  </a:cubicBezTo>
                  <a:cubicBezTo>
                    <a:pt x="5" y="4"/>
                    <a:pt x="0" y="14"/>
                    <a:pt x="4" y="19"/>
                  </a:cubicBezTo>
                  <a:cubicBezTo>
                    <a:pt x="18" y="37"/>
                    <a:pt x="40" y="49"/>
                    <a:pt x="58" y="62"/>
                  </a:cubicBezTo>
                  <a:cubicBezTo>
                    <a:pt x="64" y="67"/>
                    <a:pt x="71" y="60"/>
                    <a:pt x="69" y="54"/>
                  </a:cubicBezTo>
                  <a:cubicBezTo>
                    <a:pt x="74" y="56"/>
                    <a:pt x="79" y="50"/>
                    <a:pt x="78"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64">
              <a:extLst>
                <a:ext uri="{FF2B5EF4-FFF2-40B4-BE49-F238E27FC236}">
                  <a16:creationId xmlns:a16="http://schemas.microsoft.com/office/drawing/2014/main" xmlns="" id="{424CDA4B-652A-46AA-82B4-BE81A4EA2D2B}"/>
                </a:ext>
              </a:extLst>
            </p:cNvPr>
            <p:cNvSpPr>
              <a:spLocks/>
            </p:cNvSpPr>
            <p:nvPr/>
          </p:nvSpPr>
          <p:spPr bwMode="auto">
            <a:xfrm>
              <a:off x="3439" y="3542"/>
              <a:ext cx="159" cy="154"/>
            </a:xfrm>
            <a:custGeom>
              <a:avLst/>
              <a:gdLst>
                <a:gd name="T0" fmla="*/ 60 w 67"/>
                <a:gd name="T1" fmla="*/ 6 h 65"/>
                <a:gd name="T2" fmla="*/ 51 w 67"/>
                <a:gd name="T3" fmla="*/ 8 h 65"/>
                <a:gd name="T4" fmla="*/ 46 w 67"/>
                <a:gd name="T5" fmla="*/ 0 h 65"/>
                <a:gd name="T6" fmla="*/ 4 w 67"/>
                <a:gd name="T7" fmla="*/ 38 h 65"/>
                <a:gd name="T8" fmla="*/ 14 w 67"/>
                <a:gd name="T9" fmla="*/ 50 h 65"/>
                <a:gd name="T10" fmla="*/ 14 w 67"/>
                <a:gd name="T11" fmla="*/ 50 h 65"/>
                <a:gd name="T12" fmla="*/ 28 w 67"/>
                <a:gd name="T13" fmla="*/ 58 h 65"/>
                <a:gd name="T14" fmla="*/ 45 w 67"/>
                <a:gd name="T15" fmla="*/ 36 h 65"/>
                <a:gd name="T16" fmla="*/ 65 w 67"/>
                <a:gd name="T17" fmla="*/ 16 h 65"/>
                <a:gd name="T18" fmla="*/ 65 w 67"/>
                <a:gd name="T19" fmla="*/ 16 h 65"/>
                <a:gd name="T20" fmla="*/ 60 w 67"/>
                <a:gd name="T21" fmla="*/ 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65">
                  <a:moveTo>
                    <a:pt x="60" y="6"/>
                  </a:moveTo>
                  <a:cubicBezTo>
                    <a:pt x="57" y="6"/>
                    <a:pt x="54" y="7"/>
                    <a:pt x="51" y="8"/>
                  </a:cubicBezTo>
                  <a:cubicBezTo>
                    <a:pt x="53" y="5"/>
                    <a:pt x="50" y="0"/>
                    <a:pt x="46" y="0"/>
                  </a:cubicBezTo>
                  <a:cubicBezTo>
                    <a:pt x="27" y="3"/>
                    <a:pt x="15" y="24"/>
                    <a:pt x="4" y="38"/>
                  </a:cubicBezTo>
                  <a:cubicBezTo>
                    <a:pt x="0" y="44"/>
                    <a:pt x="7" y="52"/>
                    <a:pt x="14" y="50"/>
                  </a:cubicBezTo>
                  <a:cubicBezTo>
                    <a:pt x="14" y="50"/>
                    <a:pt x="14" y="50"/>
                    <a:pt x="14" y="50"/>
                  </a:cubicBezTo>
                  <a:cubicBezTo>
                    <a:pt x="12" y="58"/>
                    <a:pt x="22" y="65"/>
                    <a:pt x="28" y="58"/>
                  </a:cubicBezTo>
                  <a:cubicBezTo>
                    <a:pt x="34" y="52"/>
                    <a:pt x="39" y="43"/>
                    <a:pt x="45" y="36"/>
                  </a:cubicBezTo>
                  <a:cubicBezTo>
                    <a:pt x="51" y="29"/>
                    <a:pt x="61" y="24"/>
                    <a:pt x="65" y="16"/>
                  </a:cubicBezTo>
                  <a:cubicBezTo>
                    <a:pt x="65" y="16"/>
                    <a:pt x="65" y="16"/>
                    <a:pt x="65" y="16"/>
                  </a:cubicBezTo>
                  <a:cubicBezTo>
                    <a:pt x="67" y="12"/>
                    <a:pt x="65" y="6"/>
                    <a:pt x="6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65">
              <a:extLst>
                <a:ext uri="{FF2B5EF4-FFF2-40B4-BE49-F238E27FC236}">
                  <a16:creationId xmlns:a16="http://schemas.microsoft.com/office/drawing/2014/main" xmlns="" id="{19DD9B20-BF41-4B6B-9030-11B75BDDD477}"/>
                </a:ext>
              </a:extLst>
            </p:cNvPr>
            <p:cNvSpPr>
              <a:spLocks noEditPoints="1"/>
            </p:cNvSpPr>
            <p:nvPr/>
          </p:nvSpPr>
          <p:spPr bwMode="auto">
            <a:xfrm>
              <a:off x="3676" y="3272"/>
              <a:ext cx="399" cy="322"/>
            </a:xfrm>
            <a:custGeom>
              <a:avLst/>
              <a:gdLst>
                <a:gd name="T0" fmla="*/ 110 w 168"/>
                <a:gd name="T1" fmla="*/ 9 h 136"/>
                <a:gd name="T2" fmla="*/ 46 w 168"/>
                <a:gd name="T3" fmla="*/ 15 h 136"/>
                <a:gd name="T4" fmla="*/ 8 w 168"/>
                <a:gd name="T5" fmla="*/ 127 h 136"/>
                <a:gd name="T6" fmla="*/ 24 w 168"/>
                <a:gd name="T7" fmla="*/ 127 h 136"/>
                <a:gd name="T8" fmla="*/ 38 w 168"/>
                <a:gd name="T9" fmla="*/ 74 h 136"/>
                <a:gd name="T10" fmla="*/ 74 w 168"/>
                <a:gd name="T11" fmla="*/ 49 h 136"/>
                <a:gd name="T12" fmla="*/ 117 w 168"/>
                <a:gd name="T13" fmla="*/ 52 h 136"/>
                <a:gd name="T14" fmla="*/ 143 w 168"/>
                <a:gd name="T15" fmla="*/ 124 h 136"/>
                <a:gd name="T16" fmla="*/ 160 w 168"/>
                <a:gd name="T17" fmla="*/ 124 h 136"/>
                <a:gd name="T18" fmla="*/ 110 w 168"/>
                <a:gd name="T19" fmla="*/ 9 h 136"/>
                <a:gd name="T20" fmla="*/ 75 w 168"/>
                <a:gd name="T21" fmla="*/ 32 h 136"/>
                <a:gd name="T22" fmla="*/ 77 w 168"/>
                <a:gd name="T23" fmla="*/ 30 h 136"/>
                <a:gd name="T24" fmla="*/ 100 w 168"/>
                <a:gd name="T25" fmla="*/ 25 h 136"/>
                <a:gd name="T26" fmla="*/ 111 w 168"/>
                <a:gd name="T27" fmla="*/ 31 h 136"/>
                <a:gd name="T28" fmla="*/ 75 w 168"/>
                <a:gd name="T29" fmla="*/ 3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8" h="136">
                  <a:moveTo>
                    <a:pt x="110" y="9"/>
                  </a:moveTo>
                  <a:cubicBezTo>
                    <a:pt x="91" y="0"/>
                    <a:pt x="66" y="3"/>
                    <a:pt x="46" y="15"/>
                  </a:cubicBezTo>
                  <a:cubicBezTo>
                    <a:pt x="7" y="38"/>
                    <a:pt x="0" y="87"/>
                    <a:pt x="8" y="127"/>
                  </a:cubicBezTo>
                  <a:cubicBezTo>
                    <a:pt x="9" y="136"/>
                    <a:pt x="23" y="136"/>
                    <a:pt x="24" y="127"/>
                  </a:cubicBezTo>
                  <a:cubicBezTo>
                    <a:pt x="27" y="109"/>
                    <a:pt x="31" y="91"/>
                    <a:pt x="38" y="74"/>
                  </a:cubicBezTo>
                  <a:cubicBezTo>
                    <a:pt x="47" y="63"/>
                    <a:pt x="60" y="54"/>
                    <a:pt x="74" y="49"/>
                  </a:cubicBezTo>
                  <a:cubicBezTo>
                    <a:pt x="88" y="44"/>
                    <a:pt x="104" y="45"/>
                    <a:pt x="117" y="52"/>
                  </a:cubicBezTo>
                  <a:cubicBezTo>
                    <a:pt x="140" y="65"/>
                    <a:pt x="138" y="101"/>
                    <a:pt x="143" y="124"/>
                  </a:cubicBezTo>
                  <a:cubicBezTo>
                    <a:pt x="145" y="132"/>
                    <a:pt x="158" y="132"/>
                    <a:pt x="160" y="124"/>
                  </a:cubicBezTo>
                  <a:cubicBezTo>
                    <a:pt x="168" y="82"/>
                    <a:pt x="162" y="18"/>
                    <a:pt x="110" y="9"/>
                  </a:cubicBezTo>
                  <a:close/>
                  <a:moveTo>
                    <a:pt x="75" y="32"/>
                  </a:moveTo>
                  <a:cubicBezTo>
                    <a:pt x="76" y="31"/>
                    <a:pt x="76" y="31"/>
                    <a:pt x="77" y="30"/>
                  </a:cubicBezTo>
                  <a:cubicBezTo>
                    <a:pt x="85" y="26"/>
                    <a:pt x="93" y="24"/>
                    <a:pt x="100" y="25"/>
                  </a:cubicBezTo>
                  <a:cubicBezTo>
                    <a:pt x="104" y="27"/>
                    <a:pt x="107" y="29"/>
                    <a:pt x="111" y="31"/>
                  </a:cubicBezTo>
                  <a:cubicBezTo>
                    <a:pt x="99" y="28"/>
                    <a:pt x="87" y="29"/>
                    <a:pt x="75"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66">
              <a:extLst>
                <a:ext uri="{FF2B5EF4-FFF2-40B4-BE49-F238E27FC236}">
                  <a16:creationId xmlns:a16="http://schemas.microsoft.com/office/drawing/2014/main" xmlns="" id="{2E9EA623-9CF5-4083-A4AE-DD1C619AE298}"/>
                </a:ext>
              </a:extLst>
            </p:cNvPr>
            <p:cNvSpPr>
              <a:spLocks/>
            </p:cNvSpPr>
            <p:nvPr/>
          </p:nvSpPr>
          <p:spPr bwMode="auto">
            <a:xfrm>
              <a:off x="3271" y="1607"/>
              <a:ext cx="163" cy="145"/>
            </a:xfrm>
            <a:custGeom>
              <a:avLst/>
              <a:gdLst>
                <a:gd name="T0" fmla="*/ 59 w 69"/>
                <a:gd name="T1" fmla="*/ 1 h 61"/>
                <a:gd name="T2" fmla="*/ 52 w 69"/>
                <a:gd name="T3" fmla="*/ 1 h 61"/>
                <a:gd name="T4" fmla="*/ 20 w 69"/>
                <a:gd name="T5" fmla="*/ 25 h 61"/>
                <a:gd name="T6" fmla="*/ 5 w 69"/>
                <a:gd name="T7" fmla="*/ 44 h 61"/>
                <a:gd name="T8" fmla="*/ 17 w 69"/>
                <a:gd name="T9" fmla="*/ 54 h 61"/>
                <a:gd name="T10" fmla="*/ 22 w 69"/>
                <a:gd name="T11" fmla="*/ 49 h 61"/>
                <a:gd name="T12" fmla="*/ 24 w 69"/>
                <a:gd name="T13" fmla="*/ 48 h 61"/>
                <a:gd name="T14" fmla="*/ 40 w 69"/>
                <a:gd name="T15" fmla="*/ 33 h 61"/>
                <a:gd name="T16" fmla="*/ 63 w 69"/>
                <a:gd name="T17" fmla="*/ 16 h 61"/>
                <a:gd name="T18" fmla="*/ 59 w 69"/>
                <a:gd name="T19" fmla="*/ 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61">
                  <a:moveTo>
                    <a:pt x="59" y="1"/>
                  </a:moveTo>
                  <a:cubicBezTo>
                    <a:pt x="57" y="0"/>
                    <a:pt x="55" y="0"/>
                    <a:pt x="52" y="1"/>
                  </a:cubicBezTo>
                  <a:cubicBezTo>
                    <a:pt x="41" y="6"/>
                    <a:pt x="27" y="13"/>
                    <a:pt x="20" y="25"/>
                  </a:cubicBezTo>
                  <a:cubicBezTo>
                    <a:pt x="15" y="30"/>
                    <a:pt x="9" y="37"/>
                    <a:pt x="5" y="44"/>
                  </a:cubicBezTo>
                  <a:cubicBezTo>
                    <a:pt x="0" y="51"/>
                    <a:pt x="10" y="61"/>
                    <a:pt x="17" y="54"/>
                  </a:cubicBezTo>
                  <a:cubicBezTo>
                    <a:pt x="18" y="52"/>
                    <a:pt x="20" y="51"/>
                    <a:pt x="22" y="49"/>
                  </a:cubicBezTo>
                  <a:cubicBezTo>
                    <a:pt x="23" y="49"/>
                    <a:pt x="23" y="49"/>
                    <a:pt x="24" y="48"/>
                  </a:cubicBezTo>
                  <a:cubicBezTo>
                    <a:pt x="30" y="44"/>
                    <a:pt x="35" y="39"/>
                    <a:pt x="40" y="33"/>
                  </a:cubicBezTo>
                  <a:cubicBezTo>
                    <a:pt x="47" y="27"/>
                    <a:pt x="55" y="22"/>
                    <a:pt x="63" y="16"/>
                  </a:cubicBezTo>
                  <a:cubicBezTo>
                    <a:pt x="69" y="12"/>
                    <a:pt x="65" y="3"/>
                    <a:pt x="5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67">
              <a:extLst>
                <a:ext uri="{FF2B5EF4-FFF2-40B4-BE49-F238E27FC236}">
                  <a16:creationId xmlns:a16="http://schemas.microsoft.com/office/drawing/2014/main" xmlns="" id="{1C5831F0-18E0-40EB-9523-10BE1C99721C}"/>
                </a:ext>
              </a:extLst>
            </p:cNvPr>
            <p:cNvSpPr>
              <a:spLocks/>
            </p:cNvSpPr>
            <p:nvPr/>
          </p:nvSpPr>
          <p:spPr bwMode="auto">
            <a:xfrm>
              <a:off x="4383" y="1515"/>
              <a:ext cx="176" cy="139"/>
            </a:xfrm>
            <a:custGeom>
              <a:avLst/>
              <a:gdLst>
                <a:gd name="T0" fmla="*/ 65 w 74"/>
                <a:gd name="T1" fmla="*/ 38 h 59"/>
                <a:gd name="T2" fmla="*/ 21 w 74"/>
                <a:gd name="T3" fmla="*/ 4 h 59"/>
                <a:gd name="T4" fmla="*/ 9 w 74"/>
                <a:gd name="T5" fmla="*/ 14 h 59"/>
                <a:gd name="T6" fmla="*/ 4 w 74"/>
                <a:gd name="T7" fmla="*/ 14 h 59"/>
                <a:gd name="T8" fmla="*/ 1 w 74"/>
                <a:gd name="T9" fmla="*/ 18 h 59"/>
                <a:gd name="T10" fmla="*/ 18 w 74"/>
                <a:gd name="T11" fmla="*/ 34 h 59"/>
                <a:gd name="T12" fmla="*/ 45 w 74"/>
                <a:gd name="T13" fmla="*/ 52 h 59"/>
                <a:gd name="T14" fmla="*/ 54 w 74"/>
                <a:gd name="T15" fmla="*/ 52 h 59"/>
                <a:gd name="T16" fmla="*/ 55 w 74"/>
                <a:gd name="T17" fmla="*/ 53 h 59"/>
                <a:gd name="T18" fmla="*/ 65 w 74"/>
                <a:gd name="T19" fmla="*/ 3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59">
                  <a:moveTo>
                    <a:pt x="65" y="38"/>
                  </a:moveTo>
                  <a:cubicBezTo>
                    <a:pt x="49" y="28"/>
                    <a:pt x="36" y="14"/>
                    <a:pt x="21" y="4"/>
                  </a:cubicBezTo>
                  <a:cubicBezTo>
                    <a:pt x="14" y="0"/>
                    <a:pt x="5" y="8"/>
                    <a:pt x="9" y="14"/>
                  </a:cubicBezTo>
                  <a:cubicBezTo>
                    <a:pt x="8" y="14"/>
                    <a:pt x="6" y="14"/>
                    <a:pt x="4" y="14"/>
                  </a:cubicBezTo>
                  <a:cubicBezTo>
                    <a:pt x="2" y="14"/>
                    <a:pt x="0" y="16"/>
                    <a:pt x="1" y="18"/>
                  </a:cubicBezTo>
                  <a:cubicBezTo>
                    <a:pt x="5" y="26"/>
                    <a:pt x="11" y="29"/>
                    <a:pt x="18" y="34"/>
                  </a:cubicBezTo>
                  <a:cubicBezTo>
                    <a:pt x="27" y="40"/>
                    <a:pt x="36" y="46"/>
                    <a:pt x="45" y="52"/>
                  </a:cubicBezTo>
                  <a:cubicBezTo>
                    <a:pt x="48" y="54"/>
                    <a:pt x="52" y="53"/>
                    <a:pt x="54" y="52"/>
                  </a:cubicBezTo>
                  <a:cubicBezTo>
                    <a:pt x="54" y="52"/>
                    <a:pt x="55" y="52"/>
                    <a:pt x="55" y="53"/>
                  </a:cubicBezTo>
                  <a:cubicBezTo>
                    <a:pt x="65" y="59"/>
                    <a:pt x="74" y="44"/>
                    <a:pt x="65"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68">
              <a:extLst>
                <a:ext uri="{FF2B5EF4-FFF2-40B4-BE49-F238E27FC236}">
                  <a16:creationId xmlns:a16="http://schemas.microsoft.com/office/drawing/2014/main" xmlns="" id="{40AFE006-E9C5-41AF-B63D-C3BFA2C08C71}"/>
                </a:ext>
              </a:extLst>
            </p:cNvPr>
            <p:cNvSpPr>
              <a:spLocks/>
            </p:cNvSpPr>
            <p:nvPr/>
          </p:nvSpPr>
          <p:spPr bwMode="auto">
            <a:xfrm>
              <a:off x="3339" y="1553"/>
              <a:ext cx="1163" cy="450"/>
            </a:xfrm>
            <a:custGeom>
              <a:avLst/>
              <a:gdLst>
                <a:gd name="T0" fmla="*/ 470 w 490"/>
                <a:gd name="T1" fmla="*/ 9 h 190"/>
                <a:gd name="T2" fmla="*/ 423 w 490"/>
                <a:gd name="T3" fmla="*/ 77 h 190"/>
                <a:gd name="T4" fmla="*/ 366 w 490"/>
                <a:gd name="T5" fmla="*/ 117 h 190"/>
                <a:gd name="T6" fmla="*/ 213 w 490"/>
                <a:gd name="T7" fmla="*/ 148 h 190"/>
                <a:gd name="T8" fmla="*/ 64 w 490"/>
                <a:gd name="T9" fmla="*/ 116 h 190"/>
                <a:gd name="T10" fmla="*/ 21 w 490"/>
                <a:gd name="T11" fmla="*/ 57 h 190"/>
                <a:gd name="T12" fmla="*/ 17 w 490"/>
                <a:gd name="T13" fmla="*/ 53 h 190"/>
                <a:gd name="T14" fmla="*/ 17 w 490"/>
                <a:gd name="T15" fmla="*/ 52 h 190"/>
                <a:gd name="T16" fmla="*/ 2 w 490"/>
                <a:gd name="T17" fmla="*/ 56 h 190"/>
                <a:gd name="T18" fmla="*/ 50 w 490"/>
                <a:gd name="T19" fmla="*/ 129 h 190"/>
                <a:gd name="T20" fmla="*/ 117 w 490"/>
                <a:gd name="T21" fmla="*/ 170 h 190"/>
                <a:gd name="T22" fmla="*/ 284 w 490"/>
                <a:gd name="T23" fmla="*/ 176 h 190"/>
                <a:gd name="T24" fmla="*/ 433 w 490"/>
                <a:gd name="T25" fmla="*/ 93 h 190"/>
                <a:gd name="T26" fmla="*/ 487 w 490"/>
                <a:gd name="T27" fmla="*/ 15 h 190"/>
                <a:gd name="T28" fmla="*/ 470 w 490"/>
                <a:gd name="T29" fmla="*/ 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0" h="190">
                  <a:moveTo>
                    <a:pt x="470" y="9"/>
                  </a:moveTo>
                  <a:cubicBezTo>
                    <a:pt x="456" y="33"/>
                    <a:pt x="440" y="57"/>
                    <a:pt x="423" y="77"/>
                  </a:cubicBezTo>
                  <a:cubicBezTo>
                    <a:pt x="405" y="93"/>
                    <a:pt x="385" y="106"/>
                    <a:pt x="366" y="117"/>
                  </a:cubicBezTo>
                  <a:cubicBezTo>
                    <a:pt x="320" y="143"/>
                    <a:pt x="265" y="149"/>
                    <a:pt x="213" y="148"/>
                  </a:cubicBezTo>
                  <a:cubicBezTo>
                    <a:pt x="168" y="147"/>
                    <a:pt x="106" y="142"/>
                    <a:pt x="64" y="116"/>
                  </a:cubicBezTo>
                  <a:cubicBezTo>
                    <a:pt x="45" y="100"/>
                    <a:pt x="31" y="79"/>
                    <a:pt x="21" y="57"/>
                  </a:cubicBezTo>
                  <a:cubicBezTo>
                    <a:pt x="20" y="55"/>
                    <a:pt x="19" y="54"/>
                    <a:pt x="17" y="53"/>
                  </a:cubicBezTo>
                  <a:cubicBezTo>
                    <a:pt x="17" y="53"/>
                    <a:pt x="17" y="52"/>
                    <a:pt x="17" y="52"/>
                  </a:cubicBezTo>
                  <a:cubicBezTo>
                    <a:pt x="15" y="42"/>
                    <a:pt x="0" y="46"/>
                    <a:pt x="2" y="56"/>
                  </a:cubicBezTo>
                  <a:cubicBezTo>
                    <a:pt x="7" y="89"/>
                    <a:pt x="25" y="112"/>
                    <a:pt x="50" y="129"/>
                  </a:cubicBezTo>
                  <a:cubicBezTo>
                    <a:pt x="70" y="147"/>
                    <a:pt x="93" y="161"/>
                    <a:pt x="117" y="170"/>
                  </a:cubicBezTo>
                  <a:cubicBezTo>
                    <a:pt x="169" y="190"/>
                    <a:pt x="230" y="182"/>
                    <a:pt x="284" y="176"/>
                  </a:cubicBezTo>
                  <a:cubicBezTo>
                    <a:pt x="347" y="169"/>
                    <a:pt x="395" y="137"/>
                    <a:pt x="433" y="93"/>
                  </a:cubicBezTo>
                  <a:cubicBezTo>
                    <a:pt x="457" y="72"/>
                    <a:pt x="478" y="45"/>
                    <a:pt x="487" y="15"/>
                  </a:cubicBezTo>
                  <a:cubicBezTo>
                    <a:pt x="490" y="5"/>
                    <a:pt x="475" y="0"/>
                    <a:pt x="47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69">
              <a:extLst>
                <a:ext uri="{FF2B5EF4-FFF2-40B4-BE49-F238E27FC236}">
                  <a16:creationId xmlns:a16="http://schemas.microsoft.com/office/drawing/2014/main" xmlns="" id="{3703DD89-5D23-44D6-ADC4-B1A5207518F3}"/>
                </a:ext>
              </a:extLst>
            </p:cNvPr>
            <p:cNvSpPr>
              <a:spLocks/>
            </p:cNvSpPr>
            <p:nvPr/>
          </p:nvSpPr>
          <p:spPr bwMode="auto">
            <a:xfrm>
              <a:off x="3460" y="2320"/>
              <a:ext cx="484" cy="1134"/>
            </a:xfrm>
            <a:custGeom>
              <a:avLst/>
              <a:gdLst>
                <a:gd name="T0" fmla="*/ 188 w 204"/>
                <a:gd name="T1" fmla="*/ 111 h 479"/>
                <a:gd name="T2" fmla="*/ 99 w 204"/>
                <a:gd name="T3" fmla="*/ 165 h 479"/>
                <a:gd name="T4" fmla="*/ 195 w 204"/>
                <a:gd name="T5" fmla="*/ 90 h 479"/>
                <a:gd name="T6" fmla="*/ 189 w 204"/>
                <a:gd name="T7" fmla="*/ 77 h 479"/>
                <a:gd name="T8" fmla="*/ 102 w 204"/>
                <a:gd name="T9" fmla="*/ 122 h 479"/>
                <a:gd name="T10" fmla="*/ 189 w 204"/>
                <a:gd name="T11" fmla="*/ 57 h 479"/>
                <a:gd name="T12" fmla="*/ 184 w 204"/>
                <a:gd name="T13" fmla="*/ 45 h 479"/>
                <a:gd name="T14" fmla="*/ 88 w 204"/>
                <a:gd name="T15" fmla="*/ 90 h 479"/>
                <a:gd name="T16" fmla="*/ 176 w 204"/>
                <a:gd name="T17" fmla="*/ 18 h 479"/>
                <a:gd name="T18" fmla="*/ 173 w 204"/>
                <a:gd name="T19" fmla="*/ 4 h 479"/>
                <a:gd name="T20" fmla="*/ 61 w 204"/>
                <a:gd name="T21" fmla="*/ 103 h 479"/>
                <a:gd name="T22" fmla="*/ 70 w 204"/>
                <a:gd name="T23" fmla="*/ 115 h 479"/>
                <a:gd name="T24" fmla="*/ 107 w 204"/>
                <a:gd name="T25" fmla="*/ 98 h 479"/>
                <a:gd name="T26" fmla="*/ 57 w 204"/>
                <a:gd name="T27" fmla="*/ 149 h 479"/>
                <a:gd name="T28" fmla="*/ 68 w 204"/>
                <a:gd name="T29" fmla="*/ 160 h 479"/>
                <a:gd name="T30" fmla="*/ 105 w 204"/>
                <a:gd name="T31" fmla="*/ 137 h 479"/>
                <a:gd name="T32" fmla="*/ 65 w 204"/>
                <a:gd name="T33" fmla="*/ 182 h 479"/>
                <a:gd name="T34" fmla="*/ 74 w 204"/>
                <a:gd name="T35" fmla="*/ 194 h 479"/>
                <a:gd name="T36" fmla="*/ 88 w 204"/>
                <a:gd name="T37" fmla="*/ 188 h 479"/>
                <a:gd name="T38" fmla="*/ 46 w 204"/>
                <a:gd name="T39" fmla="*/ 241 h 479"/>
                <a:gd name="T40" fmla="*/ 55 w 204"/>
                <a:gd name="T41" fmla="*/ 252 h 479"/>
                <a:gd name="T42" fmla="*/ 93 w 204"/>
                <a:gd name="T43" fmla="*/ 234 h 479"/>
                <a:gd name="T44" fmla="*/ 39 w 204"/>
                <a:gd name="T45" fmla="*/ 293 h 479"/>
                <a:gd name="T46" fmla="*/ 48 w 204"/>
                <a:gd name="T47" fmla="*/ 305 h 479"/>
                <a:gd name="T48" fmla="*/ 88 w 204"/>
                <a:gd name="T49" fmla="*/ 280 h 479"/>
                <a:gd name="T50" fmla="*/ 38 w 204"/>
                <a:gd name="T51" fmla="*/ 338 h 479"/>
                <a:gd name="T52" fmla="*/ 49 w 204"/>
                <a:gd name="T53" fmla="*/ 349 h 479"/>
                <a:gd name="T54" fmla="*/ 62 w 204"/>
                <a:gd name="T55" fmla="*/ 342 h 479"/>
                <a:gd name="T56" fmla="*/ 26 w 204"/>
                <a:gd name="T57" fmla="*/ 384 h 479"/>
                <a:gd name="T58" fmla="*/ 36 w 204"/>
                <a:gd name="T59" fmla="*/ 396 h 479"/>
                <a:gd name="T60" fmla="*/ 41 w 204"/>
                <a:gd name="T61" fmla="*/ 394 h 479"/>
                <a:gd name="T62" fmla="*/ 5 w 204"/>
                <a:gd name="T63" fmla="*/ 432 h 479"/>
                <a:gd name="T64" fmla="*/ 14 w 204"/>
                <a:gd name="T65" fmla="*/ 444 h 479"/>
                <a:gd name="T66" fmla="*/ 38 w 204"/>
                <a:gd name="T67" fmla="*/ 434 h 479"/>
                <a:gd name="T68" fmla="*/ 21 w 204"/>
                <a:gd name="T69" fmla="*/ 463 h 479"/>
                <a:gd name="T70" fmla="*/ 34 w 204"/>
                <a:gd name="T71" fmla="*/ 470 h 479"/>
                <a:gd name="T72" fmla="*/ 93 w 204"/>
                <a:gd name="T73" fmla="*/ 406 h 479"/>
                <a:gd name="T74" fmla="*/ 85 w 204"/>
                <a:gd name="T75" fmla="*/ 392 h 479"/>
                <a:gd name="T76" fmla="*/ 43 w 204"/>
                <a:gd name="T77" fmla="*/ 413 h 479"/>
                <a:gd name="T78" fmla="*/ 142 w 204"/>
                <a:gd name="T79" fmla="*/ 342 h 479"/>
                <a:gd name="T80" fmla="*/ 134 w 204"/>
                <a:gd name="T81" fmla="*/ 327 h 479"/>
                <a:gd name="T82" fmla="*/ 56 w 204"/>
                <a:gd name="T83" fmla="*/ 371 h 479"/>
                <a:gd name="T84" fmla="*/ 174 w 204"/>
                <a:gd name="T85" fmla="*/ 277 h 479"/>
                <a:gd name="T86" fmla="*/ 166 w 204"/>
                <a:gd name="T87" fmla="*/ 264 h 479"/>
                <a:gd name="T88" fmla="*/ 73 w 204"/>
                <a:gd name="T89" fmla="*/ 317 h 479"/>
                <a:gd name="T90" fmla="*/ 184 w 204"/>
                <a:gd name="T91" fmla="*/ 222 h 479"/>
                <a:gd name="T92" fmla="*/ 175 w 204"/>
                <a:gd name="T93" fmla="*/ 210 h 479"/>
                <a:gd name="T94" fmla="*/ 85 w 204"/>
                <a:gd name="T95" fmla="*/ 264 h 479"/>
                <a:gd name="T96" fmla="*/ 183 w 204"/>
                <a:gd name="T97" fmla="*/ 176 h 479"/>
                <a:gd name="T98" fmla="*/ 174 w 204"/>
                <a:gd name="T99" fmla="*/ 165 h 479"/>
                <a:gd name="T100" fmla="*/ 77 w 204"/>
                <a:gd name="T101" fmla="*/ 225 h 479"/>
                <a:gd name="T102" fmla="*/ 195 w 204"/>
                <a:gd name="T103" fmla="*/ 124 h 479"/>
                <a:gd name="T104" fmla="*/ 188 w 204"/>
                <a:gd name="T105" fmla="*/ 111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4" h="479">
                  <a:moveTo>
                    <a:pt x="188" y="111"/>
                  </a:moveTo>
                  <a:cubicBezTo>
                    <a:pt x="158" y="127"/>
                    <a:pt x="130" y="149"/>
                    <a:pt x="99" y="165"/>
                  </a:cubicBezTo>
                  <a:cubicBezTo>
                    <a:pt x="127" y="135"/>
                    <a:pt x="160" y="110"/>
                    <a:pt x="195" y="90"/>
                  </a:cubicBezTo>
                  <a:cubicBezTo>
                    <a:pt x="201" y="86"/>
                    <a:pt x="197" y="74"/>
                    <a:pt x="189" y="77"/>
                  </a:cubicBezTo>
                  <a:cubicBezTo>
                    <a:pt x="159" y="89"/>
                    <a:pt x="130" y="105"/>
                    <a:pt x="102" y="122"/>
                  </a:cubicBezTo>
                  <a:cubicBezTo>
                    <a:pt x="129" y="97"/>
                    <a:pt x="159" y="77"/>
                    <a:pt x="189" y="57"/>
                  </a:cubicBezTo>
                  <a:cubicBezTo>
                    <a:pt x="195" y="53"/>
                    <a:pt x="191" y="42"/>
                    <a:pt x="184" y="45"/>
                  </a:cubicBezTo>
                  <a:cubicBezTo>
                    <a:pt x="150" y="56"/>
                    <a:pt x="120" y="75"/>
                    <a:pt x="88" y="90"/>
                  </a:cubicBezTo>
                  <a:cubicBezTo>
                    <a:pt x="110" y="58"/>
                    <a:pt x="141" y="31"/>
                    <a:pt x="176" y="18"/>
                  </a:cubicBezTo>
                  <a:cubicBezTo>
                    <a:pt x="185" y="14"/>
                    <a:pt x="182" y="0"/>
                    <a:pt x="173" y="4"/>
                  </a:cubicBezTo>
                  <a:cubicBezTo>
                    <a:pt x="125" y="20"/>
                    <a:pt x="84" y="59"/>
                    <a:pt x="61" y="103"/>
                  </a:cubicBezTo>
                  <a:cubicBezTo>
                    <a:pt x="58" y="109"/>
                    <a:pt x="63" y="117"/>
                    <a:pt x="70" y="115"/>
                  </a:cubicBezTo>
                  <a:cubicBezTo>
                    <a:pt x="83" y="110"/>
                    <a:pt x="95" y="104"/>
                    <a:pt x="107" y="98"/>
                  </a:cubicBezTo>
                  <a:cubicBezTo>
                    <a:pt x="88" y="113"/>
                    <a:pt x="71" y="130"/>
                    <a:pt x="57" y="149"/>
                  </a:cubicBezTo>
                  <a:cubicBezTo>
                    <a:pt x="53" y="156"/>
                    <a:pt x="62" y="163"/>
                    <a:pt x="68" y="160"/>
                  </a:cubicBezTo>
                  <a:cubicBezTo>
                    <a:pt x="80" y="152"/>
                    <a:pt x="93" y="145"/>
                    <a:pt x="105" y="137"/>
                  </a:cubicBezTo>
                  <a:cubicBezTo>
                    <a:pt x="91" y="151"/>
                    <a:pt x="77" y="166"/>
                    <a:pt x="65" y="182"/>
                  </a:cubicBezTo>
                  <a:cubicBezTo>
                    <a:pt x="61" y="187"/>
                    <a:pt x="68" y="196"/>
                    <a:pt x="74" y="194"/>
                  </a:cubicBezTo>
                  <a:cubicBezTo>
                    <a:pt x="79" y="192"/>
                    <a:pt x="84" y="190"/>
                    <a:pt x="88" y="188"/>
                  </a:cubicBezTo>
                  <a:cubicBezTo>
                    <a:pt x="72" y="204"/>
                    <a:pt x="58" y="222"/>
                    <a:pt x="46" y="241"/>
                  </a:cubicBezTo>
                  <a:cubicBezTo>
                    <a:pt x="43" y="246"/>
                    <a:pt x="49" y="255"/>
                    <a:pt x="55" y="252"/>
                  </a:cubicBezTo>
                  <a:cubicBezTo>
                    <a:pt x="68" y="247"/>
                    <a:pt x="81" y="241"/>
                    <a:pt x="93" y="234"/>
                  </a:cubicBezTo>
                  <a:cubicBezTo>
                    <a:pt x="74" y="252"/>
                    <a:pt x="55" y="272"/>
                    <a:pt x="39" y="293"/>
                  </a:cubicBezTo>
                  <a:cubicBezTo>
                    <a:pt x="33" y="299"/>
                    <a:pt x="40" y="310"/>
                    <a:pt x="48" y="305"/>
                  </a:cubicBezTo>
                  <a:cubicBezTo>
                    <a:pt x="61" y="297"/>
                    <a:pt x="75" y="288"/>
                    <a:pt x="88" y="280"/>
                  </a:cubicBezTo>
                  <a:cubicBezTo>
                    <a:pt x="69" y="297"/>
                    <a:pt x="52" y="316"/>
                    <a:pt x="38" y="338"/>
                  </a:cubicBezTo>
                  <a:cubicBezTo>
                    <a:pt x="34" y="345"/>
                    <a:pt x="42" y="352"/>
                    <a:pt x="49" y="349"/>
                  </a:cubicBezTo>
                  <a:cubicBezTo>
                    <a:pt x="53" y="346"/>
                    <a:pt x="58" y="344"/>
                    <a:pt x="62" y="342"/>
                  </a:cubicBezTo>
                  <a:cubicBezTo>
                    <a:pt x="49" y="355"/>
                    <a:pt x="37" y="368"/>
                    <a:pt x="26" y="384"/>
                  </a:cubicBezTo>
                  <a:cubicBezTo>
                    <a:pt x="22" y="390"/>
                    <a:pt x="29" y="397"/>
                    <a:pt x="36" y="396"/>
                  </a:cubicBezTo>
                  <a:cubicBezTo>
                    <a:pt x="37" y="395"/>
                    <a:pt x="39" y="395"/>
                    <a:pt x="41" y="394"/>
                  </a:cubicBezTo>
                  <a:cubicBezTo>
                    <a:pt x="28" y="406"/>
                    <a:pt x="15" y="418"/>
                    <a:pt x="5" y="432"/>
                  </a:cubicBezTo>
                  <a:cubicBezTo>
                    <a:pt x="0" y="438"/>
                    <a:pt x="8" y="447"/>
                    <a:pt x="14" y="444"/>
                  </a:cubicBezTo>
                  <a:cubicBezTo>
                    <a:pt x="22" y="442"/>
                    <a:pt x="30" y="438"/>
                    <a:pt x="38" y="434"/>
                  </a:cubicBezTo>
                  <a:cubicBezTo>
                    <a:pt x="32" y="443"/>
                    <a:pt x="26" y="453"/>
                    <a:pt x="21" y="463"/>
                  </a:cubicBezTo>
                  <a:cubicBezTo>
                    <a:pt x="17" y="472"/>
                    <a:pt x="29" y="479"/>
                    <a:pt x="34" y="470"/>
                  </a:cubicBezTo>
                  <a:cubicBezTo>
                    <a:pt x="49" y="444"/>
                    <a:pt x="65" y="420"/>
                    <a:pt x="93" y="406"/>
                  </a:cubicBezTo>
                  <a:cubicBezTo>
                    <a:pt x="103" y="402"/>
                    <a:pt x="95" y="388"/>
                    <a:pt x="85" y="392"/>
                  </a:cubicBezTo>
                  <a:cubicBezTo>
                    <a:pt x="71" y="398"/>
                    <a:pt x="57" y="406"/>
                    <a:pt x="43" y="413"/>
                  </a:cubicBezTo>
                  <a:cubicBezTo>
                    <a:pt x="73" y="385"/>
                    <a:pt x="109" y="364"/>
                    <a:pt x="142" y="342"/>
                  </a:cubicBezTo>
                  <a:cubicBezTo>
                    <a:pt x="151" y="336"/>
                    <a:pt x="144" y="323"/>
                    <a:pt x="134" y="327"/>
                  </a:cubicBezTo>
                  <a:cubicBezTo>
                    <a:pt x="108" y="341"/>
                    <a:pt x="83" y="359"/>
                    <a:pt x="56" y="371"/>
                  </a:cubicBezTo>
                  <a:cubicBezTo>
                    <a:pt x="89" y="333"/>
                    <a:pt x="133" y="305"/>
                    <a:pt x="174" y="277"/>
                  </a:cubicBezTo>
                  <a:cubicBezTo>
                    <a:pt x="182" y="271"/>
                    <a:pt x="175" y="259"/>
                    <a:pt x="166" y="264"/>
                  </a:cubicBezTo>
                  <a:cubicBezTo>
                    <a:pt x="135" y="281"/>
                    <a:pt x="104" y="300"/>
                    <a:pt x="73" y="317"/>
                  </a:cubicBezTo>
                  <a:cubicBezTo>
                    <a:pt x="105" y="281"/>
                    <a:pt x="147" y="253"/>
                    <a:pt x="184" y="222"/>
                  </a:cubicBezTo>
                  <a:cubicBezTo>
                    <a:pt x="190" y="216"/>
                    <a:pt x="182" y="206"/>
                    <a:pt x="175" y="210"/>
                  </a:cubicBezTo>
                  <a:cubicBezTo>
                    <a:pt x="145" y="228"/>
                    <a:pt x="115" y="246"/>
                    <a:pt x="85" y="264"/>
                  </a:cubicBezTo>
                  <a:cubicBezTo>
                    <a:pt x="115" y="232"/>
                    <a:pt x="148" y="203"/>
                    <a:pt x="183" y="176"/>
                  </a:cubicBezTo>
                  <a:cubicBezTo>
                    <a:pt x="189" y="171"/>
                    <a:pt x="181" y="161"/>
                    <a:pt x="174" y="165"/>
                  </a:cubicBezTo>
                  <a:cubicBezTo>
                    <a:pt x="141" y="184"/>
                    <a:pt x="110" y="207"/>
                    <a:pt x="77" y="225"/>
                  </a:cubicBezTo>
                  <a:cubicBezTo>
                    <a:pt x="108" y="184"/>
                    <a:pt x="151" y="150"/>
                    <a:pt x="195" y="124"/>
                  </a:cubicBezTo>
                  <a:cubicBezTo>
                    <a:pt x="204" y="119"/>
                    <a:pt x="196" y="106"/>
                    <a:pt x="188"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0" name="Group 72">
            <a:extLst>
              <a:ext uri="{FF2B5EF4-FFF2-40B4-BE49-F238E27FC236}">
                <a16:creationId xmlns:a16="http://schemas.microsoft.com/office/drawing/2014/main" xmlns="" id="{3FCF0CEF-BA12-4DA5-B74F-FD682F3E250F}"/>
              </a:ext>
            </a:extLst>
          </p:cNvPr>
          <p:cNvGrpSpPr>
            <a:grpSpLocks noChangeAspect="1"/>
          </p:cNvGrpSpPr>
          <p:nvPr/>
        </p:nvGrpSpPr>
        <p:grpSpPr bwMode="auto">
          <a:xfrm>
            <a:off x="10447101" y="4680924"/>
            <a:ext cx="787876" cy="1302546"/>
            <a:chOff x="941" y="622"/>
            <a:chExt cx="1961" cy="3242"/>
          </a:xfrm>
          <a:solidFill>
            <a:srgbClr val="4A67AA"/>
          </a:solidFill>
        </p:grpSpPr>
        <p:sp>
          <p:nvSpPr>
            <p:cNvPr id="31" name="Freeform 73">
              <a:extLst>
                <a:ext uri="{FF2B5EF4-FFF2-40B4-BE49-F238E27FC236}">
                  <a16:creationId xmlns:a16="http://schemas.microsoft.com/office/drawing/2014/main" xmlns="" id="{249718B5-9C2F-49D0-8375-F8F379C5D90B}"/>
                </a:ext>
              </a:extLst>
            </p:cNvPr>
            <p:cNvSpPr>
              <a:spLocks noEditPoints="1"/>
            </p:cNvSpPr>
            <p:nvPr/>
          </p:nvSpPr>
          <p:spPr bwMode="auto">
            <a:xfrm>
              <a:off x="1052" y="866"/>
              <a:ext cx="1698" cy="1764"/>
            </a:xfrm>
            <a:custGeom>
              <a:avLst/>
              <a:gdLst>
                <a:gd name="T0" fmla="*/ 699 w 716"/>
                <a:gd name="T1" fmla="*/ 320 h 745"/>
                <a:gd name="T2" fmla="*/ 657 w 716"/>
                <a:gd name="T3" fmla="*/ 204 h 745"/>
                <a:gd name="T4" fmla="*/ 419 w 716"/>
                <a:gd name="T5" fmla="*/ 22 h 745"/>
                <a:gd name="T6" fmla="*/ 150 w 716"/>
                <a:gd name="T7" fmla="*/ 100 h 745"/>
                <a:gd name="T8" fmla="*/ 117 w 716"/>
                <a:gd name="T9" fmla="*/ 141 h 745"/>
                <a:gd name="T10" fmla="*/ 48 w 716"/>
                <a:gd name="T11" fmla="*/ 233 h 745"/>
                <a:gd name="T12" fmla="*/ 48 w 716"/>
                <a:gd name="T13" fmla="*/ 534 h 745"/>
                <a:gd name="T14" fmla="*/ 141 w 716"/>
                <a:gd name="T15" fmla="*/ 652 h 745"/>
                <a:gd name="T16" fmla="*/ 289 w 716"/>
                <a:gd name="T17" fmla="*/ 708 h 745"/>
                <a:gd name="T18" fmla="*/ 293 w 716"/>
                <a:gd name="T19" fmla="*/ 709 h 745"/>
                <a:gd name="T20" fmla="*/ 679 w 716"/>
                <a:gd name="T21" fmla="*/ 541 h 745"/>
                <a:gd name="T22" fmla="*/ 699 w 716"/>
                <a:gd name="T23" fmla="*/ 477 h 745"/>
                <a:gd name="T24" fmla="*/ 699 w 716"/>
                <a:gd name="T25" fmla="*/ 320 h 745"/>
                <a:gd name="T26" fmla="*/ 437 w 716"/>
                <a:gd name="T27" fmla="*/ 680 h 745"/>
                <a:gd name="T28" fmla="*/ 119 w 716"/>
                <a:gd name="T29" fmla="*/ 572 h 745"/>
                <a:gd name="T30" fmla="*/ 77 w 716"/>
                <a:gd name="T31" fmla="*/ 260 h 745"/>
                <a:gd name="T32" fmla="*/ 91 w 716"/>
                <a:gd name="T33" fmla="*/ 224 h 745"/>
                <a:gd name="T34" fmla="*/ 223 w 716"/>
                <a:gd name="T35" fmla="*/ 86 h 745"/>
                <a:gd name="T36" fmla="*/ 363 w 716"/>
                <a:gd name="T37" fmla="*/ 51 h 745"/>
                <a:gd name="T38" fmla="*/ 538 w 716"/>
                <a:gd name="T39" fmla="*/ 119 h 745"/>
                <a:gd name="T40" fmla="*/ 688 w 716"/>
                <a:gd name="T41" fmla="*/ 353 h 745"/>
                <a:gd name="T42" fmla="*/ 686 w 716"/>
                <a:gd name="T43" fmla="*/ 460 h 745"/>
                <a:gd name="T44" fmla="*/ 437 w 716"/>
                <a:gd name="T45" fmla="*/ 680 h 745"/>
                <a:gd name="T46" fmla="*/ 599 w 716"/>
                <a:gd name="T47" fmla="*/ 149 h 745"/>
                <a:gd name="T48" fmla="*/ 608 w 716"/>
                <a:gd name="T49" fmla="*/ 160 h 745"/>
                <a:gd name="T50" fmla="*/ 313 w 716"/>
                <a:gd name="T51" fmla="*/ 37 h 745"/>
                <a:gd name="T52" fmla="*/ 197 w 716"/>
                <a:gd name="T53" fmla="*/ 80 h 745"/>
                <a:gd name="T54" fmla="*/ 291 w 716"/>
                <a:gd name="T55" fmla="*/ 36 h 745"/>
                <a:gd name="T56" fmla="*/ 599 w 716"/>
                <a:gd name="T57" fmla="*/ 149 h 745"/>
                <a:gd name="T58" fmla="*/ 33 w 716"/>
                <a:gd name="T59" fmla="*/ 416 h 745"/>
                <a:gd name="T60" fmla="*/ 59 w 716"/>
                <a:gd name="T61" fmla="*/ 251 h 745"/>
                <a:gd name="T62" fmla="*/ 72 w 716"/>
                <a:gd name="T63" fmla="*/ 226 h 745"/>
                <a:gd name="T64" fmla="*/ 38 w 716"/>
                <a:gd name="T65" fmla="*/ 376 h 745"/>
                <a:gd name="T66" fmla="*/ 86 w 716"/>
                <a:gd name="T67" fmla="*/ 552 h 745"/>
                <a:gd name="T68" fmla="*/ 131 w 716"/>
                <a:gd name="T69" fmla="*/ 616 h 745"/>
                <a:gd name="T70" fmla="*/ 162 w 716"/>
                <a:gd name="T71" fmla="*/ 644 h 745"/>
                <a:gd name="T72" fmla="*/ 33 w 716"/>
                <a:gd name="T73" fmla="*/ 416 h 745"/>
                <a:gd name="T74" fmla="*/ 597 w 716"/>
                <a:gd name="T75" fmla="*/ 629 h 745"/>
                <a:gd name="T76" fmla="*/ 593 w 716"/>
                <a:gd name="T77" fmla="*/ 625 h 745"/>
                <a:gd name="T78" fmla="*/ 641 w 716"/>
                <a:gd name="T79" fmla="*/ 580 h 745"/>
                <a:gd name="T80" fmla="*/ 597 w 716"/>
                <a:gd name="T81" fmla="*/ 629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16" h="745">
                  <a:moveTo>
                    <a:pt x="699" y="320"/>
                  </a:moveTo>
                  <a:cubicBezTo>
                    <a:pt x="691" y="279"/>
                    <a:pt x="677" y="239"/>
                    <a:pt x="657" y="204"/>
                  </a:cubicBezTo>
                  <a:cubicBezTo>
                    <a:pt x="608" y="116"/>
                    <a:pt x="519" y="45"/>
                    <a:pt x="419" y="22"/>
                  </a:cubicBezTo>
                  <a:cubicBezTo>
                    <a:pt x="320" y="0"/>
                    <a:pt x="220" y="25"/>
                    <a:pt x="150" y="100"/>
                  </a:cubicBezTo>
                  <a:cubicBezTo>
                    <a:pt x="138" y="113"/>
                    <a:pt x="127" y="126"/>
                    <a:pt x="117" y="141"/>
                  </a:cubicBezTo>
                  <a:cubicBezTo>
                    <a:pt x="89" y="169"/>
                    <a:pt x="65" y="200"/>
                    <a:pt x="48" y="233"/>
                  </a:cubicBezTo>
                  <a:cubicBezTo>
                    <a:pt x="0" y="327"/>
                    <a:pt x="6" y="440"/>
                    <a:pt x="48" y="534"/>
                  </a:cubicBezTo>
                  <a:cubicBezTo>
                    <a:pt x="69" y="580"/>
                    <a:pt x="101" y="622"/>
                    <a:pt x="141" y="652"/>
                  </a:cubicBezTo>
                  <a:cubicBezTo>
                    <a:pt x="183" y="684"/>
                    <a:pt x="237" y="700"/>
                    <a:pt x="289" y="708"/>
                  </a:cubicBezTo>
                  <a:cubicBezTo>
                    <a:pt x="290" y="708"/>
                    <a:pt x="292" y="708"/>
                    <a:pt x="293" y="709"/>
                  </a:cubicBezTo>
                  <a:cubicBezTo>
                    <a:pt x="441" y="745"/>
                    <a:pt x="615" y="687"/>
                    <a:pt x="679" y="541"/>
                  </a:cubicBezTo>
                  <a:cubicBezTo>
                    <a:pt x="688" y="521"/>
                    <a:pt x="695" y="499"/>
                    <a:pt x="699" y="477"/>
                  </a:cubicBezTo>
                  <a:cubicBezTo>
                    <a:pt x="716" y="425"/>
                    <a:pt x="714" y="371"/>
                    <a:pt x="699" y="320"/>
                  </a:cubicBezTo>
                  <a:close/>
                  <a:moveTo>
                    <a:pt x="437" y="680"/>
                  </a:moveTo>
                  <a:cubicBezTo>
                    <a:pt x="317" y="710"/>
                    <a:pt x="197" y="666"/>
                    <a:pt x="119" y="572"/>
                  </a:cubicBezTo>
                  <a:cubicBezTo>
                    <a:pt x="44" y="481"/>
                    <a:pt x="41" y="367"/>
                    <a:pt x="77" y="260"/>
                  </a:cubicBezTo>
                  <a:cubicBezTo>
                    <a:pt x="81" y="248"/>
                    <a:pt x="86" y="236"/>
                    <a:pt x="91" y="224"/>
                  </a:cubicBezTo>
                  <a:cubicBezTo>
                    <a:pt x="122" y="168"/>
                    <a:pt x="171" y="124"/>
                    <a:pt x="223" y="86"/>
                  </a:cubicBezTo>
                  <a:cubicBezTo>
                    <a:pt x="266" y="64"/>
                    <a:pt x="314" y="51"/>
                    <a:pt x="363" y="51"/>
                  </a:cubicBezTo>
                  <a:cubicBezTo>
                    <a:pt x="428" y="51"/>
                    <a:pt x="487" y="80"/>
                    <a:pt x="538" y="119"/>
                  </a:cubicBezTo>
                  <a:cubicBezTo>
                    <a:pt x="613" y="175"/>
                    <a:pt x="672" y="260"/>
                    <a:pt x="688" y="353"/>
                  </a:cubicBezTo>
                  <a:cubicBezTo>
                    <a:pt x="693" y="389"/>
                    <a:pt x="692" y="425"/>
                    <a:pt x="686" y="460"/>
                  </a:cubicBezTo>
                  <a:cubicBezTo>
                    <a:pt x="660" y="576"/>
                    <a:pt x="546" y="653"/>
                    <a:pt x="437" y="680"/>
                  </a:cubicBezTo>
                  <a:close/>
                  <a:moveTo>
                    <a:pt x="599" y="149"/>
                  </a:moveTo>
                  <a:cubicBezTo>
                    <a:pt x="602" y="152"/>
                    <a:pt x="605" y="156"/>
                    <a:pt x="608" y="160"/>
                  </a:cubicBezTo>
                  <a:cubicBezTo>
                    <a:pt x="533" y="76"/>
                    <a:pt x="427" y="19"/>
                    <a:pt x="313" y="37"/>
                  </a:cubicBezTo>
                  <a:cubicBezTo>
                    <a:pt x="273" y="43"/>
                    <a:pt x="234" y="59"/>
                    <a:pt x="197" y="80"/>
                  </a:cubicBezTo>
                  <a:cubicBezTo>
                    <a:pt x="224" y="59"/>
                    <a:pt x="255" y="44"/>
                    <a:pt x="291" y="36"/>
                  </a:cubicBezTo>
                  <a:cubicBezTo>
                    <a:pt x="405" y="11"/>
                    <a:pt x="523" y="65"/>
                    <a:pt x="599" y="149"/>
                  </a:cubicBezTo>
                  <a:close/>
                  <a:moveTo>
                    <a:pt x="33" y="416"/>
                  </a:moveTo>
                  <a:cubicBezTo>
                    <a:pt x="27" y="360"/>
                    <a:pt x="35" y="302"/>
                    <a:pt x="59" y="251"/>
                  </a:cubicBezTo>
                  <a:cubicBezTo>
                    <a:pt x="62" y="242"/>
                    <a:pt x="67" y="234"/>
                    <a:pt x="72" y="226"/>
                  </a:cubicBezTo>
                  <a:cubicBezTo>
                    <a:pt x="52" y="274"/>
                    <a:pt x="41" y="326"/>
                    <a:pt x="38" y="376"/>
                  </a:cubicBezTo>
                  <a:cubicBezTo>
                    <a:pt x="34" y="440"/>
                    <a:pt x="52" y="501"/>
                    <a:pt x="86" y="552"/>
                  </a:cubicBezTo>
                  <a:cubicBezTo>
                    <a:pt x="98" y="575"/>
                    <a:pt x="114" y="596"/>
                    <a:pt x="131" y="616"/>
                  </a:cubicBezTo>
                  <a:cubicBezTo>
                    <a:pt x="141" y="626"/>
                    <a:pt x="151" y="636"/>
                    <a:pt x="162" y="644"/>
                  </a:cubicBezTo>
                  <a:cubicBezTo>
                    <a:pt x="87" y="594"/>
                    <a:pt x="44" y="507"/>
                    <a:pt x="33" y="416"/>
                  </a:cubicBezTo>
                  <a:close/>
                  <a:moveTo>
                    <a:pt x="597" y="629"/>
                  </a:moveTo>
                  <a:cubicBezTo>
                    <a:pt x="596" y="627"/>
                    <a:pt x="595" y="626"/>
                    <a:pt x="593" y="625"/>
                  </a:cubicBezTo>
                  <a:cubicBezTo>
                    <a:pt x="611" y="612"/>
                    <a:pt x="627" y="597"/>
                    <a:pt x="641" y="580"/>
                  </a:cubicBezTo>
                  <a:cubicBezTo>
                    <a:pt x="628" y="598"/>
                    <a:pt x="614" y="615"/>
                    <a:pt x="597" y="6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4">
              <a:extLst>
                <a:ext uri="{FF2B5EF4-FFF2-40B4-BE49-F238E27FC236}">
                  <a16:creationId xmlns:a16="http://schemas.microsoft.com/office/drawing/2014/main" xmlns="" id="{2D7506AB-17D0-474D-9706-FC7905E07789}"/>
                </a:ext>
              </a:extLst>
            </p:cNvPr>
            <p:cNvSpPr>
              <a:spLocks/>
            </p:cNvSpPr>
            <p:nvPr/>
          </p:nvSpPr>
          <p:spPr bwMode="auto">
            <a:xfrm>
              <a:off x="1543" y="1385"/>
              <a:ext cx="102" cy="272"/>
            </a:xfrm>
            <a:custGeom>
              <a:avLst/>
              <a:gdLst>
                <a:gd name="T0" fmla="*/ 34 w 43"/>
                <a:gd name="T1" fmla="*/ 10 h 115"/>
                <a:gd name="T2" fmla="*/ 24 w 43"/>
                <a:gd name="T3" fmla="*/ 5 h 115"/>
                <a:gd name="T4" fmla="*/ 2 w 43"/>
                <a:gd name="T5" fmla="*/ 94 h 115"/>
                <a:gd name="T6" fmla="*/ 16 w 43"/>
                <a:gd name="T7" fmla="*/ 94 h 115"/>
                <a:gd name="T8" fmla="*/ 17 w 43"/>
                <a:gd name="T9" fmla="*/ 76 h 115"/>
                <a:gd name="T10" fmla="*/ 25 w 43"/>
                <a:gd name="T11" fmla="*/ 36 h 115"/>
                <a:gd name="T12" fmla="*/ 17 w 43"/>
                <a:gd name="T13" fmla="*/ 105 h 115"/>
                <a:gd name="T14" fmla="*/ 30 w 43"/>
                <a:gd name="T15" fmla="*/ 108 h 115"/>
                <a:gd name="T16" fmla="*/ 42 w 43"/>
                <a:gd name="T17" fmla="*/ 14 h 115"/>
                <a:gd name="T18" fmla="*/ 34 w 43"/>
                <a:gd name="T19" fmla="*/ 1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15">
                  <a:moveTo>
                    <a:pt x="34" y="10"/>
                  </a:moveTo>
                  <a:cubicBezTo>
                    <a:pt x="34" y="5"/>
                    <a:pt x="28" y="0"/>
                    <a:pt x="24" y="5"/>
                  </a:cubicBezTo>
                  <a:cubicBezTo>
                    <a:pt x="4" y="29"/>
                    <a:pt x="0" y="64"/>
                    <a:pt x="2" y="94"/>
                  </a:cubicBezTo>
                  <a:cubicBezTo>
                    <a:pt x="2" y="103"/>
                    <a:pt x="17" y="104"/>
                    <a:pt x="16" y="94"/>
                  </a:cubicBezTo>
                  <a:cubicBezTo>
                    <a:pt x="16" y="88"/>
                    <a:pt x="16" y="82"/>
                    <a:pt x="17" y="76"/>
                  </a:cubicBezTo>
                  <a:cubicBezTo>
                    <a:pt x="17" y="63"/>
                    <a:pt x="20" y="48"/>
                    <a:pt x="25" y="36"/>
                  </a:cubicBezTo>
                  <a:cubicBezTo>
                    <a:pt x="20" y="59"/>
                    <a:pt x="20" y="83"/>
                    <a:pt x="17" y="105"/>
                  </a:cubicBezTo>
                  <a:cubicBezTo>
                    <a:pt x="16" y="113"/>
                    <a:pt x="29" y="115"/>
                    <a:pt x="30" y="108"/>
                  </a:cubicBezTo>
                  <a:cubicBezTo>
                    <a:pt x="35" y="77"/>
                    <a:pt x="37" y="45"/>
                    <a:pt x="42" y="14"/>
                  </a:cubicBezTo>
                  <a:cubicBezTo>
                    <a:pt x="43" y="9"/>
                    <a:pt x="38" y="6"/>
                    <a:pt x="3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75">
              <a:extLst>
                <a:ext uri="{FF2B5EF4-FFF2-40B4-BE49-F238E27FC236}">
                  <a16:creationId xmlns:a16="http://schemas.microsoft.com/office/drawing/2014/main" xmlns="" id="{67EB3440-BD8B-4C85-9169-29DBA9DA5A7D}"/>
                </a:ext>
              </a:extLst>
            </p:cNvPr>
            <p:cNvSpPr>
              <a:spLocks/>
            </p:cNvSpPr>
            <p:nvPr/>
          </p:nvSpPr>
          <p:spPr bwMode="auto">
            <a:xfrm>
              <a:off x="2186" y="1375"/>
              <a:ext cx="111" cy="275"/>
            </a:xfrm>
            <a:custGeom>
              <a:avLst/>
              <a:gdLst>
                <a:gd name="T0" fmla="*/ 13 w 47"/>
                <a:gd name="T1" fmla="*/ 5 h 116"/>
                <a:gd name="T2" fmla="*/ 5 w 47"/>
                <a:gd name="T3" fmla="*/ 15 h 116"/>
                <a:gd name="T4" fmla="*/ 17 w 47"/>
                <a:gd name="T5" fmla="*/ 53 h 116"/>
                <a:gd name="T6" fmla="*/ 8 w 47"/>
                <a:gd name="T7" fmla="*/ 30 h 116"/>
                <a:gd name="T8" fmla="*/ 1 w 47"/>
                <a:gd name="T9" fmla="*/ 32 h 116"/>
                <a:gd name="T10" fmla="*/ 15 w 47"/>
                <a:gd name="T11" fmla="*/ 105 h 116"/>
                <a:gd name="T12" fmla="*/ 28 w 47"/>
                <a:gd name="T13" fmla="*/ 105 h 116"/>
                <a:gd name="T14" fmla="*/ 30 w 47"/>
                <a:gd name="T15" fmla="*/ 67 h 116"/>
                <a:gd name="T16" fmla="*/ 32 w 47"/>
                <a:gd name="T17" fmla="*/ 105 h 116"/>
                <a:gd name="T18" fmla="*/ 47 w 47"/>
                <a:gd name="T19" fmla="*/ 106 h 116"/>
                <a:gd name="T20" fmla="*/ 13 w 47"/>
                <a:gd name="T21" fmla="*/ 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116">
                  <a:moveTo>
                    <a:pt x="13" y="5"/>
                  </a:moveTo>
                  <a:cubicBezTo>
                    <a:pt x="7" y="0"/>
                    <a:pt x="0" y="10"/>
                    <a:pt x="5" y="15"/>
                  </a:cubicBezTo>
                  <a:cubicBezTo>
                    <a:pt x="13" y="25"/>
                    <a:pt x="16" y="39"/>
                    <a:pt x="17" y="53"/>
                  </a:cubicBezTo>
                  <a:cubicBezTo>
                    <a:pt x="14" y="45"/>
                    <a:pt x="11" y="38"/>
                    <a:pt x="8" y="30"/>
                  </a:cubicBezTo>
                  <a:cubicBezTo>
                    <a:pt x="6" y="26"/>
                    <a:pt x="0" y="29"/>
                    <a:pt x="1" y="32"/>
                  </a:cubicBezTo>
                  <a:cubicBezTo>
                    <a:pt x="9" y="55"/>
                    <a:pt x="16" y="80"/>
                    <a:pt x="15" y="105"/>
                  </a:cubicBezTo>
                  <a:cubicBezTo>
                    <a:pt x="14" y="114"/>
                    <a:pt x="28" y="114"/>
                    <a:pt x="28" y="105"/>
                  </a:cubicBezTo>
                  <a:cubicBezTo>
                    <a:pt x="29" y="93"/>
                    <a:pt x="30" y="80"/>
                    <a:pt x="30" y="67"/>
                  </a:cubicBezTo>
                  <a:cubicBezTo>
                    <a:pt x="32" y="79"/>
                    <a:pt x="32" y="93"/>
                    <a:pt x="32" y="105"/>
                  </a:cubicBezTo>
                  <a:cubicBezTo>
                    <a:pt x="31" y="115"/>
                    <a:pt x="47" y="116"/>
                    <a:pt x="47" y="106"/>
                  </a:cubicBezTo>
                  <a:cubicBezTo>
                    <a:pt x="47" y="69"/>
                    <a:pt x="43" y="30"/>
                    <a:pt x="1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76">
              <a:extLst>
                <a:ext uri="{FF2B5EF4-FFF2-40B4-BE49-F238E27FC236}">
                  <a16:creationId xmlns:a16="http://schemas.microsoft.com/office/drawing/2014/main" xmlns="" id="{3031214A-9707-4C55-92D2-76C7CDA984C0}"/>
                </a:ext>
              </a:extLst>
            </p:cNvPr>
            <p:cNvSpPr>
              <a:spLocks noEditPoints="1"/>
            </p:cNvSpPr>
            <p:nvPr/>
          </p:nvSpPr>
          <p:spPr bwMode="auto">
            <a:xfrm>
              <a:off x="1363" y="1716"/>
              <a:ext cx="1126" cy="550"/>
            </a:xfrm>
            <a:custGeom>
              <a:avLst/>
              <a:gdLst>
                <a:gd name="T0" fmla="*/ 458 w 475"/>
                <a:gd name="T1" fmla="*/ 11 h 232"/>
                <a:gd name="T2" fmla="*/ 429 w 475"/>
                <a:gd name="T3" fmla="*/ 102 h 232"/>
                <a:gd name="T4" fmla="*/ 397 w 475"/>
                <a:gd name="T5" fmla="*/ 149 h 232"/>
                <a:gd name="T6" fmla="*/ 243 w 475"/>
                <a:gd name="T7" fmla="*/ 197 h 232"/>
                <a:gd name="T8" fmla="*/ 99 w 475"/>
                <a:gd name="T9" fmla="*/ 166 h 232"/>
                <a:gd name="T10" fmla="*/ 71 w 475"/>
                <a:gd name="T11" fmla="*/ 148 h 232"/>
                <a:gd name="T12" fmla="*/ 20 w 475"/>
                <a:gd name="T13" fmla="*/ 40 h 232"/>
                <a:gd name="T14" fmla="*/ 5 w 475"/>
                <a:gd name="T15" fmla="*/ 48 h 232"/>
                <a:gd name="T16" fmla="*/ 8 w 475"/>
                <a:gd name="T17" fmla="*/ 55 h 232"/>
                <a:gd name="T18" fmla="*/ 5 w 475"/>
                <a:gd name="T19" fmla="*/ 57 h 232"/>
                <a:gd name="T20" fmla="*/ 48 w 475"/>
                <a:gd name="T21" fmla="*/ 147 h 232"/>
                <a:gd name="T22" fmla="*/ 105 w 475"/>
                <a:gd name="T23" fmla="*/ 199 h 232"/>
                <a:gd name="T24" fmla="*/ 276 w 475"/>
                <a:gd name="T25" fmla="*/ 228 h 232"/>
                <a:gd name="T26" fmla="*/ 410 w 475"/>
                <a:gd name="T27" fmla="*/ 167 h 232"/>
                <a:gd name="T28" fmla="*/ 442 w 475"/>
                <a:gd name="T29" fmla="*/ 114 h 232"/>
                <a:gd name="T30" fmla="*/ 473 w 475"/>
                <a:gd name="T31" fmla="*/ 15 h 232"/>
                <a:gd name="T32" fmla="*/ 458 w 475"/>
                <a:gd name="T33" fmla="*/ 11 h 232"/>
                <a:gd name="T34" fmla="*/ 226 w 475"/>
                <a:gd name="T35" fmla="*/ 212 h 232"/>
                <a:gd name="T36" fmla="*/ 187 w 475"/>
                <a:gd name="T37" fmla="*/ 208 h 232"/>
                <a:gd name="T38" fmla="*/ 226 w 475"/>
                <a:gd name="T39" fmla="*/ 21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75" h="232">
                  <a:moveTo>
                    <a:pt x="458" y="11"/>
                  </a:moveTo>
                  <a:cubicBezTo>
                    <a:pt x="450" y="42"/>
                    <a:pt x="442" y="73"/>
                    <a:pt x="429" y="102"/>
                  </a:cubicBezTo>
                  <a:cubicBezTo>
                    <a:pt x="420" y="119"/>
                    <a:pt x="410" y="135"/>
                    <a:pt x="397" y="149"/>
                  </a:cubicBezTo>
                  <a:cubicBezTo>
                    <a:pt x="357" y="192"/>
                    <a:pt x="299" y="200"/>
                    <a:pt x="243" y="197"/>
                  </a:cubicBezTo>
                  <a:cubicBezTo>
                    <a:pt x="195" y="194"/>
                    <a:pt x="142" y="189"/>
                    <a:pt x="99" y="166"/>
                  </a:cubicBezTo>
                  <a:cubicBezTo>
                    <a:pt x="88" y="161"/>
                    <a:pt x="79" y="154"/>
                    <a:pt x="71" y="148"/>
                  </a:cubicBezTo>
                  <a:cubicBezTo>
                    <a:pt x="48" y="117"/>
                    <a:pt x="37" y="77"/>
                    <a:pt x="20" y="40"/>
                  </a:cubicBezTo>
                  <a:cubicBezTo>
                    <a:pt x="15" y="30"/>
                    <a:pt x="0" y="38"/>
                    <a:pt x="5" y="48"/>
                  </a:cubicBezTo>
                  <a:cubicBezTo>
                    <a:pt x="6" y="51"/>
                    <a:pt x="7" y="53"/>
                    <a:pt x="8" y="55"/>
                  </a:cubicBezTo>
                  <a:cubicBezTo>
                    <a:pt x="6" y="55"/>
                    <a:pt x="5" y="56"/>
                    <a:pt x="5" y="57"/>
                  </a:cubicBezTo>
                  <a:cubicBezTo>
                    <a:pt x="3" y="91"/>
                    <a:pt x="23" y="123"/>
                    <a:pt x="48" y="147"/>
                  </a:cubicBezTo>
                  <a:cubicBezTo>
                    <a:pt x="62" y="169"/>
                    <a:pt x="82" y="186"/>
                    <a:pt x="105" y="199"/>
                  </a:cubicBezTo>
                  <a:cubicBezTo>
                    <a:pt x="156" y="227"/>
                    <a:pt x="219" y="232"/>
                    <a:pt x="276" y="228"/>
                  </a:cubicBezTo>
                  <a:cubicBezTo>
                    <a:pt x="328" y="224"/>
                    <a:pt x="376" y="209"/>
                    <a:pt x="410" y="167"/>
                  </a:cubicBezTo>
                  <a:cubicBezTo>
                    <a:pt x="423" y="151"/>
                    <a:pt x="433" y="133"/>
                    <a:pt x="442" y="114"/>
                  </a:cubicBezTo>
                  <a:cubicBezTo>
                    <a:pt x="457" y="83"/>
                    <a:pt x="467" y="48"/>
                    <a:pt x="473" y="15"/>
                  </a:cubicBezTo>
                  <a:cubicBezTo>
                    <a:pt x="475" y="5"/>
                    <a:pt x="460" y="0"/>
                    <a:pt x="458" y="11"/>
                  </a:cubicBezTo>
                  <a:close/>
                  <a:moveTo>
                    <a:pt x="226" y="212"/>
                  </a:moveTo>
                  <a:cubicBezTo>
                    <a:pt x="213" y="211"/>
                    <a:pt x="200" y="210"/>
                    <a:pt x="187" y="208"/>
                  </a:cubicBezTo>
                  <a:cubicBezTo>
                    <a:pt x="200" y="210"/>
                    <a:pt x="213" y="211"/>
                    <a:pt x="226" y="2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77">
              <a:extLst>
                <a:ext uri="{FF2B5EF4-FFF2-40B4-BE49-F238E27FC236}">
                  <a16:creationId xmlns:a16="http://schemas.microsoft.com/office/drawing/2014/main" xmlns="" id="{414629E1-30AB-44C2-B86C-921E5A48DD12}"/>
                </a:ext>
              </a:extLst>
            </p:cNvPr>
            <p:cNvSpPr>
              <a:spLocks/>
            </p:cNvSpPr>
            <p:nvPr/>
          </p:nvSpPr>
          <p:spPr bwMode="auto">
            <a:xfrm>
              <a:off x="1280" y="1773"/>
              <a:ext cx="185" cy="133"/>
            </a:xfrm>
            <a:custGeom>
              <a:avLst/>
              <a:gdLst>
                <a:gd name="T0" fmla="*/ 61 w 78"/>
                <a:gd name="T1" fmla="*/ 5 h 56"/>
                <a:gd name="T2" fmla="*/ 58 w 78"/>
                <a:gd name="T3" fmla="*/ 7 h 56"/>
                <a:gd name="T4" fmla="*/ 48 w 78"/>
                <a:gd name="T5" fmla="*/ 5 h 56"/>
                <a:gd name="T6" fmla="*/ 16 w 78"/>
                <a:gd name="T7" fmla="*/ 29 h 56"/>
                <a:gd name="T8" fmla="*/ 7 w 78"/>
                <a:gd name="T9" fmla="*/ 38 h 56"/>
                <a:gd name="T10" fmla="*/ 16 w 78"/>
                <a:gd name="T11" fmla="*/ 52 h 56"/>
                <a:gd name="T12" fmla="*/ 69 w 78"/>
                <a:gd name="T13" fmla="*/ 20 h 56"/>
                <a:gd name="T14" fmla="*/ 61 w 78"/>
                <a:gd name="T15" fmla="*/ 5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56">
                  <a:moveTo>
                    <a:pt x="61" y="5"/>
                  </a:moveTo>
                  <a:cubicBezTo>
                    <a:pt x="60" y="6"/>
                    <a:pt x="59" y="6"/>
                    <a:pt x="58" y="7"/>
                  </a:cubicBezTo>
                  <a:cubicBezTo>
                    <a:pt x="56" y="4"/>
                    <a:pt x="52" y="2"/>
                    <a:pt x="48" y="5"/>
                  </a:cubicBezTo>
                  <a:cubicBezTo>
                    <a:pt x="38" y="12"/>
                    <a:pt x="23" y="18"/>
                    <a:pt x="16" y="29"/>
                  </a:cubicBezTo>
                  <a:cubicBezTo>
                    <a:pt x="13" y="32"/>
                    <a:pt x="10" y="35"/>
                    <a:pt x="7" y="38"/>
                  </a:cubicBezTo>
                  <a:cubicBezTo>
                    <a:pt x="0" y="45"/>
                    <a:pt x="8" y="56"/>
                    <a:pt x="16" y="52"/>
                  </a:cubicBezTo>
                  <a:cubicBezTo>
                    <a:pt x="35" y="43"/>
                    <a:pt x="51" y="30"/>
                    <a:pt x="69" y="20"/>
                  </a:cubicBezTo>
                  <a:cubicBezTo>
                    <a:pt x="78" y="14"/>
                    <a:pt x="71" y="0"/>
                    <a:pt x="6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78">
              <a:extLst>
                <a:ext uri="{FF2B5EF4-FFF2-40B4-BE49-F238E27FC236}">
                  <a16:creationId xmlns:a16="http://schemas.microsoft.com/office/drawing/2014/main" xmlns="" id="{BE3E70BE-71AD-427F-B94B-344722D05332}"/>
                </a:ext>
              </a:extLst>
            </p:cNvPr>
            <p:cNvSpPr>
              <a:spLocks/>
            </p:cNvSpPr>
            <p:nvPr/>
          </p:nvSpPr>
          <p:spPr bwMode="auto">
            <a:xfrm>
              <a:off x="2399" y="1690"/>
              <a:ext cx="131" cy="114"/>
            </a:xfrm>
            <a:custGeom>
              <a:avLst/>
              <a:gdLst>
                <a:gd name="T0" fmla="*/ 51 w 55"/>
                <a:gd name="T1" fmla="*/ 24 h 48"/>
                <a:gd name="T2" fmla="*/ 27 w 55"/>
                <a:gd name="T3" fmla="*/ 11 h 48"/>
                <a:gd name="T4" fmla="*/ 19 w 55"/>
                <a:gd name="T5" fmla="*/ 5 h 48"/>
                <a:gd name="T6" fmla="*/ 8 w 55"/>
                <a:gd name="T7" fmla="*/ 18 h 48"/>
                <a:gd name="T8" fmla="*/ 9 w 55"/>
                <a:gd name="T9" fmla="*/ 20 h 48"/>
                <a:gd name="T10" fmla="*/ 9 w 55"/>
                <a:gd name="T11" fmla="*/ 20 h 48"/>
                <a:gd name="T12" fmla="*/ 10 w 55"/>
                <a:gd name="T13" fmla="*/ 20 h 48"/>
                <a:gd name="T14" fmla="*/ 40 w 55"/>
                <a:gd name="T15" fmla="*/ 43 h 48"/>
                <a:gd name="T16" fmla="*/ 53 w 55"/>
                <a:gd name="T17" fmla="*/ 35 h 48"/>
                <a:gd name="T18" fmla="*/ 51 w 55"/>
                <a:gd name="T19"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48">
                  <a:moveTo>
                    <a:pt x="51" y="24"/>
                  </a:moveTo>
                  <a:cubicBezTo>
                    <a:pt x="44" y="19"/>
                    <a:pt x="36" y="14"/>
                    <a:pt x="27" y="11"/>
                  </a:cubicBezTo>
                  <a:cubicBezTo>
                    <a:pt x="24" y="9"/>
                    <a:pt x="21" y="7"/>
                    <a:pt x="19" y="5"/>
                  </a:cubicBezTo>
                  <a:cubicBezTo>
                    <a:pt x="11" y="0"/>
                    <a:pt x="0" y="12"/>
                    <a:pt x="8" y="18"/>
                  </a:cubicBezTo>
                  <a:cubicBezTo>
                    <a:pt x="8" y="19"/>
                    <a:pt x="9" y="19"/>
                    <a:pt x="9" y="20"/>
                  </a:cubicBezTo>
                  <a:cubicBezTo>
                    <a:pt x="9" y="20"/>
                    <a:pt x="9" y="20"/>
                    <a:pt x="9" y="20"/>
                  </a:cubicBezTo>
                  <a:cubicBezTo>
                    <a:pt x="10" y="20"/>
                    <a:pt x="10" y="20"/>
                    <a:pt x="10" y="20"/>
                  </a:cubicBezTo>
                  <a:cubicBezTo>
                    <a:pt x="19" y="28"/>
                    <a:pt x="30" y="36"/>
                    <a:pt x="40" y="43"/>
                  </a:cubicBezTo>
                  <a:cubicBezTo>
                    <a:pt x="47" y="48"/>
                    <a:pt x="53" y="42"/>
                    <a:pt x="53" y="35"/>
                  </a:cubicBezTo>
                  <a:cubicBezTo>
                    <a:pt x="55" y="32"/>
                    <a:pt x="55" y="26"/>
                    <a:pt x="51"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79">
              <a:extLst>
                <a:ext uri="{FF2B5EF4-FFF2-40B4-BE49-F238E27FC236}">
                  <a16:creationId xmlns:a16="http://schemas.microsoft.com/office/drawing/2014/main" xmlns="" id="{369868BC-64E0-48D0-B516-05F0419FFFB2}"/>
                </a:ext>
              </a:extLst>
            </p:cNvPr>
            <p:cNvSpPr>
              <a:spLocks/>
            </p:cNvSpPr>
            <p:nvPr/>
          </p:nvSpPr>
          <p:spPr bwMode="auto">
            <a:xfrm>
              <a:off x="1688" y="961"/>
              <a:ext cx="102" cy="279"/>
            </a:xfrm>
            <a:custGeom>
              <a:avLst/>
              <a:gdLst>
                <a:gd name="T0" fmla="*/ 43 w 43"/>
                <a:gd name="T1" fmla="*/ 14 h 118"/>
                <a:gd name="T2" fmla="*/ 39 w 43"/>
                <a:gd name="T3" fmla="*/ 7 h 118"/>
                <a:gd name="T4" fmla="*/ 39 w 43"/>
                <a:gd name="T5" fmla="*/ 5 h 118"/>
                <a:gd name="T6" fmla="*/ 29 w 43"/>
                <a:gd name="T7" fmla="*/ 5 h 118"/>
                <a:gd name="T8" fmla="*/ 28 w 43"/>
                <a:gd name="T9" fmla="*/ 8 h 118"/>
                <a:gd name="T10" fmla="*/ 16 w 43"/>
                <a:gd name="T11" fmla="*/ 7 h 118"/>
                <a:gd name="T12" fmla="*/ 8 w 43"/>
                <a:gd name="T13" fmla="*/ 45 h 118"/>
                <a:gd name="T14" fmla="*/ 6 w 43"/>
                <a:gd name="T15" fmla="*/ 63 h 118"/>
                <a:gd name="T16" fmla="*/ 3 w 43"/>
                <a:gd name="T17" fmla="*/ 108 h 118"/>
                <a:gd name="T18" fmla="*/ 19 w 43"/>
                <a:gd name="T19" fmla="*/ 106 h 118"/>
                <a:gd name="T20" fmla="*/ 19 w 43"/>
                <a:gd name="T21" fmla="*/ 101 h 118"/>
                <a:gd name="T22" fmla="*/ 25 w 43"/>
                <a:gd name="T23" fmla="*/ 101 h 118"/>
                <a:gd name="T24" fmla="*/ 40 w 43"/>
                <a:gd name="T25" fmla="*/ 99 h 118"/>
                <a:gd name="T26" fmla="*/ 42 w 43"/>
                <a:gd name="T27" fmla="*/ 31 h 118"/>
                <a:gd name="T28" fmla="*/ 43 w 43"/>
                <a:gd name="T29" fmla="*/ 1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 h="118">
                  <a:moveTo>
                    <a:pt x="43" y="14"/>
                  </a:moveTo>
                  <a:cubicBezTo>
                    <a:pt x="43" y="10"/>
                    <a:pt x="41" y="8"/>
                    <a:pt x="39" y="7"/>
                  </a:cubicBezTo>
                  <a:cubicBezTo>
                    <a:pt x="39" y="7"/>
                    <a:pt x="39" y="6"/>
                    <a:pt x="39" y="5"/>
                  </a:cubicBezTo>
                  <a:cubicBezTo>
                    <a:pt x="38" y="0"/>
                    <a:pt x="31" y="0"/>
                    <a:pt x="29" y="5"/>
                  </a:cubicBezTo>
                  <a:cubicBezTo>
                    <a:pt x="29" y="6"/>
                    <a:pt x="28" y="7"/>
                    <a:pt x="28" y="8"/>
                  </a:cubicBezTo>
                  <a:cubicBezTo>
                    <a:pt x="26" y="4"/>
                    <a:pt x="19" y="2"/>
                    <a:pt x="16" y="7"/>
                  </a:cubicBezTo>
                  <a:cubicBezTo>
                    <a:pt x="10" y="19"/>
                    <a:pt x="9" y="33"/>
                    <a:pt x="8" y="45"/>
                  </a:cubicBezTo>
                  <a:cubicBezTo>
                    <a:pt x="7" y="51"/>
                    <a:pt x="7" y="57"/>
                    <a:pt x="6" y="63"/>
                  </a:cubicBezTo>
                  <a:cubicBezTo>
                    <a:pt x="2" y="77"/>
                    <a:pt x="0" y="92"/>
                    <a:pt x="3" y="108"/>
                  </a:cubicBezTo>
                  <a:cubicBezTo>
                    <a:pt x="4" y="118"/>
                    <a:pt x="18" y="115"/>
                    <a:pt x="19" y="106"/>
                  </a:cubicBezTo>
                  <a:cubicBezTo>
                    <a:pt x="19" y="104"/>
                    <a:pt x="19" y="103"/>
                    <a:pt x="19" y="101"/>
                  </a:cubicBezTo>
                  <a:cubicBezTo>
                    <a:pt x="21" y="102"/>
                    <a:pt x="23" y="102"/>
                    <a:pt x="25" y="101"/>
                  </a:cubicBezTo>
                  <a:cubicBezTo>
                    <a:pt x="27" y="110"/>
                    <a:pt x="40" y="108"/>
                    <a:pt x="40" y="99"/>
                  </a:cubicBezTo>
                  <a:cubicBezTo>
                    <a:pt x="41" y="77"/>
                    <a:pt x="43" y="54"/>
                    <a:pt x="42" y="31"/>
                  </a:cubicBezTo>
                  <a:cubicBezTo>
                    <a:pt x="42" y="25"/>
                    <a:pt x="43" y="20"/>
                    <a:pt x="43"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80">
              <a:extLst>
                <a:ext uri="{FF2B5EF4-FFF2-40B4-BE49-F238E27FC236}">
                  <a16:creationId xmlns:a16="http://schemas.microsoft.com/office/drawing/2014/main" xmlns="" id="{5894447B-CB16-4A26-9B81-9C0384ABB7E9}"/>
                </a:ext>
              </a:extLst>
            </p:cNvPr>
            <p:cNvSpPr>
              <a:spLocks/>
            </p:cNvSpPr>
            <p:nvPr/>
          </p:nvSpPr>
          <p:spPr bwMode="auto">
            <a:xfrm>
              <a:off x="1882" y="940"/>
              <a:ext cx="69" cy="279"/>
            </a:xfrm>
            <a:custGeom>
              <a:avLst/>
              <a:gdLst>
                <a:gd name="T0" fmla="*/ 29 w 29"/>
                <a:gd name="T1" fmla="*/ 11 h 118"/>
                <a:gd name="T2" fmla="*/ 21 w 29"/>
                <a:gd name="T3" fmla="*/ 4 h 118"/>
                <a:gd name="T4" fmla="*/ 11 w 29"/>
                <a:gd name="T5" fmla="*/ 4 h 118"/>
                <a:gd name="T6" fmla="*/ 3 w 29"/>
                <a:gd name="T7" fmla="*/ 49 h 118"/>
                <a:gd name="T8" fmla="*/ 0 w 29"/>
                <a:gd name="T9" fmla="*/ 101 h 118"/>
                <a:gd name="T10" fmla="*/ 0 w 29"/>
                <a:gd name="T11" fmla="*/ 109 h 118"/>
                <a:gd name="T12" fmla="*/ 11 w 29"/>
                <a:gd name="T13" fmla="*/ 116 h 118"/>
                <a:gd name="T14" fmla="*/ 20 w 29"/>
                <a:gd name="T15" fmla="*/ 114 h 118"/>
                <a:gd name="T16" fmla="*/ 28 w 29"/>
                <a:gd name="T17" fmla="*/ 71 h 118"/>
                <a:gd name="T18" fmla="*/ 29 w 29"/>
                <a:gd name="T19" fmla="*/ 1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18">
                  <a:moveTo>
                    <a:pt x="29" y="11"/>
                  </a:moveTo>
                  <a:cubicBezTo>
                    <a:pt x="29" y="6"/>
                    <a:pt x="25" y="4"/>
                    <a:pt x="21" y="4"/>
                  </a:cubicBezTo>
                  <a:cubicBezTo>
                    <a:pt x="19" y="0"/>
                    <a:pt x="14" y="1"/>
                    <a:pt x="11" y="4"/>
                  </a:cubicBezTo>
                  <a:cubicBezTo>
                    <a:pt x="3" y="14"/>
                    <a:pt x="4" y="36"/>
                    <a:pt x="3" y="49"/>
                  </a:cubicBezTo>
                  <a:cubicBezTo>
                    <a:pt x="2" y="66"/>
                    <a:pt x="1" y="83"/>
                    <a:pt x="0" y="101"/>
                  </a:cubicBezTo>
                  <a:cubicBezTo>
                    <a:pt x="0" y="103"/>
                    <a:pt x="0" y="106"/>
                    <a:pt x="0" y="109"/>
                  </a:cubicBezTo>
                  <a:cubicBezTo>
                    <a:pt x="0" y="115"/>
                    <a:pt x="6" y="117"/>
                    <a:pt x="11" y="116"/>
                  </a:cubicBezTo>
                  <a:cubicBezTo>
                    <a:pt x="14" y="118"/>
                    <a:pt x="18" y="117"/>
                    <a:pt x="20" y="114"/>
                  </a:cubicBezTo>
                  <a:cubicBezTo>
                    <a:pt x="28" y="104"/>
                    <a:pt x="27" y="83"/>
                    <a:pt x="28" y="71"/>
                  </a:cubicBezTo>
                  <a:cubicBezTo>
                    <a:pt x="29" y="51"/>
                    <a:pt x="29" y="31"/>
                    <a:pt x="29"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81">
              <a:extLst>
                <a:ext uri="{FF2B5EF4-FFF2-40B4-BE49-F238E27FC236}">
                  <a16:creationId xmlns:a16="http://schemas.microsoft.com/office/drawing/2014/main" xmlns="" id="{ADABDD6B-DA71-45A3-8171-C5303BF05562}"/>
                </a:ext>
              </a:extLst>
            </p:cNvPr>
            <p:cNvSpPr>
              <a:spLocks/>
            </p:cNvSpPr>
            <p:nvPr/>
          </p:nvSpPr>
          <p:spPr bwMode="auto">
            <a:xfrm>
              <a:off x="2025" y="942"/>
              <a:ext cx="73" cy="289"/>
            </a:xfrm>
            <a:custGeom>
              <a:avLst/>
              <a:gdLst>
                <a:gd name="T0" fmla="*/ 30 w 31"/>
                <a:gd name="T1" fmla="*/ 10 h 122"/>
                <a:gd name="T2" fmla="*/ 15 w 31"/>
                <a:gd name="T3" fmla="*/ 10 h 122"/>
                <a:gd name="T4" fmla="*/ 15 w 31"/>
                <a:gd name="T5" fmla="*/ 11 h 122"/>
                <a:gd name="T6" fmla="*/ 10 w 31"/>
                <a:gd name="T7" fmla="*/ 14 h 122"/>
                <a:gd name="T8" fmla="*/ 3 w 31"/>
                <a:gd name="T9" fmla="*/ 74 h 122"/>
                <a:gd name="T10" fmla="*/ 0 w 31"/>
                <a:gd name="T11" fmla="*/ 112 h 122"/>
                <a:gd name="T12" fmla="*/ 14 w 31"/>
                <a:gd name="T13" fmla="*/ 117 h 122"/>
                <a:gd name="T14" fmla="*/ 22 w 31"/>
                <a:gd name="T15" fmla="*/ 111 h 122"/>
                <a:gd name="T16" fmla="*/ 30 w 31"/>
                <a:gd name="T17" fmla="*/ 1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122">
                  <a:moveTo>
                    <a:pt x="30" y="10"/>
                  </a:moveTo>
                  <a:cubicBezTo>
                    <a:pt x="30" y="0"/>
                    <a:pt x="15" y="0"/>
                    <a:pt x="15" y="10"/>
                  </a:cubicBezTo>
                  <a:cubicBezTo>
                    <a:pt x="15" y="10"/>
                    <a:pt x="15" y="11"/>
                    <a:pt x="15" y="11"/>
                  </a:cubicBezTo>
                  <a:cubicBezTo>
                    <a:pt x="13" y="11"/>
                    <a:pt x="10" y="12"/>
                    <a:pt x="10" y="14"/>
                  </a:cubicBezTo>
                  <a:cubicBezTo>
                    <a:pt x="6" y="34"/>
                    <a:pt x="4" y="54"/>
                    <a:pt x="3" y="74"/>
                  </a:cubicBezTo>
                  <a:cubicBezTo>
                    <a:pt x="1" y="86"/>
                    <a:pt x="0" y="99"/>
                    <a:pt x="0" y="112"/>
                  </a:cubicBezTo>
                  <a:cubicBezTo>
                    <a:pt x="0" y="120"/>
                    <a:pt x="10" y="122"/>
                    <a:pt x="14" y="117"/>
                  </a:cubicBezTo>
                  <a:cubicBezTo>
                    <a:pt x="18" y="117"/>
                    <a:pt x="21" y="115"/>
                    <a:pt x="22" y="111"/>
                  </a:cubicBezTo>
                  <a:cubicBezTo>
                    <a:pt x="31" y="78"/>
                    <a:pt x="31" y="44"/>
                    <a:pt x="3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82">
              <a:extLst>
                <a:ext uri="{FF2B5EF4-FFF2-40B4-BE49-F238E27FC236}">
                  <a16:creationId xmlns:a16="http://schemas.microsoft.com/office/drawing/2014/main" xmlns="" id="{5EC590CC-5AEA-4202-8572-3ECFBEA2C6BD}"/>
                </a:ext>
              </a:extLst>
            </p:cNvPr>
            <p:cNvSpPr>
              <a:spLocks noEditPoints="1"/>
            </p:cNvSpPr>
            <p:nvPr/>
          </p:nvSpPr>
          <p:spPr bwMode="auto">
            <a:xfrm>
              <a:off x="2402" y="1065"/>
              <a:ext cx="192" cy="156"/>
            </a:xfrm>
            <a:custGeom>
              <a:avLst/>
              <a:gdLst>
                <a:gd name="T0" fmla="*/ 57 w 81"/>
                <a:gd name="T1" fmla="*/ 4 h 66"/>
                <a:gd name="T2" fmla="*/ 21 w 81"/>
                <a:gd name="T3" fmla="*/ 15 h 66"/>
                <a:gd name="T4" fmla="*/ 16 w 81"/>
                <a:gd name="T5" fmla="*/ 57 h 66"/>
                <a:gd name="T6" fmla="*/ 34 w 81"/>
                <a:gd name="T7" fmla="*/ 63 h 66"/>
                <a:gd name="T8" fmla="*/ 79 w 81"/>
                <a:gd name="T9" fmla="*/ 34 h 66"/>
                <a:gd name="T10" fmla="*/ 57 w 81"/>
                <a:gd name="T11" fmla="*/ 4 h 66"/>
                <a:gd name="T12" fmla="*/ 37 w 81"/>
                <a:gd name="T13" fmla="*/ 27 h 66"/>
                <a:gd name="T14" fmla="*/ 38 w 81"/>
                <a:gd name="T15" fmla="*/ 26 h 66"/>
                <a:gd name="T16" fmla="*/ 38 w 81"/>
                <a:gd name="T17" fmla="*/ 26 h 66"/>
                <a:gd name="T18" fmla="*/ 40 w 81"/>
                <a:gd name="T19" fmla="*/ 31 h 66"/>
                <a:gd name="T20" fmla="*/ 42 w 81"/>
                <a:gd name="T21" fmla="*/ 34 h 66"/>
                <a:gd name="T22" fmla="*/ 40 w 81"/>
                <a:gd name="T23" fmla="*/ 34 h 66"/>
                <a:gd name="T24" fmla="*/ 39 w 81"/>
                <a:gd name="T25" fmla="*/ 33 h 66"/>
                <a:gd name="T26" fmla="*/ 39 w 81"/>
                <a:gd name="T27" fmla="*/ 32 h 66"/>
                <a:gd name="T28" fmla="*/ 37 w 81"/>
                <a:gd name="T29" fmla="*/ 27 h 66"/>
                <a:gd name="T30" fmla="*/ 37 w 81"/>
                <a:gd name="T31" fmla="*/ 27 h 66"/>
                <a:gd name="T32" fmla="*/ 26 w 81"/>
                <a:gd name="T33" fmla="*/ 44 h 66"/>
                <a:gd name="T34" fmla="*/ 27 w 81"/>
                <a:gd name="T35" fmla="*/ 43 h 66"/>
                <a:gd name="T36" fmla="*/ 29 w 81"/>
                <a:gd name="T37" fmla="*/ 45 h 66"/>
                <a:gd name="T38" fmla="*/ 37 w 81"/>
                <a:gd name="T39" fmla="*/ 48 h 66"/>
                <a:gd name="T40" fmla="*/ 30 w 81"/>
                <a:gd name="T41" fmla="*/ 47 h 66"/>
                <a:gd name="T42" fmla="*/ 26 w 81"/>
                <a:gd name="T43" fmla="*/ 44 h 66"/>
                <a:gd name="T44" fmla="*/ 62 w 81"/>
                <a:gd name="T45" fmla="*/ 37 h 66"/>
                <a:gd name="T46" fmla="*/ 53 w 81"/>
                <a:gd name="T47" fmla="*/ 18 h 66"/>
                <a:gd name="T48" fmla="*/ 65 w 81"/>
                <a:gd name="T49" fmla="*/ 30 h 66"/>
                <a:gd name="T50" fmla="*/ 62 w 81"/>
                <a:gd name="T51"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 h="66">
                  <a:moveTo>
                    <a:pt x="57" y="4"/>
                  </a:moveTo>
                  <a:cubicBezTo>
                    <a:pt x="44" y="0"/>
                    <a:pt x="30" y="7"/>
                    <a:pt x="21" y="15"/>
                  </a:cubicBezTo>
                  <a:cubicBezTo>
                    <a:pt x="8" y="26"/>
                    <a:pt x="0" y="46"/>
                    <a:pt x="16" y="57"/>
                  </a:cubicBezTo>
                  <a:cubicBezTo>
                    <a:pt x="21" y="61"/>
                    <a:pt x="28" y="63"/>
                    <a:pt x="34" y="63"/>
                  </a:cubicBezTo>
                  <a:cubicBezTo>
                    <a:pt x="53" y="66"/>
                    <a:pt x="75" y="54"/>
                    <a:pt x="79" y="34"/>
                  </a:cubicBezTo>
                  <a:cubicBezTo>
                    <a:pt x="81" y="20"/>
                    <a:pt x="70" y="7"/>
                    <a:pt x="57" y="4"/>
                  </a:cubicBezTo>
                  <a:close/>
                  <a:moveTo>
                    <a:pt x="37" y="27"/>
                  </a:moveTo>
                  <a:cubicBezTo>
                    <a:pt x="37" y="27"/>
                    <a:pt x="38" y="27"/>
                    <a:pt x="38" y="26"/>
                  </a:cubicBezTo>
                  <a:cubicBezTo>
                    <a:pt x="38" y="26"/>
                    <a:pt x="38" y="26"/>
                    <a:pt x="38" y="26"/>
                  </a:cubicBezTo>
                  <a:cubicBezTo>
                    <a:pt x="39" y="28"/>
                    <a:pt x="40" y="29"/>
                    <a:pt x="40" y="31"/>
                  </a:cubicBezTo>
                  <a:cubicBezTo>
                    <a:pt x="41" y="32"/>
                    <a:pt x="41" y="33"/>
                    <a:pt x="42" y="34"/>
                  </a:cubicBezTo>
                  <a:cubicBezTo>
                    <a:pt x="41" y="34"/>
                    <a:pt x="40" y="34"/>
                    <a:pt x="40" y="34"/>
                  </a:cubicBezTo>
                  <a:cubicBezTo>
                    <a:pt x="39" y="33"/>
                    <a:pt x="39" y="33"/>
                    <a:pt x="39" y="33"/>
                  </a:cubicBezTo>
                  <a:cubicBezTo>
                    <a:pt x="39" y="33"/>
                    <a:pt x="39" y="33"/>
                    <a:pt x="39" y="32"/>
                  </a:cubicBezTo>
                  <a:cubicBezTo>
                    <a:pt x="39" y="30"/>
                    <a:pt x="39" y="28"/>
                    <a:pt x="37" y="27"/>
                  </a:cubicBezTo>
                  <a:cubicBezTo>
                    <a:pt x="37" y="27"/>
                    <a:pt x="37" y="27"/>
                    <a:pt x="37" y="27"/>
                  </a:cubicBezTo>
                  <a:close/>
                  <a:moveTo>
                    <a:pt x="26" y="44"/>
                  </a:moveTo>
                  <a:cubicBezTo>
                    <a:pt x="26" y="43"/>
                    <a:pt x="27" y="43"/>
                    <a:pt x="27" y="43"/>
                  </a:cubicBezTo>
                  <a:cubicBezTo>
                    <a:pt x="28" y="44"/>
                    <a:pt x="28" y="44"/>
                    <a:pt x="29" y="45"/>
                  </a:cubicBezTo>
                  <a:cubicBezTo>
                    <a:pt x="31" y="46"/>
                    <a:pt x="34" y="47"/>
                    <a:pt x="37" y="48"/>
                  </a:cubicBezTo>
                  <a:cubicBezTo>
                    <a:pt x="35" y="48"/>
                    <a:pt x="32" y="47"/>
                    <a:pt x="30" y="47"/>
                  </a:cubicBezTo>
                  <a:cubicBezTo>
                    <a:pt x="29" y="46"/>
                    <a:pt x="27" y="45"/>
                    <a:pt x="26" y="44"/>
                  </a:cubicBezTo>
                  <a:close/>
                  <a:moveTo>
                    <a:pt x="62" y="37"/>
                  </a:moveTo>
                  <a:cubicBezTo>
                    <a:pt x="62" y="30"/>
                    <a:pt x="58" y="23"/>
                    <a:pt x="53" y="18"/>
                  </a:cubicBezTo>
                  <a:cubicBezTo>
                    <a:pt x="60" y="19"/>
                    <a:pt x="65" y="23"/>
                    <a:pt x="65" y="30"/>
                  </a:cubicBezTo>
                  <a:cubicBezTo>
                    <a:pt x="65" y="33"/>
                    <a:pt x="64" y="35"/>
                    <a:pt x="62"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83">
              <a:extLst>
                <a:ext uri="{FF2B5EF4-FFF2-40B4-BE49-F238E27FC236}">
                  <a16:creationId xmlns:a16="http://schemas.microsoft.com/office/drawing/2014/main" xmlns="" id="{70971186-2FCC-4FB0-90B4-7B0D5343FC2E}"/>
                </a:ext>
              </a:extLst>
            </p:cNvPr>
            <p:cNvSpPr>
              <a:spLocks/>
            </p:cNvSpPr>
            <p:nvPr/>
          </p:nvSpPr>
          <p:spPr bwMode="auto">
            <a:xfrm>
              <a:off x="2188" y="769"/>
              <a:ext cx="344" cy="348"/>
            </a:xfrm>
            <a:custGeom>
              <a:avLst/>
              <a:gdLst>
                <a:gd name="T0" fmla="*/ 122 w 145"/>
                <a:gd name="T1" fmla="*/ 51 h 147"/>
                <a:gd name="T2" fmla="*/ 96 w 145"/>
                <a:gd name="T3" fmla="*/ 3 h 147"/>
                <a:gd name="T4" fmla="*/ 87 w 145"/>
                <a:gd name="T5" fmla="*/ 1 h 147"/>
                <a:gd name="T6" fmla="*/ 5 w 145"/>
                <a:gd name="T7" fmla="*/ 88 h 147"/>
                <a:gd name="T8" fmla="*/ 15 w 145"/>
                <a:gd name="T9" fmla="*/ 98 h 147"/>
                <a:gd name="T10" fmla="*/ 31 w 145"/>
                <a:gd name="T11" fmla="*/ 99 h 147"/>
                <a:gd name="T12" fmla="*/ 88 w 145"/>
                <a:gd name="T13" fmla="*/ 30 h 147"/>
                <a:gd name="T14" fmla="*/ 126 w 145"/>
                <a:gd name="T15" fmla="*/ 135 h 147"/>
                <a:gd name="T16" fmla="*/ 130 w 145"/>
                <a:gd name="T17" fmla="*/ 140 h 147"/>
                <a:gd name="T18" fmla="*/ 130 w 145"/>
                <a:gd name="T19" fmla="*/ 140 h 147"/>
                <a:gd name="T20" fmla="*/ 140 w 145"/>
                <a:gd name="T21" fmla="*/ 140 h 147"/>
                <a:gd name="T22" fmla="*/ 122 w 145"/>
                <a:gd name="T23" fmla="*/ 51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5" h="147">
                  <a:moveTo>
                    <a:pt x="122" y="51"/>
                  </a:moveTo>
                  <a:cubicBezTo>
                    <a:pt x="115" y="34"/>
                    <a:pt x="107" y="18"/>
                    <a:pt x="96" y="3"/>
                  </a:cubicBezTo>
                  <a:cubicBezTo>
                    <a:pt x="94" y="0"/>
                    <a:pt x="90" y="0"/>
                    <a:pt x="87" y="1"/>
                  </a:cubicBezTo>
                  <a:cubicBezTo>
                    <a:pt x="48" y="17"/>
                    <a:pt x="24" y="52"/>
                    <a:pt x="5" y="88"/>
                  </a:cubicBezTo>
                  <a:cubicBezTo>
                    <a:pt x="0" y="96"/>
                    <a:pt x="9" y="102"/>
                    <a:pt x="15" y="98"/>
                  </a:cubicBezTo>
                  <a:cubicBezTo>
                    <a:pt x="16" y="105"/>
                    <a:pt x="28" y="107"/>
                    <a:pt x="31" y="99"/>
                  </a:cubicBezTo>
                  <a:cubicBezTo>
                    <a:pt x="42" y="70"/>
                    <a:pt x="63" y="48"/>
                    <a:pt x="88" y="30"/>
                  </a:cubicBezTo>
                  <a:cubicBezTo>
                    <a:pt x="105" y="64"/>
                    <a:pt x="119" y="97"/>
                    <a:pt x="126" y="135"/>
                  </a:cubicBezTo>
                  <a:cubicBezTo>
                    <a:pt x="126" y="138"/>
                    <a:pt x="128" y="139"/>
                    <a:pt x="130" y="140"/>
                  </a:cubicBezTo>
                  <a:cubicBezTo>
                    <a:pt x="130" y="140"/>
                    <a:pt x="130" y="140"/>
                    <a:pt x="130" y="140"/>
                  </a:cubicBezTo>
                  <a:cubicBezTo>
                    <a:pt x="130" y="147"/>
                    <a:pt x="139" y="147"/>
                    <a:pt x="140" y="140"/>
                  </a:cubicBezTo>
                  <a:cubicBezTo>
                    <a:pt x="145" y="109"/>
                    <a:pt x="137" y="78"/>
                    <a:pt x="122"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84">
              <a:extLst>
                <a:ext uri="{FF2B5EF4-FFF2-40B4-BE49-F238E27FC236}">
                  <a16:creationId xmlns:a16="http://schemas.microsoft.com/office/drawing/2014/main" xmlns="" id="{036B7DC4-CB00-4A3D-AC26-31E4826652B8}"/>
                </a:ext>
              </a:extLst>
            </p:cNvPr>
            <p:cNvSpPr>
              <a:spLocks/>
            </p:cNvSpPr>
            <p:nvPr/>
          </p:nvSpPr>
          <p:spPr bwMode="auto">
            <a:xfrm>
              <a:off x="2513" y="1098"/>
              <a:ext cx="389" cy="183"/>
            </a:xfrm>
            <a:custGeom>
              <a:avLst/>
              <a:gdLst>
                <a:gd name="T0" fmla="*/ 159 w 164"/>
                <a:gd name="T1" fmla="*/ 61 h 77"/>
                <a:gd name="T2" fmla="*/ 154 w 164"/>
                <a:gd name="T3" fmla="*/ 54 h 77"/>
                <a:gd name="T4" fmla="*/ 152 w 164"/>
                <a:gd name="T5" fmla="*/ 47 h 77"/>
                <a:gd name="T6" fmla="*/ 81 w 164"/>
                <a:gd name="T7" fmla="*/ 14 h 77"/>
                <a:gd name="T8" fmla="*/ 8 w 164"/>
                <a:gd name="T9" fmla="*/ 6 h 77"/>
                <a:gd name="T10" fmla="*/ 8 w 164"/>
                <a:gd name="T11" fmla="*/ 21 h 77"/>
                <a:gd name="T12" fmla="*/ 8 w 164"/>
                <a:gd name="T13" fmla="*/ 21 h 77"/>
                <a:gd name="T14" fmla="*/ 12 w 164"/>
                <a:gd name="T15" fmla="*/ 24 h 77"/>
                <a:gd name="T16" fmla="*/ 17 w 164"/>
                <a:gd name="T17" fmla="*/ 24 h 77"/>
                <a:gd name="T18" fmla="*/ 89 w 164"/>
                <a:gd name="T19" fmla="*/ 34 h 77"/>
                <a:gd name="T20" fmla="*/ 133 w 164"/>
                <a:gd name="T21" fmla="*/ 55 h 77"/>
                <a:gd name="T22" fmla="*/ 144 w 164"/>
                <a:gd name="T23" fmla="*/ 68 h 77"/>
                <a:gd name="T24" fmla="*/ 159 w 164"/>
                <a:gd name="T25" fmla="*/ 6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4" h="77">
                  <a:moveTo>
                    <a:pt x="159" y="61"/>
                  </a:moveTo>
                  <a:cubicBezTo>
                    <a:pt x="157" y="58"/>
                    <a:pt x="156" y="56"/>
                    <a:pt x="154" y="54"/>
                  </a:cubicBezTo>
                  <a:cubicBezTo>
                    <a:pt x="155" y="52"/>
                    <a:pt x="155" y="49"/>
                    <a:pt x="152" y="47"/>
                  </a:cubicBezTo>
                  <a:cubicBezTo>
                    <a:pt x="134" y="30"/>
                    <a:pt x="108" y="19"/>
                    <a:pt x="81" y="14"/>
                  </a:cubicBezTo>
                  <a:cubicBezTo>
                    <a:pt x="57" y="5"/>
                    <a:pt x="33" y="0"/>
                    <a:pt x="8" y="6"/>
                  </a:cubicBezTo>
                  <a:cubicBezTo>
                    <a:pt x="0" y="8"/>
                    <a:pt x="0" y="19"/>
                    <a:pt x="8" y="21"/>
                  </a:cubicBezTo>
                  <a:cubicBezTo>
                    <a:pt x="8" y="21"/>
                    <a:pt x="8" y="21"/>
                    <a:pt x="8" y="21"/>
                  </a:cubicBezTo>
                  <a:cubicBezTo>
                    <a:pt x="9" y="23"/>
                    <a:pt x="10" y="24"/>
                    <a:pt x="12" y="24"/>
                  </a:cubicBezTo>
                  <a:cubicBezTo>
                    <a:pt x="14" y="24"/>
                    <a:pt x="16" y="24"/>
                    <a:pt x="17" y="24"/>
                  </a:cubicBezTo>
                  <a:cubicBezTo>
                    <a:pt x="40" y="29"/>
                    <a:pt x="66" y="29"/>
                    <a:pt x="89" y="34"/>
                  </a:cubicBezTo>
                  <a:cubicBezTo>
                    <a:pt x="104" y="41"/>
                    <a:pt x="119" y="48"/>
                    <a:pt x="133" y="55"/>
                  </a:cubicBezTo>
                  <a:cubicBezTo>
                    <a:pt x="137" y="59"/>
                    <a:pt x="141" y="63"/>
                    <a:pt x="144" y="68"/>
                  </a:cubicBezTo>
                  <a:cubicBezTo>
                    <a:pt x="150" y="77"/>
                    <a:pt x="164" y="69"/>
                    <a:pt x="15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85">
              <a:extLst>
                <a:ext uri="{FF2B5EF4-FFF2-40B4-BE49-F238E27FC236}">
                  <a16:creationId xmlns:a16="http://schemas.microsoft.com/office/drawing/2014/main" xmlns="" id="{EA3A120A-7068-472C-B820-FC6AEFE9D6E1}"/>
                </a:ext>
              </a:extLst>
            </p:cNvPr>
            <p:cNvSpPr>
              <a:spLocks/>
            </p:cNvSpPr>
            <p:nvPr/>
          </p:nvSpPr>
          <p:spPr bwMode="auto">
            <a:xfrm>
              <a:off x="2629" y="1243"/>
              <a:ext cx="268" cy="213"/>
            </a:xfrm>
            <a:custGeom>
              <a:avLst/>
              <a:gdLst>
                <a:gd name="T0" fmla="*/ 111 w 113"/>
                <a:gd name="T1" fmla="*/ 7 h 90"/>
                <a:gd name="T2" fmla="*/ 95 w 113"/>
                <a:gd name="T3" fmla="*/ 6 h 90"/>
                <a:gd name="T4" fmla="*/ 93 w 113"/>
                <a:gd name="T5" fmla="*/ 7 h 90"/>
                <a:gd name="T6" fmla="*/ 8 w 113"/>
                <a:gd name="T7" fmla="*/ 66 h 90"/>
                <a:gd name="T8" fmla="*/ 5 w 113"/>
                <a:gd name="T9" fmla="*/ 74 h 90"/>
                <a:gd name="T10" fmla="*/ 15 w 113"/>
                <a:gd name="T11" fmla="*/ 86 h 90"/>
                <a:gd name="T12" fmla="*/ 66 w 113"/>
                <a:gd name="T13" fmla="*/ 56 h 90"/>
                <a:gd name="T14" fmla="*/ 69 w 113"/>
                <a:gd name="T15" fmla="*/ 55 h 90"/>
                <a:gd name="T16" fmla="*/ 111 w 113"/>
                <a:gd name="T17" fmla="*/ 15 h 90"/>
                <a:gd name="T18" fmla="*/ 111 w 113"/>
                <a:gd name="T19"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90">
                  <a:moveTo>
                    <a:pt x="111" y="7"/>
                  </a:moveTo>
                  <a:cubicBezTo>
                    <a:pt x="105" y="0"/>
                    <a:pt x="99" y="2"/>
                    <a:pt x="95" y="6"/>
                  </a:cubicBezTo>
                  <a:cubicBezTo>
                    <a:pt x="94" y="6"/>
                    <a:pt x="93" y="7"/>
                    <a:pt x="93" y="7"/>
                  </a:cubicBezTo>
                  <a:cubicBezTo>
                    <a:pt x="66" y="29"/>
                    <a:pt x="41" y="52"/>
                    <a:pt x="8" y="66"/>
                  </a:cubicBezTo>
                  <a:cubicBezTo>
                    <a:pt x="5" y="68"/>
                    <a:pt x="4" y="71"/>
                    <a:pt x="5" y="74"/>
                  </a:cubicBezTo>
                  <a:cubicBezTo>
                    <a:pt x="0" y="80"/>
                    <a:pt x="7" y="90"/>
                    <a:pt x="15" y="86"/>
                  </a:cubicBezTo>
                  <a:cubicBezTo>
                    <a:pt x="33" y="77"/>
                    <a:pt x="51" y="68"/>
                    <a:pt x="66" y="56"/>
                  </a:cubicBezTo>
                  <a:cubicBezTo>
                    <a:pt x="67" y="56"/>
                    <a:pt x="68" y="55"/>
                    <a:pt x="69" y="55"/>
                  </a:cubicBezTo>
                  <a:cubicBezTo>
                    <a:pt x="87" y="45"/>
                    <a:pt x="104" y="33"/>
                    <a:pt x="111" y="15"/>
                  </a:cubicBezTo>
                  <a:cubicBezTo>
                    <a:pt x="113" y="12"/>
                    <a:pt x="113" y="9"/>
                    <a:pt x="11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86">
              <a:extLst>
                <a:ext uri="{FF2B5EF4-FFF2-40B4-BE49-F238E27FC236}">
                  <a16:creationId xmlns:a16="http://schemas.microsoft.com/office/drawing/2014/main" xmlns="" id="{0B382366-3110-4F95-89D2-CD618C6149B4}"/>
                </a:ext>
              </a:extLst>
            </p:cNvPr>
            <p:cNvSpPr>
              <a:spLocks noEditPoints="1"/>
            </p:cNvSpPr>
            <p:nvPr/>
          </p:nvSpPr>
          <p:spPr bwMode="auto">
            <a:xfrm>
              <a:off x="1254" y="1051"/>
              <a:ext cx="190" cy="154"/>
            </a:xfrm>
            <a:custGeom>
              <a:avLst/>
              <a:gdLst>
                <a:gd name="T0" fmla="*/ 2 w 80"/>
                <a:gd name="T1" fmla="*/ 32 h 65"/>
                <a:gd name="T2" fmla="*/ 45 w 80"/>
                <a:gd name="T3" fmla="*/ 63 h 65"/>
                <a:gd name="T4" fmla="*/ 63 w 80"/>
                <a:gd name="T5" fmla="*/ 57 h 65"/>
                <a:gd name="T6" fmla="*/ 60 w 80"/>
                <a:gd name="T7" fmla="*/ 15 h 65"/>
                <a:gd name="T8" fmla="*/ 24 w 80"/>
                <a:gd name="T9" fmla="*/ 3 h 65"/>
                <a:gd name="T10" fmla="*/ 2 w 80"/>
                <a:gd name="T11" fmla="*/ 32 h 65"/>
                <a:gd name="T12" fmla="*/ 44 w 80"/>
                <a:gd name="T13" fmla="*/ 27 h 65"/>
                <a:gd name="T14" fmla="*/ 41 w 80"/>
                <a:gd name="T15" fmla="*/ 32 h 65"/>
                <a:gd name="T16" fmla="*/ 41 w 80"/>
                <a:gd name="T17" fmla="*/ 33 h 65"/>
                <a:gd name="T18" fmla="*/ 41 w 80"/>
                <a:gd name="T19" fmla="*/ 33 h 65"/>
                <a:gd name="T20" fmla="*/ 39 w 80"/>
                <a:gd name="T21" fmla="*/ 33 h 65"/>
                <a:gd name="T22" fmla="*/ 40 w 80"/>
                <a:gd name="T23" fmla="*/ 30 h 65"/>
                <a:gd name="T24" fmla="*/ 42 w 80"/>
                <a:gd name="T25" fmla="*/ 26 h 65"/>
                <a:gd name="T26" fmla="*/ 43 w 80"/>
                <a:gd name="T27" fmla="*/ 26 h 65"/>
                <a:gd name="T28" fmla="*/ 43 w 80"/>
                <a:gd name="T29" fmla="*/ 26 h 65"/>
                <a:gd name="T30" fmla="*/ 44 w 80"/>
                <a:gd name="T31" fmla="*/ 27 h 65"/>
                <a:gd name="T32" fmla="*/ 50 w 80"/>
                <a:gd name="T33" fmla="*/ 46 h 65"/>
                <a:gd name="T34" fmla="*/ 43 w 80"/>
                <a:gd name="T35" fmla="*/ 47 h 65"/>
                <a:gd name="T36" fmla="*/ 51 w 80"/>
                <a:gd name="T37" fmla="*/ 45 h 65"/>
                <a:gd name="T38" fmla="*/ 53 w 80"/>
                <a:gd name="T39" fmla="*/ 43 h 65"/>
                <a:gd name="T40" fmla="*/ 54 w 80"/>
                <a:gd name="T41" fmla="*/ 43 h 65"/>
                <a:gd name="T42" fmla="*/ 50 w 80"/>
                <a:gd name="T43" fmla="*/ 46 h 65"/>
                <a:gd name="T44" fmla="*/ 16 w 80"/>
                <a:gd name="T45" fmla="*/ 29 h 65"/>
                <a:gd name="T46" fmla="*/ 27 w 80"/>
                <a:gd name="T47" fmla="*/ 17 h 65"/>
                <a:gd name="T48" fmla="*/ 18 w 80"/>
                <a:gd name="T49" fmla="*/ 36 h 65"/>
                <a:gd name="T50" fmla="*/ 16 w 80"/>
                <a:gd name="T51" fmla="*/ 2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0" h="65">
                  <a:moveTo>
                    <a:pt x="2" y="32"/>
                  </a:moveTo>
                  <a:cubicBezTo>
                    <a:pt x="5" y="52"/>
                    <a:pt x="26" y="65"/>
                    <a:pt x="45" y="63"/>
                  </a:cubicBezTo>
                  <a:cubicBezTo>
                    <a:pt x="52" y="63"/>
                    <a:pt x="59" y="61"/>
                    <a:pt x="63" y="57"/>
                  </a:cubicBezTo>
                  <a:cubicBezTo>
                    <a:pt x="80" y="46"/>
                    <a:pt x="73" y="27"/>
                    <a:pt x="60" y="15"/>
                  </a:cubicBezTo>
                  <a:cubicBezTo>
                    <a:pt x="51" y="7"/>
                    <a:pt x="37" y="0"/>
                    <a:pt x="24" y="3"/>
                  </a:cubicBezTo>
                  <a:cubicBezTo>
                    <a:pt x="11" y="6"/>
                    <a:pt x="0" y="18"/>
                    <a:pt x="2" y="32"/>
                  </a:cubicBezTo>
                  <a:close/>
                  <a:moveTo>
                    <a:pt x="44" y="27"/>
                  </a:moveTo>
                  <a:cubicBezTo>
                    <a:pt x="42" y="28"/>
                    <a:pt x="41" y="29"/>
                    <a:pt x="41" y="32"/>
                  </a:cubicBezTo>
                  <a:cubicBezTo>
                    <a:pt x="41" y="32"/>
                    <a:pt x="41" y="32"/>
                    <a:pt x="41" y="33"/>
                  </a:cubicBezTo>
                  <a:cubicBezTo>
                    <a:pt x="41" y="33"/>
                    <a:pt x="41" y="33"/>
                    <a:pt x="41" y="33"/>
                  </a:cubicBezTo>
                  <a:cubicBezTo>
                    <a:pt x="40" y="33"/>
                    <a:pt x="39" y="33"/>
                    <a:pt x="39" y="33"/>
                  </a:cubicBezTo>
                  <a:cubicBezTo>
                    <a:pt x="39" y="32"/>
                    <a:pt x="40" y="31"/>
                    <a:pt x="40" y="30"/>
                  </a:cubicBezTo>
                  <a:cubicBezTo>
                    <a:pt x="41" y="29"/>
                    <a:pt x="41" y="27"/>
                    <a:pt x="42" y="26"/>
                  </a:cubicBezTo>
                  <a:cubicBezTo>
                    <a:pt x="42" y="26"/>
                    <a:pt x="43" y="26"/>
                    <a:pt x="43" y="26"/>
                  </a:cubicBezTo>
                  <a:cubicBezTo>
                    <a:pt x="43" y="26"/>
                    <a:pt x="43" y="26"/>
                    <a:pt x="43" y="26"/>
                  </a:cubicBezTo>
                  <a:cubicBezTo>
                    <a:pt x="43" y="26"/>
                    <a:pt x="43" y="27"/>
                    <a:pt x="44" y="27"/>
                  </a:cubicBezTo>
                  <a:close/>
                  <a:moveTo>
                    <a:pt x="50" y="46"/>
                  </a:moveTo>
                  <a:cubicBezTo>
                    <a:pt x="48" y="47"/>
                    <a:pt x="45" y="47"/>
                    <a:pt x="43" y="47"/>
                  </a:cubicBezTo>
                  <a:cubicBezTo>
                    <a:pt x="46" y="47"/>
                    <a:pt x="49" y="46"/>
                    <a:pt x="51" y="45"/>
                  </a:cubicBezTo>
                  <a:cubicBezTo>
                    <a:pt x="52" y="44"/>
                    <a:pt x="52" y="43"/>
                    <a:pt x="53" y="43"/>
                  </a:cubicBezTo>
                  <a:cubicBezTo>
                    <a:pt x="53" y="43"/>
                    <a:pt x="54" y="43"/>
                    <a:pt x="54" y="43"/>
                  </a:cubicBezTo>
                  <a:cubicBezTo>
                    <a:pt x="53" y="45"/>
                    <a:pt x="51" y="46"/>
                    <a:pt x="50" y="46"/>
                  </a:cubicBezTo>
                  <a:close/>
                  <a:moveTo>
                    <a:pt x="16" y="29"/>
                  </a:moveTo>
                  <a:cubicBezTo>
                    <a:pt x="16" y="21"/>
                    <a:pt x="21" y="18"/>
                    <a:pt x="27" y="17"/>
                  </a:cubicBezTo>
                  <a:cubicBezTo>
                    <a:pt x="22" y="22"/>
                    <a:pt x="19" y="29"/>
                    <a:pt x="18" y="36"/>
                  </a:cubicBezTo>
                  <a:cubicBezTo>
                    <a:pt x="17" y="34"/>
                    <a:pt x="16" y="31"/>
                    <a:pt x="1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87">
              <a:extLst>
                <a:ext uri="{FF2B5EF4-FFF2-40B4-BE49-F238E27FC236}">
                  <a16:creationId xmlns:a16="http://schemas.microsoft.com/office/drawing/2014/main" xmlns="" id="{5C1C0765-2B70-4775-A632-53F1FEA8B26D}"/>
                </a:ext>
              </a:extLst>
            </p:cNvPr>
            <p:cNvSpPr>
              <a:spLocks/>
            </p:cNvSpPr>
            <p:nvPr/>
          </p:nvSpPr>
          <p:spPr bwMode="auto">
            <a:xfrm>
              <a:off x="1318" y="755"/>
              <a:ext cx="344" cy="348"/>
            </a:xfrm>
            <a:custGeom>
              <a:avLst/>
              <a:gdLst>
                <a:gd name="T0" fmla="*/ 25 w 145"/>
                <a:gd name="T1" fmla="*/ 50 h 147"/>
                <a:gd name="T2" fmla="*/ 52 w 145"/>
                <a:gd name="T3" fmla="*/ 3 h 147"/>
                <a:gd name="T4" fmla="*/ 61 w 145"/>
                <a:gd name="T5" fmla="*/ 2 h 147"/>
                <a:gd name="T6" fmla="*/ 141 w 145"/>
                <a:gd name="T7" fmla="*/ 91 h 147"/>
                <a:gd name="T8" fmla="*/ 130 w 145"/>
                <a:gd name="T9" fmla="*/ 101 h 147"/>
                <a:gd name="T10" fmla="*/ 114 w 145"/>
                <a:gd name="T11" fmla="*/ 101 h 147"/>
                <a:gd name="T12" fmla="*/ 59 w 145"/>
                <a:gd name="T13" fmla="*/ 31 h 147"/>
                <a:gd name="T14" fmla="*/ 18 w 145"/>
                <a:gd name="T15" fmla="*/ 134 h 147"/>
                <a:gd name="T16" fmla="*/ 14 w 145"/>
                <a:gd name="T17" fmla="*/ 139 h 147"/>
                <a:gd name="T18" fmla="*/ 14 w 145"/>
                <a:gd name="T19" fmla="*/ 140 h 147"/>
                <a:gd name="T20" fmla="*/ 3 w 145"/>
                <a:gd name="T21" fmla="*/ 140 h 147"/>
                <a:gd name="T22" fmla="*/ 25 w 145"/>
                <a:gd name="T23" fmla="*/ 5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5" h="147">
                  <a:moveTo>
                    <a:pt x="25" y="50"/>
                  </a:moveTo>
                  <a:cubicBezTo>
                    <a:pt x="32" y="34"/>
                    <a:pt x="40" y="18"/>
                    <a:pt x="52" y="3"/>
                  </a:cubicBezTo>
                  <a:cubicBezTo>
                    <a:pt x="54" y="0"/>
                    <a:pt x="58" y="0"/>
                    <a:pt x="61" y="2"/>
                  </a:cubicBezTo>
                  <a:cubicBezTo>
                    <a:pt x="99" y="19"/>
                    <a:pt x="123" y="54"/>
                    <a:pt x="141" y="91"/>
                  </a:cubicBezTo>
                  <a:cubicBezTo>
                    <a:pt x="145" y="99"/>
                    <a:pt x="136" y="105"/>
                    <a:pt x="130" y="101"/>
                  </a:cubicBezTo>
                  <a:cubicBezTo>
                    <a:pt x="129" y="108"/>
                    <a:pt x="117" y="110"/>
                    <a:pt x="114" y="101"/>
                  </a:cubicBezTo>
                  <a:cubicBezTo>
                    <a:pt x="104" y="72"/>
                    <a:pt x="83" y="49"/>
                    <a:pt x="59" y="31"/>
                  </a:cubicBezTo>
                  <a:cubicBezTo>
                    <a:pt x="41" y="64"/>
                    <a:pt x="26" y="97"/>
                    <a:pt x="18" y="134"/>
                  </a:cubicBezTo>
                  <a:cubicBezTo>
                    <a:pt x="18" y="137"/>
                    <a:pt x="16" y="139"/>
                    <a:pt x="14" y="139"/>
                  </a:cubicBezTo>
                  <a:cubicBezTo>
                    <a:pt x="14" y="139"/>
                    <a:pt x="14" y="139"/>
                    <a:pt x="14" y="140"/>
                  </a:cubicBezTo>
                  <a:cubicBezTo>
                    <a:pt x="14" y="147"/>
                    <a:pt x="4" y="146"/>
                    <a:pt x="3" y="140"/>
                  </a:cubicBezTo>
                  <a:cubicBezTo>
                    <a:pt x="0" y="108"/>
                    <a:pt x="9" y="77"/>
                    <a:pt x="25"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88">
              <a:extLst>
                <a:ext uri="{FF2B5EF4-FFF2-40B4-BE49-F238E27FC236}">
                  <a16:creationId xmlns:a16="http://schemas.microsoft.com/office/drawing/2014/main" xmlns="" id="{D7BDC4D9-9137-4DCE-9F0D-7217B0C85494}"/>
                </a:ext>
              </a:extLst>
            </p:cNvPr>
            <p:cNvSpPr>
              <a:spLocks/>
            </p:cNvSpPr>
            <p:nvPr/>
          </p:nvSpPr>
          <p:spPr bwMode="auto">
            <a:xfrm>
              <a:off x="941" y="1082"/>
              <a:ext cx="391" cy="173"/>
            </a:xfrm>
            <a:custGeom>
              <a:avLst/>
              <a:gdLst>
                <a:gd name="T0" fmla="*/ 6 w 165"/>
                <a:gd name="T1" fmla="*/ 57 h 73"/>
                <a:gd name="T2" fmla="*/ 10 w 165"/>
                <a:gd name="T3" fmla="*/ 50 h 73"/>
                <a:gd name="T4" fmla="*/ 12 w 165"/>
                <a:gd name="T5" fmla="*/ 43 h 73"/>
                <a:gd name="T6" fmla="*/ 85 w 165"/>
                <a:gd name="T7" fmla="*/ 12 h 73"/>
                <a:gd name="T8" fmla="*/ 157 w 165"/>
                <a:gd name="T9" fmla="*/ 6 h 73"/>
                <a:gd name="T10" fmla="*/ 157 w 165"/>
                <a:gd name="T11" fmla="*/ 21 h 73"/>
                <a:gd name="T12" fmla="*/ 157 w 165"/>
                <a:gd name="T13" fmla="*/ 21 h 73"/>
                <a:gd name="T14" fmla="*/ 153 w 165"/>
                <a:gd name="T15" fmla="*/ 24 h 73"/>
                <a:gd name="T16" fmla="*/ 148 w 165"/>
                <a:gd name="T17" fmla="*/ 24 h 73"/>
                <a:gd name="T18" fmla="*/ 76 w 165"/>
                <a:gd name="T19" fmla="*/ 32 h 73"/>
                <a:gd name="T20" fmla="*/ 32 w 165"/>
                <a:gd name="T21" fmla="*/ 51 h 73"/>
                <a:gd name="T22" fmla="*/ 20 w 165"/>
                <a:gd name="T23" fmla="*/ 65 h 73"/>
                <a:gd name="T24" fmla="*/ 6 w 165"/>
                <a:gd name="T25" fmla="*/ 5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73">
                  <a:moveTo>
                    <a:pt x="6" y="57"/>
                  </a:moveTo>
                  <a:cubicBezTo>
                    <a:pt x="7" y="54"/>
                    <a:pt x="9" y="52"/>
                    <a:pt x="10" y="50"/>
                  </a:cubicBezTo>
                  <a:cubicBezTo>
                    <a:pt x="10" y="48"/>
                    <a:pt x="10" y="45"/>
                    <a:pt x="12" y="43"/>
                  </a:cubicBezTo>
                  <a:cubicBezTo>
                    <a:pt x="31" y="26"/>
                    <a:pt x="58" y="16"/>
                    <a:pt x="85" y="12"/>
                  </a:cubicBezTo>
                  <a:cubicBezTo>
                    <a:pt x="109" y="4"/>
                    <a:pt x="133" y="0"/>
                    <a:pt x="157" y="6"/>
                  </a:cubicBezTo>
                  <a:cubicBezTo>
                    <a:pt x="165" y="8"/>
                    <a:pt x="165" y="19"/>
                    <a:pt x="157" y="21"/>
                  </a:cubicBezTo>
                  <a:cubicBezTo>
                    <a:pt x="157" y="21"/>
                    <a:pt x="157" y="21"/>
                    <a:pt x="157" y="21"/>
                  </a:cubicBezTo>
                  <a:cubicBezTo>
                    <a:pt x="157" y="23"/>
                    <a:pt x="155" y="24"/>
                    <a:pt x="153" y="24"/>
                  </a:cubicBezTo>
                  <a:cubicBezTo>
                    <a:pt x="151" y="24"/>
                    <a:pt x="150" y="24"/>
                    <a:pt x="148" y="24"/>
                  </a:cubicBezTo>
                  <a:cubicBezTo>
                    <a:pt x="125" y="28"/>
                    <a:pt x="100" y="28"/>
                    <a:pt x="76" y="32"/>
                  </a:cubicBezTo>
                  <a:cubicBezTo>
                    <a:pt x="61" y="38"/>
                    <a:pt x="46" y="45"/>
                    <a:pt x="32" y="51"/>
                  </a:cubicBezTo>
                  <a:cubicBezTo>
                    <a:pt x="27" y="55"/>
                    <a:pt x="24" y="59"/>
                    <a:pt x="20" y="65"/>
                  </a:cubicBezTo>
                  <a:cubicBezTo>
                    <a:pt x="14" y="73"/>
                    <a:pt x="0" y="65"/>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89">
              <a:extLst>
                <a:ext uri="{FF2B5EF4-FFF2-40B4-BE49-F238E27FC236}">
                  <a16:creationId xmlns:a16="http://schemas.microsoft.com/office/drawing/2014/main" xmlns="" id="{7E3F8932-28B5-4D07-8543-64E8359F3300}"/>
                </a:ext>
              </a:extLst>
            </p:cNvPr>
            <p:cNvSpPr>
              <a:spLocks/>
            </p:cNvSpPr>
            <p:nvPr/>
          </p:nvSpPr>
          <p:spPr bwMode="auto">
            <a:xfrm>
              <a:off x="946" y="1217"/>
              <a:ext cx="263" cy="220"/>
            </a:xfrm>
            <a:custGeom>
              <a:avLst/>
              <a:gdLst>
                <a:gd name="T0" fmla="*/ 2 w 111"/>
                <a:gd name="T1" fmla="*/ 7 h 93"/>
                <a:gd name="T2" fmla="*/ 19 w 111"/>
                <a:gd name="T3" fmla="*/ 6 h 93"/>
                <a:gd name="T4" fmla="*/ 20 w 111"/>
                <a:gd name="T5" fmla="*/ 7 h 93"/>
                <a:gd name="T6" fmla="*/ 103 w 111"/>
                <a:gd name="T7" fmla="*/ 69 h 93"/>
                <a:gd name="T8" fmla="*/ 106 w 111"/>
                <a:gd name="T9" fmla="*/ 76 h 93"/>
                <a:gd name="T10" fmla="*/ 95 w 111"/>
                <a:gd name="T11" fmla="*/ 88 h 93"/>
                <a:gd name="T12" fmla="*/ 45 w 111"/>
                <a:gd name="T13" fmla="*/ 57 h 93"/>
                <a:gd name="T14" fmla="*/ 43 w 111"/>
                <a:gd name="T15" fmla="*/ 56 h 93"/>
                <a:gd name="T16" fmla="*/ 1 w 111"/>
                <a:gd name="T17" fmla="*/ 15 h 93"/>
                <a:gd name="T18" fmla="*/ 2 w 111"/>
                <a:gd name="T19"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93">
                  <a:moveTo>
                    <a:pt x="2" y="7"/>
                  </a:moveTo>
                  <a:cubicBezTo>
                    <a:pt x="9" y="0"/>
                    <a:pt x="14" y="2"/>
                    <a:pt x="19" y="6"/>
                  </a:cubicBezTo>
                  <a:cubicBezTo>
                    <a:pt x="19" y="7"/>
                    <a:pt x="20" y="7"/>
                    <a:pt x="20" y="7"/>
                  </a:cubicBezTo>
                  <a:cubicBezTo>
                    <a:pt x="47" y="30"/>
                    <a:pt x="71" y="54"/>
                    <a:pt x="103" y="69"/>
                  </a:cubicBezTo>
                  <a:cubicBezTo>
                    <a:pt x="106" y="71"/>
                    <a:pt x="107" y="74"/>
                    <a:pt x="106" y="76"/>
                  </a:cubicBezTo>
                  <a:cubicBezTo>
                    <a:pt x="111" y="82"/>
                    <a:pt x="104" y="93"/>
                    <a:pt x="95" y="88"/>
                  </a:cubicBezTo>
                  <a:cubicBezTo>
                    <a:pt x="78" y="79"/>
                    <a:pt x="61" y="70"/>
                    <a:pt x="45" y="57"/>
                  </a:cubicBezTo>
                  <a:cubicBezTo>
                    <a:pt x="45" y="57"/>
                    <a:pt x="44" y="56"/>
                    <a:pt x="43" y="56"/>
                  </a:cubicBezTo>
                  <a:cubicBezTo>
                    <a:pt x="25" y="46"/>
                    <a:pt x="9" y="33"/>
                    <a:pt x="1" y="15"/>
                  </a:cubicBezTo>
                  <a:cubicBezTo>
                    <a:pt x="0" y="12"/>
                    <a:pt x="0" y="9"/>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90">
              <a:extLst>
                <a:ext uri="{FF2B5EF4-FFF2-40B4-BE49-F238E27FC236}">
                  <a16:creationId xmlns:a16="http://schemas.microsoft.com/office/drawing/2014/main" xmlns="" id="{F19E4F6E-A6A1-4B05-819D-C568D94A8BE8}"/>
                </a:ext>
              </a:extLst>
            </p:cNvPr>
            <p:cNvSpPr>
              <a:spLocks noEditPoints="1"/>
            </p:cNvSpPr>
            <p:nvPr/>
          </p:nvSpPr>
          <p:spPr bwMode="auto">
            <a:xfrm>
              <a:off x="2513" y="684"/>
              <a:ext cx="341" cy="438"/>
            </a:xfrm>
            <a:custGeom>
              <a:avLst/>
              <a:gdLst>
                <a:gd name="T0" fmla="*/ 130 w 144"/>
                <a:gd name="T1" fmla="*/ 151 h 185"/>
                <a:gd name="T2" fmla="*/ 43 w 144"/>
                <a:gd name="T3" fmla="*/ 164 h 185"/>
                <a:gd name="T4" fmla="*/ 82 w 144"/>
                <a:gd name="T5" fmla="*/ 118 h 185"/>
                <a:gd name="T6" fmla="*/ 73 w 144"/>
                <a:gd name="T7" fmla="*/ 107 h 185"/>
                <a:gd name="T8" fmla="*/ 51 w 144"/>
                <a:gd name="T9" fmla="*/ 124 h 185"/>
                <a:gd name="T10" fmla="*/ 85 w 144"/>
                <a:gd name="T11" fmla="*/ 64 h 185"/>
                <a:gd name="T12" fmla="*/ 75 w 144"/>
                <a:gd name="T13" fmla="*/ 58 h 185"/>
                <a:gd name="T14" fmla="*/ 51 w 144"/>
                <a:gd name="T15" fmla="*/ 77 h 185"/>
                <a:gd name="T16" fmla="*/ 78 w 144"/>
                <a:gd name="T17" fmla="*/ 12 h 185"/>
                <a:gd name="T18" fmla="*/ 65 w 144"/>
                <a:gd name="T19" fmla="*/ 6 h 185"/>
                <a:gd name="T20" fmla="*/ 1 w 144"/>
                <a:gd name="T21" fmla="*/ 145 h 185"/>
                <a:gd name="T22" fmla="*/ 4 w 144"/>
                <a:gd name="T23" fmla="*/ 152 h 185"/>
                <a:gd name="T24" fmla="*/ 2 w 144"/>
                <a:gd name="T25" fmla="*/ 164 h 185"/>
                <a:gd name="T26" fmla="*/ 14 w 144"/>
                <a:gd name="T27" fmla="*/ 170 h 185"/>
                <a:gd name="T28" fmla="*/ 15 w 144"/>
                <a:gd name="T29" fmla="*/ 171 h 185"/>
                <a:gd name="T30" fmla="*/ 15 w 144"/>
                <a:gd name="T31" fmla="*/ 171 h 185"/>
                <a:gd name="T32" fmla="*/ 22 w 144"/>
                <a:gd name="T33" fmla="*/ 184 h 185"/>
                <a:gd name="T34" fmla="*/ 133 w 144"/>
                <a:gd name="T35" fmla="*/ 166 h 185"/>
                <a:gd name="T36" fmla="*/ 130 w 144"/>
                <a:gd name="T37" fmla="*/ 151 h 185"/>
                <a:gd name="T38" fmla="*/ 56 w 144"/>
                <a:gd name="T39" fmla="*/ 92 h 185"/>
                <a:gd name="T40" fmla="*/ 20 w 144"/>
                <a:gd name="T41" fmla="*/ 148 h 185"/>
                <a:gd name="T42" fmla="*/ 25 w 144"/>
                <a:gd name="T43" fmla="*/ 132 h 185"/>
                <a:gd name="T44" fmla="*/ 56 w 144"/>
                <a:gd name="T45" fmla="*/ 92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185">
                  <a:moveTo>
                    <a:pt x="130" y="151"/>
                  </a:moveTo>
                  <a:cubicBezTo>
                    <a:pt x="101" y="155"/>
                    <a:pt x="72" y="159"/>
                    <a:pt x="43" y="164"/>
                  </a:cubicBezTo>
                  <a:cubicBezTo>
                    <a:pt x="58" y="151"/>
                    <a:pt x="73" y="137"/>
                    <a:pt x="82" y="118"/>
                  </a:cubicBezTo>
                  <a:cubicBezTo>
                    <a:pt x="85" y="112"/>
                    <a:pt x="79" y="103"/>
                    <a:pt x="73" y="107"/>
                  </a:cubicBezTo>
                  <a:cubicBezTo>
                    <a:pt x="65" y="112"/>
                    <a:pt x="57" y="118"/>
                    <a:pt x="51" y="124"/>
                  </a:cubicBezTo>
                  <a:cubicBezTo>
                    <a:pt x="63" y="105"/>
                    <a:pt x="76" y="86"/>
                    <a:pt x="85" y="64"/>
                  </a:cubicBezTo>
                  <a:cubicBezTo>
                    <a:pt x="88" y="58"/>
                    <a:pt x="79" y="54"/>
                    <a:pt x="75" y="58"/>
                  </a:cubicBezTo>
                  <a:cubicBezTo>
                    <a:pt x="67" y="64"/>
                    <a:pt x="59" y="70"/>
                    <a:pt x="51" y="77"/>
                  </a:cubicBezTo>
                  <a:cubicBezTo>
                    <a:pt x="62" y="56"/>
                    <a:pt x="73" y="35"/>
                    <a:pt x="78" y="12"/>
                  </a:cubicBezTo>
                  <a:cubicBezTo>
                    <a:pt x="79" y="4"/>
                    <a:pt x="70" y="0"/>
                    <a:pt x="65" y="6"/>
                  </a:cubicBezTo>
                  <a:cubicBezTo>
                    <a:pt x="33" y="46"/>
                    <a:pt x="15" y="96"/>
                    <a:pt x="1" y="145"/>
                  </a:cubicBezTo>
                  <a:cubicBezTo>
                    <a:pt x="0" y="148"/>
                    <a:pt x="1" y="151"/>
                    <a:pt x="4" y="152"/>
                  </a:cubicBezTo>
                  <a:cubicBezTo>
                    <a:pt x="3" y="156"/>
                    <a:pt x="2" y="160"/>
                    <a:pt x="2" y="164"/>
                  </a:cubicBezTo>
                  <a:cubicBezTo>
                    <a:pt x="1" y="171"/>
                    <a:pt x="9" y="173"/>
                    <a:pt x="14" y="170"/>
                  </a:cubicBezTo>
                  <a:cubicBezTo>
                    <a:pt x="14" y="170"/>
                    <a:pt x="15" y="171"/>
                    <a:pt x="15" y="171"/>
                  </a:cubicBezTo>
                  <a:cubicBezTo>
                    <a:pt x="15" y="171"/>
                    <a:pt x="15" y="171"/>
                    <a:pt x="15" y="171"/>
                  </a:cubicBezTo>
                  <a:cubicBezTo>
                    <a:pt x="10" y="176"/>
                    <a:pt x="14" y="185"/>
                    <a:pt x="22" y="184"/>
                  </a:cubicBezTo>
                  <a:cubicBezTo>
                    <a:pt x="59" y="176"/>
                    <a:pt x="96" y="172"/>
                    <a:pt x="133" y="166"/>
                  </a:cubicBezTo>
                  <a:cubicBezTo>
                    <a:pt x="144" y="165"/>
                    <a:pt x="140" y="149"/>
                    <a:pt x="130" y="151"/>
                  </a:cubicBezTo>
                  <a:close/>
                  <a:moveTo>
                    <a:pt x="56" y="92"/>
                  </a:moveTo>
                  <a:cubicBezTo>
                    <a:pt x="44" y="111"/>
                    <a:pt x="30" y="129"/>
                    <a:pt x="20" y="148"/>
                  </a:cubicBezTo>
                  <a:cubicBezTo>
                    <a:pt x="21" y="143"/>
                    <a:pt x="23" y="137"/>
                    <a:pt x="25" y="132"/>
                  </a:cubicBezTo>
                  <a:cubicBezTo>
                    <a:pt x="34" y="117"/>
                    <a:pt x="44" y="104"/>
                    <a:pt x="56"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91">
              <a:extLst>
                <a:ext uri="{FF2B5EF4-FFF2-40B4-BE49-F238E27FC236}">
                  <a16:creationId xmlns:a16="http://schemas.microsoft.com/office/drawing/2014/main" xmlns="" id="{BC25FA0E-8E7A-46BF-A49E-41FF9E9E6F49}"/>
                </a:ext>
              </a:extLst>
            </p:cNvPr>
            <p:cNvSpPr>
              <a:spLocks noEditPoints="1"/>
            </p:cNvSpPr>
            <p:nvPr/>
          </p:nvSpPr>
          <p:spPr bwMode="auto">
            <a:xfrm>
              <a:off x="957" y="622"/>
              <a:ext cx="389" cy="493"/>
            </a:xfrm>
            <a:custGeom>
              <a:avLst/>
              <a:gdLst>
                <a:gd name="T0" fmla="*/ 146 w 164"/>
                <a:gd name="T1" fmla="*/ 117 h 208"/>
                <a:gd name="T2" fmla="*/ 144 w 164"/>
                <a:gd name="T3" fmla="*/ 93 h 208"/>
                <a:gd name="T4" fmla="*/ 128 w 164"/>
                <a:gd name="T5" fmla="*/ 92 h 208"/>
                <a:gd name="T6" fmla="*/ 128 w 164"/>
                <a:gd name="T7" fmla="*/ 98 h 208"/>
                <a:gd name="T8" fmla="*/ 104 w 164"/>
                <a:gd name="T9" fmla="*/ 7 h 208"/>
                <a:gd name="T10" fmla="*/ 89 w 164"/>
                <a:gd name="T11" fmla="*/ 9 h 208"/>
                <a:gd name="T12" fmla="*/ 121 w 164"/>
                <a:gd name="T13" fmla="*/ 146 h 208"/>
                <a:gd name="T14" fmla="*/ 59 w 164"/>
                <a:gd name="T15" fmla="*/ 90 h 208"/>
                <a:gd name="T16" fmla="*/ 52 w 164"/>
                <a:gd name="T17" fmla="*/ 96 h 208"/>
                <a:gd name="T18" fmla="*/ 81 w 164"/>
                <a:gd name="T19" fmla="*/ 133 h 208"/>
                <a:gd name="T20" fmla="*/ 122 w 164"/>
                <a:gd name="T21" fmla="*/ 182 h 208"/>
                <a:gd name="T22" fmla="*/ 74 w 164"/>
                <a:gd name="T23" fmla="*/ 165 h 208"/>
                <a:gd name="T24" fmla="*/ 11 w 164"/>
                <a:gd name="T25" fmla="*/ 162 h 208"/>
                <a:gd name="T26" fmla="*/ 8 w 164"/>
                <a:gd name="T27" fmla="*/ 178 h 208"/>
                <a:gd name="T28" fmla="*/ 126 w 164"/>
                <a:gd name="T29" fmla="*/ 202 h 208"/>
                <a:gd name="T30" fmla="*/ 134 w 164"/>
                <a:gd name="T31" fmla="*/ 199 h 208"/>
                <a:gd name="T32" fmla="*/ 136 w 164"/>
                <a:gd name="T33" fmla="*/ 199 h 208"/>
                <a:gd name="T34" fmla="*/ 142 w 164"/>
                <a:gd name="T35" fmla="*/ 197 h 208"/>
                <a:gd name="T36" fmla="*/ 151 w 164"/>
                <a:gd name="T37" fmla="*/ 205 h 208"/>
                <a:gd name="T38" fmla="*/ 163 w 164"/>
                <a:gd name="T39" fmla="*/ 198 h 208"/>
                <a:gd name="T40" fmla="*/ 146 w 164"/>
                <a:gd name="T41" fmla="*/ 117 h 208"/>
                <a:gd name="T42" fmla="*/ 72 w 164"/>
                <a:gd name="T43" fmla="*/ 108 h 208"/>
                <a:gd name="T44" fmla="*/ 91 w 164"/>
                <a:gd name="T45" fmla="*/ 126 h 208"/>
                <a:gd name="T46" fmla="*/ 72 w 164"/>
                <a:gd name="T47" fmla="*/ 1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4" h="208">
                  <a:moveTo>
                    <a:pt x="146" y="117"/>
                  </a:moveTo>
                  <a:cubicBezTo>
                    <a:pt x="145" y="109"/>
                    <a:pt x="144" y="101"/>
                    <a:pt x="144" y="93"/>
                  </a:cubicBezTo>
                  <a:cubicBezTo>
                    <a:pt x="144" y="83"/>
                    <a:pt x="129" y="82"/>
                    <a:pt x="128" y="92"/>
                  </a:cubicBezTo>
                  <a:cubicBezTo>
                    <a:pt x="128" y="94"/>
                    <a:pt x="128" y="96"/>
                    <a:pt x="128" y="98"/>
                  </a:cubicBezTo>
                  <a:cubicBezTo>
                    <a:pt x="121" y="68"/>
                    <a:pt x="114" y="37"/>
                    <a:pt x="104" y="7"/>
                  </a:cubicBezTo>
                  <a:cubicBezTo>
                    <a:pt x="102" y="0"/>
                    <a:pt x="89" y="0"/>
                    <a:pt x="89" y="9"/>
                  </a:cubicBezTo>
                  <a:cubicBezTo>
                    <a:pt x="90" y="56"/>
                    <a:pt x="103" y="102"/>
                    <a:pt x="121" y="146"/>
                  </a:cubicBezTo>
                  <a:cubicBezTo>
                    <a:pt x="105" y="123"/>
                    <a:pt x="89" y="100"/>
                    <a:pt x="59" y="90"/>
                  </a:cubicBezTo>
                  <a:cubicBezTo>
                    <a:pt x="55" y="88"/>
                    <a:pt x="51" y="92"/>
                    <a:pt x="52" y="96"/>
                  </a:cubicBezTo>
                  <a:cubicBezTo>
                    <a:pt x="57" y="112"/>
                    <a:pt x="69" y="122"/>
                    <a:pt x="81" y="133"/>
                  </a:cubicBezTo>
                  <a:cubicBezTo>
                    <a:pt x="97" y="147"/>
                    <a:pt x="112" y="163"/>
                    <a:pt x="122" y="182"/>
                  </a:cubicBezTo>
                  <a:cubicBezTo>
                    <a:pt x="106" y="178"/>
                    <a:pt x="90" y="169"/>
                    <a:pt x="74" y="165"/>
                  </a:cubicBezTo>
                  <a:cubicBezTo>
                    <a:pt x="53" y="160"/>
                    <a:pt x="31" y="162"/>
                    <a:pt x="11" y="162"/>
                  </a:cubicBezTo>
                  <a:cubicBezTo>
                    <a:pt x="2" y="162"/>
                    <a:pt x="0" y="175"/>
                    <a:pt x="8" y="178"/>
                  </a:cubicBezTo>
                  <a:cubicBezTo>
                    <a:pt x="46" y="191"/>
                    <a:pt x="87" y="193"/>
                    <a:pt x="126" y="202"/>
                  </a:cubicBezTo>
                  <a:cubicBezTo>
                    <a:pt x="130" y="203"/>
                    <a:pt x="133" y="202"/>
                    <a:pt x="134" y="199"/>
                  </a:cubicBezTo>
                  <a:cubicBezTo>
                    <a:pt x="135" y="199"/>
                    <a:pt x="135" y="199"/>
                    <a:pt x="136" y="199"/>
                  </a:cubicBezTo>
                  <a:cubicBezTo>
                    <a:pt x="138" y="199"/>
                    <a:pt x="141" y="198"/>
                    <a:pt x="142" y="197"/>
                  </a:cubicBezTo>
                  <a:cubicBezTo>
                    <a:pt x="145" y="199"/>
                    <a:pt x="148" y="202"/>
                    <a:pt x="151" y="205"/>
                  </a:cubicBezTo>
                  <a:cubicBezTo>
                    <a:pt x="156" y="208"/>
                    <a:pt x="164" y="204"/>
                    <a:pt x="163" y="198"/>
                  </a:cubicBezTo>
                  <a:cubicBezTo>
                    <a:pt x="162" y="170"/>
                    <a:pt x="150" y="144"/>
                    <a:pt x="146" y="117"/>
                  </a:cubicBezTo>
                  <a:close/>
                  <a:moveTo>
                    <a:pt x="72" y="108"/>
                  </a:moveTo>
                  <a:cubicBezTo>
                    <a:pt x="79" y="113"/>
                    <a:pt x="86" y="119"/>
                    <a:pt x="91" y="126"/>
                  </a:cubicBezTo>
                  <a:cubicBezTo>
                    <a:pt x="84" y="121"/>
                    <a:pt x="77" y="115"/>
                    <a:pt x="72"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92">
              <a:extLst>
                <a:ext uri="{FF2B5EF4-FFF2-40B4-BE49-F238E27FC236}">
                  <a16:creationId xmlns:a16="http://schemas.microsoft.com/office/drawing/2014/main" xmlns="" id="{923245DC-9D07-494F-A603-5FF843FC1F8B}"/>
                </a:ext>
              </a:extLst>
            </p:cNvPr>
            <p:cNvSpPr>
              <a:spLocks/>
            </p:cNvSpPr>
            <p:nvPr/>
          </p:nvSpPr>
          <p:spPr bwMode="auto">
            <a:xfrm>
              <a:off x="1519" y="2514"/>
              <a:ext cx="278" cy="1040"/>
            </a:xfrm>
            <a:custGeom>
              <a:avLst/>
              <a:gdLst>
                <a:gd name="T0" fmla="*/ 106 w 117"/>
                <a:gd name="T1" fmla="*/ 4 h 439"/>
                <a:gd name="T2" fmla="*/ 104 w 117"/>
                <a:gd name="T3" fmla="*/ 6 h 439"/>
                <a:gd name="T4" fmla="*/ 100 w 117"/>
                <a:gd name="T5" fmla="*/ 8 h 439"/>
                <a:gd name="T6" fmla="*/ 47 w 117"/>
                <a:gd name="T7" fmla="*/ 105 h 439"/>
                <a:gd name="T8" fmla="*/ 23 w 117"/>
                <a:gd name="T9" fmla="*/ 195 h 439"/>
                <a:gd name="T10" fmla="*/ 6 w 117"/>
                <a:gd name="T11" fmla="*/ 318 h 439"/>
                <a:gd name="T12" fmla="*/ 0 w 117"/>
                <a:gd name="T13" fmla="*/ 428 h 439"/>
                <a:gd name="T14" fmla="*/ 16 w 117"/>
                <a:gd name="T15" fmla="*/ 429 h 439"/>
                <a:gd name="T16" fmla="*/ 16 w 117"/>
                <a:gd name="T17" fmla="*/ 420 h 439"/>
                <a:gd name="T18" fmla="*/ 17 w 117"/>
                <a:gd name="T19" fmla="*/ 416 h 439"/>
                <a:gd name="T20" fmla="*/ 19 w 117"/>
                <a:gd name="T21" fmla="*/ 374 h 439"/>
                <a:gd name="T22" fmla="*/ 28 w 117"/>
                <a:gd name="T23" fmla="*/ 304 h 439"/>
                <a:gd name="T24" fmla="*/ 44 w 117"/>
                <a:gd name="T25" fmla="*/ 199 h 439"/>
                <a:gd name="T26" fmla="*/ 107 w 117"/>
                <a:gd name="T27" fmla="*/ 19 h 439"/>
                <a:gd name="T28" fmla="*/ 109 w 117"/>
                <a:gd name="T29" fmla="*/ 18 h 439"/>
                <a:gd name="T30" fmla="*/ 112 w 117"/>
                <a:gd name="T31" fmla="*/ 12 h 439"/>
                <a:gd name="T32" fmla="*/ 114 w 117"/>
                <a:gd name="T33" fmla="*/ 9 h 439"/>
                <a:gd name="T34" fmla="*/ 106 w 117"/>
                <a:gd name="T35" fmla="*/ 4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7" h="439">
                  <a:moveTo>
                    <a:pt x="106" y="4"/>
                  </a:moveTo>
                  <a:cubicBezTo>
                    <a:pt x="105" y="5"/>
                    <a:pt x="105" y="6"/>
                    <a:pt x="104" y="6"/>
                  </a:cubicBezTo>
                  <a:cubicBezTo>
                    <a:pt x="103" y="6"/>
                    <a:pt x="102" y="7"/>
                    <a:pt x="100" y="8"/>
                  </a:cubicBezTo>
                  <a:cubicBezTo>
                    <a:pt x="69" y="30"/>
                    <a:pt x="56" y="67"/>
                    <a:pt x="47" y="105"/>
                  </a:cubicBezTo>
                  <a:cubicBezTo>
                    <a:pt x="37" y="134"/>
                    <a:pt x="30" y="164"/>
                    <a:pt x="23" y="195"/>
                  </a:cubicBezTo>
                  <a:cubicBezTo>
                    <a:pt x="15" y="235"/>
                    <a:pt x="9" y="277"/>
                    <a:pt x="6" y="318"/>
                  </a:cubicBezTo>
                  <a:cubicBezTo>
                    <a:pt x="2" y="355"/>
                    <a:pt x="1" y="391"/>
                    <a:pt x="0" y="428"/>
                  </a:cubicBezTo>
                  <a:cubicBezTo>
                    <a:pt x="0" y="438"/>
                    <a:pt x="16" y="439"/>
                    <a:pt x="16" y="429"/>
                  </a:cubicBezTo>
                  <a:cubicBezTo>
                    <a:pt x="16" y="426"/>
                    <a:pt x="16" y="423"/>
                    <a:pt x="16" y="420"/>
                  </a:cubicBezTo>
                  <a:cubicBezTo>
                    <a:pt x="17" y="419"/>
                    <a:pt x="17" y="418"/>
                    <a:pt x="17" y="416"/>
                  </a:cubicBezTo>
                  <a:cubicBezTo>
                    <a:pt x="18" y="402"/>
                    <a:pt x="18" y="388"/>
                    <a:pt x="19" y="374"/>
                  </a:cubicBezTo>
                  <a:cubicBezTo>
                    <a:pt x="21" y="351"/>
                    <a:pt x="25" y="327"/>
                    <a:pt x="28" y="304"/>
                  </a:cubicBezTo>
                  <a:cubicBezTo>
                    <a:pt x="33" y="269"/>
                    <a:pt x="37" y="234"/>
                    <a:pt x="44" y="199"/>
                  </a:cubicBezTo>
                  <a:cubicBezTo>
                    <a:pt x="56" y="135"/>
                    <a:pt x="76" y="76"/>
                    <a:pt x="107" y="19"/>
                  </a:cubicBezTo>
                  <a:cubicBezTo>
                    <a:pt x="108" y="19"/>
                    <a:pt x="109" y="18"/>
                    <a:pt x="109" y="18"/>
                  </a:cubicBezTo>
                  <a:cubicBezTo>
                    <a:pt x="111" y="16"/>
                    <a:pt x="112" y="14"/>
                    <a:pt x="112" y="12"/>
                  </a:cubicBezTo>
                  <a:cubicBezTo>
                    <a:pt x="112" y="11"/>
                    <a:pt x="113" y="10"/>
                    <a:pt x="114" y="9"/>
                  </a:cubicBezTo>
                  <a:cubicBezTo>
                    <a:pt x="117" y="3"/>
                    <a:pt x="110" y="0"/>
                    <a:pt x="10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93">
              <a:extLst>
                <a:ext uri="{FF2B5EF4-FFF2-40B4-BE49-F238E27FC236}">
                  <a16:creationId xmlns:a16="http://schemas.microsoft.com/office/drawing/2014/main" xmlns="" id="{5026A508-E593-4E76-9FD2-B9E8063351FB}"/>
                </a:ext>
              </a:extLst>
            </p:cNvPr>
            <p:cNvSpPr>
              <a:spLocks/>
            </p:cNvSpPr>
            <p:nvPr/>
          </p:nvSpPr>
          <p:spPr bwMode="auto">
            <a:xfrm>
              <a:off x="2001" y="2521"/>
              <a:ext cx="318" cy="1030"/>
            </a:xfrm>
            <a:custGeom>
              <a:avLst/>
              <a:gdLst>
                <a:gd name="T0" fmla="*/ 131 w 134"/>
                <a:gd name="T1" fmla="*/ 419 h 435"/>
                <a:gd name="T2" fmla="*/ 134 w 134"/>
                <a:gd name="T3" fmla="*/ 412 h 435"/>
                <a:gd name="T4" fmla="*/ 126 w 134"/>
                <a:gd name="T5" fmla="*/ 333 h 435"/>
                <a:gd name="T6" fmla="*/ 121 w 134"/>
                <a:gd name="T7" fmla="*/ 306 h 435"/>
                <a:gd name="T8" fmla="*/ 119 w 134"/>
                <a:gd name="T9" fmla="*/ 291 h 435"/>
                <a:gd name="T10" fmla="*/ 118 w 134"/>
                <a:gd name="T11" fmla="*/ 286 h 435"/>
                <a:gd name="T12" fmla="*/ 104 w 134"/>
                <a:gd name="T13" fmla="*/ 177 h 435"/>
                <a:gd name="T14" fmla="*/ 35 w 134"/>
                <a:gd name="T15" fmla="*/ 18 h 435"/>
                <a:gd name="T16" fmla="*/ 29 w 134"/>
                <a:gd name="T17" fmla="*/ 12 h 435"/>
                <a:gd name="T18" fmla="*/ 24 w 134"/>
                <a:gd name="T19" fmla="*/ 10 h 435"/>
                <a:gd name="T20" fmla="*/ 10 w 134"/>
                <a:gd name="T21" fmla="*/ 2 h 435"/>
                <a:gd name="T22" fmla="*/ 5 w 134"/>
                <a:gd name="T23" fmla="*/ 10 h 435"/>
                <a:gd name="T24" fmla="*/ 20 w 134"/>
                <a:gd name="T25" fmla="*/ 23 h 435"/>
                <a:gd name="T26" fmla="*/ 93 w 134"/>
                <a:gd name="T27" fmla="*/ 231 h 435"/>
                <a:gd name="T28" fmla="*/ 113 w 134"/>
                <a:gd name="T29" fmla="*/ 353 h 435"/>
                <a:gd name="T30" fmla="*/ 116 w 134"/>
                <a:gd name="T31" fmla="*/ 426 h 435"/>
                <a:gd name="T32" fmla="*/ 124 w 134"/>
                <a:gd name="T33" fmla="*/ 435 h 435"/>
                <a:gd name="T34" fmla="*/ 124 w 134"/>
                <a:gd name="T35" fmla="*/ 435 h 435"/>
                <a:gd name="T36" fmla="*/ 132 w 134"/>
                <a:gd name="T37" fmla="*/ 423 h 435"/>
                <a:gd name="T38" fmla="*/ 131 w 134"/>
                <a:gd name="T39" fmla="*/ 419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 h="435">
                  <a:moveTo>
                    <a:pt x="131" y="419"/>
                  </a:moveTo>
                  <a:cubicBezTo>
                    <a:pt x="133" y="417"/>
                    <a:pt x="134" y="415"/>
                    <a:pt x="134" y="412"/>
                  </a:cubicBezTo>
                  <a:cubicBezTo>
                    <a:pt x="134" y="385"/>
                    <a:pt x="130" y="359"/>
                    <a:pt x="126" y="333"/>
                  </a:cubicBezTo>
                  <a:cubicBezTo>
                    <a:pt x="124" y="324"/>
                    <a:pt x="123" y="315"/>
                    <a:pt x="121" y="306"/>
                  </a:cubicBezTo>
                  <a:cubicBezTo>
                    <a:pt x="120" y="301"/>
                    <a:pt x="120" y="296"/>
                    <a:pt x="119" y="291"/>
                  </a:cubicBezTo>
                  <a:cubicBezTo>
                    <a:pt x="119" y="289"/>
                    <a:pt x="118" y="288"/>
                    <a:pt x="118" y="286"/>
                  </a:cubicBezTo>
                  <a:cubicBezTo>
                    <a:pt x="113" y="250"/>
                    <a:pt x="110" y="213"/>
                    <a:pt x="104" y="177"/>
                  </a:cubicBezTo>
                  <a:cubicBezTo>
                    <a:pt x="95" y="124"/>
                    <a:pt x="79" y="55"/>
                    <a:pt x="35" y="18"/>
                  </a:cubicBezTo>
                  <a:cubicBezTo>
                    <a:pt x="33" y="16"/>
                    <a:pt x="31" y="14"/>
                    <a:pt x="29" y="12"/>
                  </a:cubicBezTo>
                  <a:cubicBezTo>
                    <a:pt x="27" y="10"/>
                    <a:pt x="25" y="9"/>
                    <a:pt x="24" y="10"/>
                  </a:cubicBezTo>
                  <a:cubicBezTo>
                    <a:pt x="19" y="7"/>
                    <a:pt x="15" y="4"/>
                    <a:pt x="10" y="2"/>
                  </a:cubicBezTo>
                  <a:cubicBezTo>
                    <a:pt x="5" y="0"/>
                    <a:pt x="0" y="6"/>
                    <a:pt x="5" y="10"/>
                  </a:cubicBezTo>
                  <a:cubicBezTo>
                    <a:pt x="10" y="14"/>
                    <a:pt x="15" y="19"/>
                    <a:pt x="20" y="23"/>
                  </a:cubicBezTo>
                  <a:cubicBezTo>
                    <a:pt x="53" y="89"/>
                    <a:pt x="77" y="159"/>
                    <a:pt x="93" y="231"/>
                  </a:cubicBezTo>
                  <a:cubicBezTo>
                    <a:pt x="100" y="272"/>
                    <a:pt x="108" y="312"/>
                    <a:pt x="113" y="353"/>
                  </a:cubicBezTo>
                  <a:cubicBezTo>
                    <a:pt x="115" y="378"/>
                    <a:pt x="114" y="402"/>
                    <a:pt x="116" y="426"/>
                  </a:cubicBezTo>
                  <a:cubicBezTo>
                    <a:pt x="116" y="431"/>
                    <a:pt x="119" y="435"/>
                    <a:pt x="124" y="435"/>
                  </a:cubicBezTo>
                  <a:cubicBezTo>
                    <a:pt x="124" y="435"/>
                    <a:pt x="124" y="435"/>
                    <a:pt x="124" y="435"/>
                  </a:cubicBezTo>
                  <a:cubicBezTo>
                    <a:pt x="131" y="435"/>
                    <a:pt x="133" y="428"/>
                    <a:pt x="132" y="423"/>
                  </a:cubicBezTo>
                  <a:cubicBezTo>
                    <a:pt x="131" y="422"/>
                    <a:pt x="131" y="420"/>
                    <a:pt x="131" y="4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94">
              <a:extLst>
                <a:ext uri="{FF2B5EF4-FFF2-40B4-BE49-F238E27FC236}">
                  <a16:creationId xmlns:a16="http://schemas.microsoft.com/office/drawing/2014/main" xmlns="" id="{11BC6C15-B28B-48C2-B4A1-2500E8B2B77A}"/>
                </a:ext>
              </a:extLst>
            </p:cNvPr>
            <p:cNvSpPr>
              <a:spLocks/>
            </p:cNvSpPr>
            <p:nvPr/>
          </p:nvSpPr>
          <p:spPr bwMode="auto">
            <a:xfrm>
              <a:off x="1527" y="3483"/>
              <a:ext cx="792" cy="97"/>
            </a:xfrm>
            <a:custGeom>
              <a:avLst/>
              <a:gdLst>
                <a:gd name="T0" fmla="*/ 319 w 334"/>
                <a:gd name="T1" fmla="*/ 2 h 41"/>
                <a:gd name="T2" fmla="*/ 212 w 334"/>
                <a:gd name="T3" fmla="*/ 18 h 41"/>
                <a:gd name="T4" fmla="*/ 144 w 334"/>
                <a:gd name="T5" fmla="*/ 16 h 41"/>
                <a:gd name="T6" fmla="*/ 65 w 334"/>
                <a:gd name="T7" fmla="*/ 6 h 41"/>
                <a:gd name="T8" fmla="*/ 8 w 334"/>
                <a:gd name="T9" fmla="*/ 5 h 41"/>
                <a:gd name="T10" fmla="*/ 4 w 334"/>
                <a:gd name="T11" fmla="*/ 16 h 41"/>
                <a:gd name="T12" fmla="*/ 10 w 334"/>
                <a:gd name="T13" fmla="*/ 32 h 41"/>
                <a:gd name="T14" fmla="*/ 219 w 334"/>
                <a:gd name="T15" fmla="*/ 35 h 41"/>
                <a:gd name="T16" fmla="*/ 322 w 334"/>
                <a:gd name="T17" fmla="*/ 18 h 41"/>
                <a:gd name="T18" fmla="*/ 323 w 334"/>
                <a:gd name="T19" fmla="*/ 18 h 41"/>
                <a:gd name="T20" fmla="*/ 323 w 334"/>
                <a:gd name="T21" fmla="*/ 18 h 41"/>
                <a:gd name="T22" fmla="*/ 325 w 334"/>
                <a:gd name="T23" fmla="*/ 18 h 41"/>
                <a:gd name="T24" fmla="*/ 319 w 334"/>
                <a:gd name="T25" fmla="*/ 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4" h="41">
                  <a:moveTo>
                    <a:pt x="319" y="2"/>
                  </a:moveTo>
                  <a:cubicBezTo>
                    <a:pt x="284" y="10"/>
                    <a:pt x="248" y="15"/>
                    <a:pt x="212" y="18"/>
                  </a:cubicBezTo>
                  <a:cubicBezTo>
                    <a:pt x="189" y="19"/>
                    <a:pt x="166" y="17"/>
                    <a:pt x="144" y="16"/>
                  </a:cubicBezTo>
                  <a:cubicBezTo>
                    <a:pt x="117" y="15"/>
                    <a:pt x="91" y="11"/>
                    <a:pt x="65" y="6"/>
                  </a:cubicBezTo>
                  <a:cubicBezTo>
                    <a:pt x="46" y="3"/>
                    <a:pt x="26" y="0"/>
                    <a:pt x="8" y="5"/>
                  </a:cubicBezTo>
                  <a:cubicBezTo>
                    <a:pt x="3" y="7"/>
                    <a:pt x="1" y="13"/>
                    <a:pt x="4" y="16"/>
                  </a:cubicBezTo>
                  <a:cubicBezTo>
                    <a:pt x="0" y="21"/>
                    <a:pt x="2" y="31"/>
                    <a:pt x="10" y="32"/>
                  </a:cubicBezTo>
                  <a:cubicBezTo>
                    <a:pt x="78" y="40"/>
                    <a:pt x="149" y="41"/>
                    <a:pt x="219" y="35"/>
                  </a:cubicBezTo>
                  <a:cubicBezTo>
                    <a:pt x="254" y="34"/>
                    <a:pt x="290" y="30"/>
                    <a:pt x="322" y="18"/>
                  </a:cubicBezTo>
                  <a:cubicBezTo>
                    <a:pt x="323" y="18"/>
                    <a:pt x="323" y="18"/>
                    <a:pt x="323" y="18"/>
                  </a:cubicBezTo>
                  <a:cubicBezTo>
                    <a:pt x="323" y="18"/>
                    <a:pt x="323" y="18"/>
                    <a:pt x="323" y="18"/>
                  </a:cubicBezTo>
                  <a:cubicBezTo>
                    <a:pt x="323" y="18"/>
                    <a:pt x="324" y="18"/>
                    <a:pt x="325" y="18"/>
                  </a:cubicBezTo>
                  <a:cubicBezTo>
                    <a:pt x="334" y="14"/>
                    <a:pt x="328" y="0"/>
                    <a:pt x="31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95">
              <a:extLst>
                <a:ext uri="{FF2B5EF4-FFF2-40B4-BE49-F238E27FC236}">
                  <a16:creationId xmlns:a16="http://schemas.microsoft.com/office/drawing/2014/main" xmlns="" id="{3B142D70-95A9-4B5C-A4B7-3CC9A3D8A57E}"/>
                </a:ext>
              </a:extLst>
            </p:cNvPr>
            <p:cNvSpPr>
              <a:spLocks/>
            </p:cNvSpPr>
            <p:nvPr/>
          </p:nvSpPr>
          <p:spPr bwMode="auto">
            <a:xfrm>
              <a:off x="1821" y="3513"/>
              <a:ext cx="505" cy="71"/>
            </a:xfrm>
            <a:custGeom>
              <a:avLst/>
              <a:gdLst>
                <a:gd name="T0" fmla="*/ 204 w 213"/>
                <a:gd name="T1" fmla="*/ 1 h 30"/>
                <a:gd name="T2" fmla="*/ 101 w 213"/>
                <a:gd name="T3" fmla="*/ 14 h 30"/>
                <a:gd name="T4" fmla="*/ 49 w 213"/>
                <a:gd name="T5" fmla="*/ 12 h 30"/>
                <a:gd name="T6" fmla="*/ 6 w 213"/>
                <a:gd name="T7" fmla="*/ 13 h 30"/>
                <a:gd name="T8" fmla="*/ 6 w 213"/>
                <a:gd name="T9" fmla="*/ 23 h 30"/>
                <a:gd name="T10" fmla="*/ 48 w 213"/>
                <a:gd name="T11" fmla="*/ 27 h 30"/>
                <a:gd name="T12" fmla="*/ 108 w 213"/>
                <a:gd name="T13" fmla="*/ 30 h 30"/>
                <a:gd name="T14" fmla="*/ 208 w 213"/>
                <a:gd name="T15" fmla="*/ 12 h 30"/>
                <a:gd name="T16" fmla="*/ 204 w 213"/>
                <a:gd name="T17"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30">
                  <a:moveTo>
                    <a:pt x="204" y="1"/>
                  </a:moveTo>
                  <a:cubicBezTo>
                    <a:pt x="169" y="9"/>
                    <a:pt x="137" y="15"/>
                    <a:pt x="101" y="14"/>
                  </a:cubicBezTo>
                  <a:cubicBezTo>
                    <a:pt x="83" y="14"/>
                    <a:pt x="66" y="13"/>
                    <a:pt x="49" y="12"/>
                  </a:cubicBezTo>
                  <a:cubicBezTo>
                    <a:pt x="35" y="11"/>
                    <a:pt x="19" y="8"/>
                    <a:pt x="6" y="13"/>
                  </a:cubicBezTo>
                  <a:cubicBezTo>
                    <a:pt x="1" y="14"/>
                    <a:pt x="0" y="21"/>
                    <a:pt x="6" y="23"/>
                  </a:cubicBezTo>
                  <a:cubicBezTo>
                    <a:pt x="19" y="28"/>
                    <a:pt x="34" y="26"/>
                    <a:pt x="48" y="27"/>
                  </a:cubicBezTo>
                  <a:cubicBezTo>
                    <a:pt x="68" y="28"/>
                    <a:pt x="88" y="29"/>
                    <a:pt x="108" y="30"/>
                  </a:cubicBezTo>
                  <a:cubicBezTo>
                    <a:pt x="139" y="30"/>
                    <a:pt x="181" y="30"/>
                    <a:pt x="208" y="12"/>
                  </a:cubicBezTo>
                  <a:cubicBezTo>
                    <a:pt x="213" y="8"/>
                    <a:pt x="211" y="0"/>
                    <a:pt x="20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96">
              <a:extLst>
                <a:ext uri="{FF2B5EF4-FFF2-40B4-BE49-F238E27FC236}">
                  <a16:creationId xmlns:a16="http://schemas.microsoft.com/office/drawing/2014/main" xmlns="" id="{BF91F6E4-D26C-4ACF-9144-B1602DAA234F}"/>
                </a:ext>
              </a:extLst>
            </p:cNvPr>
            <p:cNvSpPr>
              <a:spLocks/>
            </p:cNvSpPr>
            <p:nvPr/>
          </p:nvSpPr>
          <p:spPr bwMode="auto">
            <a:xfrm>
              <a:off x="1749" y="3542"/>
              <a:ext cx="67" cy="322"/>
            </a:xfrm>
            <a:custGeom>
              <a:avLst/>
              <a:gdLst>
                <a:gd name="T0" fmla="*/ 24 w 28"/>
                <a:gd name="T1" fmla="*/ 122 h 136"/>
                <a:gd name="T2" fmla="*/ 24 w 28"/>
                <a:gd name="T3" fmla="*/ 122 h 136"/>
                <a:gd name="T4" fmla="*/ 25 w 28"/>
                <a:gd name="T5" fmla="*/ 119 h 136"/>
                <a:gd name="T6" fmla="*/ 21 w 28"/>
                <a:gd name="T7" fmla="*/ 41 h 136"/>
                <a:gd name="T8" fmla="*/ 26 w 28"/>
                <a:gd name="T9" fmla="*/ 12 h 136"/>
                <a:gd name="T10" fmla="*/ 10 w 28"/>
                <a:gd name="T11" fmla="*/ 9 h 136"/>
                <a:gd name="T12" fmla="*/ 6 w 28"/>
                <a:gd name="T13" fmla="*/ 26 h 136"/>
                <a:gd name="T14" fmla="*/ 3 w 28"/>
                <a:gd name="T15" fmla="*/ 57 h 136"/>
                <a:gd name="T16" fmla="*/ 8 w 28"/>
                <a:gd name="T17" fmla="*/ 126 h 136"/>
                <a:gd name="T18" fmla="*/ 24 w 28"/>
                <a:gd name="T19" fmla="*/ 12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136">
                  <a:moveTo>
                    <a:pt x="24" y="122"/>
                  </a:moveTo>
                  <a:cubicBezTo>
                    <a:pt x="24" y="122"/>
                    <a:pt x="24" y="122"/>
                    <a:pt x="24" y="122"/>
                  </a:cubicBezTo>
                  <a:cubicBezTo>
                    <a:pt x="24" y="121"/>
                    <a:pt x="25" y="120"/>
                    <a:pt x="25" y="119"/>
                  </a:cubicBezTo>
                  <a:cubicBezTo>
                    <a:pt x="24" y="93"/>
                    <a:pt x="20" y="67"/>
                    <a:pt x="21" y="41"/>
                  </a:cubicBezTo>
                  <a:cubicBezTo>
                    <a:pt x="23" y="31"/>
                    <a:pt x="24" y="22"/>
                    <a:pt x="26" y="12"/>
                  </a:cubicBezTo>
                  <a:cubicBezTo>
                    <a:pt x="27" y="2"/>
                    <a:pt x="12" y="0"/>
                    <a:pt x="10" y="9"/>
                  </a:cubicBezTo>
                  <a:cubicBezTo>
                    <a:pt x="8" y="15"/>
                    <a:pt x="7" y="20"/>
                    <a:pt x="6" y="26"/>
                  </a:cubicBezTo>
                  <a:cubicBezTo>
                    <a:pt x="4" y="36"/>
                    <a:pt x="3" y="46"/>
                    <a:pt x="3" y="57"/>
                  </a:cubicBezTo>
                  <a:cubicBezTo>
                    <a:pt x="0" y="80"/>
                    <a:pt x="0" y="103"/>
                    <a:pt x="8" y="126"/>
                  </a:cubicBezTo>
                  <a:cubicBezTo>
                    <a:pt x="11" y="136"/>
                    <a:pt x="28" y="133"/>
                    <a:pt x="24"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97">
              <a:extLst>
                <a:ext uri="{FF2B5EF4-FFF2-40B4-BE49-F238E27FC236}">
                  <a16:creationId xmlns:a16="http://schemas.microsoft.com/office/drawing/2014/main" xmlns="" id="{D16BB551-6BC4-4C27-91E4-D66AFF5BF713}"/>
                </a:ext>
              </a:extLst>
            </p:cNvPr>
            <p:cNvSpPr>
              <a:spLocks/>
            </p:cNvSpPr>
            <p:nvPr/>
          </p:nvSpPr>
          <p:spPr bwMode="auto">
            <a:xfrm>
              <a:off x="2013" y="3546"/>
              <a:ext cx="68" cy="318"/>
            </a:xfrm>
            <a:custGeom>
              <a:avLst/>
              <a:gdLst>
                <a:gd name="T0" fmla="*/ 26 w 29"/>
                <a:gd name="T1" fmla="*/ 70 h 134"/>
                <a:gd name="T2" fmla="*/ 19 w 29"/>
                <a:gd name="T3" fmla="*/ 16 h 134"/>
                <a:gd name="T4" fmla="*/ 19 w 29"/>
                <a:gd name="T5" fmla="*/ 9 h 134"/>
                <a:gd name="T6" fmla="*/ 7 w 29"/>
                <a:gd name="T7" fmla="*/ 7 h 134"/>
                <a:gd name="T8" fmla="*/ 6 w 29"/>
                <a:gd name="T9" fmla="*/ 10 h 134"/>
                <a:gd name="T10" fmla="*/ 2 w 29"/>
                <a:gd name="T11" fmla="*/ 17 h 134"/>
                <a:gd name="T12" fmla="*/ 8 w 29"/>
                <a:gd name="T13" fmla="*/ 58 h 134"/>
                <a:gd name="T14" fmla="*/ 0 w 29"/>
                <a:gd name="T15" fmla="*/ 123 h 134"/>
                <a:gd name="T16" fmla="*/ 17 w 29"/>
                <a:gd name="T17" fmla="*/ 124 h 134"/>
                <a:gd name="T18" fmla="*/ 17 w 29"/>
                <a:gd name="T19" fmla="*/ 124 h 134"/>
                <a:gd name="T20" fmla="*/ 26 w 29"/>
                <a:gd name="T21" fmla="*/ 7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134">
                  <a:moveTo>
                    <a:pt x="26" y="70"/>
                  </a:moveTo>
                  <a:cubicBezTo>
                    <a:pt x="29" y="50"/>
                    <a:pt x="28" y="31"/>
                    <a:pt x="19" y="16"/>
                  </a:cubicBezTo>
                  <a:cubicBezTo>
                    <a:pt x="19" y="13"/>
                    <a:pt x="19" y="11"/>
                    <a:pt x="19" y="9"/>
                  </a:cubicBezTo>
                  <a:cubicBezTo>
                    <a:pt x="20" y="1"/>
                    <a:pt x="9" y="0"/>
                    <a:pt x="7" y="7"/>
                  </a:cubicBezTo>
                  <a:cubicBezTo>
                    <a:pt x="6" y="8"/>
                    <a:pt x="6" y="9"/>
                    <a:pt x="6" y="10"/>
                  </a:cubicBezTo>
                  <a:cubicBezTo>
                    <a:pt x="3" y="11"/>
                    <a:pt x="2" y="13"/>
                    <a:pt x="2" y="17"/>
                  </a:cubicBezTo>
                  <a:cubicBezTo>
                    <a:pt x="3" y="29"/>
                    <a:pt x="6" y="43"/>
                    <a:pt x="8" y="58"/>
                  </a:cubicBezTo>
                  <a:cubicBezTo>
                    <a:pt x="8" y="79"/>
                    <a:pt x="1" y="102"/>
                    <a:pt x="0" y="123"/>
                  </a:cubicBezTo>
                  <a:cubicBezTo>
                    <a:pt x="0" y="134"/>
                    <a:pt x="15" y="134"/>
                    <a:pt x="17" y="124"/>
                  </a:cubicBezTo>
                  <a:cubicBezTo>
                    <a:pt x="17" y="124"/>
                    <a:pt x="17" y="124"/>
                    <a:pt x="17" y="124"/>
                  </a:cubicBezTo>
                  <a:cubicBezTo>
                    <a:pt x="28" y="108"/>
                    <a:pt x="29" y="89"/>
                    <a:pt x="26"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98">
              <a:extLst>
                <a:ext uri="{FF2B5EF4-FFF2-40B4-BE49-F238E27FC236}">
                  <a16:creationId xmlns:a16="http://schemas.microsoft.com/office/drawing/2014/main" xmlns="" id="{1CA99C76-5021-4779-A10E-D136C1414698}"/>
                </a:ext>
              </a:extLst>
            </p:cNvPr>
            <p:cNvSpPr>
              <a:spLocks/>
            </p:cNvSpPr>
            <p:nvPr/>
          </p:nvSpPr>
          <p:spPr bwMode="auto">
            <a:xfrm>
              <a:off x="1211" y="2500"/>
              <a:ext cx="567" cy="611"/>
            </a:xfrm>
            <a:custGeom>
              <a:avLst/>
              <a:gdLst>
                <a:gd name="T0" fmla="*/ 233 w 239"/>
                <a:gd name="T1" fmla="*/ 8 h 258"/>
                <a:gd name="T2" fmla="*/ 116 w 239"/>
                <a:gd name="T3" fmla="*/ 81 h 258"/>
                <a:gd name="T4" fmla="*/ 4 w 239"/>
                <a:gd name="T5" fmla="*/ 243 h 258"/>
                <a:gd name="T6" fmla="*/ 19 w 239"/>
                <a:gd name="T7" fmla="*/ 250 h 258"/>
                <a:gd name="T8" fmla="*/ 120 w 239"/>
                <a:gd name="T9" fmla="*/ 109 h 258"/>
                <a:gd name="T10" fmla="*/ 187 w 239"/>
                <a:gd name="T11" fmla="*/ 53 h 258"/>
                <a:gd name="T12" fmla="*/ 206 w 239"/>
                <a:gd name="T13" fmla="*/ 41 h 258"/>
                <a:gd name="T14" fmla="*/ 218 w 239"/>
                <a:gd name="T15" fmla="*/ 35 h 258"/>
                <a:gd name="T16" fmla="*/ 225 w 239"/>
                <a:gd name="T17" fmla="*/ 30 h 258"/>
                <a:gd name="T18" fmla="*/ 226 w 239"/>
                <a:gd name="T19" fmla="*/ 29 h 258"/>
                <a:gd name="T20" fmla="*/ 223 w 239"/>
                <a:gd name="T21" fmla="*/ 21 h 258"/>
                <a:gd name="T22" fmla="*/ 233 w 239"/>
                <a:gd name="T23" fmla="*/ 19 h 258"/>
                <a:gd name="T24" fmla="*/ 233 w 239"/>
                <a:gd name="T25" fmla="*/ 8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9" h="258">
                  <a:moveTo>
                    <a:pt x="233" y="8"/>
                  </a:moveTo>
                  <a:cubicBezTo>
                    <a:pt x="189" y="0"/>
                    <a:pt x="143" y="52"/>
                    <a:pt x="116" y="81"/>
                  </a:cubicBezTo>
                  <a:cubicBezTo>
                    <a:pt x="71" y="129"/>
                    <a:pt x="28" y="181"/>
                    <a:pt x="4" y="243"/>
                  </a:cubicBezTo>
                  <a:cubicBezTo>
                    <a:pt x="0" y="252"/>
                    <a:pt x="14" y="258"/>
                    <a:pt x="19" y="250"/>
                  </a:cubicBezTo>
                  <a:cubicBezTo>
                    <a:pt x="47" y="199"/>
                    <a:pt x="79" y="151"/>
                    <a:pt x="120" y="109"/>
                  </a:cubicBezTo>
                  <a:cubicBezTo>
                    <a:pt x="140" y="88"/>
                    <a:pt x="162" y="68"/>
                    <a:pt x="187" y="53"/>
                  </a:cubicBezTo>
                  <a:cubicBezTo>
                    <a:pt x="193" y="49"/>
                    <a:pt x="199" y="45"/>
                    <a:pt x="206" y="41"/>
                  </a:cubicBezTo>
                  <a:cubicBezTo>
                    <a:pt x="209" y="40"/>
                    <a:pt x="217" y="37"/>
                    <a:pt x="218" y="35"/>
                  </a:cubicBezTo>
                  <a:cubicBezTo>
                    <a:pt x="221" y="36"/>
                    <a:pt x="224" y="34"/>
                    <a:pt x="225" y="30"/>
                  </a:cubicBezTo>
                  <a:cubicBezTo>
                    <a:pt x="225" y="30"/>
                    <a:pt x="225" y="29"/>
                    <a:pt x="226" y="29"/>
                  </a:cubicBezTo>
                  <a:cubicBezTo>
                    <a:pt x="226" y="26"/>
                    <a:pt x="225" y="23"/>
                    <a:pt x="223" y="21"/>
                  </a:cubicBezTo>
                  <a:cubicBezTo>
                    <a:pt x="226" y="21"/>
                    <a:pt x="230" y="20"/>
                    <a:pt x="233" y="19"/>
                  </a:cubicBezTo>
                  <a:cubicBezTo>
                    <a:pt x="238" y="18"/>
                    <a:pt x="239" y="9"/>
                    <a:pt x="23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99">
              <a:extLst>
                <a:ext uri="{FF2B5EF4-FFF2-40B4-BE49-F238E27FC236}">
                  <a16:creationId xmlns:a16="http://schemas.microsoft.com/office/drawing/2014/main" xmlns="" id="{C82D36BB-597E-4E5B-AD6A-B95802A03F35}"/>
                </a:ext>
              </a:extLst>
            </p:cNvPr>
            <p:cNvSpPr>
              <a:spLocks noEditPoints="1"/>
            </p:cNvSpPr>
            <p:nvPr/>
          </p:nvSpPr>
          <p:spPr bwMode="auto">
            <a:xfrm>
              <a:off x="2058" y="2521"/>
              <a:ext cx="585" cy="609"/>
            </a:xfrm>
            <a:custGeom>
              <a:avLst/>
              <a:gdLst>
                <a:gd name="T0" fmla="*/ 242 w 247"/>
                <a:gd name="T1" fmla="*/ 240 h 257"/>
                <a:gd name="T2" fmla="*/ 21 w 247"/>
                <a:gd name="T3" fmla="*/ 5 h 257"/>
                <a:gd name="T4" fmla="*/ 17 w 247"/>
                <a:gd name="T5" fmla="*/ 3 h 257"/>
                <a:gd name="T6" fmla="*/ 8 w 247"/>
                <a:gd name="T7" fmla="*/ 3 h 257"/>
                <a:gd name="T8" fmla="*/ 8 w 247"/>
                <a:gd name="T9" fmla="*/ 3 h 257"/>
                <a:gd name="T10" fmla="*/ 7 w 247"/>
                <a:gd name="T11" fmla="*/ 15 h 257"/>
                <a:gd name="T12" fmla="*/ 9 w 247"/>
                <a:gd name="T13" fmla="*/ 15 h 257"/>
                <a:gd name="T14" fmla="*/ 128 w 247"/>
                <a:gd name="T15" fmla="*/ 118 h 257"/>
                <a:gd name="T16" fmla="*/ 229 w 247"/>
                <a:gd name="T17" fmla="*/ 249 h 257"/>
                <a:gd name="T18" fmla="*/ 242 w 247"/>
                <a:gd name="T19" fmla="*/ 240 h 257"/>
                <a:gd name="T20" fmla="*/ 71 w 247"/>
                <a:gd name="T21" fmla="*/ 45 h 257"/>
                <a:gd name="T22" fmla="*/ 171 w 247"/>
                <a:gd name="T23" fmla="*/ 145 h 257"/>
                <a:gd name="T24" fmla="*/ 140 w 247"/>
                <a:gd name="T25" fmla="*/ 107 h 257"/>
                <a:gd name="T26" fmla="*/ 71 w 247"/>
                <a:gd name="T27" fmla="*/ 4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7" h="257">
                  <a:moveTo>
                    <a:pt x="242" y="240"/>
                  </a:moveTo>
                  <a:cubicBezTo>
                    <a:pt x="189" y="152"/>
                    <a:pt x="133" y="28"/>
                    <a:pt x="21" y="5"/>
                  </a:cubicBezTo>
                  <a:cubicBezTo>
                    <a:pt x="19" y="4"/>
                    <a:pt x="18" y="3"/>
                    <a:pt x="17" y="3"/>
                  </a:cubicBezTo>
                  <a:cubicBezTo>
                    <a:pt x="14" y="0"/>
                    <a:pt x="11" y="1"/>
                    <a:pt x="8" y="3"/>
                  </a:cubicBezTo>
                  <a:cubicBezTo>
                    <a:pt x="8" y="3"/>
                    <a:pt x="8" y="3"/>
                    <a:pt x="8" y="3"/>
                  </a:cubicBezTo>
                  <a:cubicBezTo>
                    <a:pt x="2" y="2"/>
                    <a:pt x="0" y="13"/>
                    <a:pt x="7" y="15"/>
                  </a:cubicBezTo>
                  <a:cubicBezTo>
                    <a:pt x="7" y="15"/>
                    <a:pt x="8" y="15"/>
                    <a:pt x="9" y="15"/>
                  </a:cubicBezTo>
                  <a:cubicBezTo>
                    <a:pt x="48" y="50"/>
                    <a:pt x="92" y="78"/>
                    <a:pt x="128" y="118"/>
                  </a:cubicBezTo>
                  <a:cubicBezTo>
                    <a:pt x="164" y="160"/>
                    <a:pt x="194" y="207"/>
                    <a:pt x="229" y="249"/>
                  </a:cubicBezTo>
                  <a:cubicBezTo>
                    <a:pt x="235" y="257"/>
                    <a:pt x="247" y="248"/>
                    <a:pt x="242" y="240"/>
                  </a:cubicBezTo>
                  <a:close/>
                  <a:moveTo>
                    <a:pt x="71" y="45"/>
                  </a:moveTo>
                  <a:cubicBezTo>
                    <a:pt x="111" y="70"/>
                    <a:pt x="143" y="106"/>
                    <a:pt x="171" y="145"/>
                  </a:cubicBezTo>
                  <a:cubicBezTo>
                    <a:pt x="161" y="132"/>
                    <a:pt x="150" y="120"/>
                    <a:pt x="140" y="107"/>
                  </a:cubicBezTo>
                  <a:cubicBezTo>
                    <a:pt x="119" y="83"/>
                    <a:pt x="96" y="64"/>
                    <a:pt x="71"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00">
              <a:extLst>
                <a:ext uri="{FF2B5EF4-FFF2-40B4-BE49-F238E27FC236}">
                  <a16:creationId xmlns:a16="http://schemas.microsoft.com/office/drawing/2014/main" xmlns="" id="{F18EEFBA-5B4A-4E68-B5E0-7DE4584CD4B3}"/>
                </a:ext>
              </a:extLst>
            </p:cNvPr>
            <p:cNvSpPr>
              <a:spLocks/>
            </p:cNvSpPr>
            <p:nvPr/>
          </p:nvSpPr>
          <p:spPr bwMode="auto">
            <a:xfrm>
              <a:off x="1576" y="2538"/>
              <a:ext cx="328" cy="1023"/>
            </a:xfrm>
            <a:custGeom>
              <a:avLst/>
              <a:gdLst>
                <a:gd name="T0" fmla="*/ 127 w 138"/>
                <a:gd name="T1" fmla="*/ 357 h 432"/>
                <a:gd name="T2" fmla="*/ 50 w 138"/>
                <a:gd name="T3" fmla="*/ 378 h 432"/>
                <a:gd name="T4" fmla="*/ 110 w 138"/>
                <a:gd name="T5" fmla="*/ 327 h 432"/>
                <a:gd name="T6" fmla="*/ 102 w 138"/>
                <a:gd name="T7" fmla="*/ 313 h 432"/>
                <a:gd name="T8" fmla="*/ 27 w 138"/>
                <a:gd name="T9" fmla="*/ 344 h 432"/>
                <a:gd name="T10" fmla="*/ 128 w 138"/>
                <a:gd name="T11" fmla="*/ 263 h 432"/>
                <a:gd name="T12" fmla="*/ 123 w 138"/>
                <a:gd name="T13" fmla="*/ 250 h 432"/>
                <a:gd name="T14" fmla="*/ 29 w 138"/>
                <a:gd name="T15" fmla="*/ 287 h 432"/>
                <a:gd name="T16" fmla="*/ 129 w 138"/>
                <a:gd name="T17" fmla="*/ 225 h 432"/>
                <a:gd name="T18" fmla="*/ 123 w 138"/>
                <a:gd name="T19" fmla="*/ 211 h 432"/>
                <a:gd name="T20" fmla="*/ 38 w 138"/>
                <a:gd name="T21" fmla="*/ 242 h 432"/>
                <a:gd name="T22" fmla="*/ 124 w 138"/>
                <a:gd name="T23" fmla="*/ 186 h 432"/>
                <a:gd name="T24" fmla="*/ 117 w 138"/>
                <a:gd name="T25" fmla="*/ 173 h 432"/>
                <a:gd name="T26" fmla="*/ 61 w 138"/>
                <a:gd name="T27" fmla="*/ 193 h 432"/>
                <a:gd name="T28" fmla="*/ 131 w 138"/>
                <a:gd name="T29" fmla="*/ 142 h 432"/>
                <a:gd name="T30" fmla="*/ 125 w 138"/>
                <a:gd name="T31" fmla="*/ 130 h 432"/>
                <a:gd name="T32" fmla="*/ 53 w 138"/>
                <a:gd name="T33" fmla="*/ 163 h 432"/>
                <a:gd name="T34" fmla="*/ 130 w 138"/>
                <a:gd name="T35" fmla="*/ 105 h 432"/>
                <a:gd name="T36" fmla="*/ 123 w 138"/>
                <a:gd name="T37" fmla="*/ 92 h 432"/>
                <a:gd name="T38" fmla="*/ 49 w 138"/>
                <a:gd name="T39" fmla="*/ 130 h 432"/>
                <a:gd name="T40" fmla="*/ 131 w 138"/>
                <a:gd name="T41" fmla="*/ 70 h 432"/>
                <a:gd name="T42" fmla="*/ 126 w 138"/>
                <a:gd name="T43" fmla="*/ 57 h 432"/>
                <a:gd name="T44" fmla="*/ 69 w 138"/>
                <a:gd name="T45" fmla="*/ 86 h 432"/>
                <a:gd name="T46" fmla="*/ 124 w 138"/>
                <a:gd name="T47" fmla="*/ 36 h 432"/>
                <a:gd name="T48" fmla="*/ 116 w 138"/>
                <a:gd name="T49" fmla="*/ 25 h 432"/>
                <a:gd name="T50" fmla="*/ 60 w 138"/>
                <a:gd name="T51" fmla="*/ 62 h 432"/>
                <a:gd name="T52" fmla="*/ 81 w 138"/>
                <a:gd name="T53" fmla="*/ 39 h 432"/>
                <a:gd name="T54" fmla="*/ 107 w 138"/>
                <a:gd name="T55" fmla="*/ 20 h 432"/>
                <a:gd name="T56" fmla="*/ 113 w 138"/>
                <a:gd name="T57" fmla="*/ 16 h 432"/>
                <a:gd name="T58" fmla="*/ 115 w 138"/>
                <a:gd name="T59" fmla="*/ 11 h 432"/>
                <a:gd name="T60" fmla="*/ 104 w 138"/>
                <a:gd name="T61" fmla="*/ 4 h 432"/>
                <a:gd name="T62" fmla="*/ 64 w 138"/>
                <a:gd name="T63" fmla="*/ 34 h 432"/>
                <a:gd name="T64" fmla="*/ 34 w 138"/>
                <a:gd name="T65" fmla="*/ 75 h 432"/>
                <a:gd name="T66" fmla="*/ 42 w 138"/>
                <a:gd name="T67" fmla="*/ 86 h 432"/>
                <a:gd name="T68" fmla="*/ 51 w 138"/>
                <a:gd name="T69" fmla="*/ 83 h 432"/>
                <a:gd name="T70" fmla="*/ 34 w 138"/>
                <a:gd name="T71" fmla="*/ 104 h 432"/>
                <a:gd name="T72" fmla="*/ 42 w 138"/>
                <a:gd name="T73" fmla="*/ 115 h 432"/>
                <a:gd name="T74" fmla="*/ 42 w 138"/>
                <a:gd name="T75" fmla="*/ 115 h 432"/>
                <a:gd name="T76" fmla="*/ 20 w 138"/>
                <a:gd name="T77" fmla="*/ 145 h 432"/>
                <a:gd name="T78" fmla="*/ 30 w 138"/>
                <a:gd name="T79" fmla="*/ 155 h 432"/>
                <a:gd name="T80" fmla="*/ 48 w 138"/>
                <a:gd name="T81" fmla="*/ 147 h 432"/>
                <a:gd name="T82" fmla="*/ 21 w 138"/>
                <a:gd name="T83" fmla="*/ 172 h 432"/>
                <a:gd name="T84" fmla="*/ 28 w 138"/>
                <a:gd name="T85" fmla="*/ 185 h 432"/>
                <a:gd name="T86" fmla="*/ 58 w 138"/>
                <a:gd name="T87" fmla="*/ 177 h 432"/>
                <a:gd name="T88" fmla="*/ 18 w 138"/>
                <a:gd name="T89" fmla="*/ 215 h 432"/>
                <a:gd name="T90" fmla="*/ 28 w 138"/>
                <a:gd name="T91" fmla="*/ 225 h 432"/>
                <a:gd name="T92" fmla="*/ 46 w 138"/>
                <a:gd name="T93" fmla="*/ 217 h 432"/>
                <a:gd name="T94" fmla="*/ 9 w 138"/>
                <a:gd name="T95" fmla="*/ 249 h 432"/>
                <a:gd name="T96" fmla="*/ 14 w 138"/>
                <a:gd name="T97" fmla="*/ 262 h 432"/>
                <a:gd name="T98" fmla="*/ 39 w 138"/>
                <a:gd name="T99" fmla="*/ 258 h 432"/>
                <a:gd name="T100" fmla="*/ 3 w 138"/>
                <a:gd name="T101" fmla="*/ 296 h 432"/>
                <a:gd name="T102" fmla="*/ 12 w 138"/>
                <a:gd name="T103" fmla="*/ 308 h 432"/>
                <a:gd name="T104" fmla="*/ 83 w 138"/>
                <a:gd name="T105" fmla="*/ 277 h 432"/>
                <a:gd name="T106" fmla="*/ 6 w 138"/>
                <a:gd name="T107" fmla="*/ 350 h 432"/>
                <a:gd name="T108" fmla="*/ 12 w 138"/>
                <a:gd name="T109" fmla="*/ 362 h 432"/>
                <a:gd name="T110" fmla="*/ 64 w 138"/>
                <a:gd name="T111" fmla="*/ 347 h 432"/>
                <a:gd name="T112" fmla="*/ 18 w 138"/>
                <a:gd name="T113" fmla="*/ 389 h 432"/>
                <a:gd name="T114" fmla="*/ 27 w 138"/>
                <a:gd name="T115" fmla="*/ 401 h 432"/>
                <a:gd name="T116" fmla="*/ 97 w 138"/>
                <a:gd name="T117" fmla="*/ 375 h 432"/>
                <a:gd name="T118" fmla="*/ 57 w 138"/>
                <a:gd name="T119" fmla="*/ 415 h 432"/>
                <a:gd name="T120" fmla="*/ 71 w 138"/>
                <a:gd name="T121" fmla="*/ 424 h 432"/>
                <a:gd name="T122" fmla="*/ 130 w 138"/>
                <a:gd name="T123" fmla="*/ 372 h 432"/>
                <a:gd name="T124" fmla="*/ 127 w 138"/>
                <a:gd name="T125" fmla="*/ 35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8" h="432">
                  <a:moveTo>
                    <a:pt x="127" y="357"/>
                  </a:moveTo>
                  <a:cubicBezTo>
                    <a:pt x="98" y="354"/>
                    <a:pt x="75" y="368"/>
                    <a:pt x="50" y="378"/>
                  </a:cubicBezTo>
                  <a:cubicBezTo>
                    <a:pt x="69" y="360"/>
                    <a:pt x="92" y="347"/>
                    <a:pt x="110" y="327"/>
                  </a:cubicBezTo>
                  <a:cubicBezTo>
                    <a:pt x="114" y="321"/>
                    <a:pt x="111" y="311"/>
                    <a:pt x="102" y="313"/>
                  </a:cubicBezTo>
                  <a:cubicBezTo>
                    <a:pt x="77" y="321"/>
                    <a:pt x="53" y="339"/>
                    <a:pt x="27" y="344"/>
                  </a:cubicBezTo>
                  <a:cubicBezTo>
                    <a:pt x="52" y="309"/>
                    <a:pt x="95" y="290"/>
                    <a:pt x="128" y="263"/>
                  </a:cubicBezTo>
                  <a:cubicBezTo>
                    <a:pt x="133" y="259"/>
                    <a:pt x="130" y="250"/>
                    <a:pt x="123" y="250"/>
                  </a:cubicBezTo>
                  <a:cubicBezTo>
                    <a:pt x="87" y="251"/>
                    <a:pt x="61" y="276"/>
                    <a:pt x="29" y="287"/>
                  </a:cubicBezTo>
                  <a:cubicBezTo>
                    <a:pt x="54" y="259"/>
                    <a:pt x="97" y="244"/>
                    <a:pt x="129" y="225"/>
                  </a:cubicBezTo>
                  <a:cubicBezTo>
                    <a:pt x="137" y="221"/>
                    <a:pt x="132" y="210"/>
                    <a:pt x="123" y="211"/>
                  </a:cubicBezTo>
                  <a:cubicBezTo>
                    <a:pt x="93" y="215"/>
                    <a:pt x="67" y="234"/>
                    <a:pt x="38" y="242"/>
                  </a:cubicBezTo>
                  <a:cubicBezTo>
                    <a:pt x="64" y="221"/>
                    <a:pt x="97" y="207"/>
                    <a:pt x="124" y="186"/>
                  </a:cubicBezTo>
                  <a:cubicBezTo>
                    <a:pt x="131" y="181"/>
                    <a:pt x="124" y="173"/>
                    <a:pt x="117" y="173"/>
                  </a:cubicBezTo>
                  <a:cubicBezTo>
                    <a:pt x="97" y="176"/>
                    <a:pt x="79" y="184"/>
                    <a:pt x="61" y="193"/>
                  </a:cubicBezTo>
                  <a:cubicBezTo>
                    <a:pt x="84" y="175"/>
                    <a:pt x="109" y="160"/>
                    <a:pt x="131" y="142"/>
                  </a:cubicBezTo>
                  <a:cubicBezTo>
                    <a:pt x="137" y="138"/>
                    <a:pt x="132" y="127"/>
                    <a:pt x="125" y="130"/>
                  </a:cubicBezTo>
                  <a:cubicBezTo>
                    <a:pt x="99" y="137"/>
                    <a:pt x="77" y="153"/>
                    <a:pt x="53" y="163"/>
                  </a:cubicBezTo>
                  <a:cubicBezTo>
                    <a:pt x="77" y="141"/>
                    <a:pt x="105" y="124"/>
                    <a:pt x="130" y="105"/>
                  </a:cubicBezTo>
                  <a:cubicBezTo>
                    <a:pt x="136" y="100"/>
                    <a:pt x="130" y="90"/>
                    <a:pt x="123" y="92"/>
                  </a:cubicBezTo>
                  <a:cubicBezTo>
                    <a:pt x="96" y="100"/>
                    <a:pt x="73" y="116"/>
                    <a:pt x="49" y="130"/>
                  </a:cubicBezTo>
                  <a:cubicBezTo>
                    <a:pt x="71" y="104"/>
                    <a:pt x="103" y="84"/>
                    <a:pt x="131" y="70"/>
                  </a:cubicBezTo>
                  <a:cubicBezTo>
                    <a:pt x="138" y="66"/>
                    <a:pt x="133" y="55"/>
                    <a:pt x="126" y="57"/>
                  </a:cubicBezTo>
                  <a:cubicBezTo>
                    <a:pt x="105" y="63"/>
                    <a:pt x="87" y="75"/>
                    <a:pt x="69" y="86"/>
                  </a:cubicBezTo>
                  <a:cubicBezTo>
                    <a:pt x="87" y="69"/>
                    <a:pt x="106" y="53"/>
                    <a:pt x="124" y="36"/>
                  </a:cubicBezTo>
                  <a:cubicBezTo>
                    <a:pt x="129" y="31"/>
                    <a:pt x="123" y="21"/>
                    <a:pt x="116" y="25"/>
                  </a:cubicBezTo>
                  <a:cubicBezTo>
                    <a:pt x="97" y="36"/>
                    <a:pt x="80" y="52"/>
                    <a:pt x="60" y="62"/>
                  </a:cubicBezTo>
                  <a:cubicBezTo>
                    <a:pt x="66" y="54"/>
                    <a:pt x="73" y="47"/>
                    <a:pt x="81" y="39"/>
                  </a:cubicBezTo>
                  <a:cubicBezTo>
                    <a:pt x="89" y="32"/>
                    <a:pt x="98" y="26"/>
                    <a:pt x="107" y="20"/>
                  </a:cubicBezTo>
                  <a:cubicBezTo>
                    <a:pt x="109" y="20"/>
                    <a:pt x="111" y="19"/>
                    <a:pt x="113" y="16"/>
                  </a:cubicBezTo>
                  <a:cubicBezTo>
                    <a:pt x="114" y="15"/>
                    <a:pt x="115" y="13"/>
                    <a:pt x="115" y="11"/>
                  </a:cubicBezTo>
                  <a:cubicBezTo>
                    <a:pt x="118" y="4"/>
                    <a:pt x="109" y="0"/>
                    <a:pt x="104" y="4"/>
                  </a:cubicBezTo>
                  <a:cubicBezTo>
                    <a:pt x="91" y="15"/>
                    <a:pt x="77" y="23"/>
                    <a:pt x="64" y="34"/>
                  </a:cubicBezTo>
                  <a:cubicBezTo>
                    <a:pt x="52" y="46"/>
                    <a:pt x="42" y="60"/>
                    <a:pt x="34" y="75"/>
                  </a:cubicBezTo>
                  <a:cubicBezTo>
                    <a:pt x="31" y="80"/>
                    <a:pt x="36" y="88"/>
                    <a:pt x="42" y="86"/>
                  </a:cubicBezTo>
                  <a:cubicBezTo>
                    <a:pt x="45" y="86"/>
                    <a:pt x="48" y="85"/>
                    <a:pt x="51" y="83"/>
                  </a:cubicBezTo>
                  <a:cubicBezTo>
                    <a:pt x="45" y="90"/>
                    <a:pt x="39" y="97"/>
                    <a:pt x="34" y="104"/>
                  </a:cubicBezTo>
                  <a:cubicBezTo>
                    <a:pt x="30" y="109"/>
                    <a:pt x="36" y="117"/>
                    <a:pt x="42" y="115"/>
                  </a:cubicBezTo>
                  <a:cubicBezTo>
                    <a:pt x="42" y="115"/>
                    <a:pt x="42" y="115"/>
                    <a:pt x="42" y="115"/>
                  </a:cubicBezTo>
                  <a:cubicBezTo>
                    <a:pt x="34" y="124"/>
                    <a:pt x="26" y="134"/>
                    <a:pt x="20" y="145"/>
                  </a:cubicBezTo>
                  <a:cubicBezTo>
                    <a:pt x="17" y="151"/>
                    <a:pt x="23" y="158"/>
                    <a:pt x="30" y="155"/>
                  </a:cubicBezTo>
                  <a:cubicBezTo>
                    <a:pt x="36" y="153"/>
                    <a:pt x="42" y="150"/>
                    <a:pt x="48" y="147"/>
                  </a:cubicBezTo>
                  <a:cubicBezTo>
                    <a:pt x="39" y="155"/>
                    <a:pt x="30" y="163"/>
                    <a:pt x="21" y="172"/>
                  </a:cubicBezTo>
                  <a:cubicBezTo>
                    <a:pt x="16" y="178"/>
                    <a:pt x="20" y="186"/>
                    <a:pt x="28" y="185"/>
                  </a:cubicBezTo>
                  <a:cubicBezTo>
                    <a:pt x="39" y="184"/>
                    <a:pt x="49" y="181"/>
                    <a:pt x="58" y="177"/>
                  </a:cubicBezTo>
                  <a:cubicBezTo>
                    <a:pt x="43" y="188"/>
                    <a:pt x="29" y="200"/>
                    <a:pt x="18" y="215"/>
                  </a:cubicBezTo>
                  <a:cubicBezTo>
                    <a:pt x="12" y="221"/>
                    <a:pt x="22" y="228"/>
                    <a:pt x="28" y="225"/>
                  </a:cubicBezTo>
                  <a:cubicBezTo>
                    <a:pt x="34" y="223"/>
                    <a:pt x="40" y="220"/>
                    <a:pt x="46" y="217"/>
                  </a:cubicBezTo>
                  <a:cubicBezTo>
                    <a:pt x="33" y="226"/>
                    <a:pt x="20" y="236"/>
                    <a:pt x="9" y="249"/>
                  </a:cubicBezTo>
                  <a:cubicBezTo>
                    <a:pt x="5" y="253"/>
                    <a:pt x="6" y="262"/>
                    <a:pt x="14" y="262"/>
                  </a:cubicBezTo>
                  <a:cubicBezTo>
                    <a:pt x="23" y="262"/>
                    <a:pt x="31" y="260"/>
                    <a:pt x="39" y="258"/>
                  </a:cubicBezTo>
                  <a:cubicBezTo>
                    <a:pt x="25" y="268"/>
                    <a:pt x="12" y="280"/>
                    <a:pt x="3" y="296"/>
                  </a:cubicBezTo>
                  <a:cubicBezTo>
                    <a:pt x="0" y="302"/>
                    <a:pt x="5" y="308"/>
                    <a:pt x="12" y="308"/>
                  </a:cubicBezTo>
                  <a:cubicBezTo>
                    <a:pt x="38" y="304"/>
                    <a:pt x="60" y="288"/>
                    <a:pt x="83" y="277"/>
                  </a:cubicBezTo>
                  <a:cubicBezTo>
                    <a:pt x="53" y="297"/>
                    <a:pt x="22" y="317"/>
                    <a:pt x="6" y="350"/>
                  </a:cubicBezTo>
                  <a:cubicBezTo>
                    <a:pt x="3" y="355"/>
                    <a:pt x="6" y="362"/>
                    <a:pt x="12" y="362"/>
                  </a:cubicBezTo>
                  <a:cubicBezTo>
                    <a:pt x="31" y="362"/>
                    <a:pt x="48" y="355"/>
                    <a:pt x="64" y="347"/>
                  </a:cubicBezTo>
                  <a:cubicBezTo>
                    <a:pt x="48" y="360"/>
                    <a:pt x="31" y="372"/>
                    <a:pt x="18" y="389"/>
                  </a:cubicBezTo>
                  <a:cubicBezTo>
                    <a:pt x="14" y="395"/>
                    <a:pt x="21" y="402"/>
                    <a:pt x="27" y="401"/>
                  </a:cubicBezTo>
                  <a:cubicBezTo>
                    <a:pt x="52" y="396"/>
                    <a:pt x="74" y="381"/>
                    <a:pt x="97" y="375"/>
                  </a:cubicBezTo>
                  <a:cubicBezTo>
                    <a:pt x="82" y="387"/>
                    <a:pt x="69" y="400"/>
                    <a:pt x="57" y="415"/>
                  </a:cubicBezTo>
                  <a:cubicBezTo>
                    <a:pt x="50" y="424"/>
                    <a:pt x="64" y="432"/>
                    <a:pt x="71" y="424"/>
                  </a:cubicBezTo>
                  <a:cubicBezTo>
                    <a:pt x="87" y="403"/>
                    <a:pt x="107" y="386"/>
                    <a:pt x="130" y="372"/>
                  </a:cubicBezTo>
                  <a:cubicBezTo>
                    <a:pt x="137" y="368"/>
                    <a:pt x="134" y="358"/>
                    <a:pt x="127" y="3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1310346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1" descr="b3119313b07eca8032bb094b9a2397dda04483db">
            <a:extLst>
              <a:ext uri="{FF2B5EF4-FFF2-40B4-BE49-F238E27FC236}">
                <a16:creationId xmlns:a16="http://schemas.microsoft.com/office/drawing/2014/main" xmlns="" id="{7302D7C2-E39D-4131-A449-519945F6BC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矩形 28">
            <a:extLst>
              <a:ext uri="{FF2B5EF4-FFF2-40B4-BE49-F238E27FC236}">
                <a16:creationId xmlns:a16="http://schemas.microsoft.com/office/drawing/2014/main" xmlns="" id="{DA2CF803-CAFF-41EE-8A29-FBCA7447039D}"/>
              </a:ext>
            </a:extLst>
          </p:cNvPr>
          <p:cNvSpPr/>
          <p:nvPr/>
        </p:nvSpPr>
        <p:spPr>
          <a:xfrm>
            <a:off x="1186002" y="372621"/>
            <a:ext cx="5879816"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交通调查结果展示（牌照法）</a:t>
            </a:r>
          </a:p>
        </p:txBody>
      </p:sp>
      <p:grpSp>
        <p:nvGrpSpPr>
          <p:cNvPr id="9" name="Group 52">
            <a:extLst>
              <a:ext uri="{FF2B5EF4-FFF2-40B4-BE49-F238E27FC236}">
                <a16:creationId xmlns:a16="http://schemas.microsoft.com/office/drawing/2014/main" xmlns="" id="{BC87E674-910E-4980-BCBF-DC4F58E766CD}"/>
              </a:ext>
            </a:extLst>
          </p:cNvPr>
          <p:cNvGrpSpPr>
            <a:grpSpLocks noChangeAspect="1"/>
          </p:cNvGrpSpPr>
          <p:nvPr/>
        </p:nvGrpSpPr>
        <p:grpSpPr bwMode="auto">
          <a:xfrm>
            <a:off x="10789235" y="5894696"/>
            <a:ext cx="302338" cy="513329"/>
            <a:chOff x="2934" y="598"/>
            <a:chExt cx="1827" cy="3102"/>
          </a:xfrm>
          <a:solidFill>
            <a:srgbClr val="4A67AA"/>
          </a:solidFill>
        </p:grpSpPr>
        <p:sp>
          <p:nvSpPr>
            <p:cNvPr id="11" name="Freeform 53">
              <a:extLst>
                <a:ext uri="{FF2B5EF4-FFF2-40B4-BE49-F238E27FC236}">
                  <a16:creationId xmlns:a16="http://schemas.microsoft.com/office/drawing/2014/main" xmlns="" id="{91DAFCA7-05B9-466A-AA53-52214DFF46FC}"/>
                </a:ext>
              </a:extLst>
            </p:cNvPr>
            <p:cNvSpPr>
              <a:spLocks noEditPoints="1"/>
            </p:cNvSpPr>
            <p:nvPr/>
          </p:nvSpPr>
          <p:spPr bwMode="auto">
            <a:xfrm>
              <a:off x="2998" y="598"/>
              <a:ext cx="1763" cy="1824"/>
            </a:xfrm>
            <a:custGeom>
              <a:avLst/>
              <a:gdLst>
                <a:gd name="T0" fmla="*/ 721 w 743"/>
                <a:gd name="T1" fmla="*/ 319 h 770"/>
                <a:gd name="T2" fmla="*/ 675 w 743"/>
                <a:gd name="T3" fmla="*/ 201 h 770"/>
                <a:gd name="T4" fmla="*/ 422 w 743"/>
                <a:gd name="T5" fmla="*/ 20 h 770"/>
                <a:gd name="T6" fmla="*/ 147 w 743"/>
                <a:gd name="T7" fmla="*/ 110 h 770"/>
                <a:gd name="T8" fmla="*/ 115 w 743"/>
                <a:gd name="T9" fmla="*/ 154 h 770"/>
                <a:gd name="T10" fmla="*/ 47 w 743"/>
                <a:gd name="T11" fmla="*/ 253 h 770"/>
                <a:gd name="T12" fmla="*/ 58 w 743"/>
                <a:gd name="T13" fmla="*/ 566 h 770"/>
                <a:gd name="T14" fmla="*/ 158 w 743"/>
                <a:gd name="T15" fmla="*/ 685 h 770"/>
                <a:gd name="T16" fmla="*/ 312 w 743"/>
                <a:gd name="T17" fmla="*/ 738 h 770"/>
                <a:gd name="T18" fmla="*/ 316 w 743"/>
                <a:gd name="T19" fmla="*/ 738 h 770"/>
                <a:gd name="T20" fmla="*/ 709 w 743"/>
                <a:gd name="T21" fmla="*/ 550 h 770"/>
                <a:gd name="T22" fmla="*/ 728 w 743"/>
                <a:gd name="T23" fmla="*/ 483 h 770"/>
                <a:gd name="T24" fmla="*/ 721 w 743"/>
                <a:gd name="T25" fmla="*/ 319 h 770"/>
                <a:gd name="T26" fmla="*/ 464 w 743"/>
                <a:gd name="T27" fmla="*/ 704 h 770"/>
                <a:gd name="T28" fmla="*/ 132 w 743"/>
                <a:gd name="T29" fmla="*/ 602 h 770"/>
                <a:gd name="T30" fmla="*/ 78 w 743"/>
                <a:gd name="T31" fmla="*/ 279 h 770"/>
                <a:gd name="T32" fmla="*/ 91 w 743"/>
                <a:gd name="T33" fmla="*/ 241 h 770"/>
                <a:gd name="T34" fmla="*/ 222 w 743"/>
                <a:gd name="T35" fmla="*/ 93 h 770"/>
                <a:gd name="T36" fmla="*/ 365 w 743"/>
                <a:gd name="T37" fmla="*/ 51 h 770"/>
                <a:gd name="T38" fmla="*/ 548 w 743"/>
                <a:gd name="T39" fmla="*/ 116 h 770"/>
                <a:gd name="T40" fmla="*/ 712 w 743"/>
                <a:gd name="T41" fmla="*/ 354 h 770"/>
                <a:gd name="T42" fmla="*/ 713 w 743"/>
                <a:gd name="T43" fmla="*/ 466 h 770"/>
                <a:gd name="T44" fmla="*/ 464 w 743"/>
                <a:gd name="T45" fmla="*/ 704 h 770"/>
                <a:gd name="T46" fmla="*/ 612 w 743"/>
                <a:gd name="T47" fmla="*/ 145 h 770"/>
                <a:gd name="T48" fmla="*/ 622 w 743"/>
                <a:gd name="T49" fmla="*/ 156 h 770"/>
                <a:gd name="T50" fmla="*/ 313 w 743"/>
                <a:gd name="T51" fmla="*/ 39 h 770"/>
                <a:gd name="T52" fmla="*/ 195 w 743"/>
                <a:gd name="T53" fmla="*/ 88 h 770"/>
                <a:gd name="T54" fmla="*/ 290 w 743"/>
                <a:gd name="T55" fmla="*/ 39 h 770"/>
                <a:gd name="T56" fmla="*/ 612 w 743"/>
                <a:gd name="T57" fmla="*/ 145 h 770"/>
                <a:gd name="T58" fmla="*/ 38 w 743"/>
                <a:gd name="T59" fmla="*/ 443 h 770"/>
                <a:gd name="T60" fmla="*/ 58 w 743"/>
                <a:gd name="T61" fmla="*/ 270 h 770"/>
                <a:gd name="T62" fmla="*/ 71 w 743"/>
                <a:gd name="T63" fmla="*/ 244 h 770"/>
                <a:gd name="T64" fmla="*/ 41 w 743"/>
                <a:gd name="T65" fmla="*/ 402 h 770"/>
                <a:gd name="T66" fmla="*/ 97 w 743"/>
                <a:gd name="T67" fmla="*/ 583 h 770"/>
                <a:gd name="T68" fmla="*/ 146 w 743"/>
                <a:gd name="T69" fmla="*/ 647 h 770"/>
                <a:gd name="T70" fmla="*/ 179 w 743"/>
                <a:gd name="T71" fmla="*/ 676 h 770"/>
                <a:gd name="T72" fmla="*/ 38 w 743"/>
                <a:gd name="T73" fmla="*/ 443 h 770"/>
                <a:gd name="T74" fmla="*/ 627 w 743"/>
                <a:gd name="T75" fmla="*/ 645 h 770"/>
                <a:gd name="T76" fmla="*/ 623 w 743"/>
                <a:gd name="T77" fmla="*/ 641 h 770"/>
                <a:gd name="T78" fmla="*/ 671 w 743"/>
                <a:gd name="T79" fmla="*/ 592 h 770"/>
                <a:gd name="T80" fmla="*/ 627 w 743"/>
                <a:gd name="T81" fmla="*/ 645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43" h="770">
                  <a:moveTo>
                    <a:pt x="721" y="319"/>
                  </a:moveTo>
                  <a:cubicBezTo>
                    <a:pt x="712" y="277"/>
                    <a:pt x="696" y="236"/>
                    <a:pt x="675" y="201"/>
                  </a:cubicBezTo>
                  <a:cubicBezTo>
                    <a:pt x="621" y="110"/>
                    <a:pt x="526" y="40"/>
                    <a:pt x="422" y="20"/>
                  </a:cubicBezTo>
                  <a:cubicBezTo>
                    <a:pt x="319" y="0"/>
                    <a:pt x="217" y="30"/>
                    <a:pt x="147" y="110"/>
                  </a:cubicBezTo>
                  <a:cubicBezTo>
                    <a:pt x="136" y="124"/>
                    <a:pt x="125" y="139"/>
                    <a:pt x="115" y="154"/>
                  </a:cubicBezTo>
                  <a:cubicBezTo>
                    <a:pt x="87" y="184"/>
                    <a:pt x="63" y="218"/>
                    <a:pt x="47" y="253"/>
                  </a:cubicBezTo>
                  <a:cubicBezTo>
                    <a:pt x="0" y="351"/>
                    <a:pt x="11" y="469"/>
                    <a:pt x="58" y="566"/>
                  </a:cubicBezTo>
                  <a:cubicBezTo>
                    <a:pt x="81" y="613"/>
                    <a:pt x="115" y="655"/>
                    <a:pt x="158" y="685"/>
                  </a:cubicBezTo>
                  <a:cubicBezTo>
                    <a:pt x="202" y="717"/>
                    <a:pt x="258" y="731"/>
                    <a:pt x="312" y="738"/>
                  </a:cubicBezTo>
                  <a:cubicBezTo>
                    <a:pt x="313" y="738"/>
                    <a:pt x="315" y="738"/>
                    <a:pt x="316" y="738"/>
                  </a:cubicBezTo>
                  <a:cubicBezTo>
                    <a:pt x="471" y="770"/>
                    <a:pt x="647" y="704"/>
                    <a:pt x="709" y="550"/>
                  </a:cubicBezTo>
                  <a:cubicBezTo>
                    <a:pt x="718" y="528"/>
                    <a:pt x="724" y="506"/>
                    <a:pt x="728" y="483"/>
                  </a:cubicBezTo>
                  <a:cubicBezTo>
                    <a:pt x="743" y="428"/>
                    <a:pt x="738" y="372"/>
                    <a:pt x="721" y="319"/>
                  </a:cubicBezTo>
                  <a:close/>
                  <a:moveTo>
                    <a:pt x="464" y="704"/>
                  </a:moveTo>
                  <a:cubicBezTo>
                    <a:pt x="342" y="739"/>
                    <a:pt x="216" y="697"/>
                    <a:pt x="132" y="602"/>
                  </a:cubicBezTo>
                  <a:cubicBezTo>
                    <a:pt x="51" y="511"/>
                    <a:pt x="45" y="392"/>
                    <a:pt x="78" y="279"/>
                  </a:cubicBezTo>
                  <a:cubicBezTo>
                    <a:pt x="82" y="266"/>
                    <a:pt x="86" y="254"/>
                    <a:pt x="91" y="241"/>
                  </a:cubicBezTo>
                  <a:cubicBezTo>
                    <a:pt x="121" y="182"/>
                    <a:pt x="170" y="134"/>
                    <a:pt x="222" y="93"/>
                  </a:cubicBezTo>
                  <a:cubicBezTo>
                    <a:pt x="266" y="68"/>
                    <a:pt x="314" y="53"/>
                    <a:pt x="365" y="51"/>
                  </a:cubicBezTo>
                  <a:cubicBezTo>
                    <a:pt x="432" y="49"/>
                    <a:pt x="494" y="78"/>
                    <a:pt x="548" y="116"/>
                  </a:cubicBezTo>
                  <a:cubicBezTo>
                    <a:pt x="627" y="172"/>
                    <a:pt x="692" y="258"/>
                    <a:pt x="712" y="354"/>
                  </a:cubicBezTo>
                  <a:cubicBezTo>
                    <a:pt x="717" y="391"/>
                    <a:pt x="718" y="429"/>
                    <a:pt x="713" y="466"/>
                  </a:cubicBezTo>
                  <a:cubicBezTo>
                    <a:pt x="691" y="587"/>
                    <a:pt x="575" y="671"/>
                    <a:pt x="464" y="704"/>
                  </a:cubicBezTo>
                  <a:close/>
                  <a:moveTo>
                    <a:pt x="612" y="145"/>
                  </a:moveTo>
                  <a:cubicBezTo>
                    <a:pt x="615" y="149"/>
                    <a:pt x="619" y="152"/>
                    <a:pt x="622" y="156"/>
                  </a:cubicBezTo>
                  <a:cubicBezTo>
                    <a:pt x="542" y="72"/>
                    <a:pt x="430" y="17"/>
                    <a:pt x="313" y="39"/>
                  </a:cubicBezTo>
                  <a:cubicBezTo>
                    <a:pt x="272" y="47"/>
                    <a:pt x="232" y="64"/>
                    <a:pt x="195" y="88"/>
                  </a:cubicBezTo>
                  <a:cubicBezTo>
                    <a:pt x="222" y="65"/>
                    <a:pt x="254" y="48"/>
                    <a:pt x="290" y="39"/>
                  </a:cubicBezTo>
                  <a:cubicBezTo>
                    <a:pt x="407" y="8"/>
                    <a:pt x="530" y="61"/>
                    <a:pt x="612" y="145"/>
                  </a:cubicBezTo>
                  <a:close/>
                  <a:moveTo>
                    <a:pt x="38" y="443"/>
                  </a:moveTo>
                  <a:cubicBezTo>
                    <a:pt x="29" y="385"/>
                    <a:pt x="36" y="325"/>
                    <a:pt x="58" y="270"/>
                  </a:cubicBezTo>
                  <a:cubicBezTo>
                    <a:pt x="62" y="261"/>
                    <a:pt x="66" y="253"/>
                    <a:pt x="71" y="244"/>
                  </a:cubicBezTo>
                  <a:cubicBezTo>
                    <a:pt x="52" y="295"/>
                    <a:pt x="42" y="350"/>
                    <a:pt x="41" y="402"/>
                  </a:cubicBezTo>
                  <a:cubicBezTo>
                    <a:pt x="40" y="468"/>
                    <a:pt x="61" y="531"/>
                    <a:pt x="97" y="583"/>
                  </a:cubicBezTo>
                  <a:cubicBezTo>
                    <a:pt x="111" y="606"/>
                    <a:pt x="127" y="628"/>
                    <a:pt x="146" y="647"/>
                  </a:cubicBezTo>
                  <a:cubicBezTo>
                    <a:pt x="156" y="658"/>
                    <a:pt x="167" y="667"/>
                    <a:pt x="179" y="676"/>
                  </a:cubicBezTo>
                  <a:cubicBezTo>
                    <a:pt x="100" y="627"/>
                    <a:pt x="52" y="538"/>
                    <a:pt x="38" y="443"/>
                  </a:cubicBezTo>
                  <a:close/>
                  <a:moveTo>
                    <a:pt x="627" y="645"/>
                  </a:moveTo>
                  <a:cubicBezTo>
                    <a:pt x="626" y="643"/>
                    <a:pt x="625" y="641"/>
                    <a:pt x="623" y="641"/>
                  </a:cubicBezTo>
                  <a:cubicBezTo>
                    <a:pt x="641" y="626"/>
                    <a:pt x="657" y="610"/>
                    <a:pt x="671" y="592"/>
                  </a:cubicBezTo>
                  <a:cubicBezTo>
                    <a:pt x="659" y="612"/>
                    <a:pt x="644" y="629"/>
                    <a:pt x="627" y="6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54">
              <a:extLst>
                <a:ext uri="{FF2B5EF4-FFF2-40B4-BE49-F238E27FC236}">
                  <a16:creationId xmlns:a16="http://schemas.microsoft.com/office/drawing/2014/main" xmlns="" id="{6DC3BDC2-9833-4E7F-9B5E-9286A52C10E6}"/>
                </a:ext>
              </a:extLst>
            </p:cNvPr>
            <p:cNvSpPr>
              <a:spLocks noEditPoints="1"/>
            </p:cNvSpPr>
            <p:nvPr/>
          </p:nvSpPr>
          <p:spPr bwMode="auto">
            <a:xfrm>
              <a:off x="2934" y="660"/>
              <a:ext cx="524" cy="312"/>
            </a:xfrm>
            <a:custGeom>
              <a:avLst/>
              <a:gdLst>
                <a:gd name="T0" fmla="*/ 208 w 221"/>
                <a:gd name="T1" fmla="*/ 28 h 132"/>
                <a:gd name="T2" fmla="*/ 215 w 221"/>
                <a:gd name="T3" fmla="*/ 18 h 132"/>
                <a:gd name="T4" fmla="*/ 202 w 221"/>
                <a:gd name="T5" fmla="*/ 9 h 132"/>
                <a:gd name="T6" fmla="*/ 167 w 221"/>
                <a:gd name="T7" fmla="*/ 64 h 132"/>
                <a:gd name="T8" fmla="*/ 161 w 221"/>
                <a:gd name="T9" fmla="*/ 76 h 132"/>
                <a:gd name="T10" fmla="*/ 160 w 221"/>
                <a:gd name="T11" fmla="*/ 30 h 132"/>
                <a:gd name="T12" fmla="*/ 145 w 221"/>
                <a:gd name="T13" fmla="*/ 29 h 132"/>
                <a:gd name="T14" fmla="*/ 143 w 221"/>
                <a:gd name="T15" fmla="*/ 54 h 132"/>
                <a:gd name="T16" fmla="*/ 138 w 221"/>
                <a:gd name="T17" fmla="*/ 30 h 132"/>
                <a:gd name="T18" fmla="*/ 138 w 221"/>
                <a:gd name="T19" fmla="*/ 10 h 132"/>
                <a:gd name="T20" fmla="*/ 122 w 221"/>
                <a:gd name="T21" fmla="*/ 11 h 132"/>
                <a:gd name="T22" fmla="*/ 122 w 221"/>
                <a:gd name="T23" fmla="*/ 33 h 132"/>
                <a:gd name="T24" fmla="*/ 128 w 221"/>
                <a:gd name="T25" fmla="*/ 82 h 132"/>
                <a:gd name="T26" fmla="*/ 90 w 221"/>
                <a:gd name="T27" fmla="*/ 75 h 132"/>
                <a:gd name="T28" fmla="*/ 81 w 221"/>
                <a:gd name="T29" fmla="*/ 88 h 132"/>
                <a:gd name="T30" fmla="*/ 9 w 221"/>
                <a:gd name="T31" fmla="*/ 101 h 132"/>
                <a:gd name="T32" fmla="*/ 10 w 221"/>
                <a:gd name="T33" fmla="*/ 117 h 132"/>
                <a:gd name="T34" fmla="*/ 151 w 221"/>
                <a:gd name="T35" fmla="*/ 130 h 132"/>
                <a:gd name="T36" fmla="*/ 156 w 221"/>
                <a:gd name="T37" fmla="*/ 117 h 132"/>
                <a:gd name="T38" fmla="*/ 163 w 221"/>
                <a:gd name="T39" fmla="*/ 112 h 132"/>
                <a:gd name="T40" fmla="*/ 168 w 221"/>
                <a:gd name="T41" fmla="*/ 113 h 132"/>
                <a:gd name="T42" fmla="*/ 175 w 221"/>
                <a:gd name="T43" fmla="*/ 98 h 132"/>
                <a:gd name="T44" fmla="*/ 174 w 221"/>
                <a:gd name="T45" fmla="*/ 98 h 132"/>
                <a:gd name="T46" fmla="*/ 213 w 221"/>
                <a:gd name="T47" fmla="*/ 40 h 132"/>
                <a:gd name="T48" fmla="*/ 208 w 221"/>
                <a:gd name="T49" fmla="*/ 28 h 132"/>
                <a:gd name="T50" fmla="*/ 56 w 221"/>
                <a:gd name="T51" fmla="*/ 107 h 132"/>
                <a:gd name="T52" fmla="*/ 146 w 221"/>
                <a:gd name="T53" fmla="*/ 107 h 132"/>
                <a:gd name="T54" fmla="*/ 148 w 221"/>
                <a:gd name="T55" fmla="*/ 113 h 132"/>
                <a:gd name="T56" fmla="*/ 150 w 221"/>
                <a:gd name="T57" fmla="*/ 115 h 132"/>
                <a:gd name="T58" fmla="*/ 56 w 221"/>
                <a:gd name="T59" fmla="*/ 10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1" h="132">
                  <a:moveTo>
                    <a:pt x="208" y="28"/>
                  </a:moveTo>
                  <a:cubicBezTo>
                    <a:pt x="210" y="25"/>
                    <a:pt x="213" y="21"/>
                    <a:pt x="215" y="18"/>
                  </a:cubicBezTo>
                  <a:cubicBezTo>
                    <a:pt x="221" y="10"/>
                    <a:pt x="209" y="2"/>
                    <a:pt x="202" y="9"/>
                  </a:cubicBezTo>
                  <a:cubicBezTo>
                    <a:pt x="188" y="26"/>
                    <a:pt x="177" y="44"/>
                    <a:pt x="167" y="64"/>
                  </a:cubicBezTo>
                  <a:cubicBezTo>
                    <a:pt x="165" y="68"/>
                    <a:pt x="163" y="72"/>
                    <a:pt x="161" y="76"/>
                  </a:cubicBezTo>
                  <a:cubicBezTo>
                    <a:pt x="160" y="61"/>
                    <a:pt x="159" y="45"/>
                    <a:pt x="160" y="30"/>
                  </a:cubicBezTo>
                  <a:cubicBezTo>
                    <a:pt x="160" y="20"/>
                    <a:pt x="145" y="19"/>
                    <a:pt x="145" y="29"/>
                  </a:cubicBezTo>
                  <a:cubicBezTo>
                    <a:pt x="144" y="37"/>
                    <a:pt x="143" y="46"/>
                    <a:pt x="143" y="54"/>
                  </a:cubicBezTo>
                  <a:cubicBezTo>
                    <a:pt x="141" y="46"/>
                    <a:pt x="139" y="38"/>
                    <a:pt x="138" y="30"/>
                  </a:cubicBezTo>
                  <a:cubicBezTo>
                    <a:pt x="138" y="21"/>
                    <a:pt x="138" y="14"/>
                    <a:pt x="138" y="10"/>
                  </a:cubicBezTo>
                  <a:cubicBezTo>
                    <a:pt x="137" y="0"/>
                    <a:pt x="122" y="2"/>
                    <a:pt x="122" y="11"/>
                  </a:cubicBezTo>
                  <a:cubicBezTo>
                    <a:pt x="121" y="18"/>
                    <a:pt x="122" y="26"/>
                    <a:pt x="122" y="33"/>
                  </a:cubicBezTo>
                  <a:cubicBezTo>
                    <a:pt x="123" y="48"/>
                    <a:pt x="123" y="67"/>
                    <a:pt x="128" y="82"/>
                  </a:cubicBezTo>
                  <a:cubicBezTo>
                    <a:pt x="115" y="80"/>
                    <a:pt x="102" y="78"/>
                    <a:pt x="90" y="75"/>
                  </a:cubicBezTo>
                  <a:cubicBezTo>
                    <a:pt x="81" y="72"/>
                    <a:pt x="77" y="82"/>
                    <a:pt x="81" y="88"/>
                  </a:cubicBezTo>
                  <a:cubicBezTo>
                    <a:pt x="57" y="89"/>
                    <a:pt x="32" y="94"/>
                    <a:pt x="9" y="101"/>
                  </a:cubicBezTo>
                  <a:cubicBezTo>
                    <a:pt x="0" y="104"/>
                    <a:pt x="0" y="116"/>
                    <a:pt x="10" y="117"/>
                  </a:cubicBezTo>
                  <a:cubicBezTo>
                    <a:pt x="56" y="125"/>
                    <a:pt x="104" y="132"/>
                    <a:pt x="151" y="130"/>
                  </a:cubicBezTo>
                  <a:cubicBezTo>
                    <a:pt x="158" y="130"/>
                    <a:pt x="160" y="121"/>
                    <a:pt x="156" y="117"/>
                  </a:cubicBezTo>
                  <a:cubicBezTo>
                    <a:pt x="159" y="117"/>
                    <a:pt x="162" y="115"/>
                    <a:pt x="163" y="112"/>
                  </a:cubicBezTo>
                  <a:cubicBezTo>
                    <a:pt x="165" y="112"/>
                    <a:pt x="166" y="113"/>
                    <a:pt x="168" y="113"/>
                  </a:cubicBezTo>
                  <a:cubicBezTo>
                    <a:pt x="177" y="116"/>
                    <a:pt x="183" y="103"/>
                    <a:pt x="175" y="98"/>
                  </a:cubicBezTo>
                  <a:cubicBezTo>
                    <a:pt x="175" y="98"/>
                    <a:pt x="174" y="98"/>
                    <a:pt x="174" y="98"/>
                  </a:cubicBezTo>
                  <a:cubicBezTo>
                    <a:pt x="185" y="77"/>
                    <a:pt x="198" y="59"/>
                    <a:pt x="213" y="40"/>
                  </a:cubicBezTo>
                  <a:cubicBezTo>
                    <a:pt x="217" y="35"/>
                    <a:pt x="213" y="29"/>
                    <a:pt x="208" y="28"/>
                  </a:cubicBezTo>
                  <a:close/>
                  <a:moveTo>
                    <a:pt x="56" y="107"/>
                  </a:moveTo>
                  <a:cubicBezTo>
                    <a:pt x="86" y="102"/>
                    <a:pt x="116" y="102"/>
                    <a:pt x="146" y="107"/>
                  </a:cubicBezTo>
                  <a:cubicBezTo>
                    <a:pt x="146" y="109"/>
                    <a:pt x="147" y="111"/>
                    <a:pt x="148" y="113"/>
                  </a:cubicBezTo>
                  <a:cubicBezTo>
                    <a:pt x="148" y="114"/>
                    <a:pt x="149" y="115"/>
                    <a:pt x="150" y="115"/>
                  </a:cubicBezTo>
                  <a:cubicBezTo>
                    <a:pt x="118" y="113"/>
                    <a:pt x="87" y="111"/>
                    <a:pt x="56"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55">
              <a:extLst>
                <a:ext uri="{FF2B5EF4-FFF2-40B4-BE49-F238E27FC236}">
                  <a16:creationId xmlns:a16="http://schemas.microsoft.com/office/drawing/2014/main" xmlns="" id="{1A94FDF9-8F52-447F-961F-B984CB2C5E12}"/>
                </a:ext>
              </a:extLst>
            </p:cNvPr>
            <p:cNvSpPr>
              <a:spLocks/>
            </p:cNvSpPr>
            <p:nvPr/>
          </p:nvSpPr>
          <p:spPr bwMode="auto">
            <a:xfrm>
              <a:off x="3660" y="1171"/>
              <a:ext cx="76" cy="308"/>
            </a:xfrm>
            <a:custGeom>
              <a:avLst/>
              <a:gdLst>
                <a:gd name="T0" fmla="*/ 28 w 32"/>
                <a:gd name="T1" fmla="*/ 81 h 130"/>
                <a:gd name="T2" fmla="*/ 25 w 32"/>
                <a:gd name="T3" fmla="*/ 10 h 130"/>
                <a:gd name="T4" fmla="*/ 12 w 32"/>
                <a:gd name="T5" fmla="*/ 9 h 130"/>
                <a:gd name="T6" fmla="*/ 9 w 32"/>
                <a:gd name="T7" fmla="*/ 25 h 130"/>
                <a:gd name="T8" fmla="*/ 2 w 32"/>
                <a:gd name="T9" fmla="*/ 49 h 130"/>
                <a:gd name="T10" fmla="*/ 5 w 32"/>
                <a:gd name="T11" fmla="*/ 117 h 130"/>
                <a:gd name="T12" fmla="*/ 16 w 32"/>
                <a:gd name="T13" fmla="*/ 123 h 130"/>
                <a:gd name="T14" fmla="*/ 17 w 32"/>
                <a:gd name="T15" fmla="*/ 125 h 130"/>
                <a:gd name="T16" fmla="*/ 17 w 32"/>
                <a:gd name="T17" fmla="*/ 125 h 130"/>
                <a:gd name="T18" fmla="*/ 27 w 32"/>
                <a:gd name="T19" fmla="*/ 125 h 130"/>
                <a:gd name="T20" fmla="*/ 28 w 32"/>
                <a:gd name="T21" fmla="*/ 81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130">
                  <a:moveTo>
                    <a:pt x="28" y="81"/>
                  </a:moveTo>
                  <a:cubicBezTo>
                    <a:pt x="27" y="57"/>
                    <a:pt x="26" y="33"/>
                    <a:pt x="25" y="10"/>
                  </a:cubicBezTo>
                  <a:cubicBezTo>
                    <a:pt x="25" y="1"/>
                    <a:pt x="13" y="0"/>
                    <a:pt x="12" y="9"/>
                  </a:cubicBezTo>
                  <a:cubicBezTo>
                    <a:pt x="11" y="14"/>
                    <a:pt x="10" y="20"/>
                    <a:pt x="9" y="25"/>
                  </a:cubicBezTo>
                  <a:cubicBezTo>
                    <a:pt x="5" y="31"/>
                    <a:pt x="3" y="45"/>
                    <a:pt x="2" y="49"/>
                  </a:cubicBezTo>
                  <a:cubicBezTo>
                    <a:pt x="0" y="71"/>
                    <a:pt x="1" y="96"/>
                    <a:pt x="5" y="117"/>
                  </a:cubicBezTo>
                  <a:cubicBezTo>
                    <a:pt x="7" y="123"/>
                    <a:pt x="11" y="124"/>
                    <a:pt x="16" y="123"/>
                  </a:cubicBezTo>
                  <a:cubicBezTo>
                    <a:pt x="16" y="124"/>
                    <a:pt x="16" y="125"/>
                    <a:pt x="17" y="125"/>
                  </a:cubicBezTo>
                  <a:cubicBezTo>
                    <a:pt x="17" y="125"/>
                    <a:pt x="17" y="125"/>
                    <a:pt x="17" y="125"/>
                  </a:cubicBezTo>
                  <a:cubicBezTo>
                    <a:pt x="19" y="128"/>
                    <a:pt x="24" y="130"/>
                    <a:pt x="27" y="125"/>
                  </a:cubicBezTo>
                  <a:cubicBezTo>
                    <a:pt x="32" y="115"/>
                    <a:pt x="29" y="95"/>
                    <a:pt x="28"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56">
              <a:extLst>
                <a:ext uri="{FF2B5EF4-FFF2-40B4-BE49-F238E27FC236}">
                  <a16:creationId xmlns:a16="http://schemas.microsoft.com/office/drawing/2014/main" xmlns="" id="{7DC39FEE-628F-496C-BE8D-6E19BB87CC00}"/>
                </a:ext>
              </a:extLst>
            </p:cNvPr>
            <p:cNvSpPr>
              <a:spLocks noEditPoints="1"/>
            </p:cNvSpPr>
            <p:nvPr/>
          </p:nvSpPr>
          <p:spPr bwMode="auto">
            <a:xfrm>
              <a:off x="3956" y="1157"/>
              <a:ext cx="105" cy="306"/>
            </a:xfrm>
            <a:custGeom>
              <a:avLst/>
              <a:gdLst>
                <a:gd name="T0" fmla="*/ 30 w 44"/>
                <a:gd name="T1" fmla="*/ 7 h 129"/>
                <a:gd name="T2" fmla="*/ 17 w 44"/>
                <a:gd name="T3" fmla="*/ 9 h 129"/>
                <a:gd name="T4" fmla="*/ 16 w 44"/>
                <a:gd name="T5" fmla="*/ 20 h 129"/>
                <a:gd name="T6" fmla="*/ 15 w 44"/>
                <a:gd name="T7" fmla="*/ 12 h 129"/>
                <a:gd name="T8" fmla="*/ 9 w 44"/>
                <a:gd name="T9" fmla="*/ 12 h 129"/>
                <a:gd name="T10" fmla="*/ 11 w 44"/>
                <a:gd name="T11" fmla="*/ 114 h 129"/>
                <a:gd name="T12" fmla="*/ 11 w 44"/>
                <a:gd name="T13" fmla="*/ 115 h 129"/>
                <a:gd name="T14" fmla="*/ 11 w 44"/>
                <a:gd name="T15" fmla="*/ 115 h 129"/>
                <a:gd name="T16" fmla="*/ 11 w 44"/>
                <a:gd name="T17" fmla="*/ 117 h 129"/>
                <a:gd name="T18" fmla="*/ 24 w 44"/>
                <a:gd name="T19" fmla="*/ 119 h 129"/>
                <a:gd name="T20" fmla="*/ 39 w 44"/>
                <a:gd name="T21" fmla="*/ 119 h 129"/>
                <a:gd name="T22" fmla="*/ 30 w 44"/>
                <a:gd name="T23" fmla="*/ 7 h 129"/>
                <a:gd name="T24" fmla="*/ 23 w 44"/>
                <a:gd name="T25" fmla="*/ 42 h 129"/>
                <a:gd name="T26" fmla="*/ 24 w 44"/>
                <a:gd name="T27" fmla="*/ 103 h 129"/>
                <a:gd name="T28" fmla="*/ 23 w 44"/>
                <a:gd name="T29" fmla="*/ 4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 h="129">
                  <a:moveTo>
                    <a:pt x="30" y="7"/>
                  </a:moveTo>
                  <a:cubicBezTo>
                    <a:pt x="27" y="0"/>
                    <a:pt x="17" y="3"/>
                    <a:pt x="17" y="9"/>
                  </a:cubicBezTo>
                  <a:cubicBezTo>
                    <a:pt x="17" y="13"/>
                    <a:pt x="16" y="16"/>
                    <a:pt x="16" y="20"/>
                  </a:cubicBezTo>
                  <a:cubicBezTo>
                    <a:pt x="15" y="17"/>
                    <a:pt x="15" y="15"/>
                    <a:pt x="15" y="12"/>
                  </a:cubicBezTo>
                  <a:cubicBezTo>
                    <a:pt x="14" y="9"/>
                    <a:pt x="10" y="9"/>
                    <a:pt x="9" y="12"/>
                  </a:cubicBezTo>
                  <a:cubicBezTo>
                    <a:pt x="0" y="43"/>
                    <a:pt x="0" y="82"/>
                    <a:pt x="11" y="114"/>
                  </a:cubicBezTo>
                  <a:cubicBezTo>
                    <a:pt x="11" y="114"/>
                    <a:pt x="11" y="114"/>
                    <a:pt x="11" y="115"/>
                  </a:cubicBezTo>
                  <a:cubicBezTo>
                    <a:pt x="11" y="115"/>
                    <a:pt x="11" y="115"/>
                    <a:pt x="11" y="115"/>
                  </a:cubicBezTo>
                  <a:cubicBezTo>
                    <a:pt x="11" y="115"/>
                    <a:pt x="11" y="116"/>
                    <a:pt x="11" y="117"/>
                  </a:cubicBezTo>
                  <a:cubicBezTo>
                    <a:pt x="13" y="122"/>
                    <a:pt x="20" y="122"/>
                    <a:pt x="24" y="119"/>
                  </a:cubicBezTo>
                  <a:cubicBezTo>
                    <a:pt x="24" y="128"/>
                    <a:pt x="39" y="129"/>
                    <a:pt x="39" y="119"/>
                  </a:cubicBezTo>
                  <a:cubicBezTo>
                    <a:pt x="42" y="83"/>
                    <a:pt x="44" y="42"/>
                    <a:pt x="30" y="7"/>
                  </a:cubicBezTo>
                  <a:close/>
                  <a:moveTo>
                    <a:pt x="23" y="42"/>
                  </a:moveTo>
                  <a:cubicBezTo>
                    <a:pt x="25" y="62"/>
                    <a:pt x="25" y="83"/>
                    <a:pt x="24" y="103"/>
                  </a:cubicBezTo>
                  <a:cubicBezTo>
                    <a:pt x="20" y="84"/>
                    <a:pt x="20" y="63"/>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57">
              <a:extLst>
                <a:ext uri="{FF2B5EF4-FFF2-40B4-BE49-F238E27FC236}">
                  <a16:creationId xmlns:a16="http://schemas.microsoft.com/office/drawing/2014/main" xmlns="" id="{66F484B9-6CBF-418F-AA76-CE4B04A3C1F9}"/>
                </a:ext>
              </a:extLst>
            </p:cNvPr>
            <p:cNvSpPr>
              <a:spLocks/>
            </p:cNvSpPr>
            <p:nvPr/>
          </p:nvSpPr>
          <p:spPr bwMode="auto">
            <a:xfrm>
              <a:off x="3415" y="2306"/>
              <a:ext cx="370" cy="1264"/>
            </a:xfrm>
            <a:custGeom>
              <a:avLst/>
              <a:gdLst>
                <a:gd name="T0" fmla="*/ 141 w 156"/>
                <a:gd name="T1" fmla="*/ 7 h 534"/>
                <a:gd name="T2" fmla="*/ 77 w 156"/>
                <a:gd name="T3" fmla="*/ 160 h 534"/>
                <a:gd name="T4" fmla="*/ 46 w 156"/>
                <a:gd name="T5" fmla="*/ 263 h 534"/>
                <a:gd name="T6" fmla="*/ 47 w 156"/>
                <a:gd name="T7" fmla="*/ 254 h 534"/>
                <a:gd name="T8" fmla="*/ 130 w 156"/>
                <a:gd name="T9" fmla="*/ 9 h 534"/>
                <a:gd name="T10" fmla="*/ 126 w 156"/>
                <a:gd name="T11" fmla="*/ 5 h 534"/>
                <a:gd name="T12" fmla="*/ 36 w 156"/>
                <a:gd name="T13" fmla="*/ 243 h 534"/>
                <a:gd name="T14" fmla="*/ 16 w 156"/>
                <a:gd name="T15" fmla="*/ 372 h 534"/>
                <a:gd name="T16" fmla="*/ 1 w 156"/>
                <a:gd name="T17" fmla="*/ 505 h 534"/>
                <a:gd name="T18" fmla="*/ 16 w 156"/>
                <a:gd name="T19" fmla="*/ 507 h 534"/>
                <a:gd name="T20" fmla="*/ 38 w 156"/>
                <a:gd name="T21" fmla="*/ 366 h 534"/>
                <a:gd name="T22" fmla="*/ 37 w 156"/>
                <a:gd name="T23" fmla="*/ 371 h 534"/>
                <a:gd name="T24" fmla="*/ 16 w 156"/>
                <a:gd name="T25" fmla="*/ 520 h 534"/>
                <a:gd name="T26" fmla="*/ 32 w 156"/>
                <a:gd name="T27" fmla="*/ 524 h 534"/>
                <a:gd name="T28" fmla="*/ 51 w 156"/>
                <a:gd name="T29" fmla="*/ 385 h 534"/>
                <a:gd name="T30" fmla="*/ 77 w 156"/>
                <a:gd name="T31" fmla="*/ 241 h 534"/>
                <a:gd name="T32" fmla="*/ 92 w 156"/>
                <a:gd name="T33" fmla="*/ 161 h 534"/>
                <a:gd name="T34" fmla="*/ 153 w 156"/>
                <a:gd name="T35" fmla="*/ 16 h 534"/>
                <a:gd name="T36" fmla="*/ 141 w 156"/>
                <a:gd name="T37" fmla="*/ 7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6" h="534">
                  <a:moveTo>
                    <a:pt x="141" y="7"/>
                  </a:moveTo>
                  <a:cubicBezTo>
                    <a:pt x="104" y="49"/>
                    <a:pt x="88" y="105"/>
                    <a:pt x="77" y="160"/>
                  </a:cubicBezTo>
                  <a:cubicBezTo>
                    <a:pt x="65" y="194"/>
                    <a:pt x="55" y="228"/>
                    <a:pt x="46" y="263"/>
                  </a:cubicBezTo>
                  <a:cubicBezTo>
                    <a:pt x="46" y="260"/>
                    <a:pt x="47" y="257"/>
                    <a:pt x="47" y="254"/>
                  </a:cubicBezTo>
                  <a:cubicBezTo>
                    <a:pt x="63" y="168"/>
                    <a:pt x="88" y="86"/>
                    <a:pt x="130" y="9"/>
                  </a:cubicBezTo>
                  <a:cubicBezTo>
                    <a:pt x="131" y="6"/>
                    <a:pt x="128" y="3"/>
                    <a:pt x="126" y="5"/>
                  </a:cubicBezTo>
                  <a:cubicBezTo>
                    <a:pt x="73" y="72"/>
                    <a:pt x="52" y="161"/>
                    <a:pt x="36" y="243"/>
                  </a:cubicBezTo>
                  <a:cubicBezTo>
                    <a:pt x="28" y="286"/>
                    <a:pt x="22" y="329"/>
                    <a:pt x="16" y="372"/>
                  </a:cubicBezTo>
                  <a:cubicBezTo>
                    <a:pt x="10" y="415"/>
                    <a:pt x="0" y="462"/>
                    <a:pt x="1" y="505"/>
                  </a:cubicBezTo>
                  <a:cubicBezTo>
                    <a:pt x="1" y="514"/>
                    <a:pt x="15" y="516"/>
                    <a:pt x="16" y="507"/>
                  </a:cubicBezTo>
                  <a:cubicBezTo>
                    <a:pt x="22" y="460"/>
                    <a:pt x="29" y="413"/>
                    <a:pt x="38" y="366"/>
                  </a:cubicBezTo>
                  <a:cubicBezTo>
                    <a:pt x="38" y="368"/>
                    <a:pt x="38" y="370"/>
                    <a:pt x="37" y="371"/>
                  </a:cubicBezTo>
                  <a:cubicBezTo>
                    <a:pt x="30" y="421"/>
                    <a:pt x="28" y="471"/>
                    <a:pt x="16" y="520"/>
                  </a:cubicBezTo>
                  <a:cubicBezTo>
                    <a:pt x="14" y="530"/>
                    <a:pt x="29" y="534"/>
                    <a:pt x="32" y="524"/>
                  </a:cubicBezTo>
                  <a:cubicBezTo>
                    <a:pt x="42" y="478"/>
                    <a:pt x="44" y="431"/>
                    <a:pt x="51" y="385"/>
                  </a:cubicBezTo>
                  <a:cubicBezTo>
                    <a:pt x="58" y="337"/>
                    <a:pt x="67" y="289"/>
                    <a:pt x="77" y="241"/>
                  </a:cubicBezTo>
                  <a:cubicBezTo>
                    <a:pt x="82" y="215"/>
                    <a:pt x="87" y="188"/>
                    <a:pt x="92" y="161"/>
                  </a:cubicBezTo>
                  <a:cubicBezTo>
                    <a:pt x="109" y="111"/>
                    <a:pt x="129" y="63"/>
                    <a:pt x="153" y="16"/>
                  </a:cubicBezTo>
                  <a:cubicBezTo>
                    <a:pt x="156" y="8"/>
                    <a:pt x="147" y="0"/>
                    <a:pt x="14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58">
              <a:extLst>
                <a:ext uri="{FF2B5EF4-FFF2-40B4-BE49-F238E27FC236}">
                  <a16:creationId xmlns:a16="http://schemas.microsoft.com/office/drawing/2014/main" xmlns="" id="{2B8A52E8-B9EE-42FE-BF87-DC2413D3FAE8}"/>
                </a:ext>
              </a:extLst>
            </p:cNvPr>
            <p:cNvSpPr>
              <a:spLocks/>
            </p:cNvSpPr>
            <p:nvPr/>
          </p:nvSpPr>
          <p:spPr bwMode="auto">
            <a:xfrm>
              <a:off x="4020" y="2301"/>
              <a:ext cx="361" cy="1269"/>
            </a:xfrm>
            <a:custGeom>
              <a:avLst/>
              <a:gdLst>
                <a:gd name="T0" fmla="*/ 145 w 152"/>
                <a:gd name="T1" fmla="*/ 396 h 536"/>
                <a:gd name="T2" fmla="*/ 134 w 152"/>
                <a:gd name="T3" fmla="*/ 250 h 536"/>
                <a:gd name="T4" fmla="*/ 38 w 152"/>
                <a:gd name="T5" fmla="*/ 5 h 536"/>
                <a:gd name="T6" fmla="*/ 24 w 152"/>
                <a:gd name="T7" fmla="*/ 11 h 536"/>
                <a:gd name="T8" fmla="*/ 6 w 152"/>
                <a:gd name="T9" fmla="*/ 10 h 536"/>
                <a:gd name="T10" fmla="*/ 8 w 152"/>
                <a:gd name="T11" fmla="*/ 20 h 536"/>
                <a:gd name="T12" fmla="*/ 59 w 152"/>
                <a:gd name="T13" fmla="*/ 82 h 536"/>
                <a:gd name="T14" fmla="*/ 85 w 152"/>
                <a:gd name="T15" fmla="*/ 155 h 536"/>
                <a:gd name="T16" fmla="*/ 101 w 152"/>
                <a:gd name="T17" fmla="*/ 241 h 536"/>
                <a:gd name="T18" fmla="*/ 124 w 152"/>
                <a:gd name="T19" fmla="*/ 509 h 536"/>
                <a:gd name="T20" fmla="*/ 130 w 152"/>
                <a:gd name="T21" fmla="*/ 517 h 536"/>
                <a:gd name="T22" fmla="*/ 129 w 152"/>
                <a:gd name="T23" fmla="*/ 521 h 536"/>
                <a:gd name="T24" fmla="*/ 146 w 152"/>
                <a:gd name="T25" fmla="*/ 525 h 536"/>
                <a:gd name="T26" fmla="*/ 145 w 152"/>
                <a:gd name="T27" fmla="*/ 396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536">
                  <a:moveTo>
                    <a:pt x="145" y="396"/>
                  </a:moveTo>
                  <a:cubicBezTo>
                    <a:pt x="143" y="347"/>
                    <a:pt x="140" y="298"/>
                    <a:pt x="134" y="250"/>
                  </a:cubicBezTo>
                  <a:cubicBezTo>
                    <a:pt x="122" y="162"/>
                    <a:pt x="97" y="73"/>
                    <a:pt x="38" y="5"/>
                  </a:cubicBezTo>
                  <a:cubicBezTo>
                    <a:pt x="33" y="0"/>
                    <a:pt x="24" y="5"/>
                    <a:pt x="24" y="11"/>
                  </a:cubicBezTo>
                  <a:cubicBezTo>
                    <a:pt x="19" y="9"/>
                    <a:pt x="13" y="8"/>
                    <a:pt x="6" y="10"/>
                  </a:cubicBezTo>
                  <a:cubicBezTo>
                    <a:pt x="0" y="11"/>
                    <a:pt x="1" y="21"/>
                    <a:pt x="8" y="20"/>
                  </a:cubicBezTo>
                  <a:cubicBezTo>
                    <a:pt x="34" y="19"/>
                    <a:pt x="50" y="62"/>
                    <a:pt x="59" y="82"/>
                  </a:cubicBezTo>
                  <a:cubicBezTo>
                    <a:pt x="69" y="106"/>
                    <a:pt x="77" y="130"/>
                    <a:pt x="85" y="155"/>
                  </a:cubicBezTo>
                  <a:cubicBezTo>
                    <a:pt x="91" y="184"/>
                    <a:pt x="97" y="213"/>
                    <a:pt x="101" y="241"/>
                  </a:cubicBezTo>
                  <a:cubicBezTo>
                    <a:pt x="117" y="330"/>
                    <a:pt x="121" y="420"/>
                    <a:pt x="124" y="509"/>
                  </a:cubicBezTo>
                  <a:cubicBezTo>
                    <a:pt x="124" y="514"/>
                    <a:pt x="127" y="516"/>
                    <a:pt x="130" y="517"/>
                  </a:cubicBezTo>
                  <a:cubicBezTo>
                    <a:pt x="130" y="518"/>
                    <a:pt x="129" y="519"/>
                    <a:pt x="129" y="521"/>
                  </a:cubicBezTo>
                  <a:cubicBezTo>
                    <a:pt x="127" y="532"/>
                    <a:pt x="144" y="536"/>
                    <a:pt x="146" y="525"/>
                  </a:cubicBezTo>
                  <a:cubicBezTo>
                    <a:pt x="152" y="483"/>
                    <a:pt x="146" y="438"/>
                    <a:pt x="145" y="3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59">
              <a:extLst>
                <a:ext uri="{FF2B5EF4-FFF2-40B4-BE49-F238E27FC236}">
                  <a16:creationId xmlns:a16="http://schemas.microsoft.com/office/drawing/2014/main" xmlns="" id="{4B24BF15-0E4B-475C-8C8B-6E99520203D4}"/>
                </a:ext>
              </a:extLst>
            </p:cNvPr>
            <p:cNvSpPr>
              <a:spLocks/>
            </p:cNvSpPr>
            <p:nvPr/>
          </p:nvSpPr>
          <p:spPr bwMode="auto">
            <a:xfrm>
              <a:off x="3415" y="3502"/>
              <a:ext cx="328" cy="94"/>
            </a:xfrm>
            <a:custGeom>
              <a:avLst/>
              <a:gdLst>
                <a:gd name="T0" fmla="*/ 130 w 138"/>
                <a:gd name="T1" fmla="*/ 22 h 40"/>
                <a:gd name="T2" fmla="*/ 120 w 138"/>
                <a:gd name="T3" fmla="*/ 18 h 40"/>
                <a:gd name="T4" fmla="*/ 111 w 138"/>
                <a:gd name="T5" fmla="*/ 10 h 40"/>
                <a:gd name="T6" fmla="*/ 77 w 138"/>
                <a:gd name="T7" fmla="*/ 10 h 40"/>
                <a:gd name="T8" fmla="*/ 55 w 138"/>
                <a:gd name="T9" fmla="*/ 11 h 40"/>
                <a:gd name="T10" fmla="*/ 34 w 138"/>
                <a:gd name="T11" fmla="*/ 11 h 40"/>
                <a:gd name="T12" fmla="*/ 14 w 138"/>
                <a:gd name="T13" fmla="*/ 4 h 40"/>
                <a:gd name="T14" fmla="*/ 4 w 138"/>
                <a:gd name="T15" fmla="*/ 14 h 40"/>
                <a:gd name="T16" fmla="*/ 11 w 138"/>
                <a:gd name="T17" fmla="*/ 29 h 40"/>
                <a:gd name="T18" fmla="*/ 125 w 138"/>
                <a:gd name="T19" fmla="*/ 39 h 40"/>
                <a:gd name="T20" fmla="*/ 130 w 138"/>
                <a:gd name="T21"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 h="40">
                  <a:moveTo>
                    <a:pt x="130" y="22"/>
                  </a:moveTo>
                  <a:cubicBezTo>
                    <a:pt x="126" y="21"/>
                    <a:pt x="123" y="19"/>
                    <a:pt x="120" y="18"/>
                  </a:cubicBezTo>
                  <a:cubicBezTo>
                    <a:pt x="120" y="14"/>
                    <a:pt x="117" y="10"/>
                    <a:pt x="111" y="10"/>
                  </a:cubicBezTo>
                  <a:cubicBezTo>
                    <a:pt x="100" y="10"/>
                    <a:pt x="88" y="10"/>
                    <a:pt x="77" y="10"/>
                  </a:cubicBezTo>
                  <a:cubicBezTo>
                    <a:pt x="70" y="10"/>
                    <a:pt x="62" y="10"/>
                    <a:pt x="55" y="11"/>
                  </a:cubicBezTo>
                  <a:cubicBezTo>
                    <a:pt x="48" y="11"/>
                    <a:pt x="41" y="11"/>
                    <a:pt x="34" y="11"/>
                  </a:cubicBezTo>
                  <a:cubicBezTo>
                    <a:pt x="27" y="10"/>
                    <a:pt x="20" y="8"/>
                    <a:pt x="14" y="4"/>
                  </a:cubicBezTo>
                  <a:cubicBezTo>
                    <a:pt x="7" y="0"/>
                    <a:pt x="0" y="9"/>
                    <a:pt x="4" y="14"/>
                  </a:cubicBezTo>
                  <a:cubicBezTo>
                    <a:pt x="0" y="19"/>
                    <a:pt x="2" y="29"/>
                    <a:pt x="11" y="29"/>
                  </a:cubicBezTo>
                  <a:cubicBezTo>
                    <a:pt x="49" y="29"/>
                    <a:pt x="87" y="34"/>
                    <a:pt x="125" y="39"/>
                  </a:cubicBezTo>
                  <a:cubicBezTo>
                    <a:pt x="134" y="40"/>
                    <a:pt x="138" y="26"/>
                    <a:pt x="130"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60">
              <a:extLst>
                <a:ext uri="{FF2B5EF4-FFF2-40B4-BE49-F238E27FC236}">
                  <a16:creationId xmlns:a16="http://schemas.microsoft.com/office/drawing/2014/main" xmlns="" id="{7FC58110-3C13-4254-A45E-AE0E8BB11FAF}"/>
                </a:ext>
              </a:extLst>
            </p:cNvPr>
            <p:cNvSpPr>
              <a:spLocks/>
            </p:cNvSpPr>
            <p:nvPr/>
          </p:nvSpPr>
          <p:spPr bwMode="auto">
            <a:xfrm>
              <a:off x="4023" y="3499"/>
              <a:ext cx="351" cy="102"/>
            </a:xfrm>
            <a:custGeom>
              <a:avLst/>
              <a:gdLst>
                <a:gd name="T0" fmla="*/ 139 w 148"/>
                <a:gd name="T1" fmla="*/ 10 h 43"/>
                <a:gd name="T2" fmla="*/ 132 w 148"/>
                <a:gd name="T3" fmla="*/ 8 h 43"/>
                <a:gd name="T4" fmla="*/ 122 w 148"/>
                <a:gd name="T5" fmla="*/ 1 h 43"/>
                <a:gd name="T6" fmla="*/ 48 w 148"/>
                <a:gd name="T7" fmla="*/ 11 h 43"/>
                <a:gd name="T8" fmla="*/ 1 w 148"/>
                <a:gd name="T9" fmla="*/ 8 h 43"/>
                <a:gd name="T10" fmla="*/ 3 w 148"/>
                <a:gd name="T11" fmla="*/ 16 h 43"/>
                <a:gd name="T12" fmla="*/ 5 w 148"/>
                <a:gd name="T13" fmla="*/ 23 h 43"/>
                <a:gd name="T14" fmla="*/ 6 w 148"/>
                <a:gd name="T15" fmla="*/ 35 h 43"/>
                <a:gd name="T16" fmla="*/ 54 w 148"/>
                <a:gd name="T17" fmla="*/ 38 h 43"/>
                <a:gd name="T18" fmla="*/ 57 w 148"/>
                <a:gd name="T19" fmla="*/ 38 h 43"/>
                <a:gd name="T20" fmla="*/ 143 w 148"/>
                <a:gd name="T21" fmla="*/ 25 h 43"/>
                <a:gd name="T22" fmla="*/ 139 w 148"/>
                <a:gd name="T23" fmla="*/ 1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8" h="43">
                  <a:moveTo>
                    <a:pt x="139" y="10"/>
                  </a:moveTo>
                  <a:cubicBezTo>
                    <a:pt x="136" y="9"/>
                    <a:pt x="134" y="8"/>
                    <a:pt x="132" y="8"/>
                  </a:cubicBezTo>
                  <a:cubicBezTo>
                    <a:pt x="131" y="4"/>
                    <a:pt x="127" y="0"/>
                    <a:pt x="122" y="1"/>
                  </a:cubicBezTo>
                  <a:cubicBezTo>
                    <a:pt x="97" y="6"/>
                    <a:pt x="73" y="9"/>
                    <a:pt x="48" y="11"/>
                  </a:cubicBezTo>
                  <a:cubicBezTo>
                    <a:pt x="32" y="10"/>
                    <a:pt x="17" y="8"/>
                    <a:pt x="1" y="8"/>
                  </a:cubicBezTo>
                  <a:cubicBezTo>
                    <a:pt x="2" y="11"/>
                    <a:pt x="3" y="13"/>
                    <a:pt x="3" y="16"/>
                  </a:cubicBezTo>
                  <a:cubicBezTo>
                    <a:pt x="4" y="19"/>
                    <a:pt x="4" y="21"/>
                    <a:pt x="5" y="23"/>
                  </a:cubicBezTo>
                  <a:cubicBezTo>
                    <a:pt x="0" y="26"/>
                    <a:pt x="0" y="34"/>
                    <a:pt x="6" y="35"/>
                  </a:cubicBezTo>
                  <a:cubicBezTo>
                    <a:pt x="22" y="38"/>
                    <a:pt x="39" y="38"/>
                    <a:pt x="54" y="38"/>
                  </a:cubicBezTo>
                  <a:cubicBezTo>
                    <a:pt x="55" y="38"/>
                    <a:pt x="56" y="38"/>
                    <a:pt x="57" y="38"/>
                  </a:cubicBezTo>
                  <a:cubicBezTo>
                    <a:pt x="88" y="42"/>
                    <a:pt x="120" y="43"/>
                    <a:pt x="143" y="25"/>
                  </a:cubicBezTo>
                  <a:cubicBezTo>
                    <a:pt x="148" y="21"/>
                    <a:pt x="146" y="11"/>
                    <a:pt x="13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61">
              <a:extLst>
                <a:ext uri="{FF2B5EF4-FFF2-40B4-BE49-F238E27FC236}">
                  <a16:creationId xmlns:a16="http://schemas.microsoft.com/office/drawing/2014/main" xmlns="" id="{875D74A3-8826-48CE-B317-F6EE2786BA6B}"/>
                </a:ext>
              </a:extLst>
            </p:cNvPr>
            <p:cNvSpPr>
              <a:spLocks noEditPoints="1"/>
            </p:cNvSpPr>
            <p:nvPr/>
          </p:nvSpPr>
          <p:spPr bwMode="auto">
            <a:xfrm>
              <a:off x="3104" y="2310"/>
              <a:ext cx="625" cy="661"/>
            </a:xfrm>
            <a:custGeom>
              <a:avLst/>
              <a:gdLst>
                <a:gd name="T0" fmla="*/ 250 w 263"/>
                <a:gd name="T1" fmla="*/ 3 h 279"/>
                <a:gd name="T2" fmla="*/ 106 w 263"/>
                <a:gd name="T3" fmla="*/ 107 h 279"/>
                <a:gd name="T4" fmla="*/ 3 w 263"/>
                <a:gd name="T5" fmla="*/ 261 h 279"/>
                <a:gd name="T6" fmla="*/ 16 w 263"/>
                <a:gd name="T7" fmla="*/ 271 h 279"/>
                <a:gd name="T8" fmla="*/ 139 w 263"/>
                <a:gd name="T9" fmla="*/ 138 h 279"/>
                <a:gd name="T10" fmla="*/ 254 w 263"/>
                <a:gd name="T11" fmla="*/ 25 h 279"/>
                <a:gd name="T12" fmla="*/ 255 w 263"/>
                <a:gd name="T13" fmla="*/ 18 h 279"/>
                <a:gd name="T14" fmla="*/ 250 w 263"/>
                <a:gd name="T15" fmla="*/ 3 h 279"/>
                <a:gd name="T16" fmla="*/ 60 w 263"/>
                <a:gd name="T17" fmla="*/ 195 h 279"/>
                <a:gd name="T18" fmla="*/ 49 w 263"/>
                <a:gd name="T19" fmla="*/ 207 h 279"/>
                <a:gd name="T20" fmla="*/ 58 w 263"/>
                <a:gd name="T21" fmla="*/ 195 h 279"/>
                <a:gd name="T22" fmla="*/ 60 w 263"/>
                <a:gd name="T23" fmla="*/ 195 h 279"/>
                <a:gd name="T24" fmla="*/ 128 w 263"/>
                <a:gd name="T25" fmla="*/ 126 h 279"/>
                <a:gd name="T26" fmla="*/ 92 w 263"/>
                <a:gd name="T27" fmla="*/ 162 h 279"/>
                <a:gd name="T28" fmla="*/ 206 w 263"/>
                <a:gd name="T29" fmla="*/ 55 h 279"/>
                <a:gd name="T30" fmla="*/ 128 w 263"/>
                <a:gd name="T31" fmla="*/ 126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3" h="279">
                  <a:moveTo>
                    <a:pt x="250" y="3"/>
                  </a:moveTo>
                  <a:cubicBezTo>
                    <a:pt x="193" y="21"/>
                    <a:pt x="146" y="65"/>
                    <a:pt x="106" y="107"/>
                  </a:cubicBezTo>
                  <a:cubicBezTo>
                    <a:pt x="65" y="152"/>
                    <a:pt x="26" y="204"/>
                    <a:pt x="3" y="261"/>
                  </a:cubicBezTo>
                  <a:cubicBezTo>
                    <a:pt x="0" y="269"/>
                    <a:pt x="9" y="279"/>
                    <a:pt x="16" y="271"/>
                  </a:cubicBezTo>
                  <a:cubicBezTo>
                    <a:pt x="55" y="225"/>
                    <a:pt x="96" y="180"/>
                    <a:pt x="139" y="138"/>
                  </a:cubicBezTo>
                  <a:cubicBezTo>
                    <a:pt x="178" y="100"/>
                    <a:pt x="222" y="69"/>
                    <a:pt x="254" y="25"/>
                  </a:cubicBezTo>
                  <a:cubicBezTo>
                    <a:pt x="256" y="22"/>
                    <a:pt x="256" y="20"/>
                    <a:pt x="255" y="18"/>
                  </a:cubicBezTo>
                  <a:cubicBezTo>
                    <a:pt x="263" y="14"/>
                    <a:pt x="259" y="0"/>
                    <a:pt x="250" y="3"/>
                  </a:cubicBezTo>
                  <a:close/>
                  <a:moveTo>
                    <a:pt x="60" y="195"/>
                  </a:moveTo>
                  <a:cubicBezTo>
                    <a:pt x="57" y="199"/>
                    <a:pt x="53" y="203"/>
                    <a:pt x="49" y="207"/>
                  </a:cubicBezTo>
                  <a:cubicBezTo>
                    <a:pt x="52" y="203"/>
                    <a:pt x="55" y="199"/>
                    <a:pt x="58" y="195"/>
                  </a:cubicBezTo>
                  <a:cubicBezTo>
                    <a:pt x="58" y="195"/>
                    <a:pt x="59" y="195"/>
                    <a:pt x="60" y="195"/>
                  </a:cubicBezTo>
                  <a:close/>
                  <a:moveTo>
                    <a:pt x="128" y="126"/>
                  </a:moveTo>
                  <a:cubicBezTo>
                    <a:pt x="115" y="138"/>
                    <a:pt x="103" y="149"/>
                    <a:pt x="92" y="162"/>
                  </a:cubicBezTo>
                  <a:cubicBezTo>
                    <a:pt x="125" y="122"/>
                    <a:pt x="164" y="85"/>
                    <a:pt x="206" y="55"/>
                  </a:cubicBezTo>
                  <a:cubicBezTo>
                    <a:pt x="181" y="80"/>
                    <a:pt x="153" y="102"/>
                    <a:pt x="128"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62">
              <a:extLst>
                <a:ext uri="{FF2B5EF4-FFF2-40B4-BE49-F238E27FC236}">
                  <a16:creationId xmlns:a16="http://schemas.microsoft.com/office/drawing/2014/main" xmlns="" id="{270B8218-B20B-49A4-ABAB-1FFB431FB765}"/>
                </a:ext>
              </a:extLst>
            </p:cNvPr>
            <p:cNvSpPr>
              <a:spLocks/>
            </p:cNvSpPr>
            <p:nvPr/>
          </p:nvSpPr>
          <p:spPr bwMode="auto">
            <a:xfrm>
              <a:off x="4070" y="2306"/>
              <a:ext cx="646" cy="658"/>
            </a:xfrm>
            <a:custGeom>
              <a:avLst/>
              <a:gdLst>
                <a:gd name="T0" fmla="*/ 266 w 272"/>
                <a:gd name="T1" fmla="*/ 261 h 278"/>
                <a:gd name="T2" fmla="*/ 128 w 272"/>
                <a:gd name="T3" fmla="*/ 70 h 278"/>
                <a:gd name="T4" fmla="*/ 7 w 272"/>
                <a:gd name="T5" fmla="*/ 3 h 278"/>
                <a:gd name="T6" fmla="*/ 6 w 272"/>
                <a:gd name="T7" fmla="*/ 12 h 278"/>
                <a:gd name="T8" fmla="*/ 35 w 272"/>
                <a:gd name="T9" fmla="*/ 21 h 278"/>
                <a:gd name="T10" fmla="*/ 31 w 272"/>
                <a:gd name="T11" fmla="*/ 20 h 278"/>
                <a:gd name="T12" fmla="*/ 27 w 272"/>
                <a:gd name="T13" fmla="*/ 34 h 278"/>
                <a:gd name="T14" fmla="*/ 211 w 272"/>
                <a:gd name="T15" fmla="*/ 211 h 278"/>
                <a:gd name="T16" fmla="*/ 220 w 272"/>
                <a:gd name="T17" fmla="*/ 225 h 278"/>
                <a:gd name="T18" fmla="*/ 246 w 272"/>
                <a:gd name="T19" fmla="*/ 264 h 278"/>
                <a:gd name="T20" fmla="*/ 252 w 272"/>
                <a:gd name="T21" fmla="*/ 268 h 278"/>
                <a:gd name="T22" fmla="*/ 254 w 272"/>
                <a:gd name="T23" fmla="*/ 271 h 278"/>
                <a:gd name="T24" fmla="*/ 266 w 272"/>
                <a:gd name="T25" fmla="*/ 261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2" h="278">
                  <a:moveTo>
                    <a:pt x="266" y="261"/>
                  </a:moveTo>
                  <a:cubicBezTo>
                    <a:pt x="225" y="204"/>
                    <a:pt x="185" y="122"/>
                    <a:pt x="128" y="70"/>
                  </a:cubicBezTo>
                  <a:cubicBezTo>
                    <a:pt x="96" y="34"/>
                    <a:pt x="54" y="0"/>
                    <a:pt x="7" y="3"/>
                  </a:cubicBezTo>
                  <a:cubicBezTo>
                    <a:pt x="1" y="3"/>
                    <a:pt x="0" y="11"/>
                    <a:pt x="6" y="12"/>
                  </a:cubicBezTo>
                  <a:cubicBezTo>
                    <a:pt x="16" y="14"/>
                    <a:pt x="26" y="17"/>
                    <a:pt x="35" y="21"/>
                  </a:cubicBezTo>
                  <a:cubicBezTo>
                    <a:pt x="34" y="21"/>
                    <a:pt x="32" y="20"/>
                    <a:pt x="31" y="20"/>
                  </a:cubicBezTo>
                  <a:cubicBezTo>
                    <a:pt x="21" y="19"/>
                    <a:pt x="19" y="31"/>
                    <a:pt x="27" y="34"/>
                  </a:cubicBezTo>
                  <a:cubicBezTo>
                    <a:pt x="107" y="66"/>
                    <a:pt x="163" y="140"/>
                    <a:pt x="211" y="211"/>
                  </a:cubicBezTo>
                  <a:cubicBezTo>
                    <a:pt x="214" y="216"/>
                    <a:pt x="217" y="221"/>
                    <a:pt x="220" y="225"/>
                  </a:cubicBezTo>
                  <a:cubicBezTo>
                    <a:pt x="229" y="239"/>
                    <a:pt x="237" y="252"/>
                    <a:pt x="246" y="264"/>
                  </a:cubicBezTo>
                  <a:cubicBezTo>
                    <a:pt x="247" y="266"/>
                    <a:pt x="249" y="268"/>
                    <a:pt x="252" y="268"/>
                  </a:cubicBezTo>
                  <a:cubicBezTo>
                    <a:pt x="252" y="269"/>
                    <a:pt x="253" y="270"/>
                    <a:pt x="254" y="271"/>
                  </a:cubicBezTo>
                  <a:cubicBezTo>
                    <a:pt x="260" y="278"/>
                    <a:pt x="272" y="268"/>
                    <a:pt x="266"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63">
              <a:extLst>
                <a:ext uri="{FF2B5EF4-FFF2-40B4-BE49-F238E27FC236}">
                  <a16:creationId xmlns:a16="http://schemas.microsoft.com/office/drawing/2014/main" xmlns="" id="{C5178162-79B1-4F8E-AF9A-C7BA6EE35EDB}"/>
                </a:ext>
              </a:extLst>
            </p:cNvPr>
            <p:cNvSpPr>
              <a:spLocks/>
            </p:cNvSpPr>
            <p:nvPr/>
          </p:nvSpPr>
          <p:spPr bwMode="auto">
            <a:xfrm>
              <a:off x="4115" y="3542"/>
              <a:ext cx="188" cy="158"/>
            </a:xfrm>
            <a:custGeom>
              <a:avLst/>
              <a:gdLst>
                <a:gd name="T0" fmla="*/ 78 w 79"/>
                <a:gd name="T1" fmla="*/ 45 h 67"/>
                <a:gd name="T2" fmla="*/ 63 w 79"/>
                <a:gd name="T3" fmla="*/ 26 h 67"/>
                <a:gd name="T4" fmla="*/ 34 w 79"/>
                <a:gd name="T5" fmla="*/ 5 h 67"/>
                <a:gd name="T6" fmla="*/ 26 w 79"/>
                <a:gd name="T7" fmla="*/ 15 h 67"/>
                <a:gd name="T8" fmla="*/ 32 w 79"/>
                <a:gd name="T9" fmla="*/ 23 h 67"/>
                <a:gd name="T10" fmla="*/ 12 w 79"/>
                <a:gd name="T11" fmla="*/ 9 h 67"/>
                <a:gd name="T12" fmla="*/ 4 w 79"/>
                <a:gd name="T13" fmla="*/ 19 h 67"/>
                <a:gd name="T14" fmla="*/ 58 w 79"/>
                <a:gd name="T15" fmla="*/ 62 h 67"/>
                <a:gd name="T16" fmla="*/ 69 w 79"/>
                <a:gd name="T17" fmla="*/ 54 h 67"/>
                <a:gd name="T18" fmla="*/ 78 w 79"/>
                <a:gd name="T19" fmla="*/ 4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67">
                  <a:moveTo>
                    <a:pt x="78" y="45"/>
                  </a:moveTo>
                  <a:cubicBezTo>
                    <a:pt x="77" y="37"/>
                    <a:pt x="69" y="31"/>
                    <a:pt x="63" y="26"/>
                  </a:cubicBezTo>
                  <a:cubicBezTo>
                    <a:pt x="54" y="18"/>
                    <a:pt x="44" y="11"/>
                    <a:pt x="34" y="5"/>
                  </a:cubicBezTo>
                  <a:cubicBezTo>
                    <a:pt x="27" y="0"/>
                    <a:pt x="21" y="10"/>
                    <a:pt x="26" y="15"/>
                  </a:cubicBezTo>
                  <a:cubicBezTo>
                    <a:pt x="28" y="18"/>
                    <a:pt x="30" y="21"/>
                    <a:pt x="32" y="23"/>
                  </a:cubicBezTo>
                  <a:cubicBezTo>
                    <a:pt x="25" y="18"/>
                    <a:pt x="19" y="13"/>
                    <a:pt x="12" y="9"/>
                  </a:cubicBezTo>
                  <a:cubicBezTo>
                    <a:pt x="5" y="4"/>
                    <a:pt x="0" y="14"/>
                    <a:pt x="4" y="19"/>
                  </a:cubicBezTo>
                  <a:cubicBezTo>
                    <a:pt x="18" y="37"/>
                    <a:pt x="40" y="49"/>
                    <a:pt x="58" y="62"/>
                  </a:cubicBezTo>
                  <a:cubicBezTo>
                    <a:pt x="64" y="67"/>
                    <a:pt x="71" y="60"/>
                    <a:pt x="69" y="54"/>
                  </a:cubicBezTo>
                  <a:cubicBezTo>
                    <a:pt x="74" y="56"/>
                    <a:pt x="79" y="50"/>
                    <a:pt x="78"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64">
              <a:extLst>
                <a:ext uri="{FF2B5EF4-FFF2-40B4-BE49-F238E27FC236}">
                  <a16:creationId xmlns:a16="http://schemas.microsoft.com/office/drawing/2014/main" xmlns="" id="{424CDA4B-652A-46AA-82B4-BE81A4EA2D2B}"/>
                </a:ext>
              </a:extLst>
            </p:cNvPr>
            <p:cNvSpPr>
              <a:spLocks/>
            </p:cNvSpPr>
            <p:nvPr/>
          </p:nvSpPr>
          <p:spPr bwMode="auto">
            <a:xfrm>
              <a:off x="3439" y="3542"/>
              <a:ext cx="159" cy="154"/>
            </a:xfrm>
            <a:custGeom>
              <a:avLst/>
              <a:gdLst>
                <a:gd name="T0" fmla="*/ 60 w 67"/>
                <a:gd name="T1" fmla="*/ 6 h 65"/>
                <a:gd name="T2" fmla="*/ 51 w 67"/>
                <a:gd name="T3" fmla="*/ 8 h 65"/>
                <a:gd name="T4" fmla="*/ 46 w 67"/>
                <a:gd name="T5" fmla="*/ 0 h 65"/>
                <a:gd name="T6" fmla="*/ 4 w 67"/>
                <a:gd name="T7" fmla="*/ 38 h 65"/>
                <a:gd name="T8" fmla="*/ 14 w 67"/>
                <a:gd name="T9" fmla="*/ 50 h 65"/>
                <a:gd name="T10" fmla="*/ 14 w 67"/>
                <a:gd name="T11" fmla="*/ 50 h 65"/>
                <a:gd name="T12" fmla="*/ 28 w 67"/>
                <a:gd name="T13" fmla="*/ 58 h 65"/>
                <a:gd name="T14" fmla="*/ 45 w 67"/>
                <a:gd name="T15" fmla="*/ 36 h 65"/>
                <a:gd name="T16" fmla="*/ 65 w 67"/>
                <a:gd name="T17" fmla="*/ 16 h 65"/>
                <a:gd name="T18" fmla="*/ 65 w 67"/>
                <a:gd name="T19" fmla="*/ 16 h 65"/>
                <a:gd name="T20" fmla="*/ 60 w 67"/>
                <a:gd name="T21" fmla="*/ 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65">
                  <a:moveTo>
                    <a:pt x="60" y="6"/>
                  </a:moveTo>
                  <a:cubicBezTo>
                    <a:pt x="57" y="6"/>
                    <a:pt x="54" y="7"/>
                    <a:pt x="51" y="8"/>
                  </a:cubicBezTo>
                  <a:cubicBezTo>
                    <a:pt x="53" y="5"/>
                    <a:pt x="50" y="0"/>
                    <a:pt x="46" y="0"/>
                  </a:cubicBezTo>
                  <a:cubicBezTo>
                    <a:pt x="27" y="3"/>
                    <a:pt x="15" y="24"/>
                    <a:pt x="4" y="38"/>
                  </a:cubicBezTo>
                  <a:cubicBezTo>
                    <a:pt x="0" y="44"/>
                    <a:pt x="7" y="52"/>
                    <a:pt x="14" y="50"/>
                  </a:cubicBezTo>
                  <a:cubicBezTo>
                    <a:pt x="14" y="50"/>
                    <a:pt x="14" y="50"/>
                    <a:pt x="14" y="50"/>
                  </a:cubicBezTo>
                  <a:cubicBezTo>
                    <a:pt x="12" y="58"/>
                    <a:pt x="22" y="65"/>
                    <a:pt x="28" y="58"/>
                  </a:cubicBezTo>
                  <a:cubicBezTo>
                    <a:pt x="34" y="52"/>
                    <a:pt x="39" y="43"/>
                    <a:pt x="45" y="36"/>
                  </a:cubicBezTo>
                  <a:cubicBezTo>
                    <a:pt x="51" y="29"/>
                    <a:pt x="61" y="24"/>
                    <a:pt x="65" y="16"/>
                  </a:cubicBezTo>
                  <a:cubicBezTo>
                    <a:pt x="65" y="16"/>
                    <a:pt x="65" y="16"/>
                    <a:pt x="65" y="16"/>
                  </a:cubicBezTo>
                  <a:cubicBezTo>
                    <a:pt x="67" y="12"/>
                    <a:pt x="65" y="6"/>
                    <a:pt x="6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65">
              <a:extLst>
                <a:ext uri="{FF2B5EF4-FFF2-40B4-BE49-F238E27FC236}">
                  <a16:creationId xmlns:a16="http://schemas.microsoft.com/office/drawing/2014/main" xmlns="" id="{19DD9B20-BF41-4B6B-9030-11B75BDDD477}"/>
                </a:ext>
              </a:extLst>
            </p:cNvPr>
            <p:cNvSpPr>
              <a:spLocks noEditPoints="1"/>
            </p:cNvSpPr>
            <p:nvPr/>
          </p:nvSpPr>
          <p:spPr bwMode="auto">
            <a:xfrm>
              <a:off x="3676" y="3272"/>
              <a:ext cx="399" cy="322"/>
            </a:xfrm>
            <a:custGeom>
              <a:avLst/>
              <a:gdLst>
                <a:gd name="T0" fmla="*/ 110 w 168"/>
                <a:gd name="T1" fmla="*/ 9 h 136"/>
                <a:gd name="T2" fmla="*/ 46 w 168"/>
                <a:gd name="T3" fmla="*/ 15 h 136"/>
                <a:gd name="T4" fmla="*/ 8 w 168"/>
                <a:gd name="T5" fmla="*/ 127 h 136"/>
                <a:gd name="T6" fmla="*/ 24 w 168"/>
                <a:gd name="T7" fmla="*/ 127 h 136"/>
                <a:gd name="T8" fmla="*/ 38 w 168"/>
                <a:gd name="T9" fmla="*/ 74 h 136"/>
                <a:gd name="T10" fmla="*/ 74 w 168"/>
                <a:gd name="T11" fmla="*/ 49 h 136"/>
                <a:gd name="T12" fmla="*/ 117 w 168"/>
                <a:gd name="T13" fmla="*/ 52 h 136"/>
                <a:gd name="T14" fmla="*/ 143 w 168"/>
                <a:gd name="T15" fmla="*/ 124 h 136"/>
                <a:gd name="T16" fmla="*/ 160 w 168"/>
                <a:gd name="T17" fmla="*/ 124 h 136"/>
                <a:gd name="T18" fmla="*/ 110 w 168"/>
                <a:gd name="T19" fmla="*/ 9 h 136"/>
                <a:gd name="T20" fmla="*/ 75 w 168"/>
                <a:gd name="T21" fmla="*/ 32 h 136"/>
                <a:gd name="T22" fmla="*/ 77 w 168"/>
                <a:gd name="T23" fmla="*/ 30 h 136"/>
                <a:gd name="T24" fmla="*/ 100 w 168"/>
                <a:gd name="T25" fmla="*/ 25 h 136"/>
                <a:gd name="T26" fmla="*/ 111 w 168"/>
                <a:gd name="T27" fmla="*/ 31 h 136"/>
                <a:gd name="T28" fmla="*/ 75 w 168"/>
                <a:gd name="T29" fmla="*/ 3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8" h="136">
                  <a:moveTo>
                    <a:pt x="110" y="9"/>
                  </a:moveTo>
                  <a:cubicBezTo>
                    <a:pt x="91" y="0"/>
                    <a:pt x="66" y="3"/>
                    <a:pt x="46" y="15"/>
                  </a:cubicBezTo>
                  <a:cubicBezTo>
                    <a:pt x="7" y="38"/>
                    <a:pt x="0" y="87"/>
                    <a:pt x="8" y="127"/>
                  </a:cubicBezTo>
                  <a:cubicBezTo>
                    <a:pt x="9" y="136"/>
                    <a:pt x="23" y="136"/>
                    <a:pt x="24" y="127"/>
                  </a:cubicBezTo>
                  <a:cubicBezTo>
                    <a:pt x="27" y="109"/>
                    <a:pt x="31" y="91"/>
                    <a:pt x="38" y="74"/>
                  </a:cubicBezTo>
                  <a:cubicBezTo>
                    <a:pt x="47" y="63"/>
                    <a:pt x="60" y="54"/>
                    <a:pt x="74" y="49"/>
                  </a:cubicBezTo>
                  <a:cubicBezTo>
                    <a:pt x="88" y="44"/>
                    <a:pt x="104" y="45"/>
                    <a:pt x="117" y="52"/>
                  </a:cubicBezTo>
                  <a:cubicBezTo>
                    <a:pt x="140" y="65"/>
                    <a:pt x="138" y="101"/>
                    <a:pt x="143" y="124"/>
                  </a:cubicBezTo>
                  <a:cubicBezTo>
                    <a:pt x="145" y="132"/>
                    <a:pt x="158" y="132"/>
                    <a:pt x="160" y="124"/>
                  </a:cubicBezTo>
                  <a:cubicBezTo>
                    <a:pt x="168" y="82"/>
                    <a:pt x="162" y="18"/>
                    <a:pt x="110" y="9"/>
                  </a:cubicBezTo>
                  <a:close/>
                  <a:moveTo>
                    <a:pt x="75" y="32"/>
                  </a:moveTo>
                  <a:cubicBezTo>
                    <a:pt x="76" y="31"/>
                    <a:pt x="76" y="31"/>
                    <a:pt x="77" y="30"/>
                  </a:cubicBezTo>
                  <a:cubicBezTo>
                    <a:pt x="85" y="26"/>
                    <a:pt x="93" y="24"/>
                    <a:pt x="100" y="25"/>
                  </a:cubicBezTo>
                  <a:cubicBezTo>
                    <a:pt x="104" y="27"/>
                    <a:pt x="107" y="29"/>
                    <a:pt x="111" y="31"/>
                  </a:cubicBezTo>
                  <a:cubicBezTo>
                    <a:pt x="99" y="28"/>
                    <a:pt x="87" y="29"/>
                    <a:pt x="75"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66">
              <a:extLst>
                <a:ext uri="{FF2B5EF4-FFF2-40B4-BE49-F238E27FC236}">
                  <a16:creationId xmlns:a16="http://schemas.microsoft.com/office/drawing/2014/main" xmlns="" id="{2E9EA623-9CF5-4083-A4AE-DD1C619AE298}"/>
                </a:ext>
              </a:extLst>
            </p:cNvPr>
            <p:cNvSpPr>
              <a:spLocks/>
            </p:cNvSpPr>
            <p:nvPr/>
          </p:nvSpPr>
          <p:spPr bwMode="auto">
            <a:xfrm>
              <a:off x="3271" y="1607"/>
              <a:ext cx="163" cy="145"/>
            </a:xfrm>
            <a:custGeom>
              <a:avLst/>
              <a:gdLst>
                <a:gd name="T0" fmla="*/ 59 w 69"/>
                <a:gd name="T1" fmla="*/ 1 h 61"/>
                <a:gd name="T2" fmla="*/ 52 w 69"/>
                <a:gd name="T3" fmla="*/ 1 h 61"/>
                <a:gd name="T4" fmla="*/ 20 w 69"/>
                <a:gd name="T5" fmla="*/ 25 h 61"/>
                <a:gd name="T6" fmla="*/ 5 w 69"/>
                <a:gd name="T7" fmla="*/ 44 h 61"/>
                <a:gd name="T8" fmla="*/ 17 w 69"/>
                <a:gd name="T9" fmla="*/ 54 h 61"/>
                <a:gd name="T10" fmla="*/ 22 w 69"/>
                <a:gd name="T11" fmla="*/ 49 h 61"/>
                <a:gd name="T12" fmla="*/ 24 w 69"/>
                <a:gd name="T13" fmla="*/ 48 h 61"/>
                <a:gd name="T14" fmla="*/ 40 w 69"/>
                <a:gd name="T15" fmla="*/ 33 h 61"/>
                <a:gd name="T16" fmla="*/ 63 w 69"/>
                <a:gd name="T17" fmla="*/ 16 h 61"/>
                <a:gd name="T18" fmla="*/ 59 w 69"/>
                <a:gd name="T19" fmla="*/ 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61">
                  <a:moveTo>
                    <a:pt x="59" y="1"/>
                  </a:moveTo>
                  <a:cubicBezTo>
                    <a:pt x="57" y="0"/>
                    <a:pt x="55" y="0"/>
                    <a:pt x="52" y="1"/>
                  </a:cubicBezTo>
                  <a:cubicBezTo>
                    <a:pt x="41" y="6"/>
                    <a:pt x="27" y="13"/>
                    <a:pt x="20" y="25"/>
                  </a:cubicBezTo>
                  <a:cubicBezTo>
                    <a:pt x="15" y="30"/>
                    <a:pt x="9" y="37"/>
                    <a:pt x="5" y="44"/>
                  </a:cubicBezTo>
                  <a:cubicBezTo>
                    <a:pt x="0" y="51"/>
                    <a:pt x="10" y="61"/>
                    <a:pt x="17" y="54"/>
                  </a:cubicBezTo>
                  <a:cubicBezTo>
                    <a:pt x="18" y="52"/>
                    <a:pt x="20" y="51"/>
                    <a:pt x="22" y="49"/>
                  </a:cubicBezTo>
                  <a:cubicBezTo>
                    <a:pt x="23" y="49"/>
                    <a:pt x="23" y="49"/>
                    <a:pt x="24" y="48"/>
                  </a:cubicBezTo>
                  <a:cubicBezTo>
                    <a:pt x="30" y="44"/>
                    <a:pt x="35" y="39"/>
                    <a:pt x="40" y="33"/>
                  </a:cubicBezTo>
                  <a:cubicBezTo>
                    <a:pt x="47" y="27"/>
                    <a:pt x="55" y="22"/>
                    <a:pt x="63" y="16"/>
                  </a:cubicBezTo>
                  <a:cubicBezTo>
                    <a:pt x="69" y="12"/>
                    <a:pt x="65" y="3"/>
                    <a:pt x="5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67">
              <a:extLst>
                <a:ext uri="{FF2B5EF4-FFF2-40B4-BE49-F238E27FC236}">
                  <a16:creationId xmlns:a16="http://schemas.microsoft.com/office/drawing/2014/main" xmlns="" id="{1C5831F0-18E0-40EB-9523-10BE1C99721C}"/>
                </a:ext>
              </a:extLst>
            </p:cNvPr>
            <p:cNvSpPr>
              <a:spLocks/>
            </p:cNvSpPr>
            <p:nvPr/>
          </p:nvSpPr>
          <p:spPr bwMode="auto">
            <a:xfrm>
              <a:off x="4383" y="1515"/>
              <a:ext cx="176" cy="139"/>
            </a:xfrm>
            <a:custGeom>
              <a:avLst/>
              <a:gdLst>
                <a:gd name="T0" fmla="*/ 65 w 74"/>
                <a:gd name="T1" fmla="*/ 38 h 59"/>
                <a:gd name="T2" fmla="*/ 21 w 74"/>
                <a:gd name="T3" fmla="*/ 4 h 59"/>
                <a:gd name="T4" fmla="*/ 9 w 74"/>
                <a:gd name="T5" fmla="*/ 14 h 59"/>
                <a:gd name="T6" fmla="*/ 4 w 74"/>
                <a:gd name="T7" fmla="*/ 14 h 59"/>
                <a:gd name="T8" fmla="*/ 1 w 74"/>
                <a:gd name="T9" fmla="*/ 18 h 59"/>
                <a:gd name="T10" fmla="*/ 18 w 74"/>
                <a:gd name="T11" fmla="*/ 34 h 59"/>
                <a:gd name="T12" fmla="*/ 45 w 74"/>
                <a:gd name="T13" fmla="*/ 52 h 59"/>
                <a:gd name="T14" fmla="*/ 54 w 74"/>
                <a:gd name="T15" fmla="*/ 52 h 59"/>
                <a:gd name="T16" fmla="*/ 55 w 74"/>
                <a:gd name="T17" fmla="*/ 53 h 59"/>
                <a:gd name="T18" fmla="*/ 65 w 74"/>
                <a:gd name="T19" fmla="*/ 3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59">
                  <a:moveTo>
                    <a:pt x="65" y="38"/>
                  </a:moveTo>
                  <a:cubicBezTo>
                    <a:pt x="49" y="28"/>
                    <a:pt x="36" y="14"/>
                    <a:pt x="21" y="4"/>
                  </a:cubicBezTo>
                  <a:cubicBezTo>
                    <a:pt x="14" y="0"/>
                    <a:pt x="5" y="8"/>
                    <a:pt x="9" y="14"/>
                  </a:cubicBezTo>
                  <a:cubicBezTo>
                    <a:pt x="8" y="14"/>
                    <a:pt x="6" y="14"/>
                    <a:pt x="4" y="14"/>
                  </a:cubicBezTo>
                  <a:cubicBezTo>
                    <a:pt x="2" y="14"/>
                    <a:pt x="0" y="16"/>
                    <a:pt x="1" y="18"/>
                  </a:cubicBezTo>
                  <a:cubicBezTo>
                    <a:pt x="5" y="26"/>
                    <a:pt x="11" y="29"/>
                    <a:pt x="18" y="34"/>
                  </a:cubicBezTo>
                  <a:cubicBezTo>
                    <a:pt x="27" y="40"/>
                    <a:pt x="36" y="46"/>
                    <a:pt x="45" y="52"/>
                  </a:cubicBezTo>
                  <a:cubicBezTo>
                    <a:pt x="48" y="54"/>
                    <a:pt x="52" y="53"/>
                    <a:pt x="54" y="52"/>
                  </a:cubicBezTo>
                  <a:cubicBezTo>
                    <a:pt x="54" y="52"/>
                    <a:pt x="55" y="52"/>
                    <a:pt x="55" y="53"/>
                  </a:cubicBezTo>
                  <a:cubicBezTo>
                    <a:pt x="65" y="59"/>
                    <a:pt x="74" y="44"/>
                    <a:pt x="65"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68">
              <a:extLst>
                <a:ext uri="{FF2B5EF4-FFF2-40B4-BE49-F238E27FC236}">
                  <a16:creationId xmlns:a16="http://schemas.microsoft.com/office/drawing/2014/main" xmlns="" id="{40AFE006-E9C5-41AF-B63D-C3BFA2C08C71}"/>
                </a:ext>
              </a:extLst>
            </p:cNvPr>
            <p:cNvSpPr>
              <a:spLocks/>
            </p:cNvSpPr>
            <p:nvPr/>
          </p:nvSpPr>
          <p:spPr bwMode="auto">
            <a:xfrm>
              <a:off x="3339" y="1553"/>
              <a:ext cx="1163" cy="450"/>
            </a:xfrm>
            <a:custGeom>
              <a:avLst/>
              <a:gdLst>
                <a:gd name="T0" fmla="*/ 470 w 490"/>
                <a:gd name="T1" fmla="*/ 9 h 190"/>
                <a:gd name="T2" fmla="*/ 423 w 490"/>
                <a:gd name="T3" fmla="*/ 77 h 190"/>
                <a:gd name="T4" fmla="*/ 366 w 490"/>
                <a:gd name="T5" fmla="*/ 117 h 190"/>
                <a:gd name="T6" fmla="*/ 213 w 490"/>
                <a:gd name="T7" fmla="*/ 148 h 190"/>
                <a:gd name="T8" fmla="*/ 64 w 490"/>
                <a:gd name="T9" fmla="*/ 116 h 190"/>
                <a:gd name="T10" fmla="*/ 21 w 490"/>
                <a:gd name="T11" fmla="*/ 57 h 190"/>
                <a:gd name="T12" fmla="*/ 17 w 490"/>
                <a:gd name="T13" fmla="*/ 53 h 190"/>
                <a:gd name="T14" fmla="*/ 17 w 490"/>
                <a:gd name="T15" fmla="*/ 52 h 190"/>
                <a:gd name="T16" fmla="*/ 2 w 490"/>
                <a:gd name="T17" fmla="*/ 56 h 190"/>
                <a:gd name="T18" fmla="*/ 50 w 490"/>
                <a:gd name="T19" fmla="*/ 129 h 190"/>
                <a:gd name="T20" fmla="*/ 117 w 490"/>
                <a:gd name="T21" fmla="*/ 170 h 190"/>
                <a:gd name="T22" fmla="*/ 284 w 490"/>
                <a:gd name="T23" fmla="*/ 176 h 190"/>
                <a:gd name="T24" fmla="*/ 433 w 490"/>
                <a:gd name="T25" fmla="*/ 93 h 190"/>
                <a:gd name="T26" fmla="*/ 487 w 490"/>
                <a:gd name="T27" fmla="*/ 15 h 190"/>
                <a:gd name="T28" fmla="*/ 470 w 490"/>
                <a:gd name="T29" fmla="*/ 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0" h="190">
                  <a:moveTo>
                    <a:pt x="470" y="9"/>
                  </a:moveTo>
                  <a:cubicBezTo>
                    <a:pt x="456" y="33"/>
                    <a:pt x="440" y="57"/>
                    <a:pt x="423" y="77"/>
                  </a:cubicBezTo>
                  <a:cubicBezTo>
                    <a:pt x="405" y="93"/>
                    <a:pt x="385" y="106"/>
                    <a:pt x="366" y="117"/>
                  </a:cubicBezTo>
                  <a:cubicBezTo>
                    <a:pt x="320" y="143"/>
                    <a:pt x="265" y="149"/>
                    <a:pt x="213" y="148"/>
                  </a:cubicBezTo>
                  <a:cubicBezTo>
                    <a:pt x="168" y="147"/>
                    <a:pt x="106" y="142"/>
                    <a:pt x="64" y="116"/>
                  </a:cubicBezTo>
                  <a:cubicBezTo>
                    <a:pt x="45" y="100"/>
                    <a:pt x="31" y="79"/>
                    <a:pt x="21" y="57"/>
                  </a:cubicBezTo>
                  <a:cubicBezTo>
                    <a:pt x="20" y="55"/>
                    <a:pt x="19" y="54"/>
                    <a:pt x="17" y="53"/>
                  </a:cubicBezTo>
                  <a:cubicBezTo>
                    <a:pt x="17" y="53"/>
                    <a:pt x="17" y="52"/>
                    <a:pt x="17" y="52"/>
                  </a:cubicBezTo>
                  <a:cubicBezTo>
                    <a:pt x="15" y="42"/>
                    <a:pt x="0" y="46"/>
                    <a:pt x="2" y="56"/>
                  </a:cubicBezTo>
                  <a:cubicBezTo>
                    <a:pt x="7" y="89"/>
                    <a:pt x="25" y="112"/>
                    <a:pt x="50" y="129"/>
                  </a:cubicBezTo>
                  <a:cubicBezTo>
                    <a:pt x="70" y="147"/>
                    <a:pt x="93" y="161"/>
                    <a:pt x="117" y="170"/>
                  </a:cubicBezTo>
                  <a:cubicBezTo>
                    <a:pt x="169" y="190"/>
                    <a:pt x="230" y="182"/>
                    <a:pt x="284" y="176"/>
                  </a:cubicBezTo>
                  <a:cubicBezTo>
                    <a:pt x="347" y="169"/>
                    <a:pt x="395" y="137"/>
                    <a:pt x="433" y="93"/>
                  </a:cubicBezTo>
                  <a:cubicBezTo>
                    <a:pt x="457" y="72"/>
                    <a:pt x="478" y="45"/>
                    <a:pt x="487" y="15"/>
                  </a:cubicBezTo>
                  <a:cubicBezTo>
                    <a:pt x="490" y="5"/>
                    <a:pt x="475" y="0"/>
                    <a:pt x="47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69">
              <a:extLst>
                <a:ext uri="{FF2B5EF4-FFF2-40B4-BE49-F238E27FC236}">
                  <a16:creationId xmlns:a16="http://schemas.microsoft.com/office/drawing/2014/main" xmlns="" id="{3703DD89-5D23-44D6-ADC4-B1A5207518F3}"/>
                </a:ext>
              </a:extLst>
            </p:cNvPr>
            <p:cNvSpPr>
              <a:spLocks/>
            </p:cNvSpPr>
            <p:nvPr/>
          </p:nvSpPr>
          <p:spPr bwMode="auto">
            <a:xfrm>
              <a:off x="3460" y="2320"/>
              <a:ext cx="484" cy="1134"/>
            </a:xfrm>
            <a:custGeom>
              <a:avLst/>
              <a:gdLst>
                <a:gd name="T0" fmla="*/ 188 w 204"/>
                <a:gd name="T1" fmla="*/ 111 h 479"/>
                <a:gd name="T2" fmla="*/ 99 w 204"/>
                <a:gd name="T3" fmla="*/ 165 h 479"/>
                <a:gd name="T4" fmla="*/ 195 w 204"/>
                <a:gd name="T5" fmla="*/ 90 h 479"/>
                <a:gd name="T6" fmla="*/ 189 w 204"/>
                <a:gd name="T7" fmla="*/ 77 h 479"/>
                <a:gd name="T8" fmla="*/ 102 w 204"/>
                <a:gd name="T9" fmla="*/ 122 h 479"/>
                <a:gd name="T10" fmla="*/ 189 w 204"/>
                <a:gd name="T11" fmla="*/ 57 h 479"/>
                <a:gd name="T12" fmla="*/ 184 w 204"/>
                <a:gd name="T13" fmla="*/ 45 h 479"/>
                <a:gd name="T14" fmla="*/ 88 w 204"/>
                <a:gd name="T15" fmla="*/ 90 h 479"/>
                <a:gd name="T16" fmla="*/ 176 w 204"/>
                <a:gd name="T17" fmla="*/ 18 h 479"/>
                <a:gd name="T18" fmla="*/ 173 w 204"/>
                <a:gd name="T19" fmla="*/ 4 h 479"/>
                <a:gd name="T20" fmla="*/ 61 w 204"/>
                <a:gd name="T21" fmla="*/ 103 h 479"/>
                <a:gd name="T22" fmla="*/ 70 w 204"/>
                <a:gd name="T23" fmla="*/ 115 h 479"/>
                <a:gd name="T24" fmla="*/ 107 w 204"/>
                <a:gd name="T25" fmla="*/ 98 h 479"/>
                <a:gd name="T26" fmla="*/ 57 w 204"/>
                <a:gd name="T27" fmla="*/ 149 h 479"/>
                <a:gd name="T28" fmla="*/ 68 w 204"/>
                <a:gd name="T29" fmla="*/ 160 h 479"/>
                <a:gd name="T30" fmla="*/ 105 w 204"/>
                <a:gd name="T31" fmla="*/ 137 h 479"/>
                <a:gd name="T32" fmla="*/ 65 w 204"/>
                <a:gd name="T33" fmla="*/ 182 h 479"/>
                <a:gd name="T34" fmla="*/ 74 w 204"/>
                <a:gd name="T35" fmla="*/ 194 h 479"/>
                <a:gd name="T36" fmla="*/ 88 w 204"/>
                <a:gd name="T37" fmla="*/ 188 h 479"/>
                <a:gd name="T38" fmla="*/ 46 w 204"/>
                <a:gd name="T39" fmla="*/ 241 h 479"/>
                <a:gd name="T40" fmla="*/ 55 w 204"/>
                <a:gd name="T41" fmla="*/ 252 h 479"/>
                <a:gd name="T42" fmla="*/ 93 w 204"/>
                <a:gd name="T43" fmla="*/ 234 h 479"/>
                <a:gd name="T44" fmla="*/ 39 w 204"/>
                <a:gd name="T45" fmla="*/ 293 h 479"/>
                <a:gd name="T46" fmla="*/ 48 w 204"/>
                <a:gd name="T47" fmla="*/ 305 h 479"/>
                <a:gd name="T48" fmla="*/ 88 w 204"/>
                <a:gd name="T49" fmla="*/ 280 h 479"/>
                <a:gd name="T50" fmla="*/ 38 w 204"/>
                <a:gd name="T51" fmla="*/ 338 h 479"/>
                <a:gd name="T52" fmla="*/ 49 w 204"/>
                <a:gd name="T53" fmla="*/ 349 h 479"/>
                <a:gd name="T54" fmla="*/ 62 w 204"/>
                <a:gd name="T55" fmla="*/ 342 h 479"/>
                <a:gd name="T56" fmla="*/ 26 w 204"/>
                <a:gd name="T57" fmla="*/ 384 h 479"/>
                <a:gd name="T58" fmla="*/ 36 w 204"/>
                <a:gd name="T59" fmla="*/ 396 h 479"/>
                <a:gd name="T60" fmla="*/ 41 w 204"/>
                <a:gd name="T61" fmla="*/ 394 h 479"/>
                <a:gd name="T62" fmla="*/ 5 w 204"/>
                <a:gd name="T63" fmla="*/ 432 h 479"/>
                <a:gd name="T64" fmla="*/ 14 w 204"/>
                <a:gd name="T65" fmla="*/ 444 h 479"/>
                <a:gd name="T66" fmla="*/ 38 w 204"/>
                <a:gd name="T67" fmla="*/ 434 h 479"/>
                <a:gd name="T68" fmla="*/ 21 w 204"/>
                <a:gd name="T69" fmla="*/ 463 h 479"/>
                <a:gd name="T70" fmla="*/ 34 w 204"/>
                <a:gd name="T71" fmla="*/ 470 h 479"/>
                <a:gd name="T72" fmla="*/ 93 w 204"/>
                <a:gd name="T73" fmla="*/ 406 h 479"/>
                <a:gd name="T74" fmla="*/ 85 w 204"/>
                <a:gd name="T75" fmla="*/ 392 h 479"/>
                <a:gd name="T76" fmla="*/ 43 w 204"/>
                <a:gd name="T77" fmla="*/ 413 h 479"/>
                <a:gd name="T78" fmla="*/ 142 w 204"/>
                <a:gd name="T79" fmla="*/ 342 h 479"/>
                <a:gd name="T80" fmla="*/ 134 w 204"/>
                <a:gd name="T81" fmla="*/ 327 h 479"/>
                <a:gd name="T82" fmla="*/ 56 w 204"/>
                <a:gd name="T83" fmla="*/ 371 h 479"/>
                <a:gd name="T84" fmla="*/ 174 w 204"/>
                <a:gd name="T85" fmla="*/ 277 h 479"/>
                <a:gd name="T86" fmla="*/ 166 w 204"/>
                <a:gd name="T87" fmla="*/ 264 h 479"/>
                <a:gd name="T88" fmla="*/ 73 w 204"/>
                <a:gd name="T89" fmla="*/ 317 h 479"/>
                <a:gd name="T90" fmla="*/ 184 w 204"/>
                <a:gd name="T91" fmla="*/ 222 h 479"/>
                <a:gd name="T92" fmla="*/ 175 w 204"/>
                <a:gd name="T93" fmla="*/ 210 h 479"/>
                <a:gd name="T94" fmla="*/ 85 w 204"/>
                <a:gd name="T95" fmla="*/ 264 h 479"/>
                <a:gd name="T96" fmla="*/ 183 w 204"/>
                <a:gd name="T97" fmla="*/ 176 h 479"/>
                <a:gd name="T98" fmla="*/ 174 w 204"/>
                <a:gd name="T99" fmla="*/ 165 h 479"/>
                <a:gd name="T100" fmla="*/ 77 w 204"/>
                <a:gd name="T101" fmla="*/ 225 h 479"/>
                <a:gd name="T102" fmla="*/ 195 w 204"/>
                <a:gd name="T103" fmla="*/ 124 h 479"/>
                <a:gd name="T104" fmla="*/ 188 w 204"/>
                <a:gd name="T105" fmla="*/ 111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4" h="479">
                  <a:moveTo>
                    <a:pt x="188" y="111"/>
                  </a:moveTo>
                  <a:cubicBezTo>
                    <a:pt x="158" y="127"/>
                    <a:pt x="130" y="149"/>
                    <a:pt x="99" y="165"/>
                  </a:cubicBezTo>
                  <a:cubicBezTo>
                    <a:pt x="127" y="135"/>
                    <a:pt x="160" y="110"/>
                    <a:pt x="195" y="90"/>
                  </a:cubicBezTo>
                  <a:cubicBezTo>
                    <a:pt x="201" y="86"/>
                    <a:pt x="197" y="74"/>
                    <a:pt x="189" y="77"/>
                  </a:cubicBezTo>
                  <a:cubicBezTo>
                    <a:pt x="159" y="89"/>
                    <a:pt x="130" y="105"/>
                    <a:pt x="102" y="122"/>
                  </a:cubicBezTo>
                  <a:cubicBezTo>
                    <a:pt x="129" y="97"/>
                    <a:pt x="159" y="77"/>
                    <a:pt x="189" y="57"/>
                  </a:cubicBezTo>
                  <a:cubicBezTo>
                    <a:pt x="195" y="53"/>
                    <a:pt x="191" y="42"/>
                    <a:pt x="184" y="45"/>
                  </a:cubicBezTo>
                  <a:cubicBezTo>
                    <a:pt x="150" y="56"/>
                    <a:pt x="120" y="75"/>
                    <a:pt x="88" y="90"/>
                  </a:cubicBezTo>
                  <a:cubicBezTo>
                    <a:pt x="110" y="58"/>
                    <a:pt x="141" y="31"/>
                    <a:pt x="176" y="18"/>
                  </a:cubicBezTo>
                  <a:cubicBezTo>
                    <a:pt x="185" y="14"/>
                    <a:pt x="182" y="0"/>
                    <a:pt x="173" y="4"/>
                  </a:cubicBezTo>
                  <a:cubicBezTo>
                    <a:pt x="125" y="20"/>
                    <a:pt x="84" y="59"/>
                    <a:pt x="61" y="103"/>
                  </a:cubicBezTo>
                  <a:cubicBezTo>
                    <a:pt x="58" y="109"/>
                    <a:pt x="63" y="117"/>
                    <a:pt x="70" y="115"/>
                  </a:cubicBezTo>
                  <a:cubicBezTo>
                    <a:pt x="83" y="110"/>
                    <a:pt x="95" y="104"/>
                    <a:pt x="107" y="98"/>
                  </a:cubicBezTo>
                  <a:cubicBezTo>
                    <a:pt x="88" y="113"/>
                    <a:pt x="71" y="130"/>
                    <a:pt x="57" y="149"/>
                  </a:cubicBezTo>
                  <a:cubicBezTo>
                    <a:pt x="53" y="156"/>
                    <a:pt x="62" y="163"/>
                    <a:pt x="68" y="160"/>
                  </a:cubicBezTo>
                  <a:cubicBezTo>
                    <a:pt x="80" y="152"/>
                    <a:pt x="93" y="145"/>
                    <a:pt x="105" y="137"/>
                  </a:cubicBezTo>
                  <a:cubicBezTo>
                    <a:pt x="91" y="151"/>
                    <a:pt x="77" y="166"/>
                    <a:pt x="65" y="182"/>
                  </a:cubicBezTo>
                  <a:cubicBezTo>
                    <a:pt x="61" y="187"/>
                    <a:pt x="68" y="196"/>
                    <a:pt x="74" y="194"/>
                  </a:cubicBezTo>
                  <a:cubicBezTo>
                    <a:pt x="79" y="192"/>
                    <a:pt x="84" y="190"/>
                    <a:pt x="88" y="188"/>
                  </a:cubicBezTo>
                  <a:cubicBezTo>
                    <a:pt x="72" y="204"/>
                    <a:pt x="58" y="222"/>
                    <a:pt x="46" y="241"/>
                  </a:cubicBezTo>
                  <a:cubicBezTo>
                    <a:pt x="43" y="246"/>
                    <a:pt x="49" y="255"/>
                    <a:pt x="55" y="252"/>
                  </a:cubicBezTo>
                  <a:cubicBezTo>
                    <a:pt x="68" y="247"/>
                    <a:pt x="81" y="241"/>
                    <a:pt x="93" y="234"/>
                  </a:cubicBezTo>
                  <a:cubicBezTo>
                    <a:pt x="74" y="252"/>
                    <a:pt x="55" y="272"/>
                    <a:pt x="39" y="293"/>
                  </a:cubicBezTo>
                  <a:cubicBezTo>
                    <a:pt x="33" y="299"/>
                    <a:pt x="40" y="310"/>
                    <a:pt x="48" y="305"/>
                  </a:cubicBezTo>
                  <a:cubicBezTo>
                    <a:pt x="61" y="297"/>
                    <a:pt x="75" y="288"/>
                    <a:pt x="88" y="280"/>
                  </a:cubicBezTo>
                  <a:cubicBezTo>
                    <a:pt x="69" y="297"/>
                    <a:pt x="52" y="316"/>
                    <a:pt x="38" y="338"/>
                  </a:cubicBezTo>
                  <a:cubicBezTo>
                    <a:pt x="34" y="345"/>
                    <a:pt x="42" y="352"/>
                    <a:pt x="49" y="349"/>
                  </a:cubicBezTo>
                  <a:cubicBezTo>
                    <a:pt x="53" y="346"/>
                    <a:pt x="58" y="344"/>
                    <a:pt x="62" y="342"/>
                  </a:cubicBezTo>
                  <a:cubicBezTo>
                    <a:pt x="49" y="355"/>
                    <a:pt x="37" y="368"/>
                    <a:pt x="26" y="384"/>
                  </a:cubicBezTo>
                  <a:cubicBezTo>
                    <a:pt x="22" y="390"/>
                    <a:pt x="29" y="397"/>
                    <a:pt x="36" y="396"/>
                  </a:cubicBezTo>
                  <a:cubicBezTo>
                    <a:pt x="37" y="395"/>
                    <a:pt x="39" y="395"/>
                    <a:pt x="41" y="394"/>
                  </a:cubicBezTo>
                  <a:cubicBezTo>
                    <a:pt x="28" y="406"/>
                    <a:pt x="15" y="418"/>
                    <a:pt x="5" y="432"/>
                  </a:cubicBezTo>
                  <a:cubicBezTo>
                    <a:pt x="0" y="438"/>
                    <a:pt x="8" y="447"/>
                    <a:pt x="14" y="444"/>
                  </a:cubicBezTo>
                  <a:cubicBezTo>
                    <a:pt x="22" y="442"/>
                    <a:pt x="30" y="438"/>
                    <a:pt x="38" y="434"/>
                  </a:cubicBezTo>
                  <a:cubicBezTo>
                    <a:pt x="32" y="443"/>
                    <a:pt x="26" y="453"/>
                    <a:pt x="21" y="463"/>
                  </a:cubicBezTo>
                  <a:cubicBezTo>
                    <a:pt x="17" y="472"/>
                    <a:pt x="29" y="479"/>
                    <a:pt x="34" y="470"/>
                  </a:cubicBezTo>
                  <a:cubicBezTo>
                    <a:pt x="49" y="444"/>
                    <a:pt x="65" y="420"/>
                    <a:pt x="93" y="406"/>
                  </a:cubicBezTo>
                  <a:cubicBezTo>
                    <a:pt x="103" y="402"/>
                    <a:pt x="95" y="388"/>
                    <a:pt x="85" y="392"/>
                  </a:cubicBezTo>
                  <a:cubicBezTo>
                    <a:pt x="71" y="398"/>
                    <a:pt x="57" y="406"/>
                    <a:pt x="43" y="413"/>
                  </a:cubicBezTo>
                  <a:cubicBezTo>
                    <a:pt x="73" y="385"/>
                    <a:pt x="109" y="364"/>
                    <a:pt x="142" y="342"/>
                  </a:cubicBezTo>
                  <a:cubicBezTo>
                    <a:pt x="151" y="336"/>
                    <a:pt x="144" y="323"/>
                    <a:pt x="134" y="327"/>
                  </a:cubicBezTo>
                  <a:cubicBezTo>
                    <a:pt x="108" y="341"/>
                    <a:pt x="83" y="359"/>
                    <a:pt x="56" y="371"/>
                  </a:cubicBezTo>
                  <a:cubicBezTo>
                    <a:pt x="89" y="333"/>
                    <a:pt x="133" y="305"/>
                    <a:pt x="174" y="277"/>
                  </a:cubicBezTo>
                  <a:cubicBezTo>
                    <a:pt x="182" y="271"/>
                    <a:pt x="175" y="259"/>
                    <a:pt x="166" y="264"/>
                  </a:cubicBezTo>
                  <a:cubicBezTo>
                    <a:pt x="135" y="281"/>
                    <a:pt x="104" y="300"/>
                    <a:pt x="73" y="317"/>
                  </a:cubicBezTo>
                  <a:cubicBezTo>
                    <a:pt x="105" y="281"/>
                    <a:pt x="147" y="253"/>
                    <a:pt x="184" y="222"/>
                  </a:cubicBezTo>
                  <a:cubicBezTo>
                    <a:pt x="190" y="216"/>
                    <a:pt x="182" y="206"/>
                    <a:pt x="175" y="210"/>
                  </a:cubicBezTo>
                  <a:cubicBezTo>
                    <a:pt x="145" y="228"/>
                    <a:pt x="115" y="246"/>
                    <a:pt x="85" y="264"/>
                  </a:cubicBezTo>
                  <a:cubicBezTo>
                    <a:pt x="115" y="232"/>
                    <a:pt x="148" y="203"/>
                    <a:pt x="183" y="176"/>
                  </a:cubicBezTo>
                  <a:cubicBezTo>
                    <a:pt x="189" y="171"/>
                    <a:pt x="181" y="161"/>
                    <a:pt x="174" y="165"/>
                  </a:cubicBezTo>
                  <a:cubicBezTo>
                    <a:pt x="141" y="184"/>
                    <a:pt x="110" y="207"/>
                    <a:pt x="77" y="225"/>
                  </a:cubicBezTo>
                  <a:cubicBezTo>
                    <a:pt x="108" y="184"/>
                    <a:pt x="151" y="150"/>
                    <a:pt x="195" y="124"/>
                  </a:cubicBezTo>
                  <a:cubicBezTo>
                    <a:pt x="204" y="119"/>
                    <a:pt x="196" y="106"/>
                    <a:pt x="188"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0" name="Group 72">
            <a:extLst>
              <a:ext uri="{FF2B5EF4-FFF2-40B4-BE49-F238E27FC236}">
                <a16:creationId xmlns:a16="http://schemas.microsoft.com/office/drawing/2014/main" xmlns="" id="{3FCF0CEF-BA12-4DA5-B74F-FD682F3E250F}"/>
              </a:ext>
            </a:extLst>
          </p:cNvPr>
          <p:cNvGrpSpPr>
            <a:grpSpLocks noChangeAspect="1"/>
          </p:cNvGrpSpPr>
          <p:nvPr/>
        </p:nvGrpSpPr>
        <p:grpSpPr bwMode="auto">
          <a:xfrm>
            <a:off x="11219507" y="5894696"/>
            <a:ext cx="322981" cy="533965"/>
            <a:chOff x="941" y="622"/>
            <a:chExt cx="1961" cy="3242"/>
          </a:xfrm>
          <a:solidFill>
            <a:srgbClr val="4A67AA"/>
          </a:solidFill>
        </p:grpSpPr>
        <p:sp>
          <p:nvSpPr>
            <p:cNvPr id="31" name="Freeform 73">
              <a:extLst>
                <a:ext uri="{FF2B5EF4-FFF2-40B4-BE49-F238E27FC236}">
                  <a16:creationId xmlns:a16="http://schemas.microsoft.com/office/drawing/2014/main" xmlns="" id="{249718B5-9C2F-49D0-8375-F8F379C5D90B}"/>
                </a:ext>
              </a:extLst>
            </p:cNvPr>
            <p:cNvSpPr>
              <a:spLocks noEditPoints="1"/>
            </p:cNvSpPr>
            <p:nvPr/>
          </p:nvSpPr>
          <p:spPr bwMode="auto">
            <a:xfrm>
              <a:off x="1052" y="866"/>
              <a:ext cx="1698" cy="1764"/>
            </a:xfrm>
            <a:custGeom>
              <a:avLst/>
              <a:gdLst>
                <a:gd name="T0" fmla="*/ 699 w 716"/>
                <a:gd name="T1" fmla="*/ 320 h 745"/>
                <a:gd name="T2" fmla="*/ 657 w 716"/>
                <a:gd name="T3" fmla="*/ 204 h 745"/>
                <a:gd name="T4" fmla="*/ 419 w 716"/>
                <a:gd name="T5" fmla="*/ 22 h 745"/>
                <a:gd name="T6" fmla="*/ 150 w 716"/>
                <a:gd name="T7" fmla="*/ 100 h 745"/>
                <a:gd name="T8" fmla="*/ 117 w 716"/>
                <a:gd name="T9" fmla="*/ 141 h 745"/>
                <a:gd name="T10" fmla="*/ 48 w 716"/>
                <a:gd name="T11" fmla="*/ 233 h 745"/>
                <a:gd name="T12" fmla="*/ 48 w 716"/>
                <a:gd name="T13" fmla="*/ 534 h 745"/>
                <a:gd name="T14" fmla="*/ 141 w 716"/>
                <a:gd name="T15" fmla="*/ 652 h 745"/>
                <a:gd name="T16" fmla="*/ 289 w 716"/>
                <a:gd name="T17" fmla="*/ 708 h 745"/>
                <a:gd name="T18" fmla="*/ 293 w 716"/>
                <a:gd name="T19" fmla="*/ 709 h 745"/>
                <a:gd name="T20" fmla="*/ 679 w 716"/>
                <a:gd name="T21" fmla="*/ 541 h 745"/>
                <a:gd name="T22" fmla="*/ 699 w 716"/>
                <a:gd name="T23" fmla="*/ 477 h 745"/>
                <a:gd name="T24" fmla="*/ 699 w 716"/>
                <a:gd name="T25" fmla="*/ 320 h 745"/>
                <a:gd name="T26" fmla="*/ 437 w 716"/>
                <a:gd name="T27" fmla="*/ 680 h 745"/>
                <a:gd name="T28" fmla="*/ 119 w 716"/>
                <a:gd name="T29" fmla="*/ 572 h 745"/>
                <a:gd name="T30" fmla="*/ 77 w 716"/>
                <a:gd name="T31" fmla="*/ 260 h 745"/>
                <a:gd name="T32" fmla="*/ 91 w 716"/>
                <a:gd name="T33" fmla="*/ 224 h 745"/>
                <a:gd name="T34" fmla="*/ 223 w 716"/>
                <a:gd name="T35" fmla="*/ 86 h 745"/>
                <a:gd name="T36" fmla="*/ 363 w 716"/>
                <a:gd name="T37" fmla="*/ 51 h 745"/>
                <a:gd name="T38" fmla="*/ 538 w 716"/>
                <a:gd name="T39" fmla="*/ 119 h 745"/>
                <a:gd name="T40" fmla="*/ 688 w 716"/>
                <a:gd name="T41" fmla="*/ 353 h 745"/>
                <a:gd name="T42" fmla="*/ 686 w 716"/>
                <a:gd name="T43" fmla="*/ 460 h 745"/>
                <a:gd name="T44" fmla="*/ 437 w 716"/>
                <a:gd name="T45" fmla="*/ 680 h 745"/>
                <a:gd name="T46" fmla="*/ 599 w 716"/>
                <a:gd name="T47" fmla="*/ 149 h 745"/>
                <a:gd name="T48" fmla="*/ 608 w 716"/>
                <a:gd name="T49" fmla="*/ 160 h 745"/>
                <a:gd name="T50" fmla="*/ 313 w 716"/>
                <a:gd name="T51" fmla="*/ 37 h 745"/>
                <a:gd name="T52" fmla="*/ 197 w 716"/>
                <a:gd name="T53" fmla="*/ 80 h 745"/>
                <a:gd name="T54" fmla="*/ 291 w 716"/>
                <a:gd name="T55" fmla="*/ 36 h 745"/>
                <a:gd name="T56" fmla="*/ 599 w 716"/>
                <a:gd name="T57" fmla="*/ 149 h 745"/>
                <a:gd name="T58" fmla="*/ 33 w 716"/>
                <a:gd name="T59" fmla="*/ 416 h 745"/>
                <a:gd name="T60" fmla="*/ 59 w 716"/>
                <a:gd name="T61" fmla="*/ 251 h 745"/>
                <a:gd name="T62" fmla="*/ 72 w 716"/>
                <a:gd name="T63" fmla="*/ 226 h 745"/>
                <a:gd name="T64" fmla="*/ 38 w 716"/>
                <a:gd name="T65" fmla="*/ 376 h 745"/>
                <a:gd name="T66" fmla="*/ 86 w 716"/>
                <a:gd name="T67" fmla="*/ 552 h 745"/>
                <a:gd name="T68" fmla="*/ 131 w 716"/>
                <a:gd name="T69" fmla="*/ 616 h 745"/>
                <a:gd name="T70" fmla="*/ 162 w 716"/>
                <a:gd name="T71" fmla="*/ 644 h 745"/>
                <a:gd name="T72" fmla="*/ 33 w 716"/>
                <a:gd name="T73" fmla="*/ 416 h 745"/>
                <a:gd name="T74" fmla="*/ 597 w 716"/>
                <a:gd name="T75" fmla="*/ 629 h 745"/>
                <a:gd name="T76" fmla="*/ 593 w 716"/>
                <a:gd name="T77" fmla="*/ 625 h 745"/>
                <a:gd name="T78" fmla="*/ 641 w 716"/>
                <a:gd name="T79" fmla="*/ 580 h 745"/>
                <a:gd name="T80" fmla="*/ 597 w 716"/>
                <a:gd name="T81" fmla="*/ 629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16" h="745">
                  <a:moveTo>
                    <a:pt x="699" y="320"/>
                  </a:moveTo>
                  <a:cubicBezTo>
                    <a:pt x="691" y="279"/>
                    <a:pt x="677" y="239"/>
                    <a:pt x="657" y="204"/>
                  </a:cubicBezTo>
                  <a:cubicBezTo>
                    <a:pt x="608" y="116"/>
                    <a:pt x="519" y="45"/>
                    <a:pt x="419" y="22"/>
                  </a:cubicBezTo>
                  <a:cubicBezTo>
                    <a:pt x="320" y="0"/>
                    <a:pt x="220" y="25"/>
                    <a:pt x="150" y="100"/>
                  </a:cubicBezTo>
                  <a:cubicBezTo>
                    <a:pt x="138" y="113"/>
                    <a:pt x="127" y="126"/>
                    <a:pt x="117" y="141"/>
                  </a:cubicBezTo>
                  <a:cubicBezTo>
                    <a:pt x="89" y="169"/>
                    <a:pt x="65" y="200"/>
                    <a:pt x="48" y="233"/>
                  </a:cubicBezTo>
                  <a:cubicBezTo>
                    <a:pt x="0" y="327"/>
                    <a:pt x="6" y="440"/>
                    <a:pt x="48" y="534"/>
                  </a:cubicBezTo>
                  <a:cubicBezTo>
                    <a:pt x="69" y="580"/>
                    <a:pt x="101" y="622"/>
                    <a:pt x="141" y="652"/>
                  </a:cubicBezTo>
                  <a:cubicBezTo>
                    <a:pt x="183" y="684"/>
                    <a:pt x="237" y="700"/>
                    <a:pt x="289" y="708"/>
                  </a:cubicBezTo>
                  <a:cubicBezTo>
                    <a:pt x="290" y="708"/>
                    <a:pt x="292" y="708"/>
                    <a:pt x="293" y="709"/>
                  </a:cubicBezTo>
                  <a:cubicBezTo>
                    <a:pt x="441" y="745"/>
                    <a:pt x="615" y="687"/>
                    <a:pt x="679" y="541"/>
                  </a:cubicBezTo>
                  <a:cubicBezTo>
                    <a:pt x="688" y="521"/>
                    <a:pt x="695" y="499"/>
                    <a:pt x="699" y="477"/>
                  </a:cubicBezTo>
                  <a:cubicBezTo>
                    <a:pt x="716" y="425"/>
                    <a:pt x="714" y="371"/>
                    <a:pt x="699" y="320"/>
                  </a:cubicBezTo>
                  <a:close/>
                  <a:moveTo>
                    <a:pt x="437" y="680"/>
                  </a:moveTo>
                  <a:cubicBezTo>
                    <a:pt x="317" y="710"/>
                    <a:pt x="197" y="666"/>
                    <a:pt x="119" y="572"/>
                  </a:cubicBezTo>
                  <a:cubicBezTo>
                    <a:pt x="44" y="481"/>
                    <a:pt x="41" y="367"/>
                    <a:pt x="77" y="260"/>
                  </a:cubicBezTo>
                  <a:cubicBezTo>
                    <a:pt x="81" y="248"/>
                    <a:pt x="86" y="236"/>
                    <a:pt x="91" y="224"/>
                  </a:cubicBezTo>
                  <a:cubicBezTo>
                    <a:pt x="122" y="168"/>
                    <a:pt x="171" y="124"/>
                    <a:pt x="223" y="86"/>
                  </a:cubicBezTo>
                  <a:cubicBezTo>
                    <a:pt x="266" y="64"/>
                    <a:pt x="314" y="51"/>
                    <a:pt x="363" y="51"/>
                  </a:cubicBezTo>
                  <a:cubicBezTo>
                    <a:pt x="428" y="51"/>
                    <a:pt x="487" y="80"/>
                    <a:pt x="538" y="119"/>
                  </a:cubicBezTo>
                  <a:cubicBezTo>
                    <a:pt x="613" y="175"/>
                    <a:pt x="672" y="260"/>
                    <a:pt x="688" y="353"/>
                  </a:cubicBezTo>
                  <a:cubicBezTo>
                    <a:pt x="693" y="389"/>
                    <a:pt x="692" y="425"/>
                    <a:pt x="686" y="460"/>
                  </a:cubicBezTo>
                  <a:cubicBezTo>
                    <a:pt x="660" y="576"/>
                    <a:pt x="546" y="653"/>
                    <a:pt x="437" y="680"/>
                  </a:cubicBezTo>
                  <a:close/>
                  <a:moveTo>
                    <a:pt x="599" y="149"/>
                  </a:moveTo>
                  <a:cubicBezTo>
                    <a:pt x="602" y="152"/>
                    <a:pt x="605" y="156"/>
                    <a:pt x="608" y="160"/>
                  </a:cubicBezTo>
                  <a:cubicBezTo>
                    <a:pt x="533" y="76"/>
                    <a:pt x="427" y="19"/>
                    <a:pt x="313" y="37"/>
                  </a:cubicBezTo>
                  <a:cubicBezTo>
                    <a:pt x="273" y="43"/>
                    <a:pt x="234" y="59"/>
                    <a:pt x="197" y="80"/>
                  </a:cubicBezTo>
                  <a:cubicBezTo>
                    <a:pt x="224" y="59"/>
                    <a:pt x="255" y="44"/>
                    <a:pt x="291" y="36"/>
                  </a:cubicBezTo>
                  <a:cubicBezTo>
                    <a:pt x="405" y="11"/>
                    <a:pt x="523" y="65"/>
                    <a:pt x="599" y="149"/>
                  </a:cubicBezTo>
                  <a:close/>
                  <a:moveTo>
                    <a:pt x="33" y="416"/>
                  </a:moveTo>
                  <a:cubicBezTo>
                    <a:pt x="27" y="360"/>
                    <a:pt x="35" y="302"/>
                    <a:pt x="59" y="251"/>
                  </a:cubicBezTo>
                  <a:cubicBezTo>
                    <a:pt x="62" y="242"/>
                    <a:pt x="67" y="234"/>
                    <a:pt x="72" y="226"/>
                  </a:cubicBezTo>
                  <a:cubicBezTo>
                    <a:pt x="52" y="274"/>
                    <a:pt x="41" y="326"/>
                    <a:pt x="38" y="376"/>
                  </a:cubicBezTo>
                  <a:cubicBezTo>
                    <a:pt x="34" y="440"/>
                    <a:pt x="52" y="501"/>
                    <a:pt x="86" y="552"/>
                  </a:cubicBezTo>
                  <a:cubicBezTo>
                    <a:pt x="98" y="575"/>
                    <a:pt x="114" y="596"/>
                    <a:pt x="131" y="616"/>
                  </a:cubicBezTo>
                  <a:cubicBezTo>
                    <a:pt x="141" y="626"/>
                    <a:pt x="151" y="636"/>
                    <a:pt x="162" y="644"/>
                  </a:cubicBezTo>
                  <a:cubicBezTo>
                    <a:pt x="87" y="594"/>
                    <a:pt x="44" y="507"/>
                    <a:pt x="33" y="416"/>
                  </a:cubicBezTo>
                  <a:close/>
                  <a:moveTo>
                    <a:pt x="597" y="629"/>
                  </a:moveTo>
                  <a:cubicBezTo>
                    <a:pt x="596" y="627"/>
                    <a:pt x="595" y="626"/>
                    <a:pt x="593" y="625"/>
                  </a:cubicBezTo>
                  <a:cubicBezTo>
                    <a:pt x="611" y="612"/>
                    <a:pt x="627" y="597"/>
                    <a:pt x="641" y="580"/>
                  </a:cubicBezTo>
                  <a:cubicBezTo>
                    <a:pt x="628" y="598"/>
                    <a:pt x="614" y="615"/>
                    <a:pt x="597" y="6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4">
              <a:extLst>
                <a:ext uri="{FF2B5EF4-FFF2-40B4-BE49-F238E27FC236}">
                  <a16:creationId xmlns:a16="http://schemas.microsoft.com/office/drawing/2014/main" xmlns="" id="{2D7506AB-17D0-474D-9706-FC7905E07789}"/>
                </a:ext>
              </a:extLst>
            </p:cNvPr>
            <p:cNvSpPr>
              <a:spLocks/>
            </p:cNvSpPr>
            <p:nvPr/>
          </p:nvSpPr>
          <p:spPr bwMode="auto">
            <a:xfrm>
              <a:off x="1543" y="1385"/>
              <a:ext cx="102" cy="272"/>
            </a:xfrm>
            <a:custGeom>
              <a:avLst/>
              <a:gdLst>
                <a:gd name="T0" fmla="*/ 34 w 43"/>
                <a:gd name="T1" fmla="*/ 10 h 115"/>
                <a:gd name="T2" fmla="*/ 24 w 43"/>
                <a:gd name="T3" fmla="*/ 5 h 115"/>
                <a:gd name="T4" fmla="*/ 2 w 43"/>
                <a:gd name="T5" fmla="*/ 94 h 115"/>
                <a:gd name="T6" fmla="*/ 16 w 43"/>
                <a:gd name="T7" fmla="*/ 94 h 115"/>
                <a:gd name="T8" fmla="*/ 17 w 43"/>
                <a:gd name="T9" fmla="*/ 76 h 115"/>
                <a:gd name="T10" fmla="*/ 25 w 43"/>
                <a:gd name="T11" fmla="*/ 36 h 115"/>
                <a:gd name="T12" fmla="*/ 17 w 43"/>
                <a:gd name="T13" fmla="*/ 105 h 115"/>
                <a:gd name="T14" fmla="*/ 30 w 43"/>
                <a:gd name="T15" fmla="*/ 108 h 115"/>
                <a:gd name="T16" fmla="*/ 42 w 43"/>
                <a:gd name="T17" fmla="*/ 14 h 115"/>
                <a:gd name="T18" fmla="*/ 34 w 43"/>
                <a:gd name="T19" fmla="*/ 1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15">
                  <a:moveTo>
                    <a:pt x="34" y="10"/>
                  </a:moveTo>
                  <a:cubicBezTo>
                    <a:pt x="34" y="5"/>
                    <a:pt x="28" y="0"/>
                    <a:pt x="24" y="5"/>
                  </a:cubicBezTo>
                  <a:cubicBezTo>
                    <a:pt x="4" y="29"/>
                    <a:pt x="0" y="64"/>
                    <a:pt x="2" y="94"/>
                  </a:cubicBezTo>
                  <a:cubicBezTo>
                    <a:pt x="2" y="103"/>
                    <a:pt x="17" y="104"/>
                    <a:pt x="16" y="94"/>
                  </a:cubicBezTo>
                  <a:cubicBezTo>
                    <a:pt x="16" y="88"/>
                    <a:pt x="16" y="82"/>
                    <a:pt x="17" y="76"/>
                  </a:cubicBezTo>
                  <a:cubicBezTo>
                    <a:pt x="17" y="63"/>
                    <a:pt x="20" y="48"/>
                    <a:pt x="25" y="36"/>
                  </a:cubicBezTo>
                  <a:cubicBezTo>
                    <a:pt x="20" y="59"/>
                    <a:pt x="20" y="83"/>
                    <a:pt x="17" y="105"/>
                  </a:cubicBezTo>
                  <a:cubicBezTo>
                    <a:pt x="16" y="113"/>
                    <a:pt x="29" y="115"/>
                    <a:pt x="30" y="108"/>
                  </a:cubicBezTo>
                  <a:cubicBezTo>
                    <a:pt x="35" y="77"/>
                    <a:pt x="37" y="45"/>
                    <a:pt x="42" y="14"/>
                  </a:cubicBezTo>
                  <a:cubicBezTo>
                    <a:pt x="43" y="9"/>
                    <a:pt x="38" y="6"/>
                    <a:pt x="3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75">
              <a:extLst>
                <a:ext uri="{FF2B5EF4-FFF2-40B4-BE49-F238E27FC236}">
                  <a16:creationId xmlns:a16="http://schemas.microsoft.com/office/drawing/2014/main" xmlns="" id="{67EB3440-BD8B-4C85-9169-29DBA9DA5A7D}"/>
                </a:ext>
              </a:extLst>
            </p:cNvPr>
            <p:cNvSpPr>
              <a:spLocks/>
            </p:cNvSpPr>
            <p:nvPr/>
          </p:nvSpPr>
          <p:spPr bwMode="auto">
            <a:xfrm>
              <a:off x="2186" y="1375"/>
              <a:ext cx="111" cy="275"/>
            </a:xfrm>
            <a:custGeom>
              <a:avLst/>
              <a:gdLst>
                <a:gd name="T0" fmla="*/ 13 w 47"/>
                <a:gd name="T1" fmla="*/ 5 h 116"/>
                <a:gd name="T2" fmla="*/ 5 w 47"/>
                <a:gd name="T3" fmla="*/ 15 h 116"/>
                <a:gd name="T4" fmla="*/ 17 w 47"/>
                <a:gd name="T5" fmla="*/ 53 h 116"/>
                <a:gd name="T6" fmla="*/ 8 w 47"/>
                <a:gd name="T7" fmla="*/ 30 h 116"/>
                <a:gd name="T8" fmla="*/ 1 w 47"/>
                <a:gd name="T9" fmla="*/ 32 h 116"/>
                <a:gd name="T10" fmla="*/ 15 w 47"/>
                <a:gd name="T11" fmla="*/ 105 h 116"/>
                <a:gd name="T12" fmla="*/ 28 w 47"/>
                <a:gd name="T13" fmla="*/ 105 h 116"/>
                <a:gd name="T14" fmla="*/ 30 w 47"/>
                <a:gd name="T15" fmla="*/ 67 h 116"/>
                <a:gd name="T16" fmla="*/ 32 w 47"/>
                <a:gd name="T17" fmla="*/ 105 h 116"/>
                <a:gd name="T18" fmla="*/ 47 w 47"/>
                <a:gd name="T19" fmla="*/ 106 h 116"/>
                <a:gd name="T20" fmla="*/ 13 w 47"/>
                <a:gd name="T21" fmla="*/ 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116">
                  <a:moveTo>
                    <a:pt x="13" y="5"/>
                  </a:moveTo>
                  <a:cubicBezTo>
                    <a:pt x="7" y="0"/>
                    <a:pt x="0" y="10"/>
                    <a:pt x="5" y="15"/>
                  </a:cubicBezTo>
                  <a:cubicBezTo>
                    <a:pt x="13" y="25"/>
                    <a:pt x="16" y="39"/>
                    <a:pt x="17" y="53"/>
                  </a:cubicBezTo>
                  <a:cubicBezTo>
                    <a:pt x="14" y="45"/>
                    <a:pt x="11" y="38"/>
                    <a:pt x="8" y="30"/>
                  </a:cubicBezTo>
                  <a:cubicBezTo>
                    <a:pt x="6" y="26"/>
                    <a:pt x="0" y="29"/>
                    <a:pt x="1" y="32"/>
                  </a:cubicBezTo>
                  <a:cubicBezTo>
                    <a:pt x="9" y="55"/>
                    <a:pt x="16" y="80"/>
                    <a:pt x="15" y="105"/>
                  </a:cubicBezTo>
                  <a:cubicBezTo>
                    <a:pt x="14" y="114"/>
                    <a:pt x="28" y="114"/>
                    <a:pt x="28" y="105"/>
                  </a:cubicBezTo>
                  <a:cubicBezTo>
                    <a:pt x="29" y="93"/>
                    <a:pt x="30" y="80"/>
                    <a:pt x="30" y="67"/>
                  </a:cubicBezTo>
                  <a:cubicBezTo>
                    <a:pt x="32" y="79"/>
                    <a:pt x="32" y="93"/>
                    <a:pt x="32" y="105"/>
                  </a:cubicBezTo>
                  <a:cubicBezTo>
                    <a:pt x="31" y="115"/>
                    <a:pt x="47" y="116"/>
                    <a:pt x="47" y="106"/>
                  </a:cubicBezTo>
                  <a:cubicBezTo>
                    <a:pt x="47" y="69"/>
                    <a:pt x="43" y="30"/>
                    <a:pt x="1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76">
              <a:extLst>
                <a:ext uri="{FF2B5EF4-FFF2-40B4-BE49-F238E27FC236}">
                  <a16:creationId xmlns:a16="http://schemas.microsoft.com/office/drawing/2014/main" xmlns="" id="{3031214A-9707-4C55-92D2-76C7CDA984C0}"/>
                </a:ext>
              </a:extLst>
            </p:cNvPr>
            <p:cNvSpPr>
              <a:spLocks noEditPoints="1"/>
            </p:cNvSpPr>
            <p:nvPr/>
          </p:nvSpPr>
          <p:spPr bwMode="auto">
            <a:xfrm>
              <a:off x="1363" y="1716"/>
              <a:ext cx="1126" cy="550"/>
            </a:xfrm>
            <a:custGeom>
              <a:avLst/>
              <a:gdLst>
                <a:gd name="T0" fmla="*/ 458 w 475"/>
                <a:gd name="T1" fmla="*/ 11 h 232"/>
                <a:gd name="T2" fmla="*/ 429 w 475"/>
                <a:gd name="T3" fmla="*/ 102 h 232"/>
                <a:gd name="T4" fmla="*/ 397 w 475"/>
                <a:gd name="T5" fmla="*/ 149 h 232"/>
                <a:gd name="T6" fmla="*/ 243 w 475"/>
                <a:gd name="T7" fmla="*/ 197 h 232"/>
                <a:gd name="T8" fmla="*/ 99 w 475"/>
                <a:gd name="T9" fmla="*/ 166 h 232"/>
                <a:gd name="T10" fmla="*/ 71 w 475"/>
                <a:gd name="T11" fmla="*/ 148 h 232"/>
                <a:gd name="T12" fmla="*/ 20 w 475"/>
                <a:gd name="T13" fmla="*/ 40 h 232"/>
                <a:gd name="T14" fmla="*/ 5 w 475"/>
                <a:gd name="T15" fmla="*/ 48 h 232"/>
                <a:gd name="T16" fmla="*/ 8 w 475"/>
                <a:gd name="T17" fmla="*/ 55 h 232"/>
                <a:gd name="T18" fmla="*/ 5 w 475"/>
                <a:gd name="T19" fmla="*/ 57 h 232"/>
                <a:gd name="T20" fmla="*/ 48 w 475"/>
                <a:gd name="T21" fmla="*/ 147 h 232"/>
                <a:gd name="T22" fmla="*/ 105 w 475"/>
                <a:gd name="T23" fmla="*/ 199 h 232"/>
                <a:gd name="T24" fmla="*/ 276 w 475"/>
                <a:gd name="T25" fmla="*/ 228 h 232"/>
                <a:gd name="T26" fmla="*/ 410 w 475"/>
                <a:gd name="T27" fmla="*/ 167 h 232"/>
                <a:gd name="T28" fmla="*/ 442 w 475"/>
                <a:gd name="T29" fmla="*/ 114 h 232"/>
                <a:gd name="T30" fmla="*/ 473 w 475"/>
                <a:gd name="T31" fmla="*/ 15 h 232"/>
                <a:gd name="T32" fmla="*/ 458 w 475"/>
                <a:gd name="T33" fmla="*/ 11 h 232"/>
                <a:gd name="T34" fmla="*/ 226 w 475"/>
                <a:gd name="T35" fmla="*/ 212 h 232"/>
                <a:gd name="T36" fmla="*/ 187 w 475"/>
                <a:gd name="T37" fmla="*/ 208 h 232"/>
                <a:gd name="T38" fmla="*/ 226 w 475"/>
                <a:gd name="T39" fmla="*/ 21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75" h="232">
                  <a:moveTo>
                    <a:pt x="458" y="11"/>
                  </a:moveTo>
                  <a:cubicBezTo>
                    <a:pt x="450" y="42"/>
                    <a:pt x="442" y="73"/>
                    <a:pt x="429" y="102"/>
                  </a:cubicBezTo>
                  <a:cubicBezTo>
                    <a:pt x="420" y="119"/>
                    <a:pt x="410" y="135"/>
                    <a:pt x="397" y="149"/>
                  </a:cubicBezTo>
                  <a:cubicBezTo>
                    <a:pt x="357" y="192"/>
                    <a:pt x="299" y="200"/>
                    <a:pt x="243" y="197"/>
                  </a:cubicBezTo>
                  <a:cubicBezTo>
                    <a:pt x="195" y="194"/>
                    <a:pt x="142" y="189"/>
                    <a:pt x="99" y="166"/>
                  </a:cubicBezTo>
                  <a:cubicBezTo>
                    <a:pt x="88" y="161"/>
                    <a:pt x="79" y="154"/>
                    <a:pt x="71" y="148"/>
                  </a:cubicBezTo>
                  <a:cubicBezTo>
                    <a:pt x="48" y="117"/>
                    <a:pt x="37" y="77"/>
                    <a:pt x="20" y="40"/>
                  </a:cubicBezTo>
                  <a:cubicBezTo>
                    <a:pt x="15" y="30"/>
                    <a:pt x="0" y="38"/>
                    <a:pt x="5" y="48"/>
                  </a:cubicBezTo>
                  <a:cubicBezTo>
                    <a:pt x="6" y="51"/>
                    <a:pt x="7" y="53"/>
                    <a:pt x="8" y="55"/>
                  </a:cubicBezTo>
                  <a:cubicBezTo>
                    <a:pt x="6" y="55"/>
                    <a:pt x="5" y="56"/>
                    <a:pt x="5" y="57"/>
                  </a:cubicBezTo>
                  <a:cubicBezTo>
                    <a:pt x="3" y="91"/>
                    <a:pt x="23" y="123"/>
                    <a:pt x="48" y="147"/>
                  </a:cubicBezTo>
                  <a:cubicBezTo>
                    <a:pt x="62" y="169"/>
                    <a:pt x="82" y="186"/>
                    <a:pt x="105" y="199"/>
                  </a:cubicBezTo>
                  <a:cubicBezTo>
                    <a:pt x="156" y="227"/>
                    <a:pt x="219" y="232"/>
                    <a:pt x="276" y="228"/>
                  </a:cubicBezTo>
                  <a:cubicBezTo>
                    <a:pt x="328" y="224"/>
                    <a:pt x="376" y="209"/>
                    <a:pt x="410" y="167"/>
                  </a:cubicBezTo>
                  <a:cubicBezTo>
                    <a:pt x="423" y="151"/>
                    <a:pt x="433" y="133"/>
                    <a:pt x="442" y="114"/>
                  </a:cubicBezTo>
                  <a:cubicBezTo>
                    <a:pt x="457" y="83"/>
                    <a:pt x="467" y="48"/>
                    <a:pt x="473" y="15"/>
                  </a:cubicBezTo>
                  <a:cubicBezTo>
                    <a:pt x="475" y="5"/>
                    <a:pt x="460" y="0"/>
                    <a:pt x="458" y="11"/>
                  </a:cubicBezTo>
                  <a:close/>
                  <a:moveTo>
                    <a:pt x="226" y="212"/>
                  </a:moveTo>
                  <a:cubicBezTo>
                    <a:pt x="213" y="211"/>
                    <a:pt x="200" y="210"/>
                    <a:pt x="187" y="208"/>
                  </a:cubicBezTo>
                  <a:cubicBezTo>
                    <a:pt x="200" y="210"/>
                    <a:pt x="213" y="211"/>
                    <a:pt x="226" y="2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77">
              <a:extLst>
                <a:ext uri="{FF2B5EF4-FFF2-40B4-BE49-F238E27FC236}">
                  <a16:creationId xmlns:a16="http://schemas.microsoft.com/office/drawing/2014/main" xmlns="" id="{414629E1-30AB-44C2-B86C-921E5A48DD12}"/>
                </a:ext>
              </a:extLst>
            </p:cNvPr>
            <p:cNvSpPr>
              <a:spLocks/>
            </p:cNvSpPr>
            <p:nvPr/>
          </p:nvSpPr>
          <p:spPr bwMode="auto">
            <a:xfrm>
              <a:off x="1280" y="1773"/>
              <a:ext cx="185" cy="133"/>
            </a:xfrm>
            <a:custGeom>
              <a:avLst/>
              <a:gdLst>
                <a:gd name="T0" fmla="*/ 61 w 78"/>
                <a:gd name="T1" fmla="*/ 5 h 56"/>
                <a:gd name="T2" fmla="*/ 58 w 78"/>
                <a:gd name="T3" fmla="*/ 7 h 56"/>
                <a:gd name="T4" fmla="*/ 48 w 78"/>
                <a:gd name="T5" fmla="*/ 5 h 56"/>
                <a:gd name="T6" fmla="*/ 16 w 78"/>
                <a:gd name="T7" fmla="*/ 29 h 56"/>
                <a:gd name="T8" fmla="*/ 7 w 78"/>
                <a:gd name="T9" fmla="*/ 38 h 56"/>
                <a:gd name="T10" fmla="*/ 16 w 78"/>
                <a:gd name="T11" fmla="*/ 52 h 56"/>
                <a:gd name="T12" fmla="*/ 69 w 78"/>
                <a:gd name="T13" fmla="*/ 20 h 56"/>
                <a:gd name="T14" fmla="*/ 61 w 78"/>
                <a:gd name="T15" fmla="*/ 5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56">
                  <a:moveTo>
                    <a:pt x="61" y="5"/>
                  </a:moveTo>
                  <a:cubicBezTo>
                    <a:pt x="60" y="6"/>
                    <a:pt x="59" y="6"/>
                    <a:pt x="58" y="7"/>
                  </a:cubicBezTo>
                  <a:cubicBezTo>
                    <a:pt x="56" y="4"/>
                    <a:pt x="52" y="2"/>
                    <a:pt x="48" y="5"/>
                  </a:cubicBezTo>
                  <a:cubicBezTo>
                    <a:pt x="38" y="12"/>
                    <a:pt x="23" y="18"/>
                    <a:pt x="16" y="29"/>
                  </a:cubicBezTo>
                  <a:cubicBezTo>
                    <a:pt x="13" y="32"/>
                    <a:pt x="10" y="35"/>
                    <a:pt x="7" y="38"/>
                  </a:cubicBezTo>
                  <a:cubicBezTo>
                    <a:pt x="0" y="45"/>
                    <a:pt x="8" y="56"/>
                    <a:pt x="16" y="52"/>
                  </a:cubicBezTo>
                  <a:cubicBezTo>
                    <a:pt x="35" y="43"/>
                    <a:pt x="51" y="30"/>
                    <a:pt x="69" y="20"/>
                  </a:cubicBezTo>
                  <a:cubicBezTo>
                    <a:pt x="78" y="14"/>
                    <a:pt x="71" y="0"/>
                    <a:pt x="6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78">
              <a:extLst>
                <a:ext uri="{FF2B5EF4-FFF2-40B4-BE49-F238E27FC236}">
                  <a16:creationId xmlns:a16="http://schemas.microsoft.com/office/drawing/2014/main" xmlns="" id="{BE3E70BE-71AD-427F-B94B-344722D05332}"/>
                </a:ext>
              </a:extLst>
            </p:cNvPr>
            <p:cNvSpPr>
              <a:spLocks/>
            </p:cNvSpPr>
            <p:nvPr/>
          </p:nvSpPr>
          <p:spPr bwMode="auto">
            <a:xfrm>
              <a:off x="2399" y="1690"/>
              <a:ext cx="131" cy="114"/>
            </a:xfrm>
            <a:custGeom>
              <a:avLst/>
              <a:gdLst>
                <a:gd name="T0" fmla="*/ 51 w 55"/>
                <a:gd name="T1" fmla="*/ 24 h 48"/>
                <a:gd name="T2" fmla="*/ 27 w 55"/>
                <a:gd name="T3" fmla="*/ 11 h 48"/>
                <a:gd name="T4" fmla="*/ 19 w 55"/>
                <a:gd name="T5" fmla="*/ 5 h 48"/>
                <a:gd name="T6" fmla="*/ 8 w 55"/>
                <a:gd name="T7" fmla="*/ 18 h 48"/>
                <a:gd name="T8" fmla="*/ 9 w 55"/>
                <a:gd name="T9" fmla="*/ 20 h 48"/>
                <a:gd name="T10" fmla="*/ 9 w 55"/>
                <a:gd name="T11" fmla="*/ 20 h 48"/>
                <a:gd name="T12" fmla="*/ 10 w 55"/>
                <a:gd name="T13" fmla="*/ 20 h 48"/>
                <a:gd name="T14" fmla="*/ 40 w 55"/>
                <a:gd name="T15" fmla="*/ 43 h 48"/>
                <a:gd name="T16" fmla="*/ 53 w 55"/>
                <a:gd name="T17" fmla="*/ 35 h 48"/>
                <a:gd name="T18" fmla="*/ 51 w 55"/>
                <a:gd name="T19"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48">
                  <a:moveTo>
                    <a:pt x="51" y="24"/>
                  </a:moveTo>
                  <a:cubicBezTo>
                    <a:pt x="44" y="19"/>
                    <a:pt x="36" y="14"/>
                    <a:pt x="27" y="11"/>
                  </a:cubicBezTo>
                  <a:cubicBezTo>
                    <a:pt x="24" y="9"/>
                    <a:pt x="21" y="7"/>
                    <a:pt x="19" y="5"/>
                  </a:cubicBezTo>
                  <a:cubicBezTo>
                    <a:pt x="11" y="0"/>
                    <a:pt x="0" y="12"/>
                    <a:pt x="8" y="18"/>
                  </a:cubicBezTo>
                  <a:cubicBezTo>
                    <a:pt x="8" y="19"/>
                    <a:pt x="9" y="19"/>
                    <a:pt x="9" y="20"/>
                  </a:cubicBezTo>
                  <a:cubicBezTo>
                    <a:pt x="9" y="20"/>
                    <a:pt x="9" y="20"/>
                    <a:pt x="9" y="20"/>
                  </a:cubicBezTo>
                  <a:cubicBezTo>
                    <a:pt x="10" y="20"/>
                    <a:pt x="10" y="20"/>
                    <a:pt x="10" y="20"/>
                  </a:cubicBezTo>
                  <a:cubicBezTo>
                    <a:pt x="19" y="28"/>
                    <a:pt x="30" y="36"/>
                    <a:pt x="40" y="43"/>
                  </a:cubicBezTo>
                  <a:cubicBezTo>
                    <a:pt x="47" y="48"/>
                    <a:pt x="53" y="42"/>
                    <a:pt x="53" y="35"/>
                  </a:cubicBezTo>
                  <a:cubicBezTo>
                    <a:pt x="55" y="32"/>
                    <a:pt x="55" y="26"/>
                    <a:pt x="51"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79">
              <a:extLst>
                <a:ext uri="{FF2B5EF4-FFF2-40B4-BE49-F238E27FC236}">
                  <a16:creationId xmlns:a16="http://schemas.microsoft.com/office/drawing/2014/main" xmlns="" id="{369868BC-64E0-48D0-B516-05F0419FFFB2}"/>
                </a:ext>
              </a:extLst>
            </p:cNvPr>
            <p:cNvSpPr>
              <a:spLocks/>
            </p:cNvSpPr>
            <p:nvPr/>
          </p:nvSpPr>
          <p:spPr bwMode="auto">
            <a:xfrm>
              <a:off x="1688" y="961"/>
              <a:ext cx="102" cy="279"/>
            </a:xfrm>
            <a:custGeom>
              <a:avLst/>
              <a:gdLst>
                <a:gd name="T0" fmla="*/ 43 w 43"/>
                <a:gd name="T1" fmla="*/ 14 h 118"/>
                <a:gd name="T2" fmla="*/ 39 w 43"/>
                <a:gd name="T3" fmla="*/ 7 h 118"/>
                <a:gd name="T4" fmla="*/ 39 w 43"/>
                <a:gd name="T5" fmla="*/ 5 h 118"/>
                <a:gd name="T6" fmla="*/ 29 w 43"/>
                <a:gd name="T7" fmla="*/ 5 h 118"/>
                <a:gd name="T8" fmla="*/ 28 w 43"/>
                <a:gd name="T9" fmla="*/ 8 h 118"/>
                <a:gd name="T10" fmla="*/ 16 w 43"/>
                <a:gd name="T11" fmla="*/ 7 h 118"/>
                <a:gd name="T12" fmla="*/ 8 w 43"/>
                <a:gd name="T13" fmla="*/ 45 h 118"/>
                <a:gd name="T14" fmla="*/ 6 w 43"/>
                <a:gd name="T15" fmla="*/ 63 h 118"/>
                <a:gd name="T16" fmla="*/ 3 w 43"/>
                <a:gd name="T17" fmla="*/ 108 h 118"/>
                <a:gd name="T18" fmla="*/ 19 w 43"/>
                <a:gd name="T19" fmla="*/ 106 h 118"/>
                <a:gd name="T20" fmla="*/ 19 w 43"/>
                <a:gd name="T21" fmla="*/ 101 h 118"/>
                <a:gd name="T22" fmla="*/ 25 w 43"/>
                <a:gd name="T23" fmla="*/ 101 h 118"/>
                <a:gd name="T24" fmla="*/ 40 w 43"/>
                <a:gd name="T25" fmla="*/ 99 h 118"/>
                <a:gd name="T26" fmla="*/ 42 w 43"/>
                <a:gd name="T27" fmla="*/ 31 h 118"/>
                <a:gd name="T28" fmla="*/ 43 w 43"/>
                <a:gd name="T29" fmla="*/ 1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 h="118">
                  <a:moveTo>
                    <a:pt x="43" y="14"/>
                  </a:moveTo>
                  <a:cubicBezTo>
                    <a:pt x="43" y="10"/>
                    <a:pt x="41" y="8"/>
                    <a:pt x="39" y="7"/>
                  </a:cubicBezTo>
                  <a:cubicBezTo>
                    <a:pt x="39" y="7"/>
                    <a:pt x="39" y="6"/>
                    <a:pt x="39" y="5"/>
                  </a:cubicBezTo>
                  <a:cubicBezTo>
                    <a:pt x="38" y="0"/>
                    <a:pt x="31" y="0"/>
                    <a:pt x="29" y="5"/>
                  </a:cubicBezTo>
                  <a:cubicBezTo>
                    <a:pt x="29" y="6"/>
                    <a:pt x="28" y="7"/>
                    <a:pt x="28" y="8"/>
                  </a:cubicBezTo>
                  <a:cubicBezTo>
                    <a:pt x="26" y="4"/>
                    <a:pt x="19" y="2"/>
                    <a:pt x="16" y="7"/>
                  </a:cubicBezTo>
                  <a:cubicBezTo>
                    <a:pt x="10" y="19"/>
                    <a:pt x="9" y="33"/>
                    <a:pt x="8" y="45"/>
                  </a:cubicBezTo>
                  <a:cubicBezTo>
                    <a:pt x="7" y="51"/>
                    <a:pt x="7" y="57"/>
                    <a:pt x="6" y="63"/>
                  </a:cubicBezTo>
                  <a:cubicBezTo>
                    <a:pt x="2" y="77"/>
                    <a:pt x="0" y="92"/>
                    <a:pt x="3" y="108"/>
                  </a:cubicBezTo>
                  <a:cubicBezTo>
                    <a:pt x="4" y="118"/>
                    <a:pt x="18" y="115"/>
                    <a:pt x="19" y="106"/>
                  </a:cubicBezTo>
                  <a:cubicBezTo>
                    <a:pt x="19" y="104"/>
                    <a:pt x="19" y="103"/>
                    <a:pt x="19" y="101"/>
                  </a:cubicBezTo>
                  <a:cubicBezTo>
                    <a:pt x="21" y="102"/>
                    <a:pt x="23" y="102"/>
                    <a:pt x="25" y="101"/>
                  </a:cubicBezTo>
                  <a:cubicBezTo>
                    <a:pt x="27" y="110"/>
                    <a:pt x="40" y="108"/>
                    <a:pt x="40" y="99"/>
                  </a:cubicBezTo>
                  <a:cubicBezTo>
                    <a:pt x="41" y="77"/>
                    <a:pt x="43" y="54"/>
                    <a:pt x="42" y="31"/>
                  </a:cubicBezTo>
                  <a:cubicBezTo>
                    <a:pt x="42" y="25"/>
                    <a:pt x="43" y="20"/>
                    <a:pt x="43"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80">
              <a:extLst>
                <a:ext uri="{FF2B5EF4-FFF2-40B4-BE49-F238E27FC236}">
                  <a16:creationId xmlns:a16="http://schemas.microsoft.com/office/drawing/2014/main" xmlns="" id="{5894447B-CB16-4A26-9B81-9C0384ABB7E9}"/>
                </a:ext>
              </a:extLst>
            </p:cNvPr>
            <p:cNvSpPr>
              <a:spLocks/>
            </p:cNvSpPr>
            <p:nvPr/>
          </p:nvSpPr>
          <p:spPr bwMode="auto">
            <a:xfrm>
              <a:off x="1882" y="940"/>
              <a:ext cx="69" cy="279"/>
            </a:xfrm>
            <a:custGeom>
              <a:avLst/>
              <a:gdLst>
                <a:gd name="T0" fmla="*/ 29 w 29"/>
                <a:gd name="T1" fmla="*/ 11 h 118"/>
                <a:gd name="T2" fmla="*/ 21 w 29"/>
                <a:gd name="T3" fmla="*/ 4 h 118"/>
                <a:gd name="T4" fmla="*/ 11 w 29"/>
                <a:gd name="T5" fmla="*/ 4 h 118"/>
                <a:gd name="T6" fmla="*/ 3 w 29"/>
                <a:gd name="T7" fmla="*/ 49 h 118"/>
                <a:gd name="T8" fmla="*/ 0 w 29"/>
                <a:gd name="T9" fmla="*/ 101 h 118"/>
                <a:gd name="T10" fmla="*/ 0 w 29"/>
                <a:gd name="T11" fmla="*/ 109 h 118"/>
                <a:gd name="T12" fmla="*/ 11 w 29"/>
                <a:gd name="T13" fmla="*/ 116 h 118"/>
                <a:gd name="T14" fmla="*/ 20 w 29"/>
                <a:gd name="T15" fmla="*/ 114 h 118"/>
                <a:gd name="T16" fmla="*/ 28 w 29"/>
                <a:gd name="T17" fmla="*/ 71 h 118"/>
                <a:gd name="T18" fmla="*/ 29 w 29"/>
                <a:gd name="T19" fmla="*/ 1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18">
                  <a:moveTo>
                    <a:pt x="29" y="11"/>
                  </a:moveTo>
                  <a:cubicBezTo>
                    <a:pt x="29" y="6"/>
                    <a:pt x="25" y="4"/>
                    <a:pt x="21" y="4"/>
                  </a:cubicBezTo>
                  <a:cubicBezTo>
                    <a:pt x="19" y="0"/>
                    <a:pt x="14" y="1"/>
                    <a:pt x="11" y="4"/>
                  </a:cubicBezTo>
                  <a:cubicBezTo>
                    <a:pt x="3" y="14"/>
                    <a:pt x="4" y="36"/>
                    <a:pt x="3" y="49"/>
                  </a:cubicBezTo>
                  <a:cubicBezTo>
                    <a:pt x="2" y="66"/>
                    <a:pt x="1" y="83"/>
                    <a:pt x="0" y="101"/>
                  </a:cubicBezTo>
                  <a:cubicBezTo>
                    <a:pt x="0" y="103"/>
                    <a:pt x="0" y="106"/>
                    <a:pt x="0" y="109"/>
                  </a:cubicBezTo>
                  <a:cubicBezTo>
                    <a:pt x="0" y="115"/>
                    <a:pt x="6" y="117"/>
                    <a:pt x="11" y="116"/>
                  </a:cubicBezTo>
                  <a:cubicBezTo>
                    <a:pt x="14" y="118"/>
                    <a:pt x="18" y="117"/>
                    <a:pt x="20" y="114"/>
                  </a:cubicBezTo>
                  <a:cubicBezTo>
                    <a:pt x="28" y="104"/>
                    <a:pt x="27" y="83"/>
                    <a:pt x="28" y="71"/>
                  </a:cubicBezTo>
                  <a:cubicBezTo>
                    <a:pt x="29" y="51"/>
                    <a:pt x="29" y="31"/>
                    <a:pt x="29"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81">
              <a:extLst>
                <a:ext uri="{FF2B5EF4-FFF2-40B4-BE49-F238E27FC236}">
                  <a16:creationId xmlns:a16="http://schemas.microsoft.com/office/drawing/2014/main" xmlns="" id="{ADABDD6B-DA71-45A3-8171-C5303BF05562}"/>
                </a:ext>
              </a:extLst>
            </p:cNvPr>
            <p:cNvSpPr>
              <a:spLocks/>
            </p:cNvSpPr>
            <p:nvPr/>
          </p:nvSpPr>
          <p:spPr bwMode="auto">
            <a:xfrm>
              <a:off x="2025" y="942"/>
              <a:ext cx="73" cy="289"/>
            </a:xfrm>
            <a:custGeom>
              <a:avLst/>
              <a:gdLst>
                <a:gd name="T0" fmla="*/ 30 w 31"/>
                <a:gd name="T1" fmla="*/ 10 h 122"/>
                <a:gd name="T2" fmla="*/ 15 w 31"/>
                <a:gd name="T3" fmla="*/ 10 h 122"/>
                <a:gd name="T4" fmla="*/ 15 w 31"/>
                <a:gd name="T5" fmla="*/ 11 h 122"/>
                <a:gd name="T6" fmla="*/ 10 w 31"/>
                <a:gd name="T7" fmla="*/ 14 h 122"/>
                <a:gd name="T8" fmla="*/ 3 w 31"/>
                <a:gd name="T9" fmla="*/ 74 h 122"/>
                <a:gd name="T10" fmla="*/ 0 w 31"/>
                <a:gd name="T11" fmla="*/ 112 h 122"/>
                <a:gd name="T12" fmla="*/ 14 w 31"/>
                <a:gd name="T13" fmla="*/ 117 h 122"/>
                <a:gd name="T14" fmla="*/ 22 w 31"/>
                <a:gd name="T15" fmla="*/ 111 h 122"/>
                <a:gd name="T16" fmla="*/ 30 w 31"/>
                <a:gd name="T17" fmla="*/ 1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122">
                  <a:moveTo>
                    <a:pt x="30" y="10"/>
                  </a:moveTo>
                  <a:cubicBezTo>
                    <a:pt x="30" y="0"/>
                    <a:pt x="15" y="0"/>
                    <a:pt x="15" y="10"/>
                  </a:cubicBezTo>
                  <a:cubicBezTo>
                    <a:pt x="15" y="10"/>
                    <a:pt x="15" y="11"/>
                    <a:pt x="15" y="11"/>
                  </a:cubicBezTo>
                  <a:cubicBezTo>
                    <a:pt x="13" y="11"/>
                    <a:pt x="10" y="12"/>
                    <a:pt x="10" y="14"/>
                  </a:cubicBezTo>
                  <a:cubicBezTo>
                    <a:pt x="6" y="34"/>
                    <a:pt x="4" y="54"/>
                    <a:pt x="3" y="74"/>
                  </a:cubicBezTo>
                  <a:cubicBezTo>
                    <a:pt x="1" y="86"/>
                    <a:pt x="0" y="99"/>
                    <a:pt x="0" y="112"/>
                  </a:cubicBezTo>
                  <a:cubicBezTo>
                    <a:pt x="0" y="120"/>
                    <a:pt x="10" y="122"/>
                    <a:pt x="14" y="117"/>
                  </a:cubicBezTo>
                  <a:cubicBezTo>
                    <a:pt x="18" y="117"/>
                    <a:pt x="21" y="115"/>
                    <a:pt x="22" y="111"/>
                  </a:cubicBezTo>
                  <a:cubicBezTo>
                    <a:pt x="31" y="78"/>
                    <a:pt x="31" y="44"/>
                    <a:pt x="3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82">
              <a:extLst>
                <a:ext uri="{FF2B5EF4-FFF2-40B4-BE49-F238E27FC236}">
                  <a16:creationId xmlns:a16="http://schemas.microsoft.com/office/drawing/2014/main" xmlns="" id="{5EC590CC-5AEA-4202-8572-3ECFBEA2C6BD}"/>
                </a:ext>
              </a:extLst>
            </p:cNvPr>
            <p:cNvSpPr>
              <a:spLocks noEditPoints="1"/>
            </p:cNvSpPr>
            <p:nvPr/>
          </p:nvSpPr>
          <p:spPr bwMode="auto">
            <a:xfrm>
              <a:off x="2402" y="1065"/>
              <a:ext cx="192" cy="156"/>
            </a:xfrm>
            <a:custGeom>
              <a:avLst/>
              <a:gdLst>
                <a:gd name="T0" fmla="*/ 57 w 81"/>
                <a:gd name="T1" fmla="*/ 4 h 66"/>
                <a:gd name="T2" fmla="*/ 21 w 81"/>
                <a:gd name="T3" fmla="*/ 15 h 66"/>
                <a:gd name="T4" fmla="*/ 16 w 81"/>
                <a:gd name="T5" fmla="*/ 57 h 66"/>
                <a:gd name="T6" fmla="*/ 34 w 81"/>
                <a:gd name="T7" fmla="*/ 63 h 66"/>
                <a:gd name="T8" fmla="*/ 79 w 81"/>
                <a:gd name="T9" fmla="*/ 34 h 66"/>
                <a:gd name="T10" fmla="*/ 57 w 81"/>
                <a:gd name="T11" fmla="*/ 4 h 66"/>
                <a:gd name="T12" fmla="*/ 37 w 81"/>
                <a:gd name="T13" fmla="*/ 27 h 66"/>
                <a:gd name="T14" fmla="*/ 38 w 81"/>
                <a:gd name="T15" fmla="*/ 26 h 66"/>
                <a:gd name="T16" fmla="*/ 38 w 81"/>
                <a:gd name="T17" fmla="*/ 26 h 66"/>
                <a:gd name="T18" fmla="*/ 40 w 81"/>
                <a:gd name="T19" fmla="*/ 31 h 66"/>
                <a:gd name="T20" fmla="*/ 42 w 81"/>
                <a:gd name="T21" fmla="*/ 34 h 66"/>
                <a:gd name="T22" fmla="*/ 40 w 81"/>
                <a:gd name="T23" fmla="*/ 34 h 66"/>
                <a:gd name="T24" fmla="*/ 39 w 81"/>
                <a:gd name="T25" fmla="*/ 33 h 66"/>
                <a:gd name="T26" fmla="*/ 39 w 81"/>
                <a:gd name="T27" fmla="*/ 32 h 66"/>
                <a:gd name="T28" fmla="*/ 37 w 81"/>
                <a:gd name="T29" fmla="*/ 27 h 66"/>
                <a:gd name="T30" fmla="*/ 37 w 81"/>
                <a:gd name="T31" fmla="*/ 27 h 66"/>
                <a:gd name="T32" fmla="*/ 26 w 81"/>
                <a:gd name="T33" fmla="*/ 44 h 66"/>
                <a:gd name="T34" fmla="*/ 27 w 81"/>
                <a:gd name="T35" fmla="*/ 43 h 66"/>
                <a:gd name="T36" fmla="*/ 29 w 81"/>
                <a:gd name="T37" fmla="*/ 45 h 66"/>
                <a:gd name="T38" fmla="*/ 37 w 81"/>
                <a:gd name="T39" fmla="*/ 48 h 66"/>
                <a:gd name="T40" fmla="*/ 30 w 81"/>
                <a:gd name="T41" fmla="*/ 47 h 66"/>
                <a:gd name="T42" fmla="*/ 26 w 81"/>
                <a:gd name="T43" fmla="*/ 44 h 66"/>
                <a:gd name="T44" fmla="*/ 62 w 81"/>
                <a:gd name="T45" fmla="*/ 37 h 66"/>
                <a:gd name="T46" fmla="*/ 53 w 81"/>
                <a:gd name="T47" fmla="*/ 18 h 66"/>
                <a:gd name="T48" fmla="*/ 65 w 81"/>
                <a:gd name="T49" fmla="*/ 30 h 66"/>
                <a:gd name="T50" fmla="*/ 62 w 81"/>
                <a:gd name="T51"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 h="66">
                  <a:moveTo>
                    <a:pt x="57" y="4"/>
                  </a:moveTo>
                  <a:cubicBezTo>
                    <a:pt x="44" y="0"/>
                    <a:pt x="30" y="7"/>
                    <a:pt x="21" y="15"/>
                  </a:cubicBezTo>
                  <a:cubicBezTo>
                    <a:pt x="8" y="26"/>
                    <a:pt x="0" y="46"/>
                    <a:pt x="16" y="57"/>
                  </a:cubicBezTo>
                  <a:cubicBezTo>
                    <a:pt x="21" y="61"/>
                    <a:pt x="28" y="63"/>
                    <a:pt x="34" y="63"/>
                  </a:cubicBezTo>
                  <a:cubicBezTo>
                    <a:pt x="53" y="66"/>
                    <a:pt x="75" y="54"/>
                    <a:pt x="79" y="34"/>
                  </a:cubicBezTo>
                  <a:cubicBezTo>
                    <a:pt x="81" y="20"/>
                    <a:pt x="70" y="7"/>
                    <a:pt x="57" y="4"/>
                  </a:cubicBezTo>
                  <a:close/>
                  <a:moveTo>
                    <a:pt x="37" y="27"/>
                  </a:moveTo>
                  <a:cubicBezTo>
                    <a:pt x="37" y="27"/>
                    <a:pt x="38" y="27"/>
                    <a:pt x="38" y="26"/>
                  </a:cubicBezTo>
                  <a:cubicBezTo>
                    <a:pt x="38" y="26"/>
                    <a:pt x="38" y="26"/>
                    <a:pt x="38" y="26"/>
                  </a:cubicBezTo>
                  <a:cubicBezTo>
                    <a:pt x="39" y="28"/>
                    <a:pt x="40" y="29"/>
                    <a:pt x="40" y="31"/>
                  </a:cubicBezTo>
                  <a:cubicBezTo>
                    <a:pt x="41" y="32"/>
                    <a:pt x="41" y="33"/>
                    <a:pt x="42" y="34"/>
                  </a:cubicBezTo>
                  <a:cubicBezTo>
                    <a:pt x="41" y="34"/>
                    <a:pt x="40" y="34"/>
                    <a:pt x="40" y="34"/>
                  </a:cubicBezTo>
                  <a:cubicBezTo>
                    <a:pt x="39" y="33"/>
                    <a:pt x="39" y="33"/>
                    <a:pt x="39" y="33"/>
                  </a:cubicBezTo>
                  <a:cubicBezTo>
                    <a:pt x="39" y="33"/>
                    <a:pt x="39" y="33"/>
                    <a:pt x="39" y="32"/>
                  </a:cubicBezTo>
                  <a:cubicBezTo>
                    <a:pt x="39" y="30"/>
                    <a:pt x="39" y="28"/>
                    <a:pt x="37" y="27"/>
                  </a:cubicBezTo>
                  <a:cubicBezTo>
                    <a:pt x="37" y="27"/>
                    <a:pt x="37" y="27"/>
                    <a:pt x="37" y="27"/>
                  </a:cubicBezTo>
                  <a:close/>
                  <a:moveTo>
                    <a:pt x="26" y="44"/>
                  </a:moveTo>
                  <a:cubicBezTo>
                    <a:pt x="26" y="43"/>
                    <a:pt x="27" y="43"/>
                    <a:pt x="27" y="43"/>
                  </a:cubicBezTo>
                  <a:cubicBezTo>
                    <a:pt x="28" y="44"/>
                    <a:pt x="28" y="44"/>
                    <a:pt x="29" y="45"/>
                  </a:cubicBezTo>
                  <a:cubicBezTo>
                    <a:pt x="31" y="46"/>
                    <a:pt x="34" y="47"/>
                    <a:pt x="37" y="48"/>
                  </a:cubicBezTo>
                  <a:cubicBezTo>
                    <a:pt x="35" y="48"/>
                    <a:pt x="32" y="47"/>
                    <a:pt x="30" y="47"/>
                  </a:cubicBezTo>
                  <a:cubicBezTo>
                    <a:pt x="29" y="46"/>
                    <a:pt x="27" y="45"/>
                    <a:pt x="26" y="44"/>
                  </a:cubicBezTo>
                  <a:close/>
                  <a:moveTo>
                    <a:pt x="62" y="37"/>
                  </a:moveTo>
                  <a:cubicBezTo>
                    <a:pt x="62" y="30"/>
                    <a:pt x="58" y="23"/>
                    <a:pt x="53" y="18"/>
                  </a:cubicBezTo>
                  <a:cubicBezTo>
                    <a:pt x="60" y="19"/>
                    <a:pt x="65" y="23"/>
                    <a:pt x="65" y="30"/>
                  </a:cubicBezTo>
                  <a:cubicBezTo>
                    <a:pt x="65" y="33"/>
                    <a:pt x="64" y="35"/>
                    <a:pt x="62"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83">
              <a:extLst>
                <a:ext uri="{FF2B5EF4-FFF2-40B4-BE49-F238E27FC236}">
                  <a16:creationId xmlns:a16="http://schemas.microsoft.com/office/drawing/2014/main" xmlns="" id="{70971186-2FCC-4FB0-90B4-7B0D5343FC2E}"/>
                </a:ext>
              </a:extLst>
            </p:cNvPr>
            <p:cNvSpPr>
              <a:spLocks/>
            </p:cNvSpPr>
            <p:nvPr/>
          </p:nvSpPr>
          <p:spPr bwMode="auto">
            <a:xfrm>
              <a:off x="2188" y="769"/>
              <a:ext cx="344" cy="348"/>
            </a:xfrm>
            <a:custGeom>
              <a:avLst/>
              <a:gdLst>
                <a:gd name="T0" fmla="*/ 122 w 145"/>
                <a:gd name="T1" fmla="*/ 51 h 147"/>
                <a:gd name="T2" fmla="*/ 96 w 145"/>
                <a:gd name="T3" fmla="*/ 3 h 147"/>
                <a:gd name="T4" fmla="*/ 87 w 145"/>
                <a:gd name="T5" fmla="*/ 1 h 147"/>
                <a:gd name="T6" fmla="*/ 5 w 145"/>
                <a:gd name="T7" fmla="*/ 88 h 147"/>
                <a:gd name="T8" fmla="*/ 15 w 145"/>
                <a:gd name="T9" fmla="*/ 98 h 147"/>
                <a:gd name="T10" fmla="*/ 31 w 145"/>
                <a:gd name="T11" fmla="*/ 99 h 147"/>
                <a:gd name="T12" fmla="*/ 88 w 145"/>
                <a:gd name="T13" fmla="*/ 30 h 147"/>
                <a:gd name="T14" fmla="*/ 126 w 145"/>
                <a:gd name="T15" fmla="*/ 135 h 147"/>
                <a:gd name="T16" fmla="*/ 130 w 145"/>
                <a:gd name="T17" fmla="*/ 140 h 147"/>
                <a:gd name="T18" fmla="*/ 130 w 145"/>
                <a:gd name="T19" fmla="*/ 140 h 147"/>
                <a:gd name="T20" fmla="*/ 140 w 145"/>
                <a:gd name="T21" fmla="*/ 140 h 147"/>
                <a:gd name="T22" fmla="*/ 122 w 145"/>
                <a:gd name="T23" fmla="*/ 51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5" h="147">
                  <a:moveTo>
                    <a:pt x="122" y="51"/>
                  </a:moveTo>
                  <a:cubicBezTo>
                    <a:pt x="115" y="34"/>
                    <a:pt x="107" y="18"/>
                    <a:pt x="96" y="3"/>
                  </a:cubicBezTo>
                  <a:cubicBezTo>
                    <a:pt x="94" y="0"/>
                    <a:pt x="90" y="0"/>
                    <a:pt x="87" y="1"/>
                  </a:cubicBezTo>
                  <a:cubicBezTo>
                    <a:pt x="48" y="17"/>
                    <a:pt x="24" y="52"/>
                    <a:pt x="5" y="88"/>
                  </a:cubicBezTo>
                  <a:cubicBezTo>
                    <a:pt x="0" y="96"/>
                    <a:pt x="9" y="102"/>
                    <a:pt x="15" y="98"/>
                  </a:cubicBezTo>
                  <a:cubicBezTo>
                    <a:pt x="16" y="105"/>
                    <a:pt x="28" y="107"/>
                    <a:pt x="31" y="99"/>
                  </a:cubicBezTo>
                  <a:cubicBezTo>
                    <a:pt x="42" y="70"/>
                    <a:pt x="63" y="48"/>
                    <a:pt x="88" y="30"/>
                  </a:cubicBezTo>
                  <a:cubicBezTo>
                    <a:pt x="105" y="64"/>
                    <a:pt x="119" y="97"/>
                    <a:pt x="126" y="135"/>
                  </a:cubicBezTo>
                  <a:cubicBezTo>
                    <a:pt x="126" y="138"/>
                    <a:pt x="128" y="139"/>
                    <a:pt x="130" y="140"/>
                  </a:cubicBezTo>
                  <a:cubicBezTo>
                    <a:pt x="130" y="140"/>
                    <a:pt x="130" y="140"/>
                    <a:pt x="130" y="140"/>
                  </a:cubicBezTo>
                  <a:cubicBezTo>
                    <a:pt x="130" y="147"/>
                    <a:pt x="139" y="147"/>
                    <a:pt x="140" y="140"/>
                  </a:cubicBezTo>
                  <a:cubicBezTo>
                    <a:pt x="145" y="109"/>
                    <a:pt x="137" y="78"/>
                    <a:pt x="122"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84">
              <a:extLst>
                <a:ext uri="{FF2B5EF4-FFF2-40B4-BE49-F238E27FC236}">
                  <a16:creationId xmlns:a16="http://schemas.microsoft.com/office/drawing/2014/main" xmlns="" id="{036B7DC4-CB00-4A3D-AC26-31E4826652B8}"/>
                </a:ext>
              </a:extLst>
            </p:cNvPr>
            <p:cNvSpPr>
              <a:spLocks/>
            </p:cNvSpPr>
            <p:nvPr/>
          </p:nvSpPr>
          <p:spPr bwMode="auto">
            <a:xfrm>
              <a:off x="2513" y="1098"/>
              <a:ext cx="389" cy="183"/>
            </a:xfrm>
            <a:custGeom>
              <a:avLst/>
              <a:gdLst>
                <a:gd name="T0" fmla="*/ 159 w 164"/>
                <a:gd name="T1" fmla="*/ 61 h 77"/>
                <a:gd name="T2" fmla="*/ 154 w 164"/>
                <a:gd name="T3" fmla="*/ 54 h 77"/>
                <a:gd name="T4" fmla="*/ 152 w 164"/>
                <a:gd name="T5" fmla="*/ 47 h 77"/>
                <a:gd name="T6" fmla="*/ 81 w 164"/>
                <a:gd name="T7" fmla="*/ 14 h 77"/>
                <a:gd name="T8" fmla="*/ 8 w 164"/>
                <a:gd name="T9" fmla="*/ 6 h 77"/>
                <a:gd name="T10" fmla="*/ 8 w 164"/>
                <a:gd name="T11" fmla="*/ 21 h 77"/>
                <a:gd name="T12" fmla="*/ 8 w 164"/>
                <a:gd name="T13" fmla="*/ 21 h 77"/>
                <a:gd name="T14" fmla="*/ 12 w 164"/>
                <a:gd name="T15" fmla="*/ 24 h 77"/>
                <a:gd name="T16" fmla="*/ 17 w 164"/>
                <a:gd name="T17" fmla="*/ 24 h 77"/>
                <a:gd name="T18" fmla="*/ 89 w 164"/>
                <a:gd name="T19" fmla="*/ 34 h 77"/>
                <a:gd name="T20" fmla="*/ 133 w 164"/>
                <a:gd name="T21" fmla="*/ 55 h 77"/>
                <a:gd name="T22" fmla="*/ 144 w 164"/>
                <a:gd name="T23" fmla="*/ 68 h 77"/>
                <a:gd name="T24" fmla="*/ 159 w 164"/>
                <a:gd name="T25" fmla="*/ 6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4" h="77">
                  <a:moveTo>
                    <a:pt x="159" y="61"/>
                  </a:moveTo>
                  <a:cubicBezTo>
                    <a:pt x="157" y="58"/>
                    <a:pt x="156" y="56"/>
                    <a:pt x="154" y="54"/>
                  </a:cubicBezTo>
                  <a:cubicBezTo>
                    <a:pt x="155" y="52"/>
                    <a:pt x="155" y="49"/>
                    <a:pt x="152" y="47"/>
                  </a:cubicBezTo>
                  <a:cubicBezTo>
                    <a:pt x="134" y="30"/>
                    <a:pt x="108" y="19"/>
                    <a:pt x="81" y="14"/>
                  </a:cubicBezTo>
                  <a:cubicBezTo>
                    <a:pt x="57" y="5"/>
                    <a:pt x="33" y="0"/>
                    <a:pt x="8" y="6"/>
                  </a:cubicBezTo>
                  <a:cubicBezTo>
                    <a:pt x="0" y="8"/>
                    <a:pt x="0" y="19"/>
                    <a:pt x="8" y="21"/>
                  </a:cubicBezTo>
                  <a:cubicBezTo>
                    <a:pt x="8" y="21"/>
                    <a:pt x="8" y="21"/>
                    <a:pt x="8" y="21"/>
                  </a:cubicBezTo>
                  <a:cubicBezTo>
                    <a:pt x="9" y="23"/>
                    <a:pt x="10" y="24"/>
                    <a:pt x="12" y="24"/>
                  </a:cubicBezTo>
                  <a:cubicBezTo>
                    <a:pt x="14" y="24"/>
                    <a:pt x="16" y="24"/>
                    <a:pt x="17" y="24"/>
                  </a:cubicBezTo>
                  <a:cubicBezTo>
                    <a:pt x="40" y="29"/>
                    <a:pt x="66" y="29"/>
                    <a:pt x="89" y="34"/>
                  </a:cubicBezTo>
                  <a:cubicBezTo>
                    <a:pt x="104" y="41"/>
                    <a:pt x="119" y="48"/>
                    <a:pt x="133" y="55"/>
                  </a:cubicBezTo>
                  <a:cubicBezTo>
                    <a:pt x="137" y="59"/>
                    <a:pt x="141" y="63"/>
                    <a:pt x="144" y="68"/>
                  </a:cubicBezTo>
                  <a:cubicBezTo>
                    <a:pt x="150" y="77"/>
                    <a:pt x="164" y="69"/>
                    <a:pt x="15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85">
              <a:extLst>
                <a:ext uri="{FF2B5EF4-FFF2-40B4-BE49-F238E27FC236}">
                  <a16:creationId xmlns:a16="http://schemas.microsoft.com/office/drawing/2014/main" xmlns="" id="{EA3A120A-7068-472C-B820-FC6AEFE9D6E1}"/>
                </a:ext>
              </a:extLst>
            </p:cNvPr>
            <p:cNvSpPr>
              <a:spLocks/>
            </p:cNvSpPr>
            <p:nvPr/>
          </p:nvSpPr>
          <p:spPr bwMode="auto">
            <a:xfrm>
              <a:off x="2629" y="1243"/>
              <a:ext cx="268" cy="213"/>
            </a:xfrm>
            <a:custGeom>
              <a:avLst/>
              <a:gdLst>
                <a:gd name="T0" fmla="*/ 111 w 113"/>
                <a:gd name="T1" fmla="*/ 7 h 90"/>
                <a:gd name="T2" fmla="*/ 95 w 113"/>
                <a:gd name="T3" fmla="*/ 6 h 90"/>
                <a:gd name="T4" fmla="*/ 93 w 113"/>
                <a:gd name="T5" fmla="*/ 7 h 90"/>
                <a:gd name="T6" fmla="*/ 8 w 113"/>
                <a:gd name="T7" fmla="*/ 66 h 90"/>
                <a:gd name="T8" fmla="*/ 5 w 113"/>
                <a:gd name="T9" fmla="*/ 74 h 90"/>
                <a:gd name="T10" fmla="*/ 15 w 113"/>
                <a:gd name="T11" fmla="*/ 86 h 90"/>
                <a:gd name="T12" fmla="*/ 66 w 113"/>
                <a:gd name="T13" fmla="*/ 56 h 90"/>
                <a:gd name="T14" fmla="*/ 69 w 113"/>
                <a:gd name="T15" fmla="*/ 55 h 90"/>
                <a:gd name="T16" fmla="*/ 111 w 113"/>
                <a:gd name="T17" fmla="*/ 15 h 90"/>
                <a:gd name="T18" fmla="*/ 111 w 113"/>
                <a:gd name="T19"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90">
                  <a:moveTo>
                    <a:pt x="111" y="7"/>
                  </a:moveTo>
                  <a:cubicBezTo>
                    <a:pt x="105" y="0"/>
                    <a:pt x="99" y="2"/>
                    <a:pt x="95" y="6"/>
                  </a:cubicBezTo>
                  <a:cubicBezTo>
                    <a:pt x="94" y="6"/>
                    <a:pt x="93" y="7"/>
                    <a:pt x="93" y="7"/>
                  </a:cubicBezTo>
                  <a:cubicBezTo>
                    <a:pt x="66" y="29"/>
                    <a:pt x="41" y="52"/>
                    <a:pt x="8" y="66"/>
                  </a:cubicBezTo>
                  <a:cubicBezTo>
                    <a:pt x="5" y="68"/>
                    <a:pt x="4" y="71"/>
                    <a:pt x="5" y="74"/>
                  </a:cubicBezTo>
                  <a:cubicBezTo>
                    <a:pt x="0" y="80"/>
                    <a:pt x="7" y="90"/>
                    <a:pt x="15" y="86"/>
                  </a:cubicBezTo>
                  <a:cubicBezTo>
                    <a:pt x="33" y="77"/>
                    <a:pt x="51" y="68"/>
                    <a:pt x="66" y="56"/>
                  </a:cubicBezTo>
                  <a:cubicBezTo>
                    <a:pt x="67" y="56"/>
                    <a:pt x="68" y="55"/>
                    <a:pt x="69" y="55"/>
                  </a:cubicBezTo>
                  <a:cubicBezTo>
                    <a:pt x="87" y="45"/>
                    <a:pt x="104" y="33"/>
                    <a:pt x="111" y="15"/>
                  </a:cubicBezTo>
                  <a:cubicBezTo>
                    <a:pt x="113" y="12"/>
                    <a:pt x="113" y="9"/>
                    <a:pt x="11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86">
              <a:extLst>
                <a:ext uri="{FF2B5EF4-FFF2-40B4-BE49-F238E27FC236}">
                  <a16:creationId xmlns:a16="http://schemas.microsoft.com/office/drawing/2014/main" xmlns="" id="{0B382366-3110-4F95-89D2-CD618C6149B4}"/>
                </a:ext>
              </a:extLst>
            </p:cNvPr>
            <p:cNvSpPr>
              <a:spLocks noEditPoints="1"/>
            </p:cNvSpPr>
            <p:nvPr/>
          </p:nvSpPr>
          <p:spPr bwMode="auto">
            <a:xfrm>
              <a:off x="1254" y="1051"/>
              <a:ext cx="190" cy="154"/>
            </a:xfrm>
            <a:custGeom>
              <a:avLst/>
              <a:gdLst>
                <a:gd name="T0" fmla="*/ 2 w 80"/>
                <a:gd name="T1" fmla="*/ 32 h 65"/>
                <a:gd name="T2" fmla="*/ 45 w 80"/>
                <a:gd name="T3" fmla="*/ 63 h 65"/>
                <a:gd name="T4" fmla="*/ 63 w 80"/>
                <a:gd name="T5" fmla="*/ 57 h 65"/>
                <a:gd name="T6" fmla="*/ 60 w 80"/>
                <a:gd name="T7" fmla="*/ 15 h 65"/>
                <a:gd name="T8" fmla="*/ 24 w 80"/>
                <a:gd name="T9" fmla="*/ 3 h 65"/>
                <a:gd name="T10" fmla="*/ 2 w 80"/>
                <a:gd name="T11" fmla="*/ 32 h 65"/>
                <a:gd name="T12" fmla="*/ 44 w 80"/>
                <a:gd name="T13" fmla="*/ 27 h 65"/>
                <a:gd name="T14" fmla="*/ 41 w 80"/>
                <a:gd name="T15" fmla="*/ 32 h 65"/>
                <a:gd name="T16" fmla="*/ 41 w 80"/>
                <a:gd name="T17" fmla="*/ 33 h 65"/>
                <a:gd name="T18" fmla="*/ 41 w 80"/>
                <a:gd name="T19" fmla="*/ 33 h 65"/>
                <a:gd name="T20" fmla="*/ 39 w 80"/>
                <a:gd name="T21" fmla="*/ 33 h 65"/>
                <a:gd name="T22" fmla="*/ 40 w 80"/>
                <a:gd name="T23" fmla="*/ 30 h 65"/>
                <a:gd name="T24" fmla="*/ 42 w 80"/>
                <a:gd name="T25" fmla="*/ 26 h 65"/>
                <a:gd name="T26" fmla="*/ 43 w 80"/>
                <a:gd name="T27" fmla="*/ 26 h 65"/>
                <a:gd name="T28" fmla="*/ 43 w 80"/>
                <a:gd name="T29" fmla="*/ 26 h 65"/>
                <a:gd name="T30" fmla="*/ 44 w 80"/>
                <a:gd name="T31" fmla="*/ 27 h 65"/>
                <a:gd name="T32" fmla="*/ 50 w 80"/>
                <a:gd name="T33" fmla="*/ 46 h 65"/>
                <a:gd name="T34" fmla="*/ 43 w 80"/>
                <a:gd name="T35" fmla="*/ 47 h 65"/>
                <a:gd name="T36" fmla="*/ 51 w 80"/>
                <a:gd name="T37" fmla="*/ 45 h 65"/>
                <a:gd name="T38" fmla="*/ 53 w 80"/>
                <a:gd name="T39" fmla="*/ 43 h 65"/>
                <a:gd name="T40" fmla="*/ 54 w 80"/>
                <a:gd name="T41" fmla="*/ 43 h 65"/>
                <a:gd name="T42" fmla="*/ 50 w 80"/>
                <a:gd name="T43" fmla="*/ 46 h 65"/>
                <a:gd name="T44" fmla="*/ 16 w 80"/>
                <a:gd name="T45" fmla="*/ 29 h 65"/>
                <a:gd name="T46" fmla="*/ 27 w 80"/>
                <a:gd name="T47" fmla="*/ 17 h 65"/>
                <a:gd name="T48" fmla="*/ 18 w 80"/>
                <a:gd name="T49" fmla="*/ 36 h 65"/>
                <a:gd name="T50" fmla="*/ 16 w 80"/>
                <a:gd name="T51" fmla="*/ 2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0" h="65">
                  <a:moveTo>
                    <a:pt x="2" y="32"/>
                  </a:moveTo>
                  <a:cubicBezTo>
                    <a:pt x="5" y="52"/>
                    <a:pt x="26" y="65"/>
                    <a:pt x="45" y="63"/>
                  </a:cubicBezTo>
                  <a:cubicBezTo>
                    <a:pt x="52" y="63"/>
                    <a:pt x="59" y="61"/>
                    <a:pt x="63" y="57"/>
                  </a:cubicBezTo>
                  <a:cubicBezTo>
                    <a:pt x="80" y="46"/>
                    <a:pt x="73" y="27"/>
                    <a:pt x="60" y="15"/>
                  </a:cubicBezTo>
                  <a:cubicBezTo>
                    <a:pt x="51" y="7"/>
                    <a:pt x="37" y="0"/>
                    <a:pt x="24" y="3"/>
                  </a:cubicBezTo>
                  <a:cubicBezTo>
                    <a:pt x="11" y="6"/>
                    <a:pt x="0" y="18"/>
                    <a:pt x="2" y="32"/>
                  </a:cubicBezTo>
                  <a:close/>
                  <a:moveTo>
                    <a:pt x="44" y="27"/>
                  </a:moveTo>
                  <a:cubicBezTo>
                    <a:pt x="42" y="28"/>
                    <a:pt x="41" y="29"/>
                    <a:pt x="41" y="32"/>
                  </a:cubicBezTo>
                  <a:cubicBezTo>
                    <a:pt x="41" y="32"/>
                    <a:pt x="41" y="32"/>
                    <a:pt x="41" y="33"/>
                  </a:cubicBezTo>
                  <a:cubicBezTo>
                    <a:pt x="41" y="33"/>
                    <a:pt x="41" y="33"/>
                    <a:pt x="41" y="33"/>
                  </a:cubicBezTo>
                  <a:cubicBezTo>
                    <a:pt x="40" y="33"/>
                    <a:pt x="39" y="33"/>
                    <a:pt x="39" y="33"/>
                  </a:cubicBezTo>
                  <a:cubicBezTo>
                    <a:pt x="39" y="32"/>
                    <a:pt x="40" y="31"/>
                    <a:pt x="40" y="30"/>
                  </a:cubicBezTo>
                  <a:cubicBezTo>
                    <a:pt x="41" y="29"/>
                    <a:pt x="41" y="27"/>
                    <a:pt x="42" y="26"/>
                  </a:cubicBezTo>
                  <a:cubicBezTo>
                    <a:pt x="42" y="26"/>
                    <a:pt x="43" y="26"/>
                    <a:pt x="43" y="26"/>
                  </a:cubicBezTo>
                  <a:cubicBezTo>
                    <a:pt x="43" y="26"/>
                    <a:pt x="43" y="26"/>
                    <a:pt x="43" y="26"/>
                  </a:cubicBezTo>
                  <a:cubicBezTo>
                    <a:pt x="43" y="26"/>
                    <a:pt x="43" y="27"/>
                    <a:pt x="44" y="27"/>
                  </a:cubicBezTo>
                  <a:close/>
                  <a:moveTo>
                    <a:pt x="50" y="46"/>
                  </a:moveTo>
                  <a:cubicBezTo>
                    <a:pt x="48" y="47"/>
                    <a:pt x="45" y="47"/>
                    <a:pt x="43" y="47"/>
                  </a:cubicBezTo>
                  <a:cubicBezTo>
                    <a:pt x="46" y="47"/>
                    <a:pt x="49" y="46"/>
                    <a:pt x="51" y="45"/>
                  </a:cubicBezTo>
                  <a:cubicBezTo>
                    <a:pt x="52" y="44"/>
                    <a:pt x="52" y="43"/>
                    <a:pt x="53" y="43"/>
                  </a:cubicBezTo>
                  <a:cubicBezTo>
                    <a:pt x="53" y="43"/>
                    <a:pt x="54" y="43"/>
                    <a:pt x="54" y="43"/>
                  </a:cubicBezTo>
                  <a:cubicBezTo>
                    <a:pt x="53" y="45"/>
                    <a:pt x="51" y="46"/>
                    <a:pt x="50" y="46"/>
                  </a:cubicBezTo>
                  <a:close/>
                  <a:moveTo>
                    <a:pt x="16" y="29"/>
                  </a:moveTo>
                  <a:cubicBezTo>
                    <a:pt x="16" y="21"/>
                    <a:pt x="21" y="18"/>
                    <a:pt x="27" y="17"/>
                  </a:cubicBezTo>
                  <a:cubicBezTo>
                    <a:pt x="22" y="22"/>
                    <a:pt x="19" y="29"/>
                    <a:pt x="18" y="36"/>
                  </a:cubicBezTo>
                  <a:cubicBezTo>
                    <a:pt x="17" y="34"/>
                    <a:pt x="16" y="31"/>
                    <a:pt x="1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87">
              <a:extLst>
                <a:ext uri="{FF2B5EF4-FFF2-40B4-BE49-F238E27FC236}">
                  <a16:creationId xmlns:a16="http://schemas.microsoft.com/office/drawing/2014/main" xmlns="" id="{5C1C0765-2B70-4775-A632-53F1FEA8B26D}"/>
                </a:ext>
              </a:extLst>
            </p:cNvPr>
            <p:cNvSpPr>
              <a:spLocks/>
            </p:cNvSpPr>
            <p:nvPr/>
          </p:nvSpPr>
          <p:spPr bwMode="auto">
            <a:xfrm>
              <a:off x="1318" y="755"/>
              <a:ext cx="344" cy="348"/>
            </a:xfrm>
            <a:custGeom>
              <a:avLst/>
              <a:gdLst>
                <a:gd name="T0" fmla="*/ 25 w 145"/>
                <a:gd name="T1" fmla="*/ 50 h 147"/>
                <a:gd name="T2" fmla="*/ 52 w 145"/>
                <a:gd name="T3" fmla="*/ 3 h 147"/>
                <a:gd name="T4" fmla="*/ 61 w 145"/>
                <a:gd name="T5" fmla="*/ 2 h 147"/>
                <a:gd name="T6" fmla="*/ 141 w 145"/>
                <a:gd name="T7" fmla="*/ 91 h 147"/>
                <a:gd name="T8" fmla="*/ 130 w 145"/>
                <a:gd name="T9" fmla="*/ 101 h 147"/>
                <a:gd name="T10" fmla="*/ 114 w 145"/>
                <a:gd name="T11" fmla="*/ 101 h 147"/>
                <a:gd name="T12" fmla="*/ 59 w 145"/>
                <a:gd name="T13" fmla="*/ 31 h 147"/>
                <a:gd name="T14" fmla="*/ 18 w 145"/>
                <a:gd name="T15" fmla="*/ 134 h 147"/>
                <a:gd name="T16" fmla="*/ 14 w 145"/>
                <a:gd name="T17" fmla="*/ 139 h 147"/>
                <a:gd name="T18" fmla="*/ 14 w 145"/>
                <a:gd name="T19" fmla="*/ 140 h 147"/>
                <a:gd name="T20" fmla="*/ 3 w 145"/>
                <a:gd name="T21" fmla="*/ 140 h 147"/>
                <a:gd name="T22" fmla="*/ 25 w 145"/>
                <a:gd name="T23" fmla="*/ 5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5" h="147">
                  <a:moveTo>
                    <a:pt x="25" y="50"/>
                  </a:moveTo>
                  <a:cubicBezTo>
                    <a:pt x="32" y="34"/>
                    <a:pt x="40" y="18"/>
                    <a:pt x="52" y="3"/>
                  </a:cubicBezTo>
                  <a:cubicBezTo>
                    <a:pt x="54" y="0"/>
                    <a:pt x="58" y="0"/>
                    <a:pt x="61" y="2"/>
                  </a:cubicBezTo>
                  <a:cubicBezTo>
                    <a:pt x="99" y="19"/>
                    <a:pt x="123" y="54"/>
                    <a:pt x="141" y="91"/>
                  </a:cubicBezTo>
                  <a:cubicBezTo>
                    <a:pt x="145" y="99"/>
                    <a:pt x="136" y="105"/>
                    <a:pt x="130" y="101"/>
                  </a:cubicBezTo>
                  <a:cubicBezTo>
                    <a:pt x="129" y="108"/>
                    <a:pt x="117" y="110"/>
                    <a:pt x="114" y="101"/>
                  </a:cubicBezTo>
                  <a:cubicBezTo>
                    <a:pt x="104" y="72"/>
                    <a:pt x="83" y="49"/>
                    <a:pt x="59" y="31"/>
                  </a:cubicBezTo>
                  <a:cubicBezTo>
                    <a:pt x="41" y="64"/>
                    <a:pt x="26" y="97"/>
                    <a:pt x="18" y="134"/>
                  </a:cubicBezTo>
                  <a:cubicBezTo>
                    <a:pt x="18" y="137"/>
                    <a:pt x="16" y="139"/>
                    <a:pt x="14" y="139"/>
                  </a:cubicBezTo>
                  <a:cubicBezTo>
                    <a:pt x="14" y="139"/>
                    <a:pt x="14" y="139"/>
                    <a:pt x="14" y="140"/>
                  </a:cubicBezTo>
                  <a:cubicBezTo>
                    <a:pt x="14" y="147"/>
                    <a:pt x="4" y="146"/>
                    <a:pt x="3" y="140"/>
                  </a:cubicBezTo>
                  <a:cubicBezTo>
                    <a:pt x="0" y="108"/>
                    <a:pt x="9" y="77"/>
                    <a:pt x="25"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88">
              <a:extLst>
                <a:ext uri="{FF2B5EF4-FFF2-40B4-BE49-F238E27FC236}">
                  <a16:creationId xmlns:a16="http://schemas.microsoft.com/office/drawing/2014/main" xmlns="" id="{D7BDC4D9-9137-4DCE-9F0D-7217B0C85494}"/>
                </a:ext>
              </a:extLst>
            </p:cNvPr>
            <p:cNvSpPr>
              <a:spLocks/>
            </p:cNvSpPr>
            <p:nvPr/>
          </p:nvSpPr>
          <p:spPr bwMode="auto">
            <a:xfrm>
              <a:off x="941" y="1082"/>
              <a:ext cx="391" cy="173"/>
            </a:xfrm>
            <a:custGeom>
              <a:avLst/>
              <a:gdLst>
                <a:gd name="T0" fmla="*/ 6 w 165"/>
                <a:gd name="T1" fmla="*/ 57 h 73"/>
                <a:gd name="T2" fmla="*/ 10 w 165"/>
                <a:gd name="T3" fmla="*/ 50 h 73"/>
                <a:gd name="T4" fmla="*/ 12 w 165"/>
                <a:gd name="T5" fmla="*/ 43 h 73"/>
                <a:gd name="T6" fmla="*/ 85 w 165"/>
                <a:gd name="T7" fmla="*/ 12 h 73"/>
                <a:gd name="T8" fmla="*/ 157 w 165"/>
                <a:gd name="T9" fmla="*/ 6 h 73"/>
                <a:gd name="T10" fmla="*/ 157 w 165"/>
                <a:gd name="T11" fmla="*/ 21 h 73"/>
                <a:gd name="T12" fmla="*/ 157 w 165"/>
                <a:gd name="T13" fmla="*/ 21 h 73"/>
                <a:gd name="T14" fmla="*/ 153 w 165"/>
                <a:gd name="T15" fmla="*/ 24 h 73"/>
                <a:gd name="T16" fmla="*/ 148 w 165"/>
                <a:gd name="T17" fmla="*/ 24 h 73"/>
                <a:gd name="T18" fmla="*/ 76 w 165"/>
                <a:gd name="T19" fmla="*/ 32 h 73"/>
                <a:gd name="T20" fmla="*/ 32 w 165"/>
                <a:gd name="T21" fmla="*/ 51 h 73"/>
                <a:gd name="T22" fmla="*/ 20 w 165"/>
                <a:gd name="T23" fmla="*/ 65 h 73"/>
                <a:gd name="T24" fmla="*/ 6 w 165"/>
                <a:gd name="T25" fmla="*/ 5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73">
                  <a:moveTo>
                    <a:pt x="6" y="57"/>
                  </a:moveTo>
                  <a:cubicBezTo>
                    <a:pt x="7" y="54"/>
                    <a:pt x="9" y="52"/>
                    <a:pt x="10" y="50"/>
                  </a:cubicBezTo>
                  <a:cubicBezTo>
                    <a:pt x="10" y="48"/>
                    <a:pt x="10" y="45"/>
                    <a:pt x="12" y="43"/>
                  </a:cubicBezTo>
                  <a:cubicBezTo>
                    <a:pt x="31" y="26"/>
                    <a:pt x="58" y="16"/>
                    <a:pt x="85" y="12"/>
                  </a:cubicBezTo>
                  <a:cubicBezTo>
                    <a:pt x="109" y="4"/>
                    <a:pt x="133" y="0"/>
                    <a:pt x="157" y="6"/>
                  </a:cubicBezTo>
                  <a:cubicBezTo>
                    <a:pt x="165" y="8"/>
                    <a:pt x="165" y="19"/>
                    <a:pt x="157" y="21"/>
                  </a:cubicBezTo>
                  <a:cubicBezTo>
                    <a:pt x="157" y="21"/>
                    <a:pt x="157" y="21"/>
                    <a:pt x="157" y="21"/>
                  </a:cubicBezTo>
                  <a:cubicBezTo>
                    <a:pt x="157" y="23"/>
                    <a:pt x="155" y="24"/>
                    <a:pt x="153" y="24"/>
                  </a:cubicBezTo>
                  <a:cubicBezTo>
                    <a:pt x="151" y="24"/>
                    <a:pt x="150" y="24"/>
                    <a:pt x="148" y="24"/>
                  </a:cubicBezTo>
                  <a:cubicBezTo>
                    <a:pt x="125" y="28"/>
                    <a:pt x="100" y="28"/>
                    <a:pt x="76" y="32"/>
                  </a:cubicBezTo>
                  <a:cubicBezTo>
                    <a:pt x="61" y="38"/>
                    <a:pt x="46" y="45"/>
                    <a:pt x="32" y="51"/>
                  </a:cubicBezTo>
                  <a:cubicBezTo>
                    <a:pt x="27" y="55"/>
                    <a:pt x="24" y="59"/>
                    <a:pt x="20" y="65"/>
                  </a:cubicBezTo>
                  <a:cubicBezTo>
                    <a:pt x="14" y="73"/>
                    <a:pt x="0" y="65"/>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89">
              <a:extLst>
                <a:ext uri="{FF2B5EF4-FFF2-40B4-BE49-F238E27FC236}">
                  <a16:creationId xmlns:a16="http://schemas.microsoft.com/office/drawing/2014/main" xmlns="" id="{7E3F8932-28B5-4D07-8543-64E8359F3300}"/>
                </a:ext>
              </a:extLst>
            </p:cNvPr>
            <p:cNvSpPr>
              <a:spLocks/>
            </p:cNvSpPr>
            <p:nvPr/>
          </p:nvSpPr>
          <p:spPr bwMode="auto">
            <a:xfrm>
              <a:off x="946" y="1217"/>
              <a:ext cx="263" cy="220"/>
            </a:xfrm>
            <a:custGeom>
              <a:avLst/>
              <a:gdLst>
                <a:gd name="T0" fmla="*/ 2 w 111"/>
                <a:gd name="T1" fmla="*/ 7 h 93"/>
                <a:gd name="T2" fmla="*/ 19 w 111"/>
                <a:gd name="T3" fmla="*/ 6 h 93"/>
                <a:gd name="T4" fmla="*/ 20 w 111"/>
                <a:gd name="T5" fmla="*/ 7 h 93"/>
                <a:gd name="T6" fmla="*/ 103 w 111"/>
                <a:gd name="T7" fmla="*/ 69 h 93"/>
                <a:gd name="T8" fmla="*/ 106 w 111"/>
                <a:gd name="T9" fmla="*/ 76 h 93"/>
                <a:gd name="T10" fmla="*/ 95 w 111"/>
                <a:gd name="T11" fmla="*/ 88 h 93"/>
                <a:gd name="T12" fmla="*/ 45 w 111"/>
                <a:gd name="T13" fmla="*/ 57 h 93"/>
                <a:gd name="T14" fmla="*/ 43 w 111"/>
                <a:gd name="T15" fmla="*/ 56 h 93"/>
                <a:gd name="T16" fmla="*/ 1 w 111"/>
                <a:gd name="T17" fmla="*/ 15 h 93"/>
                <a:gd name="T18" fmla="*/ 2 w 111"/>
                <a:gd name="T19"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93">
                  <a:moveTo>
                    <a:pt x="2" y="7"/>
                  </a:moveTo>
                  <a:cubicBezTo>
                    <a:pt x="9" y="0"/>
                    <a:pt x="14" y="2"/>
                    <a:pt x="19" y="6"/>
                  </a:cubicBezTo>
                  <a:cubicBezTo>
                    <a:pt x="19" y="7"/>
                    <a:pt x="20" y="7"/>
                    <a:pt x="20" y="7"/>
                  </a:cubicBezTo>
                  <a:cubicBezTo>
                    <a:pt x="47" y="30"/>
                    <a:pt x="71" y="54"/>
                    <a:pt x="103" y="69"/>
                  </a:cubicBezTo>
                  <a:cubicBezTo>
                    <a:pt x="106" y="71"/>
                    <a:pt x="107" y="74"/>
                    <a:pt x="106" y="76"/>
                  </a:cubicBezTo>
                  <a:cubicBezTo>
                    <a:pt x="111" y="82"/>
                    <a:pt x="104" y="93"/>
                    <a:pt x="95" y="88"/>
                  </a:cubicBezTo>
                  <a:cubicBezTo>
                    <a:pt x="78" y="79"/>
                    <a:pt x="61" y="70"/>
                    <a:pt x="45" y="57"/>
                  </a:cubicBezTo>
                  <a:cubicBezTo>
                    <a:pt x="45" y="57"/>
                    <a:pt x="44" y="56"/>
                    <a:pt x="43" y="56"/>
                  </a:cubicBezTo>
                  <a:cubicBezTo>
                    <a:pt x="25" y="46"/>
                    <a:pt x="9" y="33"/>
                    <a:pt x="1" y="15"/>
                  </a:cubicBezTo>
                  <a:cubicBezTo>
                    <a:pt x="0" y="12"/>
                    <a:pt x="0" y="9"/>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90">
              <a:extLst>
                <a:ext uri="{FF2B5EF4-FFF2-40B4-BE49-F238E27FC236}">
                  <a16:creationId xmlns:a16="http://schemas.microsoft.com/office/drawing/2014/main" xmlns="" id="{F19E4F6E-A6A1-4B05-819D-C568D94A8BE8}"/>
                </a:ext>
              </a:extLst>
            </p:cNvPr>
            <p:cNvSpPr>
              <a:spLocks noEditPoints="1"/>
            </p:cNvSpPr>
            <p:nvPr/>
          </p:nvSpPr>
          <p:spPr bwMode="auto">
            <a:xfrm>
              <a:off x="2513" y="684"/>
              <a:ext cx="341" cy="438"/>
            </a:xfrm>
            <a:custGeom>
              <a:avLst/>
              <a:gdLst>
                <a:gd name="T0" fmla="*/ 130 w 144"/>
                <a:gd name="T1" fmla="*/ 151 h 185"/>
                <a:gd name="T2" fmla="*/ 43 w 144"/>
                <a:gd name="T3" fmla="*/ 164 h 185"/>
                <a:gd name="T4" fmla="*/ 82 w 144"/>
                <a:gd name="T5" fmla="*/ 118 h 185"/>
                <a:gd name="T6" fmla="*/ 73 w 144"/>
                <a:gd name="T7" fmla="*/ 107 h 185"/>
                <a:gd name="T8" fmla="*/ 51 w 144"/>
                <a:gd name="T9" fmla="*/ 124 h 185"/>
                <a:gd name="T10" fmla="*/ 85 w 144"/>
                <a:gd name="T11" fmla="*/ 64 h 185"/>
                <a:gd name="T12" fmla="*/ 75 w 144"/>
                <a:gd name="T13" fmla="*/ 58 h 185"/>
                <a:gd name="T14" fmla="*/ 51 w 144"/>
                <a:gd name="T15" fmla="*/ 77 h 185"/>
                <a:gd name="T16" fmla="*/ 78 w 144"/>
                <a:gd name="T17" fmla="*/ 12 h 185"/>
                <a:gd name="T18" fmla="*/ 65 w 144"/>
                <a:gd name="T19" fmla="*/ 6 h 185"/>
                <a:gd name="T20" fmla="*/ 1 w 144"/>
                <a:gd name="T21" fmla="*/ 145 h 185"/>
                <a:gd name="T22" fmla="*/ 4 w 144"/>
                <a:gd name="T23" fmla="*/ 152 h 185"/>
                <a:gd name="T24" fmla="*/ 2 w 144"/>
                <a:gd name="T25" fmla="*/ 164 h 185"/>
                <a:gd name="T26" fmla="*/ 14 w 144"/>
                <a:gd name="T27" fmla="*/ 170 h 185"/>
                <a:gd name="T28" fmla="*/ 15 w 144"/>
                <a:gd name="T29" fmla="*/ 171 h 185"/>
                <a:gd name="T30" fmla="*/ 15 w 144"/>
                <a:gd name="T31" fmla="*/ 171 h 185"/>
                <a:gd name="T32" fmla="*/ 22 w 144"/>
                <a:gd name="T33" fmla="*/ 184 h 185"/>
                <a:gd name="T34" fmla="*/ 133 w 144"/>
                <a:gd name="T35" fmla="*/ 166 h 185"/>
                <a:gd name="T36" fmla="*/ 130 w 144"/>
                <a:gd name="T37" fmla="*/ 151 h 185"/>
                <a:gd name="T38" fmla="*/ 56 w 144"/>
                <a:gd name="T39" fmla="*/ 92 h 185"/>
                <a:gd name="T40" fmla="*/ 20 w 144"/>
                <a:gd name="T41" fmla="*/ 148 h 185"/>
                <a:gd name="T42" fmla="*/ 25 w 144"/>
                <a:gd name="T43" fmla="*/ 132 h 185"/>
                <a:gd name="T44" fmla="*/ 56 w 144"/>
                <a:gd name="T45" fmla="*/ 92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185">
                  <a:moveTo>
                    <a:pt x="130" y="151"/>
                  </a:moveTo>
                  <a:cubicBezTo>
                    <a:pt x="101" y="155"/>
                    <a:pt x="72" y="159"/>
                    <a:pt x="43" y="164"/>
                  </a:cubicBezTo>
                  <a:cubicBezTo>
                    <a:pt x="58" y="151"/>
                    <a:pt x="73" y="137"/>
                    <a:pt x="82" y="118"/>
                  </a:cubicBezTo>
                  <a:cubicBezTo>
                    <a:pt x="85" y="112"/>
                    <a:pt x="79" y="103"/>
                    <a:pt x="73" y="107"/>
                  </a:cubicBezTo>
                  <a:cubicBezTo>
                    <a:pt x="65" y="112"/>
                    <a:pt x="57" y="118"/>
                    <a:pt x="51" y="124"/>
                  </a:cubicBezTo>
                  <a:cubicBezTo>
                    <a:pt x="63" y="105"/>
                    <a:pt x="76" y="86"/>
                    <a:pt x="85" y="64"/>
                  </a:cubicBezTo>
                  <a:cubicBezTo>
                    <a:pt x="88" y="58"/>
                    <a:pt x="79" y="54"/>
                    <a:pt x="75" y="58"/>
                  </a:cubicBezTo>
                  <a:cubicBezTo>
                    <a:pt x="67" y="64"/>
                    <a:pt x="59" y="70"/>
                    <a:pt x="51" y="77"/>
                  </a:cubicBezTo>
                  <a:cubicBezTo>
                    <a:pt x="62" y="56"/>
                    <a:pt x="73" y="35"/>
                    <a:pt x="78" y="12"/>
                  </a:cubicBezTo>
                  <a:cubicBezTo>
                    <a:pt x="79" y="4"/>
                    <a:pt x="70" y="0"/>
                    <a:pt x="65" y="6"/>
                  </a:cubicBezTo>
                  <a:cubicBezTo>
                    <a:pt x="33" y="46"/>
                    <a:pt x="15" y="96"/>
                    <a:pt x="1" y="145"/>
                  </a:cubicBezTo>
                  <a:cubicBezTo>
                    <a:pt x="0" y="148"/>
                    <a:pt x="1" y="151"/>
                    <a:pt x="4" y="152"/>
                  </a:cubicBezTo>
                  <a:cubicBezTo>
                    <a:pt x="3" y="156"/>
                    <a:pt x="2" y="160"/>
                    <a:pt x="2" y="164"/>
                  </a:cubicBezTo>
                  <a:cubicBezTo>
                    <a:pt x="1" y="171"/>
                    <a:pt x="9" y="173"/>
                    <a:pt x="14" y="170"/>
                  </a:cubicBezTo>
                  <a:cubicBezTo>
                    <a:pt x="14" y="170"/>
                    <a:pt x="15" y="171"/>
                    <a:pt x="15" y="171"/>
                  </a:cubicBezTo>
                  <a:cubicBezTo>
                    <a:pt x="15" y="171"/>
                    <a:pt x="15" y="171"/>
                    <a:pt x="15" y="171"/>
                  </a:cubicBezTo>
                  <a:cubicBezTo>
                    <a:pt x="10" y="176"/>
                    <a:pt x="14" y="185"/>
                    <a:pt x="22" y="184"/>
                  </a:cubicBezTo>
                  <a:cubicBezTo>
                    <a:pt x="59" y="176"/>
                    <a:pt x="96" y="172"/>
                    <a:pt x="133" y="166"/>
                  </a:cubicBezTo>
                  <a:cubicBezTo>
                    <a:pt x="144" y="165"/>
                    <a:pt x="140" y="149"/>
                    <a:pt x="130" y="151"/>
                  </a:cubicBezTo>
                  <a:close/>
                  <a:moveTo>
                    <a:pt x="56" y="92"/>
                  </a:moveTo>
                  <a:cubicBezTo>
                    <a:pt x="44" y="111"/>
                    <a:pt x="30" y="129"/>
                    <a:pt x="20" y="148"/>
                  </a:cubicBezTo>
                  <a:cubicBezTo>
                    <a:pt x="21" y="143"/>
                    <a:pt x="23" y="137"/>
                    <a:pt x="25" y="132"/>
                  </a:cubicBezTo>
                  <a:cubicBezTo>
                    <a:pt x="34" y="117"/>
                    <a:pt x="44" y="104"/>
                    <a:pt x="56"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91">
              <a:extLst>
                <a:ext uri="{FF2B5EF4-FFF2-40B4-BE49-F238E27FC236}">
                  <a16:creationId xmlns:a16="http://schemas.microsoft.com/office/drawing/2014/main" xmlns="" id="{BC25FA0E-8E7A-46BF-A49E-41FF9E9E6F49}"/>
                </a:ext>
              </a:extLst>
            </p:cNvPr>
            <p:cNvSpPr>
              <a:spLocks noEditPoints="1"/>
            </p:cNvSpPr>
            <p:nvPr/>
          </p:nvSpPr>
          <p:spPr bwMode="auto">
            <a:xfrm>
              <a:off x="957" y="622"/>
              <a:ext cx="389" cy="493"/>
            </a:xfrm>
            <a:custGeom>
              <a:avLst/>
              <a:gdLst>
                <a:gd name="T0" fmla="*/ 146 w 164"/>
                <a:gd name="T1" fmla="*/ 117 h 208"/>
                <a:gd name="T2" fmla="*/ 144 w 164"/>
                <a:gd name="T3" fmla="*/ 93 h 208"/>
                <a:gd name="T4" fmla="*/ 128 w 164"/>
                <a:gd name="T5" fmla="*/ 92 h 208"/>
                <a:gd name="T6" fmla="*/ 128 w 164"/>
                <a:gd name="T7" fmla="*/ 98 h 208"/>
                <a:gd name="T8" fmla="*/ 104 w 164"/>
                <a:gd name="T9" fmla="*/ 7 h 208"/>
                <a:gd name="T10" fmla="*/ 89 w 164"/>
                <a:gd name="T11" fmla="*/ 9 h 208"/>
                <a:gd name="T12" fmla="*/ 121 w 164"/>
                <a:gd name="T13" fmla="*/ 146 h 208"/>
                <a:gd name="T14" fmla="*/ 59 w 164"/>
                <a:gd name="T15" fmla="*/ 90 h 208"/>
                <a:gd name="T16" fmla="*/ 52 w 164"/>
                <a:gd name="T17" fmla="*/ 96 h 208"/>
                <a:gd name="T18" fmla="*/ 81 w 164"/>
                <a:gd name="T19" fmla="*/ 133 h 208"/>
                <a:gd name="T20" fmla="*/ 122 w 164"/>
                <a:gd name="T21" fmla="*/ 182 h 208"/>
                <a:gd name="T22" fmla="*/ 74 w 164"/>
                <a:gd name="T23" fmla="*/ 165 h 208"/>
                <a:gd name="T24" fmla="*/ 11 w 164"/>
                <a:gd name="T25" fmla="*/ 162 h 208"/>
                <a:gd name="T26" fmla="*/ 8 w 164"/>
                <a:gd name="T27" fmla="*/ 178 h 208"/>
                <a:gd name="T28" fmla="*/ 126 w 164"/>
                <a:gd name="T29" fmla="*/ 202 h 208"/>
                <a:gd name="T30" fmla="*/ 134 w 164"/>
                <a:gd name="T31" fmla="*/ 199 h 208"/>
                <a:gd name="T32" fmla="*/ 136 w 164"/>
                <a:gd name="T33" fmla="*/ 199 h 208"/>
                <a:gd name="T34" fmla="*/ 142 w 164"/>
                <a:gd name="T35" fmla="*/ 197 h 208"/>
                <a:gd name="T36" fmla="*/ 151 w 164"/>
                <a:gd name="T37" fmla="*/ 205 h 208"/>
                <a:gd name="T38" fmla="*/ 163 w 164"/>
                <a:gd name="T39" fmla="*/ 198 h 208"/>
                <a:gd name="T40" fmla="*/ 146 w 164"/>
                <a:gd name="T41" fmla="*/ 117 h 208"/>
                <a:gd name="T42" fmla="*/ 72 w 164"/>
                <a:gd name="T43" fmla="*/ 108 h 208"/>
                <a:gd name="T44" fmla="*/ 91 w 164"/>
                <a:gd name="T45" fmla="*/ 126 h 208"/>
                <a:gd name="T46" fmla="*/ 72 w 164"/>
                <a:gd name="T47" fmla="*/ 1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4" h="208">
                  <a:moveTo>
                    <a:pt x="146" y="117"/>
                  </a:moveTo>
                  <a:cubicBezTo>
                    <a:pt x="145" y="109"/>
                    <a:pt x="144" y="101"/>
                    <a:pt x="144" y="93"/>
                  </a:cubicBezTo>
                  <a:cubicBezTo>
                    <a:pt x="144" y="83"/>
                    <a:pt x="129" y="82"/>
                    <a:pt x="128" y="92"/>
                  </a:cubicBezTo>
                  <a:cubicBezTo>
                    <a:pt x="128" y="94"/>
                    <a:pt x="128" y="96"/>
                    <a:pt x="128" y="98"/>
                  </a:cubicBezTo>
                  <a:cubicBezTo>
                    <a:pt x="121" y="68"/>
                    <a:pt x="114" y="37"/>
                    <a:pt x="104" y="7"/>
                  </a:cubicBezTo>
                  <a:cubicBezTo>
                    <a:pt x="102" y="0"/>
                    <a:pt x="89" y="0"/>
                    <a:pt x="89" y="9"/>
                  </a:cubicBezTo>
                  <a:cubicBezTo>
                    <a:pt x="90" y="56"/>
                    <a:pt x="103" y="102"/>
                    <a:pt x="121" y="146"/>
                  </a:cubicBezTo>
                  <a:cubicBezTo>
                    <a:pt x="105" y="123"/>
                    <a:pt x="89" y="100"/>
                    <a:pt x="59" y="90"/>
                  </a:cubicBezTo>
                  <a:cubicBezTo>
                    <a:pt x="55" y="88"/>
                    <a:pt x="51" y="92"/>
                    <a:pt x="52" y="96"/>
                  </a:cubicBezTo>
                  <a:cubicBezTo>
                    <a:pt x="57" y="112"/>
                    <a:pt x="69" y="122"/>
                    <a:pt x="81" y="133"/>
                  </a:cubicBezTo>
                  <a:cubicBezTo>
                    <a:pt x="97" y="147"/>
                    <a:pt x="112" y="163"/>
                    <a:pt x="122" y="182"/>
                  </a:cubicBezTo>
                  <a:cubicBezTo>
                    <a:pt x="106" y="178"/>
                    <a:pt x="90" y="169"/>
                    <a:pt x="74" y="165"/>
                  </a:cubicBezTo>
                  <a:cubicBezTo>
                    <a:pt x="53" y="160"/>
                    <a:pt x="31" y="162"/>
                    <a:pt x="11" y="162"/>
                  </a:cubicBezTo>
                  <a:cubicBezTo>
                    <a:pt x="2" y="162"/>
                    <a:pt x="0" y="175"/>
                    <a:pt x="8" y="178"/>
                  </a:cubicBezTo>
                  <a:cubicBezTo>
                    <a:pt x="46" y="191"/>
                    <a:pt x="87" y="193"/>
                    <a:pt x="126" y="202"/>
                  </a:cubicBezTo>
                  <a:cubicBezTo>
                    <a:pt x="130" y="203"/>
                    <a:pt x="133" y="202"/>
                    <a:pt x="134" y="199"/>
                  </a:cubicBezTo>
                  <a:cubicBezTo>
                    <a:pt x="135" y="199"/>
                    <a:pt x="135" y="199"/>
                    <a:pt x="136" y="199"/>
                  </a:cubicBezTo>
                  <a:cubicBezTo>
                    <a:pt x="138" y="199"/>
                    <a:pt x="141" y="198"/>
                    <a:pt x="142" y="197"/>
                  </a:cubicBezTo>
                  <a:cubicBezTo>
                    <a:pt x="145" y="199"/>
                    <a:pt x="148" y="202"/>
                    <a:pt x="151" y="205"/>
                  </a:cubicBezTo>
                  <a:cubicBezTo>
                    <a:pt x="156" y="208"/>
                    <a:pt x="164" y="204"/>
                    <a:pt x="163" y="198"/>
                  </a:cubicBezTo>
                  <a:cubicBezTo>
                    <a:pt x="162" y="170"/>
                    <a:pt x="150" y="144"/>
                    <a:pt x="146" y="117"/>
                  </a:cubicBezTo>
                  <a:close/>
                  <a:moveTo>
                    <a:pt x="72" y="108"/>
                  </a:moveTo>
                  <a:cubicBezTo>
                    <a:pt x="79" y="113"/>
                    <a:pt x="86" y="119"/>
                    <a:pt x="91" y="126"/>
                  </a:cubicBezTo>
                  <a:cubicBezTo>
                    <a:pt x="84" y="121"/>
                    <a:pt x="77" y="115"/>
                    <a:pt x="72"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92">
              <a:extLst>
                <a:ext uri="{FF2B5EF4-FFF2-40B4-BE49-F238E27FC236}">
                  <a16:creationId xmlns:a16="http://schemas.microsoft.com/office/drawing/2014/main" xmlns="" id="{923245DC-9D07-494F-A603-5FF843FC1F8B}"/>
                </a:ext>
              </a:extLst>
            </p:cNvPr>
            <p:cNvSpPr>
              <a:spLocks/>
            </p:cNvSpPr>
            <p:nvPr/>
          </p:nvSpPr>
          <p:spPr bwMode="auto">
            <a:xfrm>
              <a:off x="1519" y="2514"/>
              <a:ext cx="278" cy="1040"/>
            </a:xfrm>
            <a:custGeom>
              <a:avLst/>
              <a:gdLst>
                <a:gd name="T0" fmla="*/ 106 w 117"/>
                <a:gd name="T1" fmla="*/ 4 h 439"/>
                <a:gd name="T2" fmla="*/ 104 w 117"/>
                <a:gd name="T3" fmla="*/ 6 h 439"/>
                <a:gd name="T4" fmla="*/ 100 w 117"/>
                <a:gd name="T5" fmla="*/ 8 h 439"/>
                <a:gd name="T6" fmla="*/ 47 w 117"/>
                <a:gd name="T7" fmla="*/ 105 h 439"/>
                <a:gd name="T8" fmla="*/ 23 w 117"/>
                <a:gd name="T9" fmla="*/ 195 h 439"/>
                <a:gd name="T10" fmla="*/ 6 w 117"/>
                <a:gd name="T11" fmla="*/ 318 h 439"/>
                <a:gd name="T12" fmla="*/ 0 w 117"/>
                <a:gd name="T13" fmla="*/ 428 h 439"/>
                <a:gd name="T14" fmla="*/ 16 w 117"/>
                <a:gd name="T15" fmla="*/ 429 h 439"/>
                <a:gd name="T16" fmla="*/ 16 w 117"/>
                <a:gd name="T17" fmla="*/ 420 h 439"/>
                <a:gd name="T18" fmla="*/ 17 w 117"/>
                <a:gd name="T19" fmla="*/ 416 h 439"/>
                <a:gd name="T20" fmla="*/ 19 w 117"/>
                <a:gd name="T21" fmla="*/ 374 h 439"/>
                <a:gd name="T22" fmla="*/ 28 w 117"/>
                <a:gd name="T23" fmla="*/ 304 h 439"/>
                <a:gd name="T24" fmla="*/ 44 w 117"/>
                <a:gd name="T25" fmla="*/ 199 h 439"/>
                <a:gd name="T26" fmla="*/ 107 w 117"/>
                <a:gd name="T27" fmla="*/ 19 h 439"/>
                <a:gd name="T28" fmla="*/ 109 w 117"/>
                <a:gd name="T29" fmla="*/ 18 h 439"/>
                <a:gd name="T30" fmla="*/ 112 w 117"/>
                <a:gd name="T31" fmla="*/ 12 h 439"/>
                <a:gd name="T32" fmla="*/ 114 w 117"/>
                <a:gd name="T33" fmla="*/ 9 h 439"/>
                <a:gd name="T34" fmla="*/ 106 w 117"/>
                <a:gd name="T35" fmla="*/ 4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7" h="439">
                  <a:moveTo>
                    <a:pt x="106" y="4"/>
                  </a:moveTo>
                  <a:cubicBezTo>
                    <a:pt x="105" y="5"/>
                    <a:pt x="105" y="6"/>
                    <a:pt x="104" y="6"/>
                  </a:cubicBezTo>
                  <a:cubicBezTo>
                    <a:pt x="103" y="6"/>
                    <a:pt x="102" y="7"/>
                    <a:pt x="100" y="8"/>
                  </a:cubicBezTo>
                  <a:cubicBezTo>
                    <a:pt x="69" y="30"/>
                    <a:pt x="56" y="67"/>
                    <a:pt x="47" y="105"/>
                  </a:cubicBezTo>
                  <a:cubicBezTo>
                    <a:pt x="37" y="134"/>
                    <a:pt x="30" y="164"/>
                    <a:pt x="23" y="195"/>
                  </a:cubicBezTo>
                  <a:cubicBezTo>
                    <a:pt x="15" y="235"/>
                    <a:pt x="9" y="277"/>
                    <a:pt x="6" y="318"/>
                  </a:cubicBezTo>
                  <a:cubicBezTo>
                    <a:pt x="2" y="355"/>
                    <a:pt x="1" y="391"/>
                    <a:pt x="0" y="428"/>
                  </a:cubicBezTo>
                  <a:cubicBezTo>
                    <a:pt x="0" y="438"/>
                    <a:pt x="16" y="439"/>
                    <a:pt x="16" y="429"/>
                  </a:cubicBezTo>
                  <a:cubicBezTo>
                    <a:pt x="16" y="426"/>
                    <a:pt x="16" y="423"/>
                    <a:pt x="16" y="420"/>
                  </a:cubicBezTo>
                  <a:cubicBezTo>
                    <a:pt x="17" y="419"/>
                    <a:pt x="17" y="418"/>
                    <a:pt x="17" y="416"/>
                  </a:cubicBezTo>
                  <a:cubicBezTo>
                    <a:pt x="18" y="402"/>
                    <a:pt x="18" y="388"/>
                    <a:pt x="19" y="374"/>
                  </a:cubicBezTo>
                  <a:cubicBezTo>
                    <a:pt x="21" y="351"/>
                    <a:pt x="25" y="327"/>
                    <a:pt x="28" y="304"/>
                  </a:cubicBezTo>
                  <a:cubicBezTo>
                    <a:pt x="33" y="269"/>
                    <a:pt x="37" y="234"/>
                    <a:pt x="44" y="199"/>
                  </a:cubicBezTo>
                  <a:cubicBezTo>
                    <a:pt x="56" y="135"/>
                    <a:pt x="76" y="76"/>
                    <a:pt x="107" y="19"/>
                  </a:cubicBezTo>
                  <a:cubicBezTo>
                    <a:pt x="108" y="19"/>
                    <a:pt x="109" y="18"/>
                    <a:pt x="109" y="18"/>
                  </a:cubicBezTo>
                  <a:cubicBezTo>
                    <a:pt x="111" y="16"/>
                    <a:pt x="112" y="14"/>
                    <a:pt x="112" y="12"/>
                  </a:cubicBezTo>
                  <a:cubicBezTo>
                    <a:pt x="112" y="11"/>
                    <a:pt x="113" y="10"/>
                    <a:pt x="114" y="9"/>
                  </a:cubicBezTo>
                  <a:cubicBezTo>
                    <a:pt x="117" y="3"/>
                    <a:pt x="110" y="0"/>
                    <a:pt x="10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93">
              <a:extLst>
                <a:ext uri="{FF2B5EF4-FFF2-40B4-BE49-F238E27FC236}">
                  <a16:creationId xmlns:a16="http://schemas.microsoft.com/office/drawing/2014/main" xmlns="" id="{5026A508-E593-4E76-9FD2-B9E8063351FB}"/>
                </a:ext>
              </a:extLst>
            </p:cNvPr>
            <p:cNvSpPr>
              <a:spLocks/>
            </p:cNvSpPr>
            <p:nvPr/>
          </p:nvSpPr>
          <p:spPr bwMode="auto">
            <a:xfrm>
              <a:off x="2001" y="2521"/>
              <a:ext cx="318" cy="1030"/>
            </a:xfrm>
            <a:custGeom>
              <a:avLst/>
              <a:gdLst>
                <a:gd name="T0" fmla="*/ 131 w 134"/>
                <a:gd name="T1" fmla="*/ 419 h 435"/>
                <a:gd name="T2" fmla="*/ 134 w 134"/>
                <a:gd name="T3" fmla="*/ 412 h 435"/>
                <a:gd name="T4" fmla="*/ 126 w 134"/>
                <a:gd name="T5" fmla="*/ 333 h 435"/>
                <a:gd name="T6" fmla="*/ 121 w 134"/>
                <a:gd name="T7" fmla="*/ 306 h 435"/>
                <a:gd name="T8" fmla="*/ 119 w 134"/>
                <a:gd name="T9" fmla="*/ 291 h 435"/>
                <a:gd name="T10" fmla="*/ 118 w 134"/>
                <a:gd name="T11" fmla="*/ 286 h 435"/>
                <a:gd name="T12" fmla="*/ 104 w 134"/>
                <a:gd name="T13" fmla="*/ 177 h 435"/>
                <a:gd name="T14" fmla="*/ 35 w 134"/>
                <a:gd name="T15" fmla="*/ 18 h 435"/>
                <a:gd name="T16" fmla="*/ 29 w 134"/>
                <a:gd name="T17" fmla="*/ 12 h 435"/>
                <a:gd name="T18" fmla="*/ 24 w 134"/>
                <a:gd name="T19" fmla="*/ 10 h 435"/>
                <a:gd name="T20" fmla="*/ 10 w 134"/>
                <a:gd name="T21" fmla="*/ 2 h 435"/>
                <a:gd name="T22" fmla="*/ 5 w 134"/>
                <a:gd name="T23" fmla="*/ 10 h 435"/>
                <a:gd name="T24" fmla="*/ 20 w 134"/>
                <a:gd name="T25" fmla="*/ 23 h 435"/>
                <a:gd name="T26" fmla="*/ 93 w 134"/>
                <a:gd name="T27" fmla="*/ 231 h 435"/>
                <a:gd name="T28" fmla="*/ 113 w 134"/>
                <a:gd name="T29" fmla="*/ 353 h 435"/>
                <a:gd name="T30" fmla="*/ 116 w 134"/>
                <a:gd name="T31" fmla="*/ 426 h 435"/>
                <a:gd name="T32" fmla="*/ 124 w 134"/>
                <a:gd name="T33" fmla="*/ 435 h 435"/>
                <a:gd name="T34" fmla="*/ 124 w 134"/>
                <a:gd name="T35" fmla="*/ 435 h 435"/>
                <a:gd name="T36" fmla="*/ 132 w 134"/>
                <a:gd name="T37" fmla="*/ 423 h 435"/>
                <a:gd name="T38" fmla="*/ 131 w 134"/>
                <a:gd name="T39" fmla="*/ 419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 h="435">
                  <a:moveTo>
                    <a:pt x="131" y="419"/>
                  </a:moveTo>
                  <a:cubicBezTo>
                    <a:pt x="133" y="417"/>
                    <a:pt x="134" y="415"/>
                    <a:pt x="134" y="412"/>
                  </a:cubicBezTo>
                  <a:cubicBezTo>
                    <a:pt x="134" y="385"/>
                    <a:pt x="130" y="359"/>
                    <a:pt x="126" y="333"/>
                  </a:cubicBezTo>
                  <a:cubicBezTo>
                    <a:pt x="124" y="324"/>
                    <a:pt x="123" y="315"/>
                    <a:pt x="121" y="306"/>
                  </a:cubicBezTo>
                  <a:cubicBezTo>
                    <a:pt x="120" y="301"/>
                    <a:pt x="120" y="296"/>
                    <a:pt x="119" y="291"/>
                  </a:cubicBezTo>
                  <a:cubicBezTo>
                    <a:pt x="119" y="289"/>
                    <a:pt x="118" y="288"/>
                    <a:pt x="118" y="286"/>
                  </a:cubicBezTo>
                  <a:cubicBezTo>
                    <a:pt x="113" y="250"/>
                    <a:pt x="110" y="213"/>
                    <a:pt x="104" y="177"/>
                  </a:cubicBezTo>
                  <a:cubicBezTo>
                    <a:pt x="95" y="124"/>
                    <a:pt x="79" y="55"/>
                    <a:pt x="35" y="18"/>
                  </a:cubicBezTo>
                  <a:cubicBezTo>
                    <a:pt x="33" y="16"/>
                    <a:pt x="31" y="14"/>
                    <a:pt x="29" y="12"/>
                  </a:cubicBezTo>
                  <a:cubicBezTo>
                    <a:pt x="27" y="10"/>
                    <a:pt x="25" y="9"/>
                    <a:pt x="24" y="10"/>
                  </a:cubicBezTo>
                  <a:cubicBezTo>
                    <a:pt x="19" y="7"/>
                    <a:pt x="15" y="4"/>
                    <a:pt x="10" y="2"/>
                  </a:cubicBezTo>
                  <a:cubicBezTo>
                    <a:pt x="5" y="0"/>
                    <a:pt x="0" y="6"/>
                    <a:pt x="5" y="10"/>
                  </a:cubicBezTo>
                  <a:cubicBezTo>
                    <a:pt x="10" y="14"/>
                    <a:pt x="15" y="19"/>
                    <a:pt x="20" y="23"/>
                  </a:cubicBezTo>
                  <a:cubicBezTo>
                    <a:pt x="53" y="89"/>
                    <a:pt x="77" y="159"/>
                    <a:pt x="93" y="231"/>
                  </a:cubicBezTo>
                  <a:cubicBezTo>
                    <a:pt x="100" y="272"/>
                    <a:pt x="108" y="312"/>
                    <a:pt x="113" y="353"/>
                  </a:cubicBezTo>
                  <a:cubicBezTo>
                    <a:pt x="115" y="378"/>
                    <a:pt x="114" y="402"/>
                    <a:pt x="116" y="426"/>
                  </a:cubicBezTo>
                  <a:cubicBezTo>
                    <a:pt x="116" y="431"/>
                    <a:pt x="119" y="435"/>
                    <a:pt x="124" y="435"/>
                  </a:cubicBezTo>
                  <a:cubicBezTo>
                    <a:pt x="124" y="435"/>
                    <a:pt x="124" y="435"/>
                    <a:pt x="124" y="435"/>
                  </a:cubicBezTo>
                  <a:cubicBezTo>
                    <a:pt x="131" y="435"/>
                    <a:pt x="133" y="428"/>
                    <a:pt x="132" y="423"/>
                  </a:cubicBezTo>
                  <a:cubicBezTo>
                    <a:pt x="131" y="422"/>
                    <a:pt x="131" y="420"/>
                    <a:pt x="131" y="4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94">
              <a:extLst>
                <a:ext uri="{FF2B5EF4-FFF2-40B4-BE49-F238E27FC236}">
                  <a16:creationId xmlns:a16="http://schemas.microsoft.com/office/drawing/2014/main" xmlns="" id="{11BC6C15-B28B-48C2-B4A1-2500E8B2B77A}"/>
                </a:ext>
              </a:extLst>
            </p:cNvPr>
            <p:cNvSpPr>
              <a:spLocks/>
            </p:cNvSpPr>
            <p:nvPr/>
          </p:nvSpPr>
          <p:spPr bwMode="auto">
            <a:xfrm>
              <a:off x="1527" y="3483"/>
              <a:ext cx="792" cy="97"/>
            </a:xfrm>
            <a:custGeom>
              <a:avLst/>
              <a:gdLst>
                <a:gd name="T0" fmla="*/ 319 w 334"/>
                <a:gd name="T1" fmla="*/ 2 h 41"/>
                <a:gd name="T2" fmla="*/ 212 w 334"/>
                <a:gd name="T3" fmla="*/ 18 h 41"/>
                <a:gd name="T4" fmla="*/ 144 w 334"/>
                <a:gd name="T5" fmla="*/ 16 h 41"/>
                <a:gd name="T6" fmla="*/ 65 w 334"/>
                <a:gd name="T7" fmla="*/ 6 h 41"/>
                <a:gd name="T8" fmla="*/ 8 w 334"/>
                <a:gd name="T9" fmla="*/ 5 h 41"/>
                <a:gd name="T10" fmla="*/ 4 w 334"/>
                <a:gd name="T11" fmla="*/ 16 h 41"/>
                <a:gd name="T12" fmla="*/ 10 w 334"/>
                <a:gd name="T13" fmla="*/ 32 h 41"/>
                <a:gd name="T14" fmla="*/ 219 w 334"/>
                <a:gd name="T15" fmla="*/ 35 h 41"/>
                <a:gd name="T16" fmla="*/ 322 w 334"/>
                <a:gd name="T17" fmla="*/ 18 h 41"/>
                <a:gd name="T18" fmla="*/ 323 w 334"/>
                <a:gd name="T19" fmla="*/ 18 h 41"/>
                <a:gd name="T20" fmla="*/ 323 w 334"/>
                <a:gd name="T21" fmla="*/ 18 h 41"/>
                <a:gd name="T22" fmla="*/ 325 w 334"/>
                <a:gd name="T23" fmla="*/ 18 h 41"/>
                <a:gd name="T24" fmla="*/ 319 w 334"/>
                <a:gd name="T25" fmla="*/ 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4" h="41">
                  <a:moveTo>
                    <a:pt x="319" y="2"/>
                  </a:moveTo>
                  <a:cubicBezTo>
                    <a:pt x="284" y="10"/>
                    <a:pt x="248" y="15"/>
                    <a:pt x="212" y="18"/>
                  </a:cubicBezTo>
                  <a:cubicBezTo>
                    <a:pt x="189" y="19"/>
                    <a:pt x="166" y="17"/>
                    <a:pt x="144" y="16"/>
                  </a:cubicBezTo>
                  <a:cubicBezTo>
                    <a:pt x="117" y="15"/>
                    <a:pt x="91" y="11"/>
                    <a:pt x="65" y="6"/>
                  </a:cubicBezTo>
                  <a:cubicBezTo>
                    <a:pt x="46" y="3"/>
                    <a:pt x="26" y="0"/>
                    <a:pt x="8" y="5"/>
                  </a:cubicBezTo>
                  <a:cubicBezTo>
                    <a:pt x="3" y="7"/>
                    <a:pt x="1" y="13"/>
                    <a:pt x="4" y="16"/>
                  </a:cubicBezTo>
                  <a:cubicBezTo>
                    <a:pt x="0" y="21"/>
                    <a:pt x="2" y="31"/>
                    <a:pt x="10" y="32"/>
                  </a:cubicBezTo>
                  <a:cubicBezTo>
                    <a:pt x="78" y="40"/>
                    <a:pt x="149" y="41"/>
                    <a:pt x="219" y="35"/>
                  </a:cubicBezTo>
                  <a:cubicBezTo>
                    <a:pt x="254" y="34"/>
                    <a:pt x="290" y="30"/>
                    <a:pt x="322" y="18"/>
                  </a:cubicBezTo>
                  <a:cubicBezTo>
                    <a:pt x="323" y="18"/>
                    <a:pt x="323" y="18"/>
                    <a:pt x="323" y="18"/>
                  </a:cubicBezTo>
                  <a:cubicBezTo>
                    <a:pt x="323" y="18"/>
                    <a:pt x="323" y="18"/>
                    <a:pt x="323" y="18"/>
                  </a:cubicBezTo>
                  <a:cubicBezTo>
                    <a:pt x="323" y="18"/>
                    <a:pt x="324" y="18"/>
                    <a:pt x="325" y="18"/>
                  </a:cubicBezTo>
                  <a:cubicBezTo>
                    <a:pt x="334" y="14"/>
                    <a:pt x="328" y="0"/>
                    <a:pt x="31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95">
              <a:extLst>
                <a:ext uri="{FF2B5EF4-FFF2-40B4-BE49-F238E27FC236}">
                  <a16:creationId xmlns:a16="http://schemas.microsoft.com/office/drawing/2014/main" xmlns="" id="{3B142D70-95A9-4B5C-A4B7-3CC9A3D8A57E}"/>
                </a:ext>
              </a:extLst>
            </p:cNvPr>
            <p:cNvSpPr>
              <a:spLocks/>
            </p:cNvSpPr>
            <p:nvPr/>
          </p:nvSpPr>
          <p:spPr bwMode="auto">
            <a:xfrm>
              <a:off x="1821" y="3513"/>
              <a:ext cx="505" cy="71"/>
            </a:xfrm>
            <a:custGeom>
              <a:avLst/>
              <a:gdLst>
                <a:gd name="T0" fmla="*/ 204 w 213"/>
                <a:gd name="T1" fmla="*/ 1 h 30"/>
                <a:gd name="T2" fmla="*/ 101 w 213"/>
                <a:gd name="T3" fmla="*/ 14 h 30"/>
                <a:gd name="T4" fmla="*/ 49 w 213"/>
                <a:gd name="T5" fmla="*/ 12 h 30"/>
                <a:gd name="T6" fmla="*/ 6 w 213"/>
                <a:gd name="T7" fmla="*/ 13 h 30"/>
                <a:gd name="T8" fmla="*/ 6 w 213"/>
                <a:gd name="T9" fmla="*/ 23 h 30"/>
                <a:gd name="T10" fmla="*/ 48 w 213"/>
                <a:gd name="T11" fmla="*/ 27 h 30"/>
                <a:gd name="T12" fmla="*/ 108 w 213"/>
                <a:gd name="T13" fmla="*/ 30 h 30"/>
                <a:gd name="T14" fmla="*/ 208 w 213"/>
                <a:gd name="T15" fmla="*/ 12 h 30"/>
                <a:gd name="T16" fmla="*/ 204 w 213"/>
                <a:gd name="T17"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30">
                  <a:moveTo>
                    <a:pt x="204" y="1"/>
                  </a:moveTo>
                  <a:cubicBezTo>
                    <a:pt x="169" y="9"/>
                    <a:pt x="137" y="15"/>
                    <a:pt x="101" y="14"/>
                  </a:cubicBezTo>
                  <a:cubicBezTo>
                    <a:pt x="83" y="14"/>
                    <a:pt x="66" y="13"/>
                    <a:pt x="49" y="12"/>
                  </a:cubicBezTo>
                  <a:cubicBezTo>
                    <a:pt x="35" y="11"/>
                    <a:pt x="19" y="8"/>
                    <a:pt x="6" y="13"/>
                  </a:cubicBezTo>
                  <a:cubicBezTo>
                    <a:pt x="1" y="14"/>
                    <a:pt x="0" y="21"/>
                    <a:pt x="6" y="23"/>
                  </a:cubicBezTo>
                  <a:cubicBezTo>
                    <a:pt x="19" y="28"/>
                    <a:pt x="34" y="26"/>
                    <a:pt x="48" y="27"/>
                  </a:cubicBezTo>
                  <a:cubicBezTo>
                    <a:pt x="68" y="28"/>
                    <a:pt x="88" y="29"/>
                    <a:pt x="108" y="30"/>
                  </a:cubicBezTo>
                  <a:cubicBezTo>
                    <a:pt x="139" y="30"/>
                    <a:pt x="181" y="30"/>
                    <a:pt x="208" y="12"/>
                  </a:cubicBezTo>
                  <a:cubicBezTo>
                    <a:pt x="213" y="8"/>
                    <a:pt x="211" y="0"/>
                    <a:pt x="20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96">
              <a:extLst>
                <a:ext uri="{FF2B5EF4-FFF2-40B4-BE49-F238E27FC236}">
                  <a16:creationId xmlns:a16="http://schemas.microsoft.com/office/drawing/2014/main" xmlns="" id="{BF91F6E4-D26C-4ACF-9144-B1602DAA234F}"/>
                </a:ext>
              </a:extLst>
            </p:cNvPr>
            <p:cNvSpPr>
              <a:spLocks/>
            </p:cNvSpPr>
            <p:nvPr/>
          </p:nvSpPr>
          <p:spPr bwMode="auto">
            <a:xfrm>
              <a:off x="1749" y="3542"/>
              <a:ext cx="67" cy="322"/>
            </a:xfrm>
            <a:custGeom>
              <a:avLst/>
              <a:gdLst>
                <a:gd name="T0" fmla="*/ 24 w 28"/>
                <a:gd name="T1" fmla="*/ 122 h 136"/>
                <a:gd name="T2" fmla="*/ 24 w 28"/>
                <a:gd name="T3" fmla="*/ 122 h 136"/>
                <a:gd name="T4" fmla="*/ 25 w 28"/>
                <a:gd name="T5" fmla="*/ 119 h 136"/>
                <a:gd name="T6" fmla="*/ 21 w 28"/>
                <a:gd name="T7" fmla="*/ 41 h 136"/>
                <a:gd name="T8" fmla="*/ 26 w 28"/>
                <a:gd name="T9" fmla="*/ 12 h 136"/>
                <a:gd name="T10" fmla="*/ 10 w 28"/>
                <a:gd name="T11" fmla="*/ 9 h 136"/>
                <a:gd name="T12" fmla="*/ 6 w 28"/>
                <a:gd name="T13" fmla="*/ 26 h 136"/>
                <a:gd name="T14" fmla="*/ 3 w 28"/>
                <a:gd name="T15" fmla="*/ 57 h 136"/>
                <a:gd name="T16" fmla="*/ 8 w 28"/>
                <a:gd name="T17" fmla="*/ 126 h 136"/>
                <a:gd name="T18" fmla="*/ 24 w 28"/>
                <a:gd name="T19" fmla="*/ 12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136">
                  <a:moveTo>
                    <a:pt x="24" y="122"/>
                  </a:moveTo>
                  <a:cubicBezTo>
                    <a:pt x="24" y="122"/>
                    <a:pt x="24" y="122"/>
                    <a:pt x="24" y="122"/>
                  </a:cubicBezTo>
                  <a:cubicBezTo>
                    <a:pt x="24" y="121"/>
                    <a:pt x="25" y="120"/>
                    <a:pt x="25" y="119"/>
                  </a:cubicBezTo>
                  <a:cubicBezTo>
                    <a:pt x="24" y="93"/>
                    <a:pt x="20" y="67"/>
                    <a:pt x="21" y="41"/>
                  </a:cubicBezTo>
                  <a:cubicBezTo>
                    <a:pt x="23" y="31"/>
                    <a:pt x="24" y="22"/>
                    <a:pt x="26" y="12"/>
                  </a:cubicBezTo>
                  <a:cubicBezTo>
                    <a:pt x="27" y="2"/>
                    <a:pt x="12" y="0"/>
                    <a:pt x="10" y="9"/>
                  </a:cubicBezTo>
                  <a:cubicBezTo>
                    <a:pt x="8" y="15"/>
                    <a:pt x="7" y="20"/>
                    <a:pt x="6" y="26"/>
                  </a:cubicBezTo>
                  <a:cubicBezTo>
                    <a:pt x="4" y="36"/>
                    <a:pt x="3" y="46"/>
                    <a:pt x="3" y="57"/>
                  </a:cubicBezTo>
                  <a:cubicBezTo>
                    <a:pt x="0" y="80"/>
                    <a:pt x="0" y="103"/>
                    <a:pt x="8" y="126"/>
                  </a:cubicBezTo>
                  <a:cubicBezTo>
                    <a:pt x="11" y="136"/>
                    <a:pt x="28" y="133"/>
                    <a:pt x="24"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97">
              <a:extLst>
                <a:ext uri="{FF2B5EF4-FFF2-40B4-BE49-F238E27FC236}">
                  <a16:creationId xmlns:a16="http://schemas.microsoft.com/office/drawing/2014/main" xmlns="" id="{D16BB551-6BC4-4C27-91E4-D66AFF5BF713}"/>
                </a:ext>
              </a:extLst>
            </p:cNvPr>
            <p:cNvSpPr>
              <a:spLocks/>
            </p:cNvSpPr>
            <p:nvPr/>
          </p:nvSpPr>
          <p:spPr bwMode="auto">
            <a:xfrm>
              <a:off x="2013" y="3546"/>
              <a:ext cx="68" cy="318"/>
            </a:xfrm>
            <a:custGeom>
              <a:avLst/>
              <a:gdLst>
                <a:gd name="T0" fmla="*/ 26 w 29"/>
                <a:gd name="T1" fmla="*/ 70 h 134"/>
                <a:gd name="T2" fmla="*/ 19 w 29"/>
                <a:gd name="T3" fmla="*/ 16 h 134"/>
                <a:gd name="T4" fmla="*/ 19 w 29"/>
                <a:gd name="T5" fmla="*/ 9 h 134"/>
                <a:gd name="T6" fmla="*/ 7 w 29"/>
                <a:gd name="T7" fmla="*/ 7 h 134"/>
                <a:gd name="T8" fmla="*/ 6 w 29"/>
                <a:gd name="T9" fmla="*/ 10 h 134"/>
                <a:gd name="T10" fmla="*/ 2 w 29"/>
                <a:gd name="T11" fmla="*/ 17 h 134"/>
                <a:gd name="T12" fmla="*/ 8 w 29"/>
                <a:gd name="T13" fmla="*/ 58 h 134"/>
                <a:gd name="T14" fmla="*/ 0 w 29"/>
                <a:gd name="T15" fmla="*/ 123 h 134"/>
                <a:gd name="T16" fmla="*/ 17 w 29"/>
                <a:gd name="T17" fmla="*/ 124 h 134"/>
                <a:gd name="T18" fmla="*/ 17 w 29"/>
                <a:gd name="T19" fmla="*/ 124 h 134"/>
                <a:gd name="T20" fmla="*/ 26 w 29"/>
                <a:gd name="T21" fmla="*/ 7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134">
                  <a:moveTo>
                    <a:pt x="26" y="70"/>
                  </a:moveTo>
                  <a:cubicBezTo>
                    <a:pt x="29" y="50"/>
                    <a:pt x="28" y="31"/>
                    <a:pt x="19" y="16"/>
                  </a:cubicBezTo>
                  <a:cubicBezTo>
                    <a:pt x="19" y="13"/>
                    <a:pt x="19" y="11"/>
                    <a:pt x="19" y="9"/>
                  </a:cubicBezTo>
                  <a:cubicBezTo>
                    <a:pt x="20" y="1"/>
                    <a:pt x="9" y="0"/>
                    <a:pt x="7" y="7"/>
                  </a:cubicBezTo>
                  <a:cubicBezTo>
                    <a:pt x="6" y="8"/>
                    <a:pt x="6" y="9"/>
                    <a:pt x="6" y="10"/>
                  </a:cubicBezTo>
                  <a:cubicBezTo>
                    <a:pt x="3" y="11"/>
                    <a:pt x="2" y="13"/>
                    <a:pt x="2" y="17"/>
                  </a:cubicBezTo>
                  <a:cubicBezTo>
                    <a:pt x="3" y="29"/>
                    <a:pt x="6" y="43"/>
                    <a:pt x="8" y="58"/>
                  </a:cubicBezTo>
                  <a:cubicBezTo>
                    <a:pt x="8" y="79"/>
                    <a:pt x="1" y="102"/>
                    <a:pt x="0" y="123"/>
                  </a:cubicBezTo>
                  <a:cubicBezTo>
                    <a:pt x="0" y="134"/>
                    <a:pt x="15" y="134"/>
                    <a:pt x="17" y="124"/>
                  </a:cubicBezTo>
                  <a:cubicBezTo>
                    <a:pt x="17" y="124"/>
                    <a:pt x="17" y="124"/>
                    <a:pt x="17" y="124"/>
                  </a:cubicBezTo>
                  <a:cubicBezTo>
                    <a:pt x="28" y="108"/>
                    <a:pt x="29" y="89"/>
                    <a:pt x="26"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98">
              <a:extLst>
                <a:ext uri="{FF2B5EF4-FFF2-40B4-BE49-F238E27FC236}">
                  <a16:creationId xmlns:a16="http://schemas.microsoft.com/office/drawing/2014/main" xmlns="" id="{1CA99C76-5021-4779-A10E-D136C1414698}"/>
                </a:ext>
              </a:extLst>
            </p:cNvPr>
            <p:cNvSpPr>
              <a:spLocks/>
            </p:cNvSpPr>
            <p:nvPr/>
          </p:nvSpPr>
          <p:spPr bwMode="auto">
            <a:xfrm>
              <a:off x="1211" y="2500"/>
              <a:ext cx="567" cy="611"/>
            </a:xfrm>
            <a:custGeom>
              <a:avLst/>
              <a:gdLst>
                <a:gd name="T0" fmla="*/ 233 w 239"/>
                <a:gd name="T1" fmla="*/ 8 h 258"/>
                <a:gd name="T2" fmla="*/ 116 w 239"/>
                <a:gd name="T3" fmla="*/ 81 h 258"/>
                <a:gd name="T4" fmla="*/ 4 w 239"/>
                <a:gd name="T5" fmla="*/ 243 h 258"/>
                <a:gd name="T6" fmla="*/ 19 w 239"/>
                <a:gd name="T7" fmla="*/ 250 h 258"/>
                <a:gd name="T8" fmla="*/ 120 w 239"/>
                <a:gd name="T9" fmla="*/ 109 h 258"/>
                <a:gd name="T10" fmla="*/ 187 w 239"/>
                <a:gd name="T11" fmla="*/ 53 h 258"/>
                <a:gd name="T12" fmla="*/ 206 w 239"/>
                <a:gd name="T13" fmla="*/ 41 h 258"/>
                <a:gd name="T14" fmla="*/ 218 w 239"/>
                <a:gd name="T15" fmla="*/ 35 h 258"/>
                <a:gd name="T16" fmla="*/ 225 w 239"/>
                <a:gd name="T17" fmla="*/ 30 h 258"/>
                <a:gd name="T18" fmla="*/ 226 w 239"/>
                <a:gd name="T19" fmla="*/ 29 h 258"/>
                <a:gd name="T20" fmla="*/ 223 w 239"/>
                <a:gd name="T21" fmla="*/ 21 h 258"/>
                <a:gd name="T22" fmla="*/ 233 w 239"/>
                <a:gd name="T23" fmla="*/ 19 h 258"/>
                <a:gd name="T24" fmla="*/ 233 w 239"/>
                <a:gd name="T25" fmla="*/ 8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9" h="258">
                  <a:moveTo>
                    <a:pt x="233" y="8"/>
                  </a:moveTo>
                  <a:cubicBezTo>
                    <a:pt x="189" y="0"/>
                    <a:pt x="143" y="52"/>
                    <a:pt x="116" y="81"/>
                  </a:cubicBezTo>
                  <a:cubicBezTo>
                    <a:pt x="71" y="129"/>
                    <a:pt x="28" y="181"/>
                    <a:pt x="4" y="243"/>
                  </a:cubicBezTo>
                  <a:cubicBezTo>
                    <a:pt x="0" y="252"/>
                    <a:pt x="14" y="258"/>
                    <a:pt x="19" y="250"/>
                  </a:cubicBezTo>
                  <a:cubicBezTo>
                    <a:pt x="47" y="199"/>
                    <a:pt x="79" y="151"/>
                    <a:pt x="120" y="109"/>
                  </a:cubicBezTo>
                  <a:cubicBezTo>
                    <a:pt x="140" y="88"/>
                    <a:pt x="162" y="68"/>
                    <a:pt x="187" y="53"/>
                  </a:cubicBezTo>
                  <a:cubicBezTo>
                    <a:pt x="193" y="49"/>
                    <a:pt x="199" y="45"/>
                    <a:pt x="206" y="41"/>
                  </a:cubicBezTo>
                  <a:cubicBezTo>
                    <a:pt x="209" y="40"/>
                    <a:pt x="217" y="37"/>
                    <a:pt x="218" y="35"/>
                  </a:cubicBezTo>
                  <a:cubicBezTo>
                    <a:pt x="221" y="36"/>
                    <a:pt x="224" y="34"/>
                    <a:pt x="225" y="30"/>
                  </a:cubicBezTo>
                  <a:cubicBezTo>
                    <a:pt x="225" y="30"/>
                    <a:pt x="225" y="29"/>
                    <a:pt x="226" y="29"/>
                  </a:cubicBezTo>
                  <a:cubicBezTo>
                    <a:pt x="226" y="26"/>
                    <a:pt x="225" y="23"/>
                    <a:pt x="223" y="21"/>
                  </a:cubicBezTo>
                  <a:cubicBezTo>
                    <a:pt x="226" y="21"/>
                    <a:pt x="230" y="20"/>
                    <a:pt x="233" y="19"/>
                  </a:cubicBezTo>
                  <a:cubicBezTo>
                    <a:pt x="238" y="18"/>
                    <a:pt x="239" y="9"/>
                    <a:pt x="23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99">
              <a:extLst>
                <a:ext uri="{FF2B5EF4-FFF2-40B4-BE49-F238E27FC236}">
                  <a16:creationId xmlns:a16="http://schemas.microsoft.com/office/drawing/2014/main" xmlns="" id="{C82D36BB-597E-4E5B-AD6A-B95802A03F35}"/>
                </a:ext>
              </a:extLst>
            </p:cNvPr>
            <p:cNvSpPr>
              <a:spLocks noEditPoints="1"/>
            </p:cNvSpPr>
            <p:nvPr/>
          </p:nvSpPr>
          <p:spPr bwMode="auto">
            <a:xfrm>
              <a:off x="2058" y="2521"/>
              <a:ext cx="585" cy="609"/>
            </a:xfrm>
            <a:custGeom>
              <a:avLst/>
              <a:gdLst>
                <a:gd name="T0" fmla="*/ 242 w 247"/>
                <a:gd name="T1" fmla="*/ 240 h 257"/>
                <a:gd name="T2" fmla="*/ 21 w 247"/>
                <a:gd name="T3" fmla="*/ 5 h 257"/>
                <a:gd name="T4" fmla="*/ 17 w 247"/>
                <a:gd name="T5" fmla="*/ 3 h 257"/>
                <a:gd name="T6" fmla="*/ 8 w 247"/>
                <a:gd name="T7" fmla="*/ 3 h 257"/>
                <a:gd name="T8" fmla="*/ 8 w 247"/>
                <a:gd name="T9" fmla="*/ 3 h 257"/>
                <a:gd name="T10" fmla="*/ 7 w 247"/>
                <a:gd name="T11" fmla="*/ 15 h 257"/>
                <a:gd name="T12" fmla="*/ 9 w 247"/>
                <a:gd name="T13" fmla="*/ 15 h 257"/>
                <a:gd name="T14" fmla="*/ 128 w 247"/>
                <a:gd name="T15" fmla="*/ 118 h 257"/>
                <a:gd name="T16" fmla="*/ 229 w 247"/>
                <a:gd name="T17" fmla="*/ 249 h 257"/>
                <a:gd name="T18" fmla="*/ 242 w 247"/>
                <a:gd name="T19" fmla="*/ 240 h 257"/>
                <a:gd name="T20" fmla="*/ 71 w 247"/>
                <a:gd name="T21" fmla="*/ 45 h 257"/>
                <a:gd name="T22" fmla="*/ 171 w 247"/>
                <a:gd name="T23" fmla="*/ 145 h 257"/>
                <a:gd name="T24" fmla="*/ 140 w 247"/>
                <a:gd name="T25" fmla="*/ 107 h 257"/>
                <a:gd name="T26" fmla="*/ 71 w 247"/>
                <a:gd name="T27" fmla="*/ 4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7" h="257">
                  <a:moveTo>
                    <a:pt x="242" y="240"/>
                  </a:moveTo>
                  <a:cubicBezTo>
                    <a:pt x="189" y="152"/>
                    <a:pt x="133" y="28"/>
                    <a:pt x="21" y="5"/>
                  </a:cubicBezTo>
                  <a:cubicBezTo>
                    <a:pt x="19" y="4"/>
                    <a:pt x="18" y="3"/>
                    <a:pt x="17" y="3"/>
                  </a:cubicBezTo>
                  <a:cubicBezTo>
                    <a:pt x="14" y="0"/>
                    <a:pt x="11" y="1"/>
                    <a:pt x="8" y="3"/>
                  </a:cubicBezTo>
                  <a:cubicBezTo>
                    <a:pt x="8" y="3"/>
                    <a:pt x="8" y="3"/>
                    <a:pt x="8" y="3"/>
                  </a:cubicBezTo>
                  <a:cubicBezTo>
                    <a:pt x="2" y="2"/>
                    <a:pt x="0" y="13"/>
                    <a:pt x="7" y="15"/>
                  </a:cubicBezTo>
                  <a:cubicBezTo>
                    <a:pt x="7" y="15"/>
                    <a:pt x="8" y="15"/>
                    <a:pt x="9" y="15"/>
                  </a:cubicBezTo>
                  <a:cubicBezTo>
                    <a:pt x="48" y="50"/>
                    <a:pt x="92" y="78"/>
                    <a:pt x="128" y="118"/>
                  </a:cubicBezTo>
                  <a:cubicBezTo>
                    <a:pt x="164" y="160"/>
                    <a:pt x="194" y="207"/>
                    <a:pt x="229" y="249"/>
                  </a:cubicBezTo>
                  <a:cubicBezTo>
                    <a:pt x="235" y="257"/>
                    <a:pt x="247" y="248"/>
                    <a:pt x="242" y="240"/>
                  </a:cubicBezTo>
                  <a:close/>
                  <a:moveTo>
                    <a:pt x="71" y="45"/>
                  </a:moveTo>
                  <a:cubicBezTo>
                    <a:pt x="111" y="70"/>
                    <a:pt x="143" y="106"/>
                    <a:pt x="171" y="145"/>
                  </a:cubicBezTo>
                  <a:cubicBezTo>
                    <a:pt x="161" y="132"/>
                    <a:pt x="150" y="120"/>
                    <a:pt x="140" y="107"/>
                  </a:cubicBezTo>
                  <a:cubicBezTo>
                    <a:pt x="119" y="83"/>
                    <a:pt x="96" y="64"/>
                    <a:pt x="71"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00">
              <a:extLst>
                <a:ext uri="{FF2B5EF4-FFF2-40B4-BE49-F238E27FC236}">
                  <a16:creationId xmlns:a16="http://schemas.microsoft.com/office/drawing/2014/main" xmlns="" id="{F18EEFBA-5B4A-4E68-B5E0-7DE4584CD4B3}"/>
                </a:ext>
              </a:extLst>
            </p:cNvPr>
            <p:cNvSpPr>
              <a:spLocks/>
            </p:cNvSpPr>
            <p:nvPr/>
          </p:nvSpPr>
          <p:spPr bwMode="auto">
            <a:xfrm>
              <a:off x="1576" y="2538"/>
              <a:ext cx="328" cy="1023"/>
            </a:xfrm>
            <a:custGeom>
              <a:avLst/>
              <a:gdLst>
                <a:gd name="T0" fmla="*/ 127 w 138"/>
                <a:gd name="T1" fmla="*/ 357 h 432"/>
                <a:gd name="T2" fmla="*/ 50 w 138"/>
                <a:gd name="T3" fmla="*/ 378 h 432"/>
                <a:gd name="T4" fmla="*/ 110 w 138"/>
                <a:gd name="T5" fmla="*/ 327 h 432"/>
                <a:gd name="T6" fmla="*/ 102 w 138"/>
                <a:gd name="T7" fmla="*/ 313 h 432"/>
                <a:gd name="T8" fmla="*/ 27 w 138"/>
                <a:gd name="T9" fmla="*/ 344 h 432"/>
                <a:gd name="T10" fmla="*/ 128 w 138"/>
                <a:gd name="T11" fmla="*/ 263 h 432"/>
                <a:gd name="T12" fmla="*/ 123 w 138"/>
                <a:gd name="T13" fmla="*/ 250 h 432"/>
                <a:gd name="T14" fmla="*/ 29 w 138"/>
                <a:gd name="T15" fmla="*/ 287 h 432"/>
                <a:gd name="T16" fmla="*/ 129 w 138"/>
                <a:gd name="T17" fmla="*/ 225 h 432"/>
                <a:gd name="T18" fmla="*/ 123 w 138"/>
                <a:gd name="T19" fmla="*/ 211 h 432"/>
                <a:gd name="T20" fmla="*/ 38 w 138"/>
                <a:gd name="T21" fmla="*/ 242 h 432"/>
                <a:gd name="T22" fmla="*/ 124 w 138"/>
                <a:gd name="T23" fmla="*/ 186 h 432"/>
                <a:gd name="T24" fmla="*/ 117 w 138"/>
                <a:gd name="T25" fmla="*/ 173 h 432"/>
                <a:gd name="T26" fmla="*/ 61 w 138"/>
                <a:gd name="T27" fmla="*/ 193 h 432"/>
                <a:gd name="T28" fmla="*/ 131 w 138"/>
                <a:gd name="T29" fmla="*/ 142 h 432"/>
                <a:gd name="T30" fmla="*/ 125 w 138"/>
                <a:gd name="T31" fmla="*/ 130 h 432"/>
                <a:gd name="T32" fmla="*/ 53 w 138"/>
                <a:gd name="T33" fmla="*/ 163 h 432"/>
                <a:gd name="T34" fmla="*/ 130 w 138"/>
                <a:gd name="T35" fmla="*/ 105 h 432"/>
                <a:gd name="T36" fmla="*/ 123 w 138"/>
                <a:gd name="T37" fmla="*/ 92 h 432"/>
                <a:gd name="T38" fmla="*/ 49 w 138"/>
                <a:gd name="T39" fmla="*/ 130 h 432"/>
                <a:gd name="T40" fmla="*/ 131 w 138"/>
                <a:gd name="T41" fmla="*/ 70 h 432"/>
                <a:gd name="T42" fmla="*/ 126 w 138"/>
                <a:gd name="T43" fmla="*/ 57 h 432"/>
                <a:gd name="T44" fmla="*/ 69 w 138"/>
                <a:gd name="T45" fmla="*/ 86 h 432"/>
                <a:gd name="T46" fmla="*/ 124 w 138"/>
                <a:gd name="T47" fmla="*/ 36 h 432"/>
                <a:gd name="T48" fmla="*/ 116 w 138"/>
                <a:gd name="T49" fmla="*/ 25 h 432"/>
                <a:gd name="T50" fmla="*/ 60 w 138"/>
                <a:gd name="T51" fmla="*/ 62 h 432"/>
                <a:gd name="T52" fmla="*/ 81 w 138"/>
                <a:gd name="T53" fmla="*/ 39 h 432"/>
                <a:gd name="T54" fmla="*/ 107 w 138"/>
                <a:gd name="T55" fmla="*/ 20 h 432"/>
                <a:gd name="T56" fmla="*/ 113 w 138"/>
                <a:gd name="T57" fmla="*/ 16 h 432"/>
                <a:gd name="T58" fmla="*/ 115 w 138"/>
                <a:gd name="T59" fmla="*/ 11 h 432"/>
                <a:gd name="T60" fmla="*/ 104 w 138"/>
                <a:gd name="T61" fmla="*/ 4 h 432"/>
                <a:gd name="T62" fmla="*/ 64 w 138"/>
                <a:gd name="T63" fmla="*/ 34 h 432"/>
                <a:gd name="T64" fmla="*/ 34 w 138"/>
                <a:gd name="T65" fmla="*/ 75 h 432"/>
                <a:gd name="T66" fmla="*/ 42 w 138"/>
                <a:gd name="T67" fmla="*/ 86 h 432"/>
                <a:gd name="T68" fmla="*/ 51 w 138"/>
                <a:gd name="T69" fmla="*/ 83 h 432"/>
                <a:gd name="T70" fmla="*/ 34 w 138"/>
                <a:gd name="T71" fmla="*/ 104 h 432"/>
                <a:gd name="T72" fmla="*/ 42 w 138"/>
                <a:gd name="T73" fmla="*/ 115 h 432"/>
                <a:gd name="T74" fmla="*/ 42 w 138"/>
                <a:gd name="T75" fmla="*/ 115 h 432"/>
                <a:gd name="T76" fmla="*/ 20 w 138"/>
                <a:gd name="T77" fmla="*/ 145 h 432"/>
                <a:gd name="T78" fmla="*/ 30 w 138"/>
                <a:gd name="T79" fmla="*/ 155 h 432"/>
                <a:gd name="T80" fmla="*/ 48 w 138"/>
                <a:gd name="T81" fmla="*/ 147 h 432"/>
                <a:gd name="T82" fmla="*/ 21 w 138"/>
                <a:gd name="T83" fmla="*/ 172 h 432"/>
                <a:gd name="T84" fmla="*/ 28 w 138"/>
                <a:gd name="T85" fmla="*/ 185 h 432"/>
                <a:gd name="T86" fmla="*/ 58 w 138"/>
                <a:gd name="T87" fmla="*/ 177 h 432"/>
                <a:gd name="T88" fmla="*/ 18 w 138"/>
                <a:gd name="T89" fmla="*/ 215 h 432"/>
                <a:gd name="T90" fmla="*/ 28 w 138"/>
                <a:gd name="T91" fmla="*/ 225 h 432"/>
                <a:gd name="T92" fmla="*/ 46 w 138"/>
                <a:gd name="T93" fmla="*/ 217 h 432"/>
                <a:gd name="T94" fmla="*/ 9 w 138"/>
                <a:gd name="T95" fmla="*/ 249 h 432"/>
                <a:gd name="T96" fmla="*/ 14 w 138"/>
                <a:gd name="T97" fmla="*/ 262 h 432"/>
                <a:gd name="T98" fmla="*/ 39 w 138"/>
                <a:gd name="T99" fmla="*/ 258 h 432"/>
                <a:gd name="T100" fmla="*/ 3 w 138"/>
                <a:gd name="T101" fmla="*/ 296 h 432"/>
                <a:gd name="T102" fmla="*/ 12 w 138"/>
                <a:gd name="T103" fmla="*/ 308 h 432"/>
                <a:gd name="T104" fmla="*/ 83 w 138"/>
                <a:gd name="T105" fmla="*/ 277 h 432"/>
                <a:gd name="T106" fmla="*/ 6 w 138"/>
                <a:gd name="T107" fmla="*/ 350 h 432"/>
                <a:gd name="T108" fmla="*/ 12 w 138"/>
                <a:gd name="T109" fmla="*/ 362 h 432"/>
                <a:gd name="T110" fmla="*/ 64 w 138"/>
                <a:gd name="T111" fmla="*/ 347 h 432"/>
                <a:gd name="T112" fmla="*/ 18 w 138"/>
                <a:gd name="T113" fmla="*/ 389 h 432"/>
                <a:gd name="T114" fmla="*/ 27 w 138"/>
                <a:gd name="T115" fmla="*/ 401 h 432"/>
                <a:gd name="T116" fmla="*/ 97 w 138"/>
                <a:gd name="T117" fmla="*/ 375 h 432"/>
                <a:gd name="T118" fmla="*/ 57 w 138"/>
                <a:gd name="T119" fmla="*/ 415 h 432"/>
                <a:gd name="T120" fmla="*/ 71 w 138"/>
                <a:gd name="T121" fmla="*/ 424 h 432"/>
                <a:gd name="T122" fmla="*/ 130 w 138"/>
                <a:gd name="T123" fmla="*/ 372 h 432"/>
                <a:gd name="T124" fmla="*/ 127 w 138"/>
                <a:gd name="T125" fmla="*/ 35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8" h="432">
                  <a:moveTo>
                    <a:pt x="127" y="357"/>
                  </a:moveTo>
                  <a:cubicBezTo>
                    <a:pt x="98" y="354"/>
                    <a:pt x="75" y="368"/>
                    <a:pt x="50" y="378"/>
                  </a:cubicBezTo>
                  <a:cubicBezTo>
                    <a:pt x="69" y="360"/>
                    <a:pt x="92" y="347"/>
                    <a:pt x="110" y="327"/>
                  </a:cubicBezTo>
                  <a:cubicBezTo>
                    <a:pt x="114" y="321"/>
                    <a:pt x="111" y="311"/>
                    <a:pt x="102" y="313"/>
                  </a:cubicBezTo>
                  <a:cubicBezTo>
                    <a:pt x="77" y="321"/>
                    <a:pt x="53" y="339"/>
                    <a:pt x="27" y="344"/>
                  </a:cubicBezTo>
                  <a:cubicBezTo>
                    <a:pt x="52" y="309"/>
                    <a:pt x="95" y="290"/>
                    <a:pt x="128" y="263"/>
                  </a:cubicBezTo>
                  <a:cubicBezTo>
                    <a:pt x="133" y="259"/>
                    <a:pt x="130" y="250"/>
                    <a:pt x="123" y="250"/>
                  </a:cubicBezTo>
                  <a:cubicBezTo>
                    <a:pt x="87" y="251"/>
                    <a:pt x="61" y="276"/>
                    <a:pt x="29" y="287"/>
                  </a:cubicBezTo>
                  <a:cubicBezTo>
                    <a:pt x="54" y="259"/>
                    <a:pt x="97" y="244"/>
                    <a:pt x="129" y="225"/>
                  </a:cubicBezTo>
                  <a:cubicBezTo>
                    <a:pt x="137" y="221"/>
                    <a:pt x="132" y="210"/>
                    <a:pt x="123" y="211"/>
                  </a:cubicBezTo>
                  <a:cubicBezTo>
                    <a:pt x="93" y="215"/>
                    <a:pt x="67" y="234"/>
                    <a:pt x="38" y="242"/>
                  </a:cubicBezTo>
                  <a:cubicBezTo>
                    <a:pt x="64" y="221"/>
                    <a:pt x="97" y="207"/>
                    <a:pt x="124" y="186"/>
                  </a:cubicBezTo>
                  <a:cubicBezTo>
                    <a:pt x="131" y="181"/>
                    <a:pt x="124" y="173"/>
                    <a:pt x="117" y="173"/>
                  </a:cubicBezTo>
                  <a:cubicBezTo>
                    <a:pt x="97" y="176"/>
                    <a:pt x="79" y="184"/>
                    <a:pt x="61" y="193"/>
                  </a:cubicBezTo>
                  <a:cubicBezTo>
                    <a:pt x="84" y="175"/>
                    <a:pt x="109" y="160"/>
                    <a:pt x="131" y="142"/>
                  </a:cubicBezTo>
                  <a:cubicBezTo>
                    <a:pt x="137" y="138"/>
                    <a:pt x="132" y="127"/>
                    <a:pt x="125" y="130"/>
                  </a:cubicBezTo>
                  <a:cubicBezTo>
                    <a:pt x="99" y="137"/>
                    <a:pt x="77" y="153"/>
                    <a:pt x="53" y="163"/>
                  </a:cubicBezTo>
                  <a:cubicBezTo>
                    <a:pt x="77" y="141"/>
                    <a:pt x="105" y="124"/>
                    <a:pt x="130" y="105"/>
                  </a:cubicBezTo>
                  <a:cubicBezTo>
                    <a:pt x="136" y="100"/>
                    <a:pt x="130" y="90"/>
                    <a:pt x="123" y="92"/>
                  </a:cubicBezTo>
                  <a:cubicBezTo>
                    <a:pt x="96" y="100"/>
                    <a:pt x="73" y="116"/>
                    <a:pt x="49" y="130"/>
                  </a:cubicBezTo>
                  <a:cubicBezTo>
                    <a:pt x="71" y="104"/>
                    <a:pt x="103" y="84"/>
                    <a:pt x="131" y="70"/>
                  </a:cubicBezTo>
                  <a:cubicBezTo>
                    <a:pt x="138" y="66"/>
                    <a:pt x="133" y="55"/>
                    <a:pt x="126" y="57"/>
                  </a:cubicBezTo>
                  <a:cubicBezTo>
                    <a:pt x="105" y="63"/>
                    <a:pt x="87" y="75"/>
                    <a:pt x="69" y="86"/>
                  </a:cubicBezTo>
                  <a:cubicBezTo>
                    <a:pt x="87" y="69"/>
                    <a:pt x="106" y="53"/>
                    <a:pt x="124" y="36"/>
                  </a:cubicBezTo>
                  <a:cubicBezTo>
                    <a:pt x="129" y="31"/>
                    <a:pt x="123" y="21"/>
                    <a:pt x="116" y="25"/>
                  </a:cubicBezTo>
                  <a:cubicBezTo>
                    <a:pt x="97" y="36"/>
                    <a:pt x="80" y="52"/>
                    <a:pt x="60" y="62"/>
                  </a:cubicBezTo>
                  <a:cubicBezTo>
                    <a:pt x="66" y="54"/>
                    <a:pt x="73" y="47"/>
                    <a:pt x="81" y="39"/>
                  </a:cubicBezTo>
                  <a:cubicBezTo>
                    <a:pt x="89" y="32"/>
                    <a:pt x="98" y="26"/>
                    <a:pt x="107" y="20"/>
                  </a:cubicBezTo>
                  <a:cubicBezTo>
                    <a:pt x="109" y="20"/>
                    <a:pt x="111" y="19"/>
                    <a:pt x="113" y="16"/>
                  </a:cubicBezTo>
                  <a:cubicBezTo>
                    <a:pt x="114" y="15"/>
                    <a:pt x="115" y="13"/>
                    <a:pt x="115" y="11"/>
                  </a:cubicBezTo>
                  <a:cubicBezTo>
                    <a:pt x="118" y="4"/>
                    <a:pt x="109" y="0"/>
                    <a:pt x="104" y="4"/>
                  </a:cubicBezTo>
                  <a:cubicBezTo>
                    <a:pt x="91" y="15"/>
                    <a:pt x="77" y="23"/>
                    <a:pt x="64" y="34"/>
                  </a:cubicBezTo>
                  <a:cubicBezTo>
                    <a:pt x="52" y="46"/>
                    <a:pt x="42" y="60"/>
                    <a:pt x="34" y="75"/>
                  </a:cubicBezTo>
                  <a:cubicBezTo>
                    <a:pt x="31" y="80"/>
                    <a:pt x="36" y="88"/>
                    <a:pt x="42" y="86"/>
                  </a:cubicBezTo>
                  <a:cubicBezTo>
                    <a:pt x="45" y="86"/>
                    <a:pt x="48" y="85"/>
                    <a:pt x="51" y="83"/>
                  </a:cubicBezTo>
                  <a:cubicBezTo>
                    <a:pt x="45" y="90"/>
                    <a:pt x="39" y="97"/>
                    <a:pt x="34" y="104"/>
                  </a:cubicBezTo>
                  <a:cubicBezTo>
                    <a:pt x="30" y="109"/>
                    <a:pt x="36" y="117"/>
                    <a:pt x="42" y="115"/>
                  </a:cubicBezTo>
                  <a:cubicBezTo>
                    <a:pt x="42" y="115"/>
                    <a:pt x="42" y="115"/>
                    <a:pt x="42" y="115"/>
                  </a:cubicBezTo>
                  <a:cubicBezTo>
                    <a:pt x="34" y="124"/>
                    <a:pt x="26" y="134"/>
                    <a:pt x="20" y="145"/>
                  </a:cubicBezTo>
                  <a:cubicBezTo>
                    <a:pt x="17" y="151"/>
                    <a:pt x="23" y="158"/>
                    <a:pt x="30" y="155"/>
                  </a:cubicBezTo>
                  <a:cubicBezTo>
                    <a:pt x="36" y="153"/>
                    <a:pt x="42" y="150"/>
                    <a:pt x="48" y="147"/>
                  </a:cubicBezTo>
                  <a:cubicBezTo>
                    <a:pt x="39" y="155"/>
                    <a:pt x="30" y="163"/>
                    <a:pt x="21" y="172"/>
                  </a:cubicBezTo>
                  <a:cubicBezTo>
                    <a:pt x="16" y="178"/>
                    <a:pt x="20" y="186"/>
                    <a:pt x="28" y="185"/>
                  </a:cubicBezTo>
                  <a:cubicBezTo>
                    <a:pt x="39" y="184"/>
                    <a:pt x="49" y="181"/>
                    <a:pt x="58" y="177"/>
                  </a:cubicBezTo>
                  <a:cubicBezTo>
                    <a:pt x="43" y="188"/>
                    <a:pt x="29" y="200"/>
                    <a:pt x="18" y="215"/>
                  </a:cubicBezTo>
                  <a:cubicBezTo>
                    <a:pt x="12" y="221"/>
                    <a:pt x="22" y="228"/>
                    <a:pt x="28" y="225"/>
                  </a:cubicBezTo>
                  <a:cubicBezTo>
                    <a:pt x="34" y="223"/>
                    <a:pt x="40" y="220"/>
                    <a:pt x="46" y="217"/>
                  </a:cubicBezTo>
                  <a:cubicBezTo>
                    <a:pt x="33" y="226"/>
                    <a:pt x="20" y="236"/>
                    <a:pt x="9" y="249"/>
                  </a:cubicBezTo>
                  <a:cubicBezTo>
                    <a:pt x="5" y="253"/>
                    <a:pt x="6" y="262"/>
                    <a:pt x="14" y="262"/>
                  </a:cubicBezTo>
                  <a:cubicBezTo>
                    <a:pt x="23" y="262"/>
                    <a:pt x="31" y="260"/>
                    <a:pt x="39" y="258"/>
                  </a:cubicBezTo>
                  <a:cubicBezTo>
                    <a:pt x="25" y="268"/>
                    <a:pt x="12" y="280"/>
                    <a:pt x="3" y="296"/>
                  </a:cubicBezTo>
                  <a:cubicBezTo>
                    <a:pt x="0" y="302"/>
                    <a:pt x="5" y="308"/>
                    <a:pt x="12" y="308"/>
                  </a:cubicBezTo>
                  <a:cubicBezTo>
                    <a:pt x="38" y="304"/>
                    <a:pt x="60" y="288"/>
                    <a:pt x="83" y="277"/>
                  </a:cubicBezTo>
                  <a:cubicBezTo>
                    <a:pt x="53" y="297"/>
                    <a:pt x="22" y="317"/>
                    <a:pt x="6" y="350"/>
                  </a:cubicBezTo>
                  <a:cubicBezTo>
                    <a:pt x="3" y="355"/>
                    <a:pt x="6" y="362"/>
                    <a:pt x="12" y="362"/>
                  </a:cubicBezTo>
                  <a:cubicBezTo>
                    <a:pt x="31" y="362"/>
                    <a:pt x="48" y="355"/>
                    <a:pt x="64" y="347"/>
                  </a:cubicBezTo>
                  <a:cubicBezTo>
                    <a:pt x="48" y="360"/>
                    <a:pt x="31" y="372"/>
                    <a:pt x="18" y="389"/>
                  </a:cubicBezTo>
                  <a:cubicBezTo>
                    <a:pt x="14" y="395"/>
                    <a:pt x="21" y="402"/>
                    <a:pt x="27" y="401"/>
                  </a:cubicBezTo>
                  <a:cubicBezTo>
                    <a:pt x="52" y="396"/>
                    <a:pt x="74" y="381"/>
                    <a:pt x="97" y="375"/>
                  </a:cubicBezTo>
                  <a:cubicBezTo>
                    <a:pt x="82" y="387"/>
                    <a:pt x="69" y="400"/>
                    <a:pt x="57" y="415"/>
                  </a:cubicBezTo>
                  <a:cubicBezTo>
                    <a:pt x="50" y="424"/>
                    <a:pt x="64" y="432"/>
                    <a:pt x="71" y="424"/>
                  </a:cubicBezTo>
                  <a:cubicBezTo>
                    <a:pt x="87" y="403"/>
                    <a:pt x="107" y="386"/>
                    <a:pt x="130" y="372"/>
                  </a:cubicBezTo>
                  <a:cubicBezTo>
                    <a:pt x="137" y="368"/>
                    <a:pt x="134" y="358"/>
                    <a:pt x="127" y="3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10242" name="图片 1">
            <a:extLst>
              <a:ext uri="{FF2B5EF4-FFF2-40B4-BE49-F238E27FC236}">
                <a16:creationId xmlns:a16="http://schemas.microsoft.com/office/drawing/2014/main" xmlns="" id="{75A1A726-4844-483A-AEA1-1733B04BFC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059" y="1298575"/>
            <a:ext cx="5029200"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图片 4">
            <a:extLst>
              <a:ext uri="{FF2B5EF4-FFF2-40B4-BE49-F238E27FC236}">
                <a16:creationId xmlns:a16="http://schemas.microsoft.com/office/drawing/2014/main" xmlns="" id="{73AD80E5-F773-4CC3-8036-DCB17EF977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006" y="3644129"/>
            <a:ext cx="5011738" cy="203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xmlns="" id="{D9B3CAFB-206C-4666-B6A0-19092D992ECF}"/>
              </a:ext>
            </a:extLst>
          </p:cNvPr>
          <p:cNvSpPr/>
          <p:nvPr/>
        </p:nvSpPr>
        <p:spPr>
          <a:xfrm>
            <a:off x="5701263" y="1324779"/>
            <a:ext cx="6129251" cy="3970318"/>
          </a:xfrm>
          <a:prstGeom prst="rect">
            <a:avLst/>
          </a:prstGeom>
        </p:spPr>
        <p:txBody>
          <a:bodyPr wrap="square">
            <a:spAutoFit/>
          </a:bodyPr>
          <a:lstStyle/>
          <a:p>
            <a:r>
              <a:rPr lang="en-US" altLang="zh-CN" kern="100" dirty="0">
                <a:latin typeface="Calibri" panose="020F0502020204030204" pitchFamily="34" charset="0"/>
                <a:cs typeface="Times New Roman" panose="02020603050405020304" pitchFamily="18" charset="0"/>
              </a:rPr>
              <a:t>  </a:t>
            </a:r>
            <a:r>
              <a:rPr lang="zh-CN" altLang="zh-CN" kern="100" dirty="0">
                <a:latin typeface="Calibri" panose="020F0502020204030204" pitchFamily="34" charset="0"/>
                <a:cs typeface="Times New Roman" panose="02020603050405020304" pitchFamily="18" charset="0"/>
              </a:rPr>
              <a:t>数据分析以后，得到各个道路直行以及右转八个方向的引道延误数据。整体上来分析可以看到，</a:t>
            </a:r>
            <a:r>
              <a:rPr lang="zh-CN" altLang="zh-CN" b="1" kern="100" dirty="0">
                <a:solidFill>
                  <a:srgbClr val="FF0000"/>
                </a:solidFill>
                <a:latin typeface="Calibri" panose="020F0502020204030204" pitchFamily="34" charset="0"/>
                <a:cs typeface="Times New Roman" panose="02020603050405020304" pitchFamily="18" charset="0"/>
              </a:rPr>
              <a:t>大部分方向的延误都处于比较正常的水平</a:t>
            </a:r>
            <a:r>
              <a:rPr lang="zh-CN" altLang="zh-CN" kern="100" dirty="0">
                <a:latin typeface="Calibri" panose="020F0502020204030204" pitchFamily="34" charset="0"/>
                <a:cs typeface="Times New Roman" panose="02020603050405020304" pitchFamily="18" charset="0"/>
              </a:rPr>
              <a:t>，大约在</a:t>
            </a:r>
            <a:r>
              <a:rPr lang="en-US" altLang="zh-CN" kern="100" dirty="0">
                <a:latin typeface="Calibri" panose="020F0502020204030204" pitchFamily="34" charset="0"/>
                <a:cs typeface="Times New Roman" panose="02020603050405020304" pitchFamily="18" charset="0"/>
              </a:rPr>
              <a:t>20s</a:t>
            </a:r>
            <a:r>
              <a:rPr lang="zh-CN" altLang="zh-CN" kern="100" dirty="0">
                <a:latin typeface="Calibri" panose="020F0502020204030204" pitchFamily="34" charset="0"/>
                <a:cs typeface="Times New Roman" panose="02020603050405020304" pitchFamily="18" charset="0"/>
              </a:rPr>
              <a:t>左右。其中从南向北直行的方向延误最低，为</a:t>
            </a:r>
            <a:r>
              <a:rPr lang="en-US" altLang="zh-CN" kern="100" dirty="0">
                <a:latin typeface="Calibri" panose="020F0502020204030204" pitchFamily="34" charset="0"/>
                <a:cs typeface="Times New Roman" panose="02020603050405020304" pitchFamily="18" charset="0"/>
              </a:rPr>
              <a:t>15s</a:t>
            </a:r>
            <a:r>
              <a:rPr lang="zh-CN" altLang="zh-CN" kern="100" dirty="0">
                <a:latin typeface="Calibri" panose="020F0502020204030204" pitchFamily="34" charset="0"/>
                <a:cs typeface="Times New Roman" panose="02020603050405020304" pitchFamily="18" charset="0"/>
              </a:rPr>
              <a:t>。从北向南的延误为</a:t>
            </a:r>
            <a:r>
              <a:rPr lang="en-US" altLang="zh-CN" kern="100" dirty="0">
                <a:latin typeface="Calibri" panose="020F0502020204030204" pitchFamily="34" charset="0"/>
                <a:cs typeface="Times New Roman" panose="02020603050405020304" pitchFamily="18" charset="0"/>
              </a:rPr>
              <a:t>23s</a:t>
            </a:r>
            <a:r>
              <a:rPr lang="zh-CN" altLang="zh-CN" kern="100" dirty="0">
                <a:latin typeface="Calibri" panose="020F0502020204030204" pitchFamily="34" charset="0"/>
                <a:cs typeface="Times New Roman" panose="02020603050405020304" pitchFamily="18" charset="0"/>
              </a:rPr>
              <a:t>，同样处于较低水平。结合实际分析原因</a:t>
            </a:r>
            <a:r>
              <a:rPr lang="zh-CN" altLang="zh-CN" b="1" kern="100" dirty="0">
                <a:solidFill>
                  <a:srgbClr val="FF0000"/>
                </a:solidFill>
                <a:latin typeface="Calibri" panose="020F0502020204030204" pitchFamily="34" charset="0"/>
                <a:cs typeface="Times New Roman" panose="02020603050405020304" pitchFamily="18" charset="0"/>
              </a:rPr>
              <a:t>该十字路口南北方向不是主要行驶方向</a:t>
            </a:r>
            <a:r>
              <a:rPr lang="zh-CN" altLang="zh-CN" kern="100" dirty="0">
                <a:latin typeface="Calibri" panose="020F0502020204030204" pitchFamily="34" charset="0"/>
                <a:cs typeface="Times New Roman" panose="02020603050405020304" pitchFamily="18" charset="0"/>
              </a:rPr>
              <a:t>，车流较小，从而延误也较小。西进口道右转和东进口道右转的延误都为</a:t>
            </a:r>
            <a:r>
              <a:rPr lang="en-US" altLang="zh-CN" kern="100" dirty="0">
                <a:latin typeface="Calibri" panose="020F0502020204030204" pitchFamily="34" charset="0"/>
                <a:cs typeface="Times New Roman" panose="02020603050405020304" pitchFamily="18" charset="0"/>
              </a:rPr>
              <a:t>19s</a:t>
            </a:r>
            <a:r>
              <a:rPr lang="zh-CN" altLang="zh-CN" kern="100" dirty="0">
                <a:latin typeface="Calibri" panose="020F0502020204030204" pitchFamily="34" charset="0"/>
                <a:cs typeface="Times New Roman" panose="02020603050405020304" pitchFamily="18" charset="0"/>
              </a:rPr>
              <a:t>左右，分析原因对于东进口道右转主要是从黄埔向天河北行驶的道路，对于西进口道则是从天河向番禺方向行驶的道路，在早高峰这两个方向都不是主要行驶方向。车流主要从各个区域向天河区南部，珠江新城方向行驶。因此对于向天河方向的车流，主要是</a:t>
            </a:r>
            <a:r>
              <a:rPr lang="zh-CN" altLang="zh-CN" b="1" kern="100" dirty="0">
                <a:solidFill>
                  <a:srgbClr val="FF0000"/>
                </a:solidFill>
                <a:latin typeface="Calibri" panose="020F0502020204030204" pitchFamily="34" charset="0"/>
                <a:cs typeface="Times New Roman" panose="02020603050405020304" pitchFamily="18" charset="0"/>
              </a:rPr>
              <a:t>北进口道右转以及东进口道直行</a:t>
            </a:r>
            <a:r>
              <a:rPr lang="zh-CN" altLang="zh-CN" kern="100" dirty="0">
                <a:latin typeface="Calibri" panose="020F0502020204030204" pitchFamily="34" charset="0"/>
                <a:cs typeface="Times New Roman" panose="02020603050405020304" pitchFamily="18" charset="0"/>
              </a:rPr>
              <a:t>，</a:t>
            </a:r>
            <a:r>
              <a:rPr lang="zh-CN" altLang="zh-CN" b="1" kern="100" dirty="0">
                <a:solidFill>
                  <a:srgbClr val="FF0000"/>
                </a:solidFill>
                <a:latin typeface="Calibri" panose="020F0502020204030204" pitchFamily="34" charset="0"/>
                <a:cs typeface="Times New Roman" panose="02020603050405020304" pitchFamily="18" charset="0"/>
              </a:rPr>
              <a:t>延误处于相对较高水平</a:t>
            </a:r>
            <a:r>
              <a:rPr lang="zh-CN" altLang="zh-CN" kern="100" dirty="0">
                <a:latin typeface="Calibri" panose="020F0502020204030204" pitchFamily="34" charset="0"/>
                <a:cs typeface="Times New Roman" panose="02020603050405020304" pitchFamily="18" charset="0"/>
              </a:rPr>
              <a:t>，分别为</a:t>
            </a:r>
            <a:r>
              <a:rPr lang="en-US" altLang="zh-CN" kern="100" dirty="0">
                <a:latin typeface="Calibri" panose="020F0502020204030204" pitchFamily="34" charset="0"/>
                <a:cs typeface="Times New Roman" panose="02020603050405020304" pitchFamily="18" charset="0"/>
              </a:rPr>
              <a:t>27s</a:t>
            </a:r>
            <a:r>
              <a:rPr lang="zh-CN" altLang="zh-CN" kern="100" dirty="0">
                <a:latin typeface="Calibri" panose="020F0502020204030204" pitchFamily="34" charset="0"/>
                <a:cs typeface="Times New Roman" panose="02020603050405020304" pitchFamily="18" charset="0"/>
              </a:rPr>
              <a:t>，和</a:t>
            </a:r>
            <a:r>
              <a:rPr lang="en-US" altLang="zh-CN" kern="100" dirty="0">
                <a:latin typeface="Calibri" panose="020F0502020204030204" pitchFamily="34" charset="0"/>
                <a:cs typeface="Times New Roman" panose="02020603050405020304" pitchFamily="18" charset="0"/>
              </a:rPr>
              <a:t>29s</a:t>
            </a:r>
            <a:r>
              <a:rPr lang="zh-CN" altLang="zh-CN" kern="100" dirty="0">
                <a:latin typeface="Calibri" panose="020F0502020204030204" pitchFamily="34" charset="0"/>
                <a:cs typeface="Times New Roman" panose="02020603050405020304" pitchFamily="18" charset="0"/>
              </a:rPr>
              <a:t>。原因即为前文分析，</a:t>
            </a:r>
            <a:r>
              <a:rPr lang="zh-CN" altLang="zh-CN" b="1" kern="100" dirty="0">
                <a:solidFill>
                  <a:srgbClr val="FF0000"/>
                </a:solidFill>
                <a:latin typeface="Calibri" panose="020F0502020204030204" pitchFamily="34" charset="0"/>
                <a:cs typeface="Times New Roman" panose="02020603050405020304" pitchFamily="18" charset="0"/>
              </a:rPr>
              <a:t>车流量较大，早晨大量车驶向天河区上班或者送货</a:t>
            </a:r>
            <a:r>
              <a:rPr lang="zh-CN" altLang="zh-CN" kern="100" dirty="0">
                <a:latin typeface="Calibri" panose="020F0502020204030204" pitchFamily="34" charset="0"/>
                <a:cs typeface="Times New Roman" panose="02020603050405020304" pitchFamily="18" charset="0"/>
              </a:rPr>
              <a:t>，该方向延误较高。</a:t>
            </a:r>
            <a:endParaRPr lang="zh-CN" altLang="en-US" dirty="0"/>
          </a:p>
        </p:txBody>
      </p:sp>
    </p:spTree>
    <p:extLst>
      <p:ext uri="{BB962C8B-B14F-4D97-AF65-F5344CB8AC3E}">
        <p14:creationId xmlns:p14="http://schemas.microsoft.com/office/powerpoint/2010/main" val="13866965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1" descr="b3119313b07eca8032bb094b9a2397dda04483db">
            <a:extLst>
              <a:ext uri="{FF2B5EF4-FFF2-40B4-BE49-F238E27FC236}">
                <a16:creationId xmlns:a16="http://schemas.microsoft.com/office/drawing/2014/main" xmlns="" id="{7302D7C2-E39D-4131-A449-519945F6BC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矩形 28">
            <a:extLst>
              <a:ext uri="{FF2B5EF4-FFF2-40B4-BE49-F238E27FC236}">
                <a16:creationId xmlns:a16="http://schemas.microsoft.com/office/drawing/2014/main" xmlns="" id="{DA2CF803-CAFF-41EE-8A29-FBCA7447039D}"/>
              </a:ext>
            </a:extLst>
          </p:cNvPr>
          <p:cNvSpPr/>
          <p:nvPr/>
        </p:nvSpPr>
        <p:spPr>
          <a:xfrm>
            <a:off x="1186002" y="372621"/>
            <a:ext cx="5879816"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交通调查结果展示（牌照法）</a:t>
            </a:r>
          </a:p>
        </p:txBody>
      </p:sp>
      <p:grpSp>
        <p:nvGrpSpPr>
          <p:cNvPr id="9" name="Group 52">
            <a:extLst>
              <a:ext uri="{FF2B5EF4-FFF2-40B4-BE49-F238E27FC236}">
                <a16:creationId xmlns:a16="http://schemas.microsoft.com/office/drawing/2014/main" xmlns="" id="{BC87E674-910E-4980-BCBF-DC4F58E766CD}"/>
              </a:ext>
            </a:extLst>
          </p:cNvPr>
          <p:cNvGrpSpPr>
            <a:grpSpLocks noChangeAspect="1"/>
          </p:cNvGrpSpPr>
          <p:nvPr/>
        </p:nvGrpSpPr>
        <p:grpSpPr bwMode="auto">
          <a:xfrm>
            <a:off x="10789235" y="5894696"/>
            <a:ext cx="302338" cy="513329"/>
            <a:chOff x="2934" y="598"/>
            <a:chExt cx="1827" cy="3102"/>
          </a:xfrm>
          <a:solidFill>
            <a:srgbClr val="4A67AA"/>
          </a:solidFill>
        </p:grpSpPr>
        <p:sp>
          <p:nvSpPr>
            <p:cNvPr id="11" name="Freeform 53">
              <a:extLst>
                <a:ext uri="{FF2B5EF4-FFF2-40B4-BE49-F238E27FC236}">
                  <a16:creationId xmlns:a16="http://schemas.microsoft.com/office/drawing/2014/main" xmlns="" id="{91DAFCA7-05B9-466A-AA53-52214DFF46FC}"/>
                </a:ext>
              </a:extLst>
            </p:cNvPr>
            <p:cNvSpPr>
              <a:spLocks noEditPoints="1"/>
            </p:cNvSpPr>
            <p:nvPr/>
          </p:nvSpPr>
          <p:spPr bwMode="auto">
            <a:xfrm>
              <a:off x="2998" y="598"/>
              <a:ext cx="1763" cy="1824"/>
            </a:xfrm>
            <a:custGeom>
              <a:avLst/>
              <a:gdLst>
                <a:gd name="T0" fmla="*/ 721 w 743"/>
                <a:gd name="T1" fmla="*/ 319 h 770"/>
                <a:gd name="T2" fmla="*/ 675 w 743"/>
                <a:gd name="T3" fmla="*/ 201 h 770"/>
                <a:gd name="T4" fmla="*/ 422 w 743"/>
                <a:gd name="T5" fmla="*/ 20 h 770"/>
                <a:gd name="T6" fmla="*/ 147 w 743"/>
                <a:gd name="T7" fmla="*/ 110 h 770"/>
                <a:gd name="T8" fmla="*/ 115 w 743"/>
                <a:gd name="T9" fmla="*/ 154 h 770"/>
                <a:gd name="T10" fmla="*/ 47 w 743"/>
                <a:gd name="T11" fmla="*/ 253 h 770"/>
                <a:gd name="T12" fmla="*/ 58 w 743"/>
                <a:gd name="T13" fmla="*/ 566 h 770"/>
                <a:gd name="T14" fmla="*/ 158 w 743"/>
                <a:gd name="T15" fmla="*/ 685 h 770"/>
                <a:gd name="T16" fmla="*/ 312 w 743"/>
                <a:gd name="T17" fmla="*/ 738 h 770"/>
                <a:gd name="T18" fmla="*/ 316 w 743"/>
                <a:gd name="T19" fmla="*/ 738 h 770"/>
                <a:gd name="T20" fmla="*/ 709 w 743"/>
                <a:gd name="T21" fmla="*/ 550 h 770"/>
                <a:gd name="T22" fmla="*/ 728 w 743"/>
                <a:gd name="T23" fmla="*/ 483 h 770"/>
                <a:gd name="T24" fmla="*/ 721 w 743"/>
                <a:gd name="T25" fmla="*/ 319 h 770"/>
                <a:gd name="T26" fmla="*/ 464 w 743"/>
                <a:gd name="T27" fmla="*/ 704 h 770"/>
                <a:gd name="T28" fmla="*/ 132 w 743"/>
                <a:gd name="T29" fmla="*/ 602 h 770"/>
                <a:gd name="T30" fmla="*/ 78 w 743"/>
                <a:gd name="T31" fmla="*/ 279 h 770"/>
                <a:gd name="T32" fmla="*/ 91 w 743"/>
                <a:gd name="T33" fmla="*/ 241 h 770"/>
                <a:gd name="T34" fmla="*/ 222 w 743"/>
                <a:gd name="T35" fmla="*/ 93 h 770"/>
                <a:gd name="T36" fmla="*/ 365 w 743"/>
                <a:gd name="T37" fmla="*/ 51 h 770"/>
                <a:gd name="T38" fmla="*/ 548 w 743"/>
                <a:gd name="T39" fmla="*/ 116 h 770"/>
                <a:gd name="T40" fmla="*/ 712 w 743"/>
                <a:gd name="T41" fmla="*/ 354 h 770"/>
                <a:gd name="T42" fmla="*/ 713 w 743"/>
                <a:gd name="T43" fmla="*/ 466 h 770"/>
                <a:gd name="T44" fmla="*/ 464 w 743"/>
                <a:gd name="T45" fmla="*/ 704 h 770"/>
                <a:gd name="T46" fmla="*/ 612 w 743"/>
                <a:gd name="T47" fmla="*/ 145 h 770"/>
                <a:gd name="T48" fmla="*/ 622 w 743"/>
                <a:gd name="T49" fmla="*/ 156 h 770"/>
                <a:gd name="T50" fmla="*/ 313 w 743"/>
                <a:gd name="T51" fmla="*/ 39 h 770"/>
                <a:gd name="T52" fmla="*/ 195 w 743"/>
                <a:gd name="T53" fmla="*/ 88 h 770"/>
                <a:gd name="T54" fmla="*/ 290 w 743"/>
                <a:gd name="T55" fmla="*/ 39 h 770"/>
                <a:gd name="T56" fmla="*/ 612 w 743"/>
                <a:gd name="T57" fmla="*/ 145 h 770"/>
                <a:gd name="T58" fmla="*/ 38 w 743"/>
                <a:gd name="T59" fmla="*/ 443 h 770"/>
                <a:gd name="T60" fmla="*/ 58 w 743"/>
                <a:gd name="T61" fmla="*/ 270 h 770"/>
                <a:gd name="T62" fmla="*/ 71 w 743"/>
                <a:gd name="T63" fmla="*/ 244 h 770"/>
                <a:gd name="T64" fmla="*/ 41 w 743"/>
                <a:gd name="T65" fmla="*/ 402 h 770"/>
                <a:gd name="T66" fmla="*/ 97 w 743"/>
                <a:gd name="T67" fmla="*/ 583 h 770"/>
                <a:gd name="T68" fmla="*/ 146 w 743"/>
                <a:gd name="T69" fmla="*/ 647 h 770"/>
                <a:gd name="T70" fmla="*/ 179 w 743"/>
                <a:gd name="T71" fmla="*/ 676 h 770"/>
                <a:gd name="T72" fmla="*/ 38 w 743"/>
                <a:gd name="T73" fmla="*/ 443 h 770"/>
                <a:gd name="T74" fmla="*/ 627 w 743"/>
                <a:gd name="T75" fmla="*/ 645 h 770"/>
                <a:gd name="T76" fmla="*/ 623 w 743"/>
                <a:gd name="T77" fmla="*/ 641 h 770"/>
                <a:gd name="T78" fmla="*/ 671 w 743"/>
                <a:gd name="T79" fmla="*/ 592 h 770"/>
                <a:gd name="T80" fmla="*/ 627 w 743"/>
                <a:gd name="T81" fmla="*/ 645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43" h="770">
                  <a:moveTo>
                    <a:pt x="721" y="319"/>
                  </a:moveTo>
                  <a:cubicBezTo>
                    <a:pt x="712" y="277"/>
                    <a:pt x="696" y="236"/>
                    <a:pt x="675" y="201"/>
                  </a:cubicBezTo>
                  <a:cubicBezTo>
                    <a:pt x="621" y="110"/>
                    <a:pt x="526" y="40"/>
                    <a:pt x="422" y="20"/>
                  </a:cubicBezTo>
                  <a:cubicBezTo>
                    <a:pt x="319" y="0"/>
                    <a:pt x="217" y="30"/>
                    <a:pt x="147" y="110"/>
                  </a:cubicBezTo>
                  <a:cubicBezTo>
                    <a:pt x="136" y="124"/>
                    <a:pt x="125" y="139"/>
                    <a:pt x="115" y="154"/>
                  </a:cubicBezTo>
                  <a:cubicBezTo>
                    <a:pt x="87" y="184"/>
                    <a:pt x="63" y="218"/>
                    <a:pt x="47" y="253"/>
                  </a:cubicBezTo>
                  <a:cubicBezTo>
                    <a:pt x="0" y="351"/>
                    <a:pt x="11" y="469"/>
                    <a:pt x="58" y="566"/>
                  </a:cubicBezTo>
                  <a:cubicBezTo>
                    <a:pt x="81" y="613"/>
                    <a:pt x="115" y="655"/>
                    <a:pt x="158" y="685"/>
                  </a:cubicBezTo>
                  <a:cubicBezTo>
                    <a:pt x="202" y="717"/>
                    <a:pt x="258" y="731"/>
                    <a:pt x="312" y="738"/>
                  </a:cubicBezTo>
                  <a:cubicBezTo>
                    <a:pt x="313" y="738"/>
                    <a:pt x="315" y="738"/>
                    <a:pt x="316" y="738"/>
                  </a:cubicBezTo>
                  <a:cubicBezTo>
                    <a:pt x="471" y="770"/>
                    <a:pt x="647" y="704"/>
                    <a:pt x="709" y="550"/>
                  </a:cubicBezTo>
                  <a:cubicBezTo>
                    <a:pt x="718" y="528"/>
                    <a:pt x="724" y="506"/>
                    <a:pt x="728" y="483"/>
                  </a:cubicBezTo>
                  <a:cubicBezTo>
                    <a:pt x="743" y="428"/>
                    <a:pt x="738" y="372"/>
                    <a:pt x="721" y="319"/>
                  </a:cubicBezTo>
                  <a:close/>
                  <a:moveTo>
                    <a:pt x="464" y="704"/>
                  </a:moveTo>
                  <a:cubicBezTo>
                    <a:pt x="342" y="739"/>
                    <a:pt x="216" y="697"/>
                    <a:pt x="132" y="602"/>
                  </a:cubicBezTo>
                  <a:cubicBezTo>
                    <a:pt x="51" y="511"/>
                    <a:pt x="45" y="392"/>
                    <a:pt x="78" y="279"/>
                  </a:cubicBezTo>
                  <a:cubicBezTo>
                    <a:pt x="82" y="266"/>
                    <a:pt x="86" y="254"/>
                    <a:pt x="91" y="241"/>
                  </a:cubicBezTo>
                  <a:cubicBezTo>
                    <a:pt x="121" y="182"/>
                    <a:pt x="170" y="134"/>
                    <a:pt x="222" y="93"/>
                  </a:cubicBezTo>
                  <a:cubicBezTo>
                    <a:pt x="266" y="68"/>
                    <a:pt x="314" y="53"/>
                    <a:pt x="365" y="51"/>
                  </a:cubicBezTo>
                  <a:cubicBezTo>
                    <a:pt x="432" y="49"/>
                    <a:pt x="494" y="78"/>
                    <a:pt x="548" y="116"/>
                  </a:cubicBezTo>
                  <a:cubicBezTo>
                    <a:pt x="627" y="172"/>
                    <a:pt x="692" y="258"/>
                    <a:pt x="712" y="354"/>
                  </a:cubicBezTo>
                  <a:cubicBezTo>
                    <a:pt x="717" y="391"/>
                    <a:pt x="718" y="429"/>
                    <a:pt x="713" y="466"/>
                  </a:cubicBezTo>
                  <a:cubicBezTo>
                    <a:pt x="691" y="587"/>
                    <a:pt x="575" y="671"/>
                    <a:pt x="464" y="704"/>
                  </a:cubicBezTo>
                  <a:close/>
                  <a:moveTo>
                    <a:pt x="612" y="145"/>
                  </a:moveTo>
                  <a:cubicBezTo>
                    <a:pt x="615" y="149"/>
                    <a:pt x="619" y="152"/>
                    <a:pt x="622" y="156"/>
                  </a:cubicBezTo>
                  <a:cubicBezTo>
                    <a:pt x="542" y="72"/>
                    <a:pt x="430" y="17"/>
                    <a:pt x="313" y="39"/>
                  </a:cubicBezTo>
                  <a:cubicBezTo>
                    <a:pt x="272" y="47"/>
                    <a:pt x="232" y="64"/>
                    <a:pt x="195" y="88"/>
                  </a:cubicBezTo>
                  <a:cubicBezTo>
                    <a:pt x="222" y="65"/>
                    <a:pt x="254" y="48"/>
                    <a:pt x="290" y="39"/>
                  </a:cubicBezTo>
                  <a:cubicBezTo>
                    <a:pt x="407" y="8"/>
                    <a:pt x="530" y="61"/>
                    <a:pt x="612" y="145"/>
                  </a:cubicBezTo>
                  <a:close/>
                  <a:moveTo>
                    <a:pt x="38" y="443"/>
                  </a:moveTo>
                  <a:cubicBezTo>
                    <a:pt x="29" y="385"/>
                    <a:pt x="36" y="325"/>
                    <a:pt x="58" y="270"/>
                  </a:cubicBezTo>
                  <a:cubicBezTo>
                    <a:pt x="62" y="261"/>
                    <a:pt x="66" y="253"/>
                    <a:pt x="71" y="244"/>
                  </a:cubicBezTo>
                  <a:cubicBezTo>
                    <a:pt x="52" y="295"/>
                    <a:pt x="42" y="350"/>
                    <a:pt x="41" y="402"/>
                  </a:cubicBezTo>
                  <a:cubicBezTo>
                    <a:pt x="40" y="468"/>
                    <a:pt x="61" y="531"/>
                    <a:pt x="97" y="583"/>
                  </a:cubicBezTo>
                  <a:cubicBezTo>
                    <a:pt x="111" y="606"/>
                    <a:pt x="127" y="628"/>
                    <a:pt x="146" y="647"/>
                  </a:cubicBezTo>
                  <a:cubicBezTo>
                    <a:pt x="156" y="658"/>
                    <a:pt x="167" y="667"/>
                    <a:pt x="179" y="676"/>
                  </a:cubicBezTo>
                  <a:cubicBezTo>
                    <a:pt x="100" y="627"/>
                    <a:pt x="52" y="538"/>
                    <a:pt x="38" y="443"/>
                  </a:cubicBezTo>
                  <a:close/>
                  <a:moveTo>
                    <a:pt x="627" y="645"/>
                  </a:moveTo>
                  <a:cubicBezTo>
                    <a:pt x="626" y="643"/>
                    <a:pt x="625" y="641"/>
                    <a:pt x="623" y="641"/>
                  </a:cubicBezTo>
                  <a:cubicBezTo>
                    <a:pt x="641" y="626"/>
                    <a:pt x="657" y="610"/>
                    <a:pt x="671" y="592"/>
                  </a:cubicBezTo>
                  <a:cubicBezTo>
                    <a:pt x="659" y="612"/>
                    <a:pt x="644" y="629"/>
                    <a:pt x="627" y="6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54">
              <a:extLst>
                <a:ext uri="{FF2B5EF4-FFF2-40B4-BE49-F238E27FC236}">
                  <a16:creationId xmlns:a16="http://schemas.microsoft.com/office/drawing/2014/main" xmlns="" id="{6DC3BDC2-9833-4E7F-9B5E-9286A52C10E6}"/>
                </a:ext>
              </a:extLst>
            </p:cNvPr>
            <p:cNvSpPr>
              <a:spLocks noEditPoints="1"/>
            </p:cNvSpPr>
            <p:nvPr/>
          </p:nvSpPr>
          <p:spPr bwMode="auto">
            <a:xfrm>
              <a:off x="2934" y="660"/>
              <a:ext cx="524" cy="312"/>
            </a:xfrm>
            <a:custGeom>
              <a:avLst/>
              <a:gdLst>
                <a:gd name="T0" fmla="*/ 208 w 221"/>
                <a:gd name="T1" fmla="*/ 28 h 132"/>
                <a:gd name="T2" fmla="*/ 215 w 221"/>
                <a:gd name="T3" fmla="*/ 18 h 132"/>
                <a:gd name="T4" fmla="*/ 202 w 221"/>
                <a:gd name="T5" fmla="*/ 9 h 132"/>
                <a:gd name="T6" fmla="*/ 167 w 221"/>
                <a:gd name="T7" fmla="*/ 64 h 132"/>
                <a:gd name="T8" fmla="*/ 161 w 221"/>
                <a:gd name="T9" fmla="*/ 76 h 132"/>
                <a:gd name="T10" fmla="*/ 160 w 221"/>
                <a:gd name="T11" fmla="*/ 30 h 132"/>
                <a:gd name="T12" fmla="*/ 145 w 221"/>
                <a:gd name="T13" fmla="*/ 29 h 132"/>
                <a:gd name="T14" fmla="*/ 143 w 221"/>
                <a:gd name="T15" fmla="*/ 54 h 132"/>
                <a:gd name="T16" fmla="*/ 138 w 221"/>
                <a:gd name="T17" fmla="*/ 30 h 132"/>
                <a:gd name="T18" fmla="*/ 138 w 221"/>
                <a:gd name="T19" fmla="*/ 10 h 132"/>
                <a:gd name="T20" fmla="*/ 122 w 221"/>
                <a:gd name="T21" fmla="*/ 11 h 132"/>
                <a:gd name="T22" fmla="*/ 122 w 221"/>
                <a:gd name="T23" fmla="*/ 33 h 132"/>
                <a:gd name="T24" fmla="*/ 128 w 221"/>
                <a:gd name="T25" fmla="*/ 82 h 132"/>
                <a:gd name="T26" fmla="*/ 90 w 221"/>
                <a:gd name="T27" fmla="*/ 75 h 132"/>
                <a:gd name="T28" fmla="*/ 81 w 221"/>
                <a:gd name="T29" fmla="*/ 88 h 132"/>
                <a:gd name="T30" fmla="*/ 9 w 221"/>
                <a:gd name="T31" fmla="*/ 101 h 132"/>
                <a:gd name="T32" fmla="*/ 10 w 221"/>
                <a:gd name="T33" fmla="*/ 117 h 132"/>
                <a:gd name="T34" fmla="*/ 151 w 221"/>
                <a:gd name="T35" fmla="*/ 130 h 132"/>
                <a:gd name="T36" fmla="*/ 156 w 221"/>
                <a:gd name="T37" fmla="*/ 117 h 132"/>
                <a:gd name="T38" fmla="*/ 163 w 221"/>
                <a:gd name="T39" fmla="*/ 112 h 132"/>
                <a:gd name="T40" fmla="*/ 168 w 221"/>
                <a:gd name="T41" fmla="*/ 113 h 132"/>
                <a:gd name="T42" fmla="*/ 175 w 221"/>
                <a:gd name="T43" fmla="*/ 98 h 132"/>
                <a:gd name="T44" fmla="*/ 174 w 221"/>
                <a:gd name="T45" fmla="*/ 98 h 132"/>
                <a:gd name="T46" fmla="*/ 213 w 221"/>
                <a:gd name="T47" fmla="*/ 40 h 132"/>
                <a:gd name="T48" fmla="*/ 208 w 221"/>
                <a:gd name="T49" fmla="*/ 28 h 132"/>
                <a:gd name="T50" fmla="*/ 56 w 221"/>
                <a:gd name="T51" fmla="*/ 107 h 132"/>
                <a:gd name="T52" fmla="*/ 146 w 221"/>
                <a:gd name="T53" fmla="*/ 107 h 132"/>
                <a:gd name="T54" fmla="*/ 148 w 221"/>
                <a:gd name="T55" fmla="*/ 113 h 132"/>
                <a:gd name="T56" fmla="*/ 150 w 221"/>
                <a:gd name="T57" fmla="*/ 115 h 132"/>
                <a:gd name="T58" fmla="*/ 56 w 221"/>
                <a:gd name="T59" fmla="*/ 10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1" h="132">
                  <a:moveTo>
                    <a:pt x="208" y="28"/>
                  </a:moveTo>
                  <a:cubicBezTo>
                    <a:pt x="210" y="25"/>
                    <a:pt x="213" y="21"/>
                    <a:pt x="215" y="18"/>
                  </a:cubicBezTo>
                  <a:cubicBezTo>
                    <a:pt x="221" y="10"/>
                    <a:pt x="209" y="2"/>
                    <a:pt x="202" y="9"/>
                  </a:cubicBezTo>
                  <a:cubicBezTo>
                    <a:pt x="188" y="26"/>
                    <a:pt x="177" y="44"/>
                    <a:pt x="167" y="64"/>
                  </a:cubicBezTo>
                  <a:cubicBezTo>
                    <a:pt x="165" y="68"/>
                    <a:pt x="163" y="72"/>
                    <a:pt x="161" y="76"/>
                  </a:cubicBezTo>
                  <a:cubicBezTo>
                    <a:pt x="160" y="61"/>
                    <a:pt x="159" y="45"/>
                    <a:pt x="160" y="30"/>
                  </a:cubicBezTo>
                  <a:cubicBezTo>
                    <a:pt x="160" y="20"/>
                    <a:pt x="145" y="19"/>
                    <a:pt x="145" y="29"/>
                  </a:cubicBezTo>
                  <a:cubicBezTo>
                    <a:pt x="144" y="37"/>
                    <a:pt x="143" y="46"/>
                    <a:pt x="143" y="54"/>
                  </a:cubicBezTo>
                  <a:cubicBezTo>
                    <a:pt x="141" y="46"/>
                    <a:pt x="139" y="38"/>
                    <a:pt x="138" y="30"/>
                  </a:cubicBezTo>
                  <a:cubicBezTo>
                    <a:pt x="138" y="21"/>
                    <a:pt x="138" y="14"/>
                    <a:pt x="138" y="10"/>
                  </a:cubicBezTo>
                  <a:cubicBezTo>
                    <a:pt x="137" y="0"/>
                    <a:pt x="122" y="2"/>
                    <a:pt x="122" y="11"/>
                  </a:cubicBezTo>
                  <a:cubicBezTo>
                    <a:pt x="121" y="18"/>
                    <a:pt x="122" y="26"/>
                    <a:pt x="122" y="33"/>
                  </a:cubicBezTo>
                  <a:cubicBezTo>
                    <a:pt x="123" y="48"/>
                    <a:pt x="123" y="67"/>
                    <a:pt x="128" y="82"/>
                  </a:cubicBezTo>
                  <a:cubicBezTo>
                    <a:pt x="115" y="80"/>
                    <a:pt x="102" y="78"/>
                    <a:pt x="90" y="75"/>
                  </a:cubicBezTo>
                  <a:cubicBezTo>
                    <a:pt x="81" y="72"/>
                    <a:pt x="77" y="82"/>
                    <a:pt x="81" y="88"/>
                  </a:cubicBezTo>
                  <a:cubicBezTo>
                    <a:pt x="57" y="89"/>
                    <a:pt x="32" y="94"/>
                    <a:pt x="9" y="101"/>
                  </a:cubicBezTo>
                  <a:cubicBezTo>
                    <a:pt x="0" y="104"/>
                    <a:pt x="0" y="116"/>
                    <a:pt x="10" y="117"/>
                  </a:cubicBezTo>
                  <a:cubicBezTo>
                    <a:pt x="56" y="125"/>
                    <a:pt x="104" y="132"/>
                    <a:pt x="151" y="130"/>
                  </a:cubicBezTo>
                  <a:cubicBezTo>
                    <a:pt x="158" y="130"/>
                    <a:pt x="160" y="121"/>
                    <a:pt x="156" y="117"/>
                  </a:cubicBezTo>
                  <a:cubicBezTo>
                    <a:pt x="159" y="117"/>
                    <a:pt x="162" y="115"/>
                    <a:pt x="163" y="112"/>
                  </a:cubicBezTo>
                  <a:cubicBezTo>
                    <a:pt x="165" y="112"/>
                    <a:pt x="166" y="113"/>
                    <a:pt x="168" y="113"/>
                  </a:cubicBezTo>
                  <a:cubicBezTo>
                    <a:pt x="177" y="116"/>
                    <a:pt x="183" y="103"/>
                    <a:pt x="175" y="98"/>
                  </a:cubicBezTo>
                  <a:cubicBezTo>
                    <a:pt x="175" y="98"/>
                    <a:pt x="174" y="98"/>
                    <a:pt x="174" y="98"/>
                  </a:cubicBezTo>
                  <a:cubicBezTo>
                    <a:pt x="185" y="77"/>
                    <a:pt x="198" y="59"/>
                    <a:pt x="213" y="40"/>
                  </a:cubicBezTo>
                  <a:cubicBezTo>
                    <a:pt x="217" y="35"/>
                    <a:pt x="213" y="29"/>
                    <a:pt x="208" y="28"/>
                  </a:cubicBezTo>
                  <a:close/>
                  <a:moveTo>
                    <a:pt x="56" y="107"/>
                  </a:moveTo>
                  <a:cubicBezTo>
                    <a:pt x="86" y="102"/>
                    <a:pt x="116" y="102"/>
                    <a:pt x="146" y="107"/>
                  </a:cubicBezTo>
                  <a:cubicBezTo>
                    <a:pt x="146" y="109"/>
                    <a:pt x="147" y="111"/>
                    <a:pt x="148" y="113"/>
                  </a:cubicBezTo>
                  <a:cubicBezTo>
                    <a:pt x="148" y="114"/>
                    <a:pt x="149" y="115"/>
                    <a:pt x="150" y="115"/>
                  </a:cubicBezTo>
                  <a:cubicBezTo>
                    <a:pt x="118" y="113"/>
                    <a:pt x="87" y="111"/>
                    <a:pt x="56"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55">
              <a:extLst>
                <a:ext uri="{FF2B5EF4-FFF2-40B4-BE49-F238E27FC236}">
                  <a16:creationId xmlns:a16="http://schemas.microsoft.com/office/drawing/2014/main" xmlns="" id="{1A94FDF9-8F52-447F-961F-B984CB2C5E12}"/>
                </a:ext>
              </a:extLst>
            </p:cNvPr>
            <p:cNvSpPr>
              <a:spLocks/>
            </p:cNvSpPr>
            <p:nvPr/>
          </p:nvSpPr>
          <p:spPr bwMode="auto">
            <a:xfrm>
              <a:off x="3660" y="1171"/>
              <a:ext cx="76" cy="308"/>
            </a:xfrm>
            <a:custGeom>
              <a:avLst/>
              <a:gdLst>
                <a:gd name="T0" fmla="*/ 28 w 32"/>
                <a:gd name="T1" fmla="*/ 81 h 130"/>
                <a:gd name="T2" fmla="*/ 25 w 32"/>
                <a:gd name="T3" fmla="*/ 10 h 130"/>
                <a:gd name="T4" fmla="*/ 12 w 32"/>
                <a:gd name="T5" fmla="*/ 9 h 130"/>
                <a:gd name="T6" fmla="*/ 9 w 32"/>
                <a:gd name="T7" fmla="*/ 25 h 130"/>
                <a:gd name="T8" fmla="*/ 2 w 32"/>
                <a:gd name="T9" fmla="*/ 49 h 130"/>
                <a:gd name="T10" fmla="*/ 5 w 32"/>
                <a:gd name="T11" fmla="*/ 117 h 130"/>
                <a:gd name="T12" fmla="*/ 16 w 32"/>
                <a:gd name="T13" fmla="*/ 123 h 130"/>
                <a:gd name="T14" fmla="*/ 17 w 32"/>
                <a:gd name="T15" fmla="*/ 125 h 130"/>
                <a:gd name="T16" fmla="*/ 17 w 32"/>
                <a:gd name="T17" fmla="*/ 125 h 130"/>
                <a:gd name="T18" fmla="*/ 27 w 32"/>
                <a:gd name="T19" fmla="*/ 125 h 130"/>
                <a:gd name="T20" fmla="*/ 28 w 32"/>
                <a:gd name="T21" fmla="*/ 81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130">
                  <a:moveTo>
                    <a:pt x="28" y="81"/>
                  </a:moveTo>
                  <a:cubicBezTo>
                    <a:pt x="27" y="57"/>
                    <a:pt x="26" y="33"/>
                    <a:pt x="25" y="10"/>
                  </a:cubicBezTo>
                  <a:cubicBezTo>
                    <a:pt x="25" y="1"/>
                    <a:pt x="13" y="0"/>
                    <a:pt x="12" y="9"/>
                  </a:cubicBezTo>
                  <a:cubicBezTo>
                    <a:pt x="11" y="14"/>
                    <a:pt x="10" y="20"/>
                    <a:pt x="9" y="25"/>
                  </a:cubicBezTo>
                  <a:cubicBezTo>
                    <a:pt x="5" y="31"/>
                    <a:pt x="3" y="45"/>
                    <a:pt x="2" y="49"/>
                  </a:cubicBezTo>
                  <a:cubicBezTo>
                    <a:pt x="0" y="71"/>
                    <a:pt x="1" y="96"/>
                    <a:pt x="5" y="117"/>
                  </a:cubicBezTo>
                  <a:cubicBezTo>
                    <a:pt x="7" y="123"/>
                    <a:pt x="11" y="124"/>
                    <a:pt x="16" y="123"/>
                  </a:cubicBezTo>
                  <a:cubicBezTo>
                    <a:pt x="16" y="124"/>
                    <a:pt x="16" y="125"/>
                    <a:pt x="17" y="125"/>
                  </a:cubicBezTo>
                  <a:cubicBezTo>
                    <a:pt x="17" y="125"/>
                    <a:pt x="17" y="125"/>
                    <a:pt x="17" y="125"/>
                  </a:cubicBezTo>
                  <a:cubicBezTo>
                    <a:pt x="19" y="128"/>
                    <a:pt x="24" y="130"/>
                    <a:pt x="27" y="125"/>
                  </a:cubicBezTo>
                  <a:cubicBezTo>
                    <a:pt x="32" y="115"/>
                    <a:pt x="29" y="95"/>
                    <a:pt x="28"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56">
              <a:extLst>
                <a:ext uri="{FF2B5EF4-FFF2-40B4-BE49-F238E27FC236}">
                  <a16:creationId xmlns:a16="http://schemas.microsoft.com/office/drawing/2014/main" xmlns="" id="{7DC39FEE-628F-496C-BE8D-6E19BB87CC00}"/>
                </a:ext>
              </a:extLst>
            </p:cNvPr>
            <p:cNvSpPr>
              <a:spLocks noEditPoints="1"/>
            </p:cNvSpPr>
            <p:nvPr/>
          </p:nvSpPr>
          <p:spPr bwMode="auto">
            <a:xfrm>
              <a:off x="3956" y="1157"/>
              <a:ext cx="105" cy="306"/>
            </a:xfrm>
            <a:custGeom>
              <a:avLst/>
              <a:gdLst>
                <a:gd name="T0" fmla="*/ 30 w 44"/>
                <a:gd name="T1" fmla="*/ 7 h 129"/>
                <a:gd name="T2" fmla="*/ 17 w 44"/>
                <a:gd name="T3" fmla="*/ 9 h 129"/>
                <a:gd name="T4" fmla="*/ 16 w 44"/>
                <a:gd name="T5" fmla="*/ 20 h 129"/>
                <a:gd name="T6" fmla="*/ 15 w 44"/>
                <a:gd name="T7" fmla="*/ 12 h 129"/>
                <a:gd name="T8" fmla="*/ 9 w 44"/>
                <a:gd name="T9" fmla="*/ 12 h 129"/>
                <a:gd name="T10" fmla="*/ 11 w 44"/>
                <a:gd name="T11" fmla="*/ 114 h 129"/>
                <a:gd name="T12" fmla="*/ 11 w 44"/>
                <a:gd name="T13" fmla="*/ 115 h 129"/>
                <a:gd name="T14" fmla="*/ 11 w 44"/>
                <a:gd name="T15" fmla="*/ 115 h 129"/>
                <a:gd name="T16" fmla="*/ 11 w 44"/>
                <a:gd name="T17" fmla="*/ 117 h 129"/>
                <a:gd name="T18" fmla="*/ 24 w 44"/>
                <a:gd name="T19" fmla="*/ 119 h 129"/>
                <a:gd name="T20" fmla="*/ 39 w 44"/>
                <a:gd name="T21" fmla="*/ 119 h 129"/>
                <a:gd name="T22" fmla="*/ 30 w 44"/>
                <a:gd name="T23" fmla="*/ 7 h 129"/>
                <a:gd name="T24" fmla="*/ 23 w 44"/>
                <a:gd name="T25" fmla="*/ 42 h 129"/>
                <a:gd name="T26" fmla="*/ 24 w 44"/>
                <a:gd name="T27" fmla="*/ 103 h 129"/>
                <a:gd name="T28" fmla="*/ 23 w 44"/>
                <a:gd name="T29" fmla="*/ 4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 h="129">
                  <a:moveTo>
                    <a:pt x="30" y="7"/>
                  </a:moveTo>
                  <a:cubicBezTo>
                    <a:pt x="27" y="0"/>
                    <a:pt x="17" y="3"/>
                    <a:pt x="17" y="9"/>
                  </a:cubicBezTo>
                  <a:cubicBezTo>
                    <a:pt x="17" y="13"/>
                    <a:pt x="16" y="16"/>
                    <a:pt x="16" y="20"/>
                  </a:cubicBezTo>
                  <a:cubicBezTo>
                    <a:pt x="15" y="17"/>
                    <a:pt x="15" y="15"/>
                    <a:pt x="15" y="12"/>
                  </a:cubicBezTo>
                  <a:cubicBezTo>
                    <a:pt x="14" y="9"/>
                    <a:pt x="10" y="9"/>
                    <a:pt x="9" y="12"/>
                  </a:cubicBezTo>
                  <a:cubicBezTo>
                    <a:pt x="0" y="43"/>
                    <a:pt x="0" y="82"/>
                    <a:pt x="11" y="114"/>
                  </a:cubicBezTo>
                  <a:cubicBezTo>
                    <a:pt x="11" y="114"/>
                    <a:pt x="11" y="114"/>
                    <a:pt x="11" y="115"/>
                  </a:cubicBezTo>
                  <a:cubicBezTo>
                    <a:pt x="11" y="115"/>
                    <a:pt x="11" y="115"/>
                    <a:pt x="11" y="115"/>
                  </a:cubicBezTo>
                  <a:cubicBezTo>
                    <a:pt x="11" y="115"/>
                    <a:pt x="11" y="116"/>
                    <a:pt x="11" y="117"/>
                  </a:cubicBezTo>
                  <a:cubicBezTo>
                    <a:pt x="13" y="122"/>
                    <a:pt x="20" y="122"/>
                    <a:pt x="24" y="119"/>
                  </a:cubicBezTo>
                  <a:cubicBezTo>
                    <a:pt x="24" y="128"/>
                    <a:pt x="39" y="129"/>
                    <a:pt x="39" y="119"/>
                  </a:cubicBezTo>
                  <a:cubicBezTo>
                    <a:pt x="42" y="83"/>
                    <a:pt x="44" y="42"/>
                    <a:pt x="30" y="7"/>
                  </a:cubicBezTo>
                  <a:close/>
                  <a:moveTo>
                    <a:pt x="23" y="42"/>
                  </a:moveTo>
                  <a:cubicBezTo>
                    <a:pt x="25" y="62"/>
                    <a:pt x="25" y="83"/>
                    <a:pt x="24" y="103"/>
                  </a:cubicBezTo>
                  <a:cubicBezTo>
                    <a:pt x="20" y="84"/>
                    <a:pt x="20" y="63"/>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57">
              <a:extLst>
                <a:ext uri="{FF2B5EF4-FFF2-40B4-BE49-F238E27FC236}">
                  <a16:creationId xmlns:a16="http://schemas.microsoft.com/office/drawing/2014/main" xmlns="" id="{66F484B9-6CBF-418F-AA76-CE4B04A3C1F9}"/>
                </a:ext>
              </a:extLst>
            </p:cNvPr>
            <p:cNvSpPr>
              <a:spLocks/>
            </p:cNvSpPr>
            <p:nvPr/>
          </p:nvSpPr>
          <p:spPr bwMode="auto">
            <a:xfrm>
              <a:off x="3415" y="2306"/>
              <a:ext cx="370" cy="1264"/>
            </a:xfrm>
            <a:custGeom>
              <a:avLst/>
              <a:gdLst>
                <a:gd name="T0" fmla="*/ 141 w 156"/>
                <a:gd name="T1" fmla="*/ 7 h 534"/>
                <a:gd name="T2" fmla="*/ 77 w 156"/>
                <a:gd name="T3" fmla="*/ 160 h 534"/>
                <a:gd name="T4" fmla="*/ 46 w 156"/>
                <a:gd name="T5" fmla="*/ 263 h 534"/>
                <a:gd name="T6" fmla="*/ 47 w 156"/>
                <a:gd name="T7" fmla="*/ 254 h 534"/>
                <a:gd name="T8" fmla="*/ 130 w 156"/>
                <a:gd name="T9" fmla="*/ 9 h 534"/>
                <a:gd name="T10" fmla="*/ 126 w 156"/>
                <a:gd name="T11" fmla="*/ 5 h 534"/>
                <a:gd name="T12" fmla="*/ 36 w 156"/>
                <a:gd name="T13" fmla="*/ 243 h 534"/>
                <a:gd name="T14" fmla="*/ 16 w 156"/>
                <a:gd name="T15" fmla="*/ 372 h 534"/>
                <a:gd name="T16" fmla="*/ 1 w 156"/>
                <a:gd name="T17" fmla="*/ 505 h 534"/>
                <a:gd name="T18" fmla="*/ 16 w 156"/>
                <a:gd name="T19" fmla="*/ 507 h 534"/>
                <a:gd name="T20" fmla="*/ 38 w 156"/>
                <a:gd name="T21" fmla="*/ 366 h 534"/>
                <a:gd name="T22" fmla="*/ 37 w 156"/>
                <a:gd name="T23" fmla="*/ 371 h 534"/>
                <a:gd name="T24" fmla="*/ 16 w 156"/>
                <a:gd name="T25" fmla="*/ 520 h 534"/>
                <a:gd name="T26" fmla="*/ 32 w 156"/>
                <a:gd name="T27" fmla="*/ 524 h 534"/>
                <a:gd name="T28" fmla="*/ 51 w 156"/>
                <a:gd name="T29" fmla="*/ 385 h 534"/>
                <a:gd name="T30" fmla="*/ 77 w 156"/>
                <a:gd name="T31" fmla="*/ 241 h 534"/>
                <a:gd name="T32" fmla="*/ 92 w 156"/>
                <a:gd name="T33" fmla="*/ 161 h 534"/>
                <a:gd name="T34" fmla="*/ 153 w 156"/>
                <a:gd name="T35" fmla="*/ 16 h 534"/>
                <a:gd name="T36" fmla="*/ 141 w 156"/>
                <a:gd name="T37" fmla="*/ 7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6" h="534">
                  <a:moveTo>
                    <a:pt x="141" y="7"/>
                  </a:moveTo>
                  <a:cubicBezTo>
                    <a:pt x="104" y="49"/>
                    <a:pt x="88" y="105"/>
                    <a:pt x="77" y="160"/>
                  </a:cubicBezTo>
                  <a:cubicBezTo>
                    <a:pt x="65" y="194"/>
                    <a:pt x="55" y="228"/>
                    <a:pt x="46" y="263"/>
                  </a:cubicBezTo>
                  <a:cubicBezTo>
                    <a:pt x="46" y="260"/>
                    <a:pt x="47" y="257"/>
                    <a:pt x="47" y="254"/>
                  </a:cubicBezTo>
                  <a:cubicBezTo>
                    <a:pt x="63" y="168"/>
                    <a:pt x="88" y="86"/>
                    <a:pt x="130" y="9"/>
                  </a:cubicBezTo>
                  <a:cubicBezTo>
                    <a:pt x="131" y="6"/>
                    <a:pt x="128" y="3"/>
                    <a:pt x="126" y="5"/>
                  </a:cubicBezTo>
                  <a:cubicBezTo>
                    <a:pt x="73" y="72"/>
                    <a:pt x="52" y="161"/>
                    <a:pt x="36" y="243"/>
                  </a:cubicBezTo>
                  <a:cubicBezTo>
                    <a:pt x="28" y="286"/>
                    <a:pt x="22" y="329"/>
                    <a:pt x="16" y="372"/>
                  </a:cubicBezTo>
                  <a:cubicBezTo>
                    <a:pt x="10" y="415"/>
                    <a:pt x="0" y="462"/>
                    <a:pt x="1" y="505"/>
                  </a:cubicBezTo>
                  <a:cubicBezTo>
                    <a:pt x="1" y="514"/>
                    <a:pt x="15" y="516"/>
                    <a:pt x="16" y="507"/>
                  </a:cubicBezTo>
                  <a:cubicBezTo>
                    <a:pt x="22" y="460"/>
                    <a:pt x="29" y="413"/>
                    <a:pt x="38" y="366"/>
                  </a:cubicBezTo>
                  <a:cubicBezTo>
                    <a:pt x="38" y="368"/>
                    <a:pt x="38" y="370"/>
                    <a:pt x="37" y="371"/>
                  </a:cubicBezTo>
                  <a:cubicBezTo>
                    <a:pt x="30" y="421"/>
                    <a:pt x="28" y="471"/>
                    <a:pt x="16" y="520"/>
                  </a:cubicBezTo>
                  <a:cubicBezTo>
                    <a:pt x="14" y="530"/>
                    <a:pt x="29" y="534"/>
                    <a:pt x="32" y="524"/>
                  </a:cubicBezTo>
                  <a:cubicBezTo>
                    <a:pt x="42" y="478"/>
                    <a:pt x="44" y="431"/>
                    <a:pt x="51" y="385"/>
                  </a:cubicBezTo>
                  <a:cubicBezTo>
                    <a:pt x="58" y="337"/>
                    <a:pt x="67" y="289"/>
                    <a:pt x="77" y="241"/>
                  </a:cubicBezTo>
                  <a:cubicBezTo>
                    <a:pt x="82" y="215"/>
                    <a:pt x="87" y="188"/>
                    <a:pt x="92" y="161"/>
                  </a:cubicBezTo>
                  <a:cubicBezTo>
                    <a:pt x="109" y="111"/>
                    <a:pt x="129" y="63"/>
                    <a:pt x="153" y="16"/>
                  </a:cubicBezTo>
                  <a:cubicBezTo>
                    <a:pt x="156" y="8"/>
                    <a:pt x="147" y="0"/>
                    <a:pt x="14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58">
              <a:extLst>
                <a:ext uri="{FF2B5EF4-FFF2-40B4-BE49-F238E27FC236}">
                  <a16:creationId xmlns:a16="http://schemas.microsoft.com/office/drawing/2014/main" xmlns="" id="{2B8A52E8-B9EE-42FE-BF87-DC2413D3FAE8}"/>
                </a:ext>
              </a:extLst>
            </p:cNvPr>
            <p:cNvSpPr>
              <a:spLocks/>
            </p:cNvSpPr>
            <p:nvPr/>
          </p:nvSpPr>
          <p:spPr bwMode="auto">
            <a:xfrm>
              <a:off x="4020" y="2301"/>
              <a:ext cx="361" cy="1269"/>
            </a:xfrm>
            <a:custGeom>
              <a:avLst/>
              <a:gdLst>
                <a:gd name="T0" fmla="*/ 145 w 152"/>
                <a:gd name="T1" fmla="*/ 396 h 536"/>
                <a:gd name="T2" fmla="*/ 134 w 152"/>
                <a:gd name="T3" fmla="*/ 250 h 536"/>
                <a:gd name="T4" fmla="*/ 38 w 152"/>
                <a:gd name="T5" fmla="*/ 5 h 536"/>
                <a:gd name="T6" fmla="*/ 24 w 152"/>
                <a:gd name="T7" fmla="*/ 11 h 536"/>
                <a:gd name="T8" fmla="*/ 6 w 152"/>
                <a:gd name="T9" fmla="*/ 10 h 536"/>
                <a:gd name="T10" fmla="*/ 8 w 152"/>
                <a:gd name="T11" fmla="*/ 20 h 536"/>
                <a:gd name="T12" fmla="*/ 59 w 152"/>
                <a:gd name="T13" fmla="*/ 82 h 536"/>
                <a:gd name="T14" fmla="*/ 85 w 152"/>
                <a:gd name="T15" fmla="*/ 155 h 536"/>
                <a:gd name="T16" fmla="*/ 101 w 152"/>
                <a:gd name="T17" fmla="*/ 241 h 536"/>
                <a:gd name="T18" fmla="*/ 124 w 152"/>
                <a:gd name="T19" fmla="*/ 509 h 536"/>
                <a:gd name="T20" fmla="*/ 130 w 152"/>
                <a:gd name="T21" fmla="*/ 517 h 536"/>
                <a:gd name="T22" fmla="*/ 129 w 152"/>
                <a:gd name="T23" fmla="*/ 521 h 536"/>
                <a:gd name="T24" fmla="*/ 146 w 152"/>
                <a:gd name="T25" fmla="*/ 525 h 536"/>
                <a:gd name="T26" fmla="*/ 145 w 152"/>
                <a:gd name="T27" fmla="*/ 396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536">
                  <a:moveTo>
                    <a:pt x="145" y="396"/>
                  </a:moveTo>
                  <a:cubicBezTo>
                    <a:pt x="143" y="347"/>
                    <a:pt x="140" y="298"/>
                    <a:pt x="134" y="250"/>
                  </a:cubicBezTo>
                  <a:cubicBezTo>
                    <a:pt x="122" y="162"/>
                    <a:pt x="97" y="73"/>
                    <a:pt x="38" y="5"/>
                  </a:cubicBezTo>
                  <a:cubicBezTo>
                    <a:pt x="33" y="0"/>
                    <a:pt x="24" y="5"/>
                    <a:pt x="24" y="11"/>
                  </a:cubicBezTo>
                  <a:cubicBezTo>
                    <a:pt x="19" y="9"/>
                    <a:pt x="13" y="8"/>
                    <a:pt x="6" y="10"/>
                  </a:cubicBezTo>
                  <a:cubicBezTo>
                    <a:pt x="0" y="11"/>
                    <a:pt x="1" y="21"/>
                    <a:pt x="8" y="20"/>
                  </a:cubicBezTo>
                  <a:cubicBezTo>
                    <a:pt x="34" y="19"/>
                    <a:pt x="50" y="62"/>
                    <a:pt x="59" y="82"/>
                  </a:cubicBezTo>
                  <a:cubicBezTo>
                    <a:pt x="69" y="106"/>
                    <a:pt x="77" y="130"/>
                    <a:pt x="85" y="155"/>
                  </a:cubicBezTo>
                  <a:cubicBezTo>
                    <a:pt x="91" y="184"/>
                    <a:pt x="97" y="213"/>
                    <a:pt x="101" y="241"/>
                  </a:cubicBezTo>
                  <a:cubicBezTo>
                    <a:pt x="117" y="330"/>
                    <a:pt x="121" y="420"/>
                    <a:pt x="124" y="509"/>
                  </a:cubicBezTo>
                  <a:cubicBezTo>
                    <a:pt x="124" y="514"/>
                    <a:pt x="127" y="516"/>
                    <a:pt x="130" y="517"/>
                  </a:cubicBezTo>
                  <a:cubicBezTo>
                    <a:pt x="130" y="518"/>
                    <a:pt x="129" y="519"/>
                    <a:pt x="129" y="521"/>
                  </a:cubicBezTo>
                  <a:cubicBezTo>
                    <a:pt x="127" y="532"/>
                    <a:pt x="144" y="536"/>
                    <a:pt x="146" y="525"/>
                  </a:cubicBezTo>
                  <a:cubicBezTo>
                    <a:pt x="152" y="483"/>
                    <a:pt x="146" y="438"/>
                    <a:pt x="145" y="3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59">
              <a:extLst>
                <a:ext uri="{FF2B5EF4-FFF2-40B4-BE49-F238E27FC236}">
                  <a16:creationId xmlns:a16="http://schemas.microsoft.com/office/drawing/2014/main" xmlns="" id="{4B24BF15-0E4B-475C-8C8B-6E99520203D4}"/>
                </a:ext>
              </a:extLst>
            </p:cNvPr>
            <p:cNvSpPr>
              <a:spLocks/>
            </p:cNvSpPr>
            <p:nvPr/>
          </p:nvSpPr>
          <p:spPr bwMode="auto">
            <a:xfrm>
              <a:off x="3415" y="3502"/>
              <a:ext cx="328" cy="94"/>
            </a:xfrm>
            <a:custGeom>
              <a:avLst/>
              <a:gdLst>
                <a:gd name="T0" fmla="*/ 130 w 138"/>
                <a:gd name="T1" fmla="*/ 22 h 40"/>
                <a:gd name="T2" fmla="*/ 120 w 138"/>
                <a:gd name="T3" fmla="*/ 18 h 40"/>
                <a:gd name="T4" fmla="*/ 111 w 138"/>
                <a:gd name="T5" fmla="*/ 10 h 40"/>
                <a:gd name="T6" fmla="*/ 77 w 138"/>
                <a:gd name="T7" fmla="*/ 10 h 40"/>
                <a:gd name="T8" fmla="*/ 55 w 138"/>
                <a:gd name="T9" fmla="*/ 11 h 40"/>
                <a:gd name="T10" fmla="*/ 34 w 138"/>
                <a:gd name="T11" fmla="*/ 11 h 40"/>
                <a:gd name="T12" fmla="*/ 14 w 138"/>
                <a:gd name="T13" fmla="*/ 4 h 40"/>
                <a:gd name="T14" fmla="*/ 4 w 138"/>
                <a:gd name="T15" fmla="*/ 14 h 40"/>
                <a:gd name="T16" fmla="*/ 11 w 138"/>
                <a:gd name="T17" fmla="*/ 29 h 40"/>
                <a:gd name="T18" fmla="*/ 125 w 138"/>
                <a:gd name="T19" fmla="*/ 39 h 40"/>
                <a:gd name="T20" fmla="*/ 130 w 138"/>
                <a:gd name="T21"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 h="40">
                  <a:moveTo>
                    <a:pt x="130" y="22"/>
                  </a:moveTo>
                  <a:cubicBezTo>
                    <a:pt x="126" y="21"/>
                    <a:pt x="123" y="19"/>
                    <a:pt x="120" y="18"/>
                  </a:cubicBezTo>
                  <a:cubicBezTo>
                    <a:pt x="120" y="14"/>
                    <a:pt x="117" y="10"/>
                    <a:pt x="111" y="10"/>
                  </a:cubicBezTo>
                  <a:cubicBezTo>
                    <a:pt x="100" y="10"/>
                    <a:pt x="88" y="10"/>
                    <a:pt x="77" y="10"/>
                  </a:cubicBezTo>
                  <a:cubicBezTo>
                    <a:pt x="70" y="10"/>
                    <a:pt x="62" y="10"/>
                    <a:pt x="55" y="11"/>
                  </a:cubicBezTo>
                  <a:cubicBezTo>
                    <a:pt x="48" y="11"/>
                    <a:pt x="41" y="11"/>
                    <a:pt x="34" y="11"/>
                  </a:cubicBezTo>
                  <a:cubicBezTo>
                    <a:pt x="27" y="10"/>
                    <a:pt x="20" y="8"/>
                    <a:pt x="14" y="4"/>
                  </a:cubicBezTo>
                  <a:cubicBezTo>
                    <a:pt x="7" y="0"/>
                    <a:pt x="0" y="9"/>
                    <a:pt x="4" y="14"/>
                  </a:cubicBezTo>
                  <a:cubicBezTo>
                    <a:pt x="0" y="19"/>
                    <a:pt x="2" y="29"/>
                    <a:pt x="11" y="29"/>
                  </a:cubicBezTo>
                  <a:cubicBezTo>
                    <a:pt x="49" y="29"/>
                    <a:pt x="87" y="34"/>
                    <a:pt x="125" y="39"/>
                  </a:cubicBezTo>
                  <a:cubicBezTo>
                    <a:pt x="134" y="40"/>
                    <a:pt x="138" y="26"/>
                    <a:pt x="130"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60">
              <a:extLst>
                <a:ext uri="{FF2B5EF4-FFF2-40B4-BE49-F238E27FC236}">
                  <a16:creationId xmlns:a16="http://schemas.microsoft.com/office/drawing/2014/main" xmlns="" id="{7FC58110-3C13-4254-A45E-AE0E8BB11FAF}"/>
                </a:ext>
              </a:extLst>
            </p:cNvPr>
            <p:cNvSpPr>
              <a:spLocks/>
            </p:cNvSpPr>
            <p:nvPr/>
          </p:nvSpPr>
          <p:spPr bwMode="auto">
            <a:xfrm>
              <a:off x="4023" y="3499"/>
              <a:ext cx="351" cy="102"/>
            </a:xfrm>
            <a:custGeom>
              <a:avLst/>
              <a:gdLst>
                <a:gd name="T0" fmla="*/ 139 w 148"/>
                <a:gd name="T1" fmla="*/ 10 h 43"/>
                <a:gd name="T2" fmla="*/ 132 w 148"/>
                <a:gd name="T3" fmla="*/ 8 h 43"/>
                <a:gd name="T4" fmla="*/ 122 w 148"/>
                <a:gd name="T5" fmla="*/ 1 h 43"/>
                <a:gd name="T6" fmla="*/ 48 w 148"/>
                <a:gd name="T7" fmla="*/ 11 h 43"/>
                <a:gd name="T8" fmla="*/ 1 w 148"/>
                <a:gd name="T9" fmla="*/ 8 h 43"/>
                <a:gd name="T10" fmla="*/ 3 w 148"/>
                <a:gd name="T11" fmla="*/ 16 h 43"/>
                <a:gd name="T12" fmla="*/ 5 w 148"/>
                <a:gd name="T13" fmla="*/ 23 h 43"/>
                <a:gd name="T14" fmla="*/ 6 w 148"/>
                <a:gd name="T15" fmla="*/ 35 h 43"/>
                <a:gd name="T16" fmla="*/ 54 w 148"/>
                <a:gd name="T17" fmla="*/ 38 h 43"/>
                <a:gd name="T18" fmla="*/ 57 w 148"/>
                <a:gd name="T19" fmla="*/ 38 h 43"/>
                <a:gd name="T20" fmla="*/ 143 w 148"/>
                <a:gd name="T21" fmla="*/ 25 h 43"/>
                <a:gd name="T22" fmla="*/ 139 w 148"/>
                <a:gd name="T23" fmla="*/ 1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8" h="43">
                  <a:moveTo>
                    <a:pt x="139" y="10"/>
                  </a:moveTo>
                  <a:cubicBezTo>
                    <a:pt x="136" y="9"/>
                    <a:pt x="134" y="8"/>
                    <a:pt x="132" y="8"/>
                  </a:cubicBezTo>
                  <a:cubicBezTo>
                    <a:pt x="131" y="4"/>
                    <a:pt x="127" y="0"/>
                    <a:pt x="122" y="1"/>
                  </a:cubicBezTo>
                  <a:cubicBezTo>
                    <a:pt x="97" y="6"/>
                    <a:pt x="73" y="9"/>
                    <a:pt x="48" y="11"/>
                  </a:cubicBezTo>
                  <a:cubicBezTo>
                    <a:pt x="32" y="10"/>
                    <a:pt x="17" y="8"/>
                    <a:pt x="1" y="8"/>
                  </a:cubicBezTo>
                  <a:cubicBezTo>
                    <a:pt x="2" y="11"/>
                    <a:pt x="3" y="13"/>
                    <a:pt x="3" y="16"/>
                  </a:cubicBezTo>
                  <a:cubicBezTo>
                    <a:pt x="4" y="19"/>
                    <a:pt x="4" y="21"/>
                    <a:pt x="5" y="23"/>
                  </a:cubicBezTo>
                  <a:cubicBezTo>
                    <a:pt x="0" y="26"/>
                    <a:pt x="0" y="34"/>
                    <a:pt x="6" y="35"/>
                  </a:cubicBezTo>
                  <a:cubicBezTo>
                    <a:pt x="22" y="38"/>
                    <a:pt x="39" y="38"/>
                    <a:pt x="54" y="38"/>
                  </a:cubicBezTo>
                  <a:cubicBezTo>
                    <a:pt x="55" y="38"/>
                    <a:pt x="56" y="38"/>
                    <a:pt x="57" y="38"/>
                  </a:cubicBezTo>
                  <a:cubicBezTo>
                    <a:pt x="88" y="42"/>
                    <a:pt x="120" y="43"/>
                    <a:pt x="143" y="25"/>
                  </a:cubicBezTo>
                  <a:cubicBezTo>
                    <a:pt x="148" y="21"/>
                    <a:pt x="146" y="11"/>
                    <a:pt x="13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61">
              <a:extLst>
                <a:ext uri="{FF2B5EF4-FFF2-40B4-BE49-F238E27FC236}">
                  <a16:creationId xmlns:a16="http://schemas.microsoft.com/office/drawing/2014/main" xmlns="" id="{875D74A3-8826-48CE-B317-F6EE2786BA6B}"/>
                </a:ext>
              </a:extLst>
            </p:cNvPr>
            <p:cNvSpPr>
              <a:spLocks noEditPoints="1"/>
            </p:cNvSpPr>
            <p:nvPr/>
          </p:nvSpPr>
          <p:spPr bwMode="auto">
            <a:xfrm>
              <a:off x="3104" y="2310"/>
              <a:ext cx="625" cy="661"/>
            </a:xfrm>
            <a:custGeom>
              <a:avLst/>
              <a:gdLst>
                <a:gd name="T0" fmla="*/ 250 w 263"/>
                <a:gd name="T1" fmla="*/ 3 h 279"/>
                <a:gd name="T2" fmla="*/ 106 w 263"/>
                <a:gd name="T3" fmla="*/ 107 h 279"/>
                <a:gd name="T4" fmla="*/ 3 w 263"/>
                <a:gd name="T5" fmla="*/ 261 h 279"/>
                <a:gd name="T6" fmla="*/ 16 w 263"/>
                <a:gd name="T7" fmla="*/ 271 h 279"/>
                <a:gd name="T8" fmla="*/ 139 w 263"/>
                <a:gd name="T9" fmla="*/ 138 h 279"/>
                <a:gd name="T10" fmla="*/ 254 w 263"/>
                <a:gd name="T11" fmla="*/ 25 h 279"/>
                <a:gd name="T12" fmla="*/ 255 w 263"/>
                <a:gd name="T13" fmla="*/ 18 h 279"/>
                <a:gd name="T14" fmla="*/ 250 w 263"/>
                <a:gd name="T15" fmla="*/ 3 h 279"/>
                <a:gd name="T16" fmla="*/ 60 w 263"/>
                <a:gd name="T17" fmla="*/ 195 h 279"/>
                <a:gd name="T18" fmla="*/ 49 w 263"/>
                <a:gd name="T19" fmla="*/ 207 h 279"/>
                <a:gd name="T20" fmla="*/ 58 w 263"/>
                <a:gd name="T21" fmla="*/ 195 h 279"/>
                <a:gd name="T22" fmla="*/ 60 w 263"/>
                <a:gd name="T23" fmla="*/ 195 h 279"/>
                <a:gd name="T24" fmla="*/ 128 w 263"/>
                <a:gd name="T25" fmla="*/ 126 h 279"/>
                <a:gd name="T26" fmla="*/ 92 w 263"/>
                <a:gd name="T27" fmla="*/ 162 h 279"/>
                <a:gd name="T28" fmla="*/ 206 w 263"/>
                <a:gd name="T29" fmla="*/ 55 h 279"/>
                <a:gd name="T30" fmla="*/ 128 w 263"/>
                <a:gd name="T31" fmla="*/ 126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3" h="279">
                  <a:moveTo>
                    <a:pt x="250" y="3"/>
                  </a:moveTo>
                  <a:cubicBezTo>
                    <a:pt x="193" y="21"/>
                    <a:pt x="146" y="65"/>
                    <a:pt x="106" y="107"/>
                  </a:cubicBezTo>
                  <a:cubicBezTo>
                    <a:pt x="65" y="152"/>
                    <a:pt x="26" y="204"/>
                    <a:pt x="3" y="261"/>
                  </a:cubicBezTo>
                  <a:cubicBezTo>
                    <a:pt x="0" y="269"/>
                    <a:pt x="9" y="279"/>
                    <a:pt x="16" y="271"/>
                  </a:cubicBezTo>
                  <a:cubicBezTo>
                    <a:pt x="55" y="225"/>
                    <a:pt x="96" y="180"/>
                    <a:pt x="139" y="138"/>
                  </a:cubicBezTo>
                  <a:cubicBezTo>
                    <a:pt x="178" y="100"/>
                    <a:pt x="222" y="69"/>
                    <a:pt x="254" y="25"/>
                  </a:cubicBezTo>
                  <a:cubicBezTo>
                    <a:pt x="256" y="22"/>
                    <a:pt x="256" y="20"/>
                    <a:pt x="255" y="18"/>
                  </a:cubicBezTo>
                  <a:cubicBezTo>
                    <a:pt x="263" y="14"/>
                    <a:pt x="259" y="0"/>
                    <a:pt x="250" y="3"/>
                  </a:cubicBezTo>
                  <a:close/>
                  <a:moveTo>
                    <a:pt x="60" y="195"/>
                  </a:moveTo>
                  <a:cubicBezTo>
                    <a:pt x="57" y="199"/>
                    <a:pt x="53" y="203"/>
                    <a:pt x="49" y="207"/>
                  </a:cubicBezTo>
                  <a:cubicBezTo>
                    <a:pt x="52" y="203"/>
                    <a:pt x="55" y="199"/>
                    <a:pt x="58" y="195"/>
                  </a:cubicBezTo>
                  <a:cubicBezTo>
                    <a:pt x="58" y="195"/>
                    <a:pt x="59" y="195"/>
                    <a:pt x="60" y="195"/>
                  </a:cubicBezTo>
                  <a:close/>
                  <a:moveTo>
                    <a:pt x="128" y="126"/>
                  </a:moveTo>
                  <a:cubicBezTo>
                    <a:pt x="115" y="138"/>
                    <a:pt x="103" y="149"/>
                    <a:pt x="92" y="162"/>
                  </a:cubicBezTo>
                  <a:cubicBezTo>
                    <a:pt x="125" y="122"/>
                    <a:pt x="164" y="85"/>
                    <a:pt x="206" y="55"/>
                  </a:cubicBezTo>
                  <a:cubicBezTo>
                    <a:pt x="181" y="80"/>
                    <a:pt x="153" y="102"/>
                    <a:pt x="128"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62">
              <a:extLst>
                <a:ext uri="{FF2B5EF4-FFF2-40B4-BE49-F238E27FC236}">
                  <a16:creationId xmlns:a16="http://schemas.microsoft.com/office/drawing/2014/main" xmlns="" id="{270B8218-B20B-49A4-ABAB-1FFB431FB765}"/>
                </a:ext>
              </a:extLst>
            </p:cNvPr>
            <p:cNvSpPr>
              <a:spLocks/>
            </p:cNvSpPr>
            <p:nvPr/>
          </p:nvSpPr>
          <p:spPr bwMode="auto">
            <a:xfrm>
              <a:off x="4070" y="2306"/>
              <a:ext cx="646" cy="658"/>
            </a:xfrm>
            <a:custGeom>
              <a:avLst/>
              <a:gdLst>
                <a:gd name="T0" fmla="*/ 266 w 272"/>
                <a:gd name="T1" fmla="*/ 261 h 278"/>
                <a:gd name="T2" fmla="*/ 128 w 272"/>
                <a:gd name="T3" fmla="*/ 70 h 278"/>
                <a:gd name="T4" fmla="*/ 7 w 272"/>
                <a:gd name="T5" fmla="*/ 3 h 278"/>
                <a:gd name="T6" fmla="*/ 6 w 272"/>
                <a:gd name="T7" fmla="*/ 12 h 278"/>
                <a:gd name="T8" fmla="*/ 35 w 272"/>
                <a:gd name="T9" fmla="*/ 21 h 278"/>
                <a:gd name="T10" fmla="*/ 31 w 272"/>
                <a:gd name="T11" fmla="*/ 20 h 278"/>
                <a:gd name="T12" fmla="*/ 27 w 272"/>
                <a:gd name="T13" fmla="*/ 34 h 278"/>
                <a:gd name="T14" fmla="*/ 211 w 272"/>
                <a:gd name="T15" fmla="*/ 211 h 278"/>
                <a:gd name="T16" fmla="*/ 220 w 272"/>
                <a:gd name="T17" fmla="*/ 225 h 278"/>
                <a:gd name="T18" fmla="*/ 246 w 272"/>
                <a:gd name="T19" fmla="*/ 264 h 278"/>
                <a:gd name="T20" fmla="*/ 252 w 272"/>
                <a:gd name="T21" fmla="*/ 268 h 278"/>
                <a:gd name="T22" fmla="*/ 254 w 272"/>
                <a:gd name="T23" fmla="*/ 271 h 278"/>
                <a:gd name="T24" fmla="*/ 266 w 272"/>
                <a:gd name="T25" fmla="*/ 261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2" h="278">
                  <a:moveTo>
                    <a:pt x="266" y="261"/>
                  </a:moveTo>
                  <a:cubicBezTo>
                    <a:pt x="225" y="204"/>
                    <a:pt x="185" y="122"/>
                    <a:pt x="128" y="70"/>
                  </a:cubicBezTo>
                  <a:cubicBezTo>
                    <a:pt x="96" y="34"/>
                    <a:pt x="54" y="0"/>
                    <a:pt x="7" y="3"/>
                  </a:cubicBezTo>
                  <a:cubicBezTo>
                    <a:pt x="1" y="3"/>
                    <a:pt x="0" y="11"/>
                    <a:pt x="6" y="12"/>
                  </a:cubicBezTo>
                  <a:cubicBezTo>
                    <a:pt x="16" y="14"/>
                    <a:pt x="26" y="17"/>
                    <a:pt x="35" y="21"/>
                  </a:cubicBezTo>
                  <a:cubicBezTo>
                    <a:pt x="34" y="21"/>
                    <a:pt x="32" y="20"/>
                    <a:pt x="31" y="20"/>
                  </a:cubicBezTo>
                  <a:cubicBezTo>
                    <a:pt x="21" y="19"/>
                    <a:pt x="19" y="31"/>
                    <a:pt x="27" y="34"/>
                  </a:cubicBezTo>
                  <a:cubicBezTo>
                    <a:pt x="107" y="66"/>
                    <a:pt x="163" y="140"/>
                    <a:pt x="211" y="211"/>
                  </a:cubicBezTo>
                  <a:cubicBezTo>
                    <a:pt x="214" y="216"/>
                    <a:pt x="217" y="221"/>
                    <a:pt x="220" y="225"/>
                  </a:cubicBezTo>
                  <a:cubicBezTo>
                    <a:pt x="229" y="239"/>
                    <a:pt x="237" y="252"/>
                    <a:pt x="246" y="264"/>
                  </a:cubicBezTo>
                  <a:cubicBezTo>
                    <a:pt x="247" y="266"/>
                    <a:pt x="249" y="268"/>
                    <a:pt x="252" y="268"/>
                  </a:cubicBezTo>
                  <a:cubicBezTo>
                    <a:pt x="252" y="269"/>
                    <a:pt x="253" y="270"/>
                    <a:pt x="254" y="271"/>
                  </a:cubicBezTo>
                  <a:cubicBezTo>
                    <a:pt x="260" y="278"/>
                    <a:pt x="272" y="268"/>
                    <a:pt x="266"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63">
              <a:extLst>
                <a:ext uri="{FF2B5EF4-FFF2-40B4-BE49-F238E27FC236}">
                  <a16:creationId xmlns:a16="http://schemas.microsoft.com/office/drawing/2014/main" xmlns="" id="{C5178162-79B1-4F8E-AF9A-C7BA6EE35EDB}"/>
                </a:ext>
              </a:extLst>
            </p:cNvPr>
            <p:cNvSpPr>
              <a:spLocks/>
            </p:cNvSpPr>
            <p:nvPr/>
          </p:nvSpPr>
          <p:spPr bwMode="auto">
            <a:xfrm>
              <a:off x="4115" y="3542"/>
              <a:ext cx="188" cy="158"/>
            </a:xfrm>
            <a:custGeom>
              <a:avLst/>
              <a:gdLst>
                <a:gd name="T0" fmla="*/ 78 w 79"/>
                <a:gd name="T1" fmla="*/ 45 h 67"/>
                <a:gd name="T2" fmla="*/ 63 w 79"/>
                <a:gd name="T3" fmla="*/ 26 h 67"/>
                <a:gd name="T4" fmla="*/ 34 w 79"/>
                <a:gd name="T5" fmla="*/ 5 h 67"/>
                <a:gd name="T6" fmla="*/ 26 w 79"/>
                <a:gd name="T7" fmla="*/ 15 h 67"/>
                <a:gd name="T8" fmla="*/ 32 w 79"/>
                <a:gd name="T9" fmla="*/ 23 h 67"/>
                <a:gd name="T10" fmla="*/ 12 w 79"/>
                <a:gd name="T11" fmla="*/ 9 h 67"/>
                <a:gd name="T12" fmla="*/ 4 w 79"/>
                <a:gd name="T13" fmla="*/ 19 h 67"/>
                <a:gd name="T14" fmla="*/ 58 w 79"/>
                <a:gd name="T15" fmla="*/ 62 h 67"/>
                <a:gd name="T16" fmla="*/ 69 w 79"/>
                <a:gd name="T17" fmla="*/ 54 h 67"/>
                <a:gd name="T18" fmla="*/ 78 w 79"/>
                <a:gd name="T19" fmla="*/ 4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67">
                  <a:moveTo>
                    <a:pt x="78" y="45"/>
                  </a:moveTo>
                  <a:cubicBezTo>
                    <a:pt x="77" y="37"/>
                    <a:pt x="69" y="31"/>
                    <a:pt x="63" y="26"/>
                  </a:cubicBezTo>
                  <a:cubicBezTo>
                    <a:pt x="54" y="18"/>
                    <a:pt x="44" y="11"/>
                    <a:pt x="34" y="5"/>
                  </a:cubicBezTo>
                  <a:cubicBezTo>
                    <a:pt x="27" y="0"/>
                    <a:pt x="21" y="10"/>
                    <a:pt x="26" y="15"/>
                  </a:cubicBezTo>
                  <a:cubicBezTo>
                    <a:pt x="28" y="18"/>
                    <a:pt x="30" y="21"/>
                    <a:pt x="32" y="23"/>
                  </a:cubicBezTo>
                  <a:cubicBezTo>
                    <a:pt x="25" y="18"/>
                    <a:pt x="19" y="13"/>
                    <a:pt x="12" y="9"/>
                  </a:cubicBezTo>
                  <a:cubicBezTo>
                    <a:pt x="5" y="4"/>
                    <a:pt x="0" y="14"/>
                    <a:pt x="4" y="19"/>
                  </a:cubicBezTo>
                  <a:cubicBezTo>
                    <a:pt x="18" y="37"/>
                    <a:pt x="40" y="49"/>
                    <a:pt x="58" y="62"/>
                  </a:cubicBezTo>
                  <a:cubicBezTo>
                    <a:pt x="64" y="67"/>
                    <a:pt x="71" y="60"/>
                    <a:pt x="69" y="54"/>
                  </a:cubicBezTo>
                  <a:cubicBezTo>
                    <a:pt x="74" y="56"/>
                    <a:pt x="79" y="50"/>
                    <a:pt x="78"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64">
              <a:extLst>
                <a:ext uri="{FF2B5EF4-FFF2-40B4-BE49-F238E27FC236}">
                  <a16:creationId xmlns:a16="http://schemas.microsoft.com/office/drawing/2014/main" xmlns="" id="{424CDA4B-652A-46AA-82B4-BE81A4EA2D2B}"/>
                </a:ext>
              </a:extLst>
            </p:cNvPr>
            <p:cNvSpPr>
              <a:spLocks/>
            </p:cNvSpPr>
            <p:nvPr/>
          </p:nvSpPr>
          <p:spPr bwMode="auto">
            <a:xfrm>
              <a:off x="3439" y="3542"/>
              <a:ext cx="159" cy="154"/>
            </a:xfrm>
            <a:custGeom>
              <a:avLst/>
              <a:gdLst>
                <a:gd name="T0" fmla="*/ 60 w 67"/>
                <a:gd name="T1" fmla="*/ 6 h 65"/>
                <a:gd name="T2" fmla="*/ 51 w 67"/>
                <a:gd name="T3" fmla="*/ 8 h 65"/>
                <a:gd name="T4" fmla="*/ 46 w 67"/>
                <a:gd name="T5" fmla="*/ 0 h 65"/>
                <a:gd name="T6" fmla="*/ 4 w 67"/>
                <a:gd name="T7" fmla="*/ 38 h 65"/>
                <a:gd name="T8" fmla="*/ 14 w 67"/>
                <a:gd name="T9" fmla="*/ 50 h 65"/>
                <a:gd name="T10" fmla="*/ 14 w 67"/>
                <a:gd name="T11" fmla="*/ 50 h 65"/>
                <a:gd name="T12" fmla="*/ 28 w 67"/>
                <a:gd name="T13" fmla="*/ 58 h 65"/>
                <a:gd name="T14" fmla="*/ 45 w 67"/>
                <a:gd name="T15" fmla="*/ 36 h 65"/>
                <a:gd name="T16" fmla="*/ 65 w 67"/>
                <a:gd name="T17" fmla="*/ 16 h 65"/>
                <a:gd name="T18" fmla="*/ 65 w 67"/>
                <a:gd name="T19" fmla="*/ 16 h 65"/>
                <a:gd name="T20" fmla="*/ 60 w 67"/>
                <a:gd name="T21" fmla="*/ 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65">
                  <a:moveTo>
                    <a:pt x="60" y="6"/>
                  </a:moveTo>
                  <a:cubicBezTo>
                    <a:pt x="57" y="6"/>
                    <a:pt x="54" y="7"/>
                    <a:pt x="51" y="8"/>
                  </a:cubicBezTo>
                  <a:cubicBezTo>
                    <a:pt x="53" y="5"/>
                    <a:pt x="50" y="0"/>
                    <a:pt x="46" y="0"/>
                  </a:cubicBezTo>
                  <a:cubicBezTo>
                    <a:pt x="27" y="3"/>
                    <a:pt x="15" y="24"/>
                    <a:pt x="4" y="38"/>
                  </a:cubicBezTo>
                  <a:cubicBezTo>
                    <a:pt x="0" y="44"/>
                    <a:pt x="7" y="52"/>
                    <a:pt x="14" y="50"/>
                  </a:cubicBezTo>
                  <a:cubicBezTo>
                    <a:pt x="14" y="50"/>
                    <a:pt x="14" y="50"/>
                    <a:pt x="14" y="50"/>
                  </a:cubicBezTo>
                  <a:cubicBezTo>
                    <a:pt x="12" y="58"/>
                    <a:pt x="22" y="65"/>
                    <a:pt x="28" y="58"/>
                  </a:cubicBezTo>
                  <a:cubicBezTo>
                    <a:pt x="34" y="52"/>
                    <a:pt x="39" y="43"/>
                    <a:pt x="45" y="36"/>
                  </a:cubicBezTo>
                  <a:cubicBezTo>
                    <a:pt x="51" y="29"/>
                    <a:pt x="61" y="24"/>
                    <a:pt x="65" y="16"/>
                  </a:cubicBezTo>
                  <a:cubicBezTo>
                    <a:pt x="65" y="16"/>
                    <a:pt x="65" y="16"/>
                    <a:pt x="65" y="16"/>
                  </a:cubicBezTo>
                  <a:cubicBezTo>
                    <a:pt x="67" y="12"/>
                    <a:pt x="65" y="6"/>
                    <a:pt x="6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65">
              <a:extLst>
                <a:ext uri="{FF2B5EF4-FFF2-40B4-BE49-F238E27FC236}">
                  <a16:creationId xmlns:a16="http://schemas.microsoft.com/office/drawing/2014/main" xmlns="" id="{19DD9B20-BF41-4B6B-9030-11B75BDDD477}"/>
                </a:ext>
              </a:extLst>
            </p:cNvPr>
            <p:cNvSpPr>
              <a:spLocks noEditPoints="1"/>
            </p:cNvSpPr>
            <p:nvPr/>
          </p:nvSpPr>
          <p:spPr bwMode="auto">
            <a:xfrm>
              <a:off x="3676" y="3272"/>
              <a:ext cx="399" cy="322"/>
            </a:xfrm>
            <a:custGeom>
              <a:avLst/>
              <a:gdLst>
                <a:gd name="T0" fmla="*/ 110 w 168"/>
                <a:gd name="T1" fmla="*/ 9 h 136"/>
                <a:gd name="T2" fmla="*/ 46 w 168"/>
                <a:gd name="T3" fmla="*/ 15 h 136"/>
                <a:gd name="T4" fmla="*/ 8 w 168"/>
                <a:gd name="T5" fmla="*/ 127 h 136"/>
                <a:gd name="T6" fmla="*/ 24 w 168"/>
                <a:gd name="T7" fmla="*/ 127 h 136"/>
                <a:gd name="T8" fmla="*/ 38 w 168"/>
                <a:gd name="T9" fmla="*/ 74 h 136"/>
                <a:gd name="T10" fmla="*/ 74 w 168"/>
                <a:gd name="T11" fmla="*/ 49 h 136"/>
                <a:gd name="T12" fmla="*/ 117 w 168"/>
                <a:gd name="T13" fmla="*/ 52 h 136"/>
                <a:gd name="T14" fmla="*/ 143 w 168"/>
                <a:gd name="T15" fmla="*/ 124 h 136"/>
                <a:gd name="T16" fmla="*/ 160 w 168"/>
                <a:gd name="T17" fmla="*/ 124 h 136"/>
                <a:gd name="T18" fmla="*/ 110 w 168"/>
                <a:gd name="T19" fmla="*/ 9 h 136"/>
                <a:gd name="T20" fmla="*/ 75 w 168"/>
                <a:gd name="T21" fmla="*/ 32 h 136"/>
                <a:gd name="T22" fmla="*/ 77 w 168"/>
                <a:gd name="T23" fmla="*/ 30 h 136"/>
                <a:gd name="T24" fmla="*/ 100 w 168"/>
                <a:gd name="T25" fmla="*/ 25 h 136"/>
                <a:gd name="T26" fmla="*/ 111 w 168"/>
                <a:gd name="T27" fmla="*/ 31 h 136"/>
                <a:gd name="T28" fmla="*/ 75 w 168"/>
                <a:gd name="T29" fmla="*/ 3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8" h="136">
                  <a:moveTo>
                    <a:pt x="110" y="9"/>
                  </a:moveTo>
                  <a:cubicBezTo>
                    <a:pt x="91" y="0"/>
                    <a:pt x="66" y="3"/>
                    <a:pt x="46" y="15"/>
                  </a:cubicBezTo>
                  <a:cubicBezTo>
                    <a:pt x="7" y="38"/>
                    <a:pt x="0" y="87"/>
                    <a:pt x="8" y="127"/>
                  </a:cubicBezTo>
                  <a:cubicBezTo>
                    <a:pt x="9" y="136"/>
                    <a:pt x="23" y="136"/>
                    <a:pt x="24" y="127"/>
                  </a:cubicBezTo>
                  <a:cubicBezTo>
                    <a:pt x="27" y="109"/>
                    <a:pt x="31" y="91"/>
                    <a:pt x="38" y="74"/>
                  </a:cubicBezTo>
                  <a:cubicBezTo>
                    <a:pt x="47" y="63"/>
                    <a:pt x="60" y="54"/>
                    <a:pt x="74" y="49"/>
                  </a:cubicBezTo>
                  <a:cubicBezTo>
                    <a:pt x="88" y="44"/>
                    <a:pt x="104" y="45"/>
                    <a:pt x="117" y="52"/>
                  </a:cubicBezTo>
                  <a:cubicBezTo>
                    <a:pt x="140" y="65"/>
                    <a:pt x="138" y="101"/>
                    <a:pt x="143" y="124"/>
                  </a:cubicBezTo>
                  <a:cubicBezTo>
                    <a:pt x="145" y="132"/>
                    <a:pt x="158" y="132"/>
                    <a:pt x="160" y="124"/>
                  </a:cubicBezTo>
                  <a:cubicBezTo>
                    <a:pt x="168" y="82"/>
                    <a:pt x="162" y="18"/>
                    <a:pt x="110" y="9"/>
                  </a:cubicBezTo>
                  <a:close/>
                  <a:moveTo>
                    <a:pt x="75" y="32"/>
                  </a:moveTo>
                  <a:cubicBezTo>
                    <a:pt x="76" y="31"/>
                    <a:pt x="76" y="31"/>
                    <a:pt x="77" y="30"/>
                  </a:cubicBezTo>
                  <a:cubicBezTo>
                    <a:pt x="85" y="26"/>
                    <a:pt x="93" y="24"/>
                    <a:pt x="100" y="25"/>
                  </a:cubicBezTo>
                  <a:cubicBezTo>
                    <a:pt x="104" y="27"/>
                    <a:pt x="107" y="29"/>
                    <a:pt x="111" y="31"/>
                  </a:cubicBezTo>
                  <a:cubicBezTo>
                    <a:pt x="99" y="28"/>
                    <a:pt x="87" y="29"/>
                    <a:pt x="75"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66">
              <a:extLst>
                <a:ext uri="{FF2B5EF4-FFF2-40B4-BE49-F238E27FC236}">
                  <a16:creationId xmlns:a16="http://schemas.microsoft.com/office/drawing/2014/main" xmlns="" id="{2E9EA623-9CF5-4083-A4AE-DD1C619AE298}"/>
                </a:ext>
              </a:extLst>
            </p:cNvPr>
            <p:cNvSpPr>
              <a:spLocks/>
            </p:cNvSpPr>
            <p:nvPr/>
          </p:nvSpPr>
          <p:spPr bwMode="auto">
            <a:xfrm>
              <a:off x="3271" y="1607"/>
              <a:ext cx="163" cy="145"/>
            </a:xfrm>
            <a:custGeom>
              <a:avLst/>
              <a:gdLst>
                <a:gd name="T0" fmla="*/ 59 w 69"/>
                <a:gd name="T1" fmla="*/ 1 h 61"/>
                <a:gd name="T2" fmla="*/ 52 w 69"/>
                <a:gd name="T3" fmla="*/ 1 h 61"/>
                <a:gd name="T4" fmla="*/ 20 w 69"/>
                <a:gd name="T5" fmla="*/ 25 h 61"/>
                <a:gd name="T6" fmla="*/ 5 w 69"/>
                <a:gd name="T7" fmla="*/ 44 h 61"/>
                <a:gd name="T8" fmla="*/ 17 w 69"/>
                <a:gd name="T9" fmla="*/ 54 h 61"/>
                <a:gd name="T10" fmla="*/ 22 w 69"/>
                <a:gd name="T11" fmla="*/ 49 h 61"/>
                <a:gd name="T12" fmla="*/ 24 w 69"/>
                <a:gd name="T13" fmla="*/ 48 h 61"/>
                <a:gd name="T14" fmla="*/ 40 w 69"/>
                <a:gd name="T15" fmla="*/ 33 h 61"/>
                <a:gd name="T16" fmla="*/ 63 w 69"/>
                <a:gd name="T17" fmla="*/ 16 h 61"/>
                <a:gd name="T18" fmla="*/ 59 w 69"/>
                <a:gd name="T19" fmla="*/ 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61">
                  <a:moveTo>
                    <a:pt x="59" y="1"/>
                  </a:moveTo>
                  <a:cubicBezTo>
                    <a:pt x="57" y="0"/>
                    <a:pt x="55" y="0"/>
                    <a:pt x="52" y="1"/>
                  </a:cubicBezTo>
                  <a:cubicBezTo>
                    <a:pt x="41" y="6"/>
                    <a:pt x="27" y="13"/>
                    <a:pt x="20" y="25"/>
                  </a:cubicBezTo>
                  <a:cubicBezTo>
                    <a:pt x="15" y="30"/>
                    <a:pt x="9" y="37"/>
                    <a:pt x="5" y="44"/>
                  </a:cubicBezTo>
                  <a:cubicBezTo>
                    <a:pt x="0" y="51"/>
                    <a:pt x="10" y="61"/>
                    <a:pt x="17" y="54"/>
                  </a:cubicBezTo>
                  <a:cubicBezTo>
                    <a:pt x="18" y="52"/>
                    <a:pt x="20" y="51"/>
                    <a:pt x="22" y="49"/>
                  </a:cubicBezTo>
                  <a:cubicBezTo>
                    <a:pt x="23" y="49"/>
                    <a:pt x="23" y="49"/>
                    <a:pt x="24" y="48"/>
                  </a:cubicBezTo>
                  <a:cubicBezTo>
                    <a:pt x="30" y="44"/>
                    <a:pt x="35" y="39"/>
                    <a:pt x="40" y="33"/>
                  </a:cubicBezTo>
                  <a:cubicBezTo>
                    <a:pt x="47" y="27"/>
                    <a:pt x="55" y="22"/>
                    <a:pt x="63" y="16"/>
                  </a:cubicBezTo>
                  <a:cubicBezTo>
                    <a:pt x="69" y="12"/>
                    <a:pt x="65" y="3"/>
                    <a:pt x="5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67">
              <a:extLst>
                <a:ext uri="{FF2B5EF4-FFF2-40B4-BE49-F238E27FC236}">
                  <a16:creationId xmlns:a16="http://schemas.microsoft.com/office/drawing/2014/main" xmlns="" id="{1C5831F0-18E0-40EB-9523-10BE1C99721C}"/>
                </a:ext>
              </a:extLst>
            </p:cNvPr>
            <p:cNvSpPr>
              <a:spLocks/>
            </p:cNvSpPr>
            <p:nvPr/>
          </p:nvSpPr>
          <p:spPr bwMode="auto">
            <a:xfrm>
              <a:off x="4383" y="1515"/>
              <a:ext cx="176" cy="139"/>
            </a:xfrm>
            <a:custGeom>
              <a:avLst/>
              <a:gdLst>
                <a:gd name="T0" fmla="*/ 65 w 74"/>
                <a:gd name="T1" fmla="*/ 38 h 59"/>
                <a:gd name="T2" fmla="*/ 21 w 74"/>
                <a:gd name="T3" fmla="*/ 4 h 59"/>
                <a:gd name="T4" fmla="*/ 9 w 74"/>
                <a:gd name="T5" fmla="*/ 14 h 59"/>
                <a:gd name="T6" fmla="*/ 4 w 74"/>
                <a:gd name="T7" fmla="*/ 14 h 59"/>
                <a:gd name="T8" fmla="*/ 1 w 74"/>
                <a:gd name="T9" fmla="*/ 18 h 59"/>
                <a:gd name="T10" fmla="*/ 18 w 74"/>
                <a:gd name="T11" fmla="*/ 34 h 59"/>
                <a:gd name="T12" fmla="*/ 45 w 74"/>
                <a:gd name="T13" fmla="*/ 52 h 59"/>
                <a:gd name="T14" fmla="*/ 54 w 74"/>
                <a:gd name="T15" fmla="*/ 52 h 59"/>
                <a:gd name="T16" fmla="*/ 55 w 74"/>
                <a:gd name="T17" fmla="*/ 53 h 59"/>
                <a:gd name="T18" fmla="*/ 65 w 74"/>
                <a:gd name="T19" fmla="*/ 3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59">
                  <a:moveTo>
                    <a:pt x="65" y="38"/>
                  </a:moveTo>
                  <a:cubicBezTo>
                    <a:pt x="49" y="28"/>
                    <a:pt x="36" y="14"/>
                    <a:pt x="21" y="4"/>
                  </a:cubicBezTo>
                  <a:cubicBezTo>
                    <a:pt x="14" y="0"/>
                    <a:pt x="5" y="8"/>
                    <a:pt x="9" y="14"/>
                  </a:cubicBezTo>
                  <a:cubicBezTo>
                    <a:pt x="8" y="14"/>
                    <a:pt x="6" y="14"/>
                    <a:pt x="4" y="14"/>
                  </a:cubicBezTo>
                  <a:cubicBezTo>
                    <a:pt x="2" y="14"/>
                    <a:pt x="0" y="16"/>
                    <a:pt x="1" y="18"/>
                  </a:cubicBezTo>
                  <a:cubicBezTo>
                    <a:pt x="5" y="26"/>
                    <a:pt x="11" y="29"/>
                    <a:pt x="18" y="34"/>
                  </a:cubicBezTo>
                  <a:cubicBezTo>
                    <a:pt x="27" y="40"/>
                    <a:pt x="36" y="46"/>
                    <a:pt x="45" y="52"/>
                  </a:cubicBezTo>
                  <a:cubicBezTo>
                    <a:pt x="48" y="54"/>
                    <a:pt x="52" y="53"/>
                    <a:pt x="54" y="52"/>
                  </a:cubicBezTo>
                  <a:cubicBezTo>
                    <a:pt x="54" y="52"/>
                    <a:pt x="55" y="52"/>
                    <a:pt x="55" y="53"/>
                  </a:cubicBezTo>
                  <a:cubicBezTo>
                    <a:pt x="65" y="59"/>
                    <a:pt x="74" y="44"/>
                    <a:pt x="65"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68">
              <a:extLst>
                <a:ext uri="{FF2B5EF4-FFF2-40B4-BE49-F238E27FC236}">
                  <a16:creationId xmlns:a16="http://schemas.microsoft.com/office/drawing/2014/main" xmlns="" id="{40AFE006-E9C5-41AF-B63D-C3BFA2C08C71}"/>
                </a:ext>
              </a:extLst>
            </p:cNvPr>
            <p:cNvSpPr>
              <a:spLocks/>
            </p:cNvSpPr>
            <p:nvPr/>
          </p:nvSpPr>
          <p:spPr bwMode="auto">
            <a:xfrm>
              <a:off x="3339" y="1553"/>
              <a:ext cx="1163" cy="450"/>
            </a:xfrm>
            <a:custGeom>
              <a:avLst/>
              <a:gdLst>
                <a:gd name="T0" fmla="*/ 470 w 490"/>
                <a:gd name="T1" fmla="*/ 9 h 190"/>
                <a:gd name="T2" fmla="*/ 423 w 490"/>
                <a:gd name="T3" fmla="*/ 77 h 190"/>
                <a:gd name="T4" fmla="*/ 366 w 490"/>
                <a:gd name="T5" fmla="*/ 117 h 190"/>
                <a:gd name="T6" fmla="*/ 213 w 490"/>
                <a:gd name="T7" fmla="*/ 148 h 190"/>
                <a:gd name="T8" fmla="*/ 64 w 490"/>
                <a:gd name="T9" fmla="*/ 116 h 190"/>
                <a:gd name="T10" fmla="*/ 21 w 490"/>
                <a:gd name="T11" fmla="*/ 57 h 190"/>
                <a:gd name="T12" fmla="*/ 17 w 490"/>
                <a:gd name="T13" fmla="*/ 53 h 190"/>
                <a:gd name="T14" fmla="*/ 17 w 490"/>
                <a:gd name="T15" fmla="*/ 52 h 190"/>
                <a:gd name="T16" fmla="*/ 2 w 490"/>
                <a:gd name="T17" fmla="*/ 56 h 190"/>
                <a:gd name="T18" fmla="*/ 50 w 490"/>
                <a:gd name="T19" fmla="*/ 129 h 190"/>
                <a:gd name="T20" fmla="*/ 117 w 490"/>
                <a:gd name="T21" fmla="*/ 170 h 190"/>
                <a:gd name="T22" fmla="*/ 284 w 490"/>
                <a:gd name="T23" fmla="*/ 176 h 190"/>
                <a:gd name="T24" fmla="*/ 433 w 490"/>
                <a:gd name="T25" fmla="*/ 93 h 190"/>
                <a:gd name="T26" fmla="*/ 487 w 490"/>
                <a:gd name="T27" fmla="*/ 15 h 190"/>
                <a:gd name="T28" fmla="*/ 470 w 490"/>
                <a:gd name="T29" fmla="*/ 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0" h="190">
                  <a:moveTo>
                    <a:pt x="470" y="9"/>
                  </a:moveTo>
                  <a:cubicBezTo>
                    <a:pt x="456" y="33"/>
                    <a:pt x="440" y="57"/>
                    <a:pt x="423" y="77"/>
                  </a:cubicBezTo>
                  <a:cubicBezTo>
                    <a:pt x="405" y="93"/>
                    <a:pt x="385" y="106"/>
                    <a:pt x="366" y="117"/>
                  </a:cubicBezTo>
                  <a:cubicBezTo>
                    <a:pt x="320" y="143"/>
                    <a:pt x="265" y="149"/>
                    <a:pt x="213" y="148"/>
                  </a:cubicBezTo>
                  <a:cubicBezTo>
                    <a:pt x="168" y="147"/>
                    <a:pt x="106" y="142"/>
                    <a:pt x="64" y="116"/>
                  </a:cubicBezTo>
                  <a:cubicBezTo>
                    <a:pt x="45" y="100"/>
                    <a:pt x="31" y="79"/>
                    <a:pt x="21" y="57"/>
                  </a:cubicBezTo>
                  <a:cubicBezTo>
                    <a:pt x="20" y="55"/>
                    <a:pt x="19" y="54"/>
                    <a:pt x="17" y="53"/>
                  </a:cubicBezTo>
                  <a:cubicBezTo>
                    <a:pt x="17" y="53"/>
                    <a:pt x="17" y="52"/>
                    <a:pt x="17" y="52"/>
                  </a:cubicBezTo>
                  <a:cubicBezTo>
                    <a:pt x="15" y="42"/>
                    <a:pt x="0" y="46"/>
                    <a:pt x="2" y="56"/>
                  </a:cubicBezTo>
                  <a:cubicBezTo>
                    <a:pt x="7" y="89"/>
                    <a:pt x="25" y="112"/>
                    <a:pt x="50" y="129"/>
                  </a:cubicBezTo>
                  <a:cubicBezTo>
                    <a:pt x="70" y="147"/>
                    <a:pt x="93" y="161"/>
                    <a:pt x="117" y="170"/>
                  </a:cubicBezTo>
                  <a:cubicBezTo>
                    <a:pt x="169" y="190"/>
                    <a:pt x="230" y="182"/>
                    <a:pt x="284" y="176"/>
                  </a:cubicBezTo>
                  <a:cubicBezTo>
                    <a:pt x="347" y="169"/>
                    <a:pt x="395" y="137"/>
                    <a:pt x="433" y="93"/>
                  </a:cubicBezTo>
                  <a:cubicBezTo>
                    <a:pt x="457" y="72"/>
                    <a:pt x="478" y="45"/>
                    <a:pt x="487" y="15"/>
                  </a:cubicBezTo>
                  <a:cubicBezTo>
                    <a:pt x="490" y="5"/>
                    <a:pt x="475" y="0"/>
                    <a:pt x="47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69">
              <a:extLst>
                <a:ext uri="{FF2B5EF4-FFF2-40B4-BE49-F238E27FC236}">
                  <a16:creationId xmlns:a16="http://schemas.microsoft.com/office/drawing/2014/main" xmlns="" id="{3703DD89-5D23-44D6-ADC4-B1A5207518F3}"/>
                </a:ext>
              </a:extLst>
            </p:cNvPr>
            <p:cNvSpPr>
              <a:spLocks/>
            </p:cNvSpPr>
            <p:nvPr/>
          </p:nvSpPr>
          <p:spPr bwMode="auto">
            <a:xfrm>
              <a:off x="3460" y="2320"/>
              <a:ext cx="484" cy="1134"/>
            </a:xfrm>
            <a:custGeom>
              <a:avLst/>
              <a:gdLst>
                <a:gd name="T0" fmla="*/ 188 w 204"/>
                <a:gd name="T1" fmla="*/ 111 h 479"/>
                <a:gd name="T2" fmla="*/ 99 w 204"/>
                <a:gd name="T3" fmla="*/ 165 h 479"/>
                <a:gd name="T4" fmla="*/ 195 w 204"/>
                <a:gd name="T5" fmla="*/ 90 h 479"/>
                <a:gd name="T6" fmla="*/ 189 w 204"/>
                <a:gd name="T7" fmla="*/ 77 h 479"/>
                <a:gd name="T8" fmla="*/ 102 w 204"/>
                <a:gd name="T9" fmla="*/ 122 h 479"/>
                <a:gd name="T10" fmla="*/ 189 w 204"/>
                <a:gd name="T11" fmla="*/ 57 h 479"/>
                <a:gd name="T12" fmla="*/ 184 w 204"/>
                <a:gd name="T13" fmla="*/ 45 h 479"/>
                <a:gd name="T14" fmla="*/ 88 w 204"/>
                <a:gd name="T15" fmla="*/ 90 h 479"/>
                <a:gd name="T16" fmla="*/ 176 w 204"/>
                <a:gd name="T17" fmla="*/ 18 h 479"/>
                <a:gd name="T18" fmla="*/ 173 w 204"/>
                <a:gd name="T19" fmla="*/ 4 h 479"/>
                <a:gd name="T20" fmla="*/ 61 w 204"/>
                <a:gd name="T21" fmla="*/ 103 h 479"/>
                <a:gd name="T22" fmla="*/ 70 w 204"/>
                <a:gd name="T23" fmla="*/ 115 h 479"/>
                <a:gd name="T24" fmla="*/ 107 w 204"/>
                <a:gd name="T25" fmla="*/ 98 h 479"/>
                <a:gd name="T26" fmla="*/ 57 w 204"/>
                <a:gd name="T27" fmla="*/ 149 h 479"/>
                <a:gd name="T28" fmla="*/ 68 w 204"/>
                <a:gd name="T29" fmla="*/ 160 h 479"/>
                <a:gd name="T30" fmla="*/ 105 w 204"/>
                <a:gd name="T31" fmla="*/ 137 h 479"/>
                <a:gd name="T32" fmla="*/ 65 w 204"/>
                <a:gd name="T33" fmla="*/ 182 h 479"/>
                <a:gd name="T34" fmla="*/ 74 w 204"/>
                <a:gd name="T35" fmla="*/ 194 h 479"/>
                <a:gd name="T36" fmla="*/ 88 w 204"/>
                <a:gd name="T37" fmla="*/ 188 h 479"/>
                <a:gd name="T38" fmla="*/ 46 w 204"/>
                <a:gd name="T39" fmla="*/ 241 h 479"/>
                <a:gd name="T40" fmla="*/ 55 w 204"/>
                <a:gd name="T41" fmla="*/ 252 h 479"/>
                <a:gd name="T42" fmla="*/ 93 w 204"/>
                <a:gd name="T43" fmla="*/ 234 h 479"/>
                <a:gd name="T44" fmla="*/ 39 w 204"/>
                <a:gd name="T45" fmla="*/ 293 h 479"/>
                <a:gd name="T46" fmla="*/ 48 w 204"/>
                <a:gd name="T47" fmla="*/ 305 h 479"/>
                <a:gd name="T48" fmla="*/ 88 w 204"/>
                <a:gd name="T49" fmla="*/ 280 h 479"/>
                <a:gd name="T50" fmla="*/ 38 w 204"/>
                <a:gd name="T51" fmla="*/ 338 h 479"/>
                <a:gd name="T52" fmla="*/ 49 w 204"/>
                <a:gd name="T53" fmla="*/ 349 h 479"/>
                <a:gd name="T54" fmla="*/ 62 w 204"/>
                <a:gd name="T55" fmla="*/ 342 h 479"/>
                <a:gd name="T56" fmla="*/ 26 w 204"/>
                <a:gd name="T57" fmla="*/ 384 h 479"/>
                <a:gd name="T58" fmla="*/ 36 w 204"/>
                <a:gd name="T59" fmla="*/ 396 h 479"/>
                <a:gd name="T60" fmla="*/ 41 w 204"/>
                <a:gd name="T61" fmla="*/ 394 h 479"/>
                <a:gd name="T62" fmla="*/ 5 w 204"/>
                <a:gd name="T63" fmla="*/ 432 h 479"/>
                <a:gd name="T64" fmla="*/ 14 w 204"/>
                <a:gd name="T65" fmla="*/ 444 h 479"/>
                <a:gd name="T66" fmla="*/ 38 w 204"/>
                <a:gd name="T67" fmla="*/ 434 h 479"/>
                <a:gd name="T68" fmla="*/ 21 w 204"/>
                <a:gd name="T69" fmla="*/ 463 h 479"/>
                <a:gd name="T70" fmla="*/ 34 w 204"/>
                <a:gd name="T71" fmla="*/ 470 h 479"/>
                <a:gd name="T72" fmla="*/ 93 w 204"/>
                <a:gd name="T73" fmla="*/ 406 h 479"/>
                <a:gd name="T74" fmla="*/ 85 w 204"/>
                <a:gd name="T75" fmla="*/ 392 h 479"/>
                <a:gd name="T76" fmla="*/ 43 w 204"/>
                <a:gd name="T77" fmla="*/ 413 h 479"/>
                <a:gd name="T78" fmla="*/ 142 w 204"/>
                <a:gd name="T79" fmla="*/ 342 h 479"/>
                <a:gd name="T80" fmla="*/ 134 w 204"/>
                <a:gd name="T81" fmla="*/ 327 h 479"/>
                <a:gd name="T82" fmla="*/ 56 w 204"/>
                <a:gd name="T83" fmla="*/ 371 h 479"/>
                <a:gd name="T84" fmla="*/ 174 w 204"/>
                <a:gd name="T85" fmla="*/ 277 h 479"/>
                <a:gd name="T86" fmla="*/ 166 w 204"/>
                <a:gd name="T87" fmla="*/ 264 h 479"/>
                <a:gd name="T88" fmla="*/ 73 w 204"/>
                <a:gd name="T89" fmla="*/ 317 h 479"/>
                <a:gd name="T90" fmla="*/ 184 w 204"/>
                <a:gd name="T91" fmla="*/ 222 h 479"/>
                <a:gd name="T92" fmla="*/ 175 w 204"/>
                <a:gd name="T93" fmla="*/ 210 h 479"/>
                <a:gd name="T94" fmla="*/ 85 w 204"/>
                <a:gd name="T95" fmla="*/ 264 h 479"/>
                <a:gd name="T96" fmla="*/ 183 w 204"/>
                <a:gd name="T97" fmla="*/ 176 h 479"/>
                <a:gd name="T98" fmla="*/ 174 w 204"/>
                <a:gd name="T99" fmla="*/ 165 h 479"/>
                <a:gd name="T100" fmla="*/ 77 w 204"/>
                <a:gd name="T101" fmla="*/ 225 h 479"/>
                <a:gd name="T102" fmla="*/ 195 w 204"/>
                <a:gd name="T103" fmla="*/ 124 h 479"/>
                <a:gd name="T104" fmla="*/ 188 w 204"/>
                <a:gd name="T105" fmla="*/ 111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4" h="479">
                  <a:moveTo>
                    <a:pt x="188" y="111"/>
                  </a:moveTo>
                  <a:cubicBezTo>
                    <a:pt x="158" y="127"/>
                    <a:pt x="130" y="149"/>
                    <a:pt x="99" y="165"/>
                  </a:cubicBezTo>
                  <a:cubicBezTo>
                    <a:pt x="127" y="135"/>
                    <a:pt x="160" y="110"/>
                    <a:pt x="195" y="90"/>
                  </a:cubicBezTo>
                  <a:cubicBezTo>
                    <a:pt x="201" y="86"/>
                    <a:pt x="197" y="74"/>
                    <a:pt x="189" y="77"/>
                  </a:cubicBezTo>
                  <a:cubicBezTo>
                    <a:pt x="159" y="89"/>
                    <a:pt x="130" y="105"/>
                    <a:pt x="102" y="122"/>
                  </a:cubicBezTo>
                  <a:cubicBezTo>
                    <a:pt x="129" y="97"/>
                    <a:pt x="159" y="77"/>
                    <a:pt x="189" y="57"/>
                  </a:cubicBezTo>
                  <a:cubicBezTo>
                    <a:pt x="195" y="53"/>
                    <a:pt x="191" y="42"/>
                    <a:pt x="184" y="45"/>
                  </a:cubicBezTo>
                  <a:cubicBezTo>
                    <a:pt x="150" y="56"/>
                    <a:pt x="120" y="75"/>
                    <a:pt x="88" y="90"/>
                  </a:cubicBezTo>
                  <a:cubicBezTo>
                    <a:pt x="110" y="58"/>
                    <a:pt x="141" y="31"/>
                    <a:pt x="176" y="18"/>
                  </a:cubicBezTo>
                  <a:cubicBezTo>
                    <a:pt x="185" y="14"/>
                    <a:pt x="182" y="0"/>
                    <a:pt x="173" y="4"/>
                  </a:cubicBezTo>
                  <a:cubicBezTo>
                    <a:pt x="125" y="20"/>
                    <a:pt x="84" y="59"/>
                    <a:pt x="61" y="103"/>
                  </a:cubicBezTo>
                  <a:cubicBezTo>
                    <a:pt x="58" y="109"/>
                    <a:pt x="63" y="117"/>
                    <a:pt x="70" y="115"/>
                  </a:cubicBezTo>
                  <a:cubicBezTo>
                    <a:pt x="83" y="110"/>
                    <a:pt x="95" y="104"/>
                    <a:pt x="107" y="98"/>
                  </a:cubicBezTo>
                  <a:cubicBezTo>
                    <a:pt x="88" y="113"/>
                    <a:pt x="71" y="130"/>
                    <a:pt x="57" y="149"/>
                  </a:cubicBezTo>
                  <a:cubicBezTo>
                    <a:pt x="53" y="156"/>
                    <a:pt x="62" y="163"/>
                    <a:pt x="68" y="160"/>
                  </a:cubicBezTo>
                  <a:cubicBezTo>
                    <a:pt x="80" y="152"/>
                    <a:pt x="93" y="145"/>
                    <a:pt x="105" y="137"/>
                  </a:cubicBezTo>
                  <a:cubicBezTo>
                    <a:pt x="91" y="151"/>
                    <a:pt x="77" y="166"/>
                    <a:pt x="65" y="182"/>
                  </a:cubicBezTo>
                  <a:cubicBezTo>
                    <a:pt x="61" y="187"/>
                    <a:pt x="68" y="196"/>
                    <a:pt x="74" y="194"/>
                  </a:cubicBezTo>
                  <a:cubicBezTo>
                    <a:pt x="79" y="192"/>
                    <a:pt x="84" y="190"/>
                    <a:pt x="88" y="188"/>
                  </a:cubicBezTo>
                  <a:cubicBezTo>
                    <a:pt x="72" y="204"/>
                    <a:pt x="58" y="222"/>
                    <a:pt x="46" y="241"/>
                  </a:cubicBezTo>
                  <a:cubicBezTo>
                    <a:pt x="43" y="246"/>
                    <a:pt x="49" y="255"/>
                    <a:pt x="55" y="252"/>
                  </a:cubicBezTo>
                  <a:cubicBezTo>
                    <a:pt x="68" y="247"/>
                    <a:pt x="81" y="241"/>
                    <a:pt x="93" y="234"/>
                  </a:cubicBezTo>
                  <a:cubicBezTo>
                    <a:pt x="74" y="252"/>
                    <a:pt x="55" y="272"/>
                    <a:pt x="39" y="293"/>
                  </a:cubicBezTo>
                  <a:cubicBezTo>
                    <a:pt x="33" y="299"/>
                    <a:pt x="40" y="310"/>
                    <a:pt x="48" y="305"/>
                  </a:cubicBezTo>
                  <a:cubicBezTo>
                    <a:pt x="61" y="297"/>
                    <a:pt x="75" y="288"/>
                    <a:pt x="88" y="280"/>
                  </a:cubicBezTo>
                  <a:cubicBezTo>
                    <a:pt x="69" y="297"/>
                    <a:pt x="52" y="316"/>
                    <a:pt x="38" y="338"/>
                  </a:cubicBezTo>
                  <a:cubicBezTo>
                    <a:pt x="34" y="345"/>
                    <a:pt x="42" y="352"/>
                    <a:pt x="49" y="349"/>
                  </a:cubicBezTo>
                  <a:cubicBezTo>
                    <a:pt x="53" y="346"/>
                    <a:pt x="58" y="344"/>
                    <a:pt x="62" y="342"/>
                  </a:cubicBezTo>
                  <a:cubicBezTo>
                    <a:pt x="49" y="355"/>
                    <a:pt x="37" y="368"/>
                    <a:pt x="26" y="384"/>
                  </a:cubicBezTo>
                  <a:cubicBezTo>
                    <a:pt x="22" y="390"/>
                    <a:pt x="29" y="397"/>
                    <a:pt x="36" y="396"/>
                  </a:cubicBezTo>
                  <a:cubicBezTo>
                    <a:pt x="37" y="395"/>
                    <a:pt x="39" y="395"/>
                    <a:pt x="41" y="394"/>
                  </a:cubicBezTo>
                  <a:cubicBezTo>
                    <a:pt x="28" y="406"/>
                    <a:pt x="15" y="418"/>
                    <a:pt x="5" y="432"/>
                  </a:cubicBezTo>
                  <a:cubicBezTo>
                    <a:pt x="0" y="438"/>
                    <a:pt x="8" y="447"/>
                    <a:pt x="14" y="444"/>
                  </a:cubicBezTo>
                  <a:cubicBezTo>
                    <a:pt x="22" y="442"/>
                    <a:pt x="30" y="438"/>
                    <a:pt x="38" y="434"/>
                  </a:cubicBezTo>
                  <a:cubicBezTo>
                    <a:pt x="32" y="443"/>
                    <a:pt x="26" y="453"/>
                    <a:pt x="21" y="463"/>
                  </a:cubicBezTo>
                  <a:cubicBezTo>
                    <a:pt x="17" y="472"/>
                    <a:pt x="29" y="479"/>
                    <a:pt x="34" y="470"/>
                  </a:cubicBezTo>
                  <a:cubicBezTo>
                    <a:pt x="49" y="444"/>
                    <a:pt x="65" y="420"/>
                    <a:pt x="93" y="406"/>
                  </a:cubicBezTo>
                  <a:cubicBezTo>
                    <a:pt x="103" y="402"/>
                    <a:pt x="95" y="388"/>
                    <a:pt x="85" y="392"/>
                  </a:cubicBezTo>
                  <a:cubicBezTo>
                    <a:pt x="71" y="398"/>
                    <a:pt x="57" y="406"/>
                    <a:pt x="43" y="413"/>
                  </a:cubicBezTo>
                  <a:cubicBezTo>
                    <a:pt x="73" y="385"/>
                    <a:pt x="109" y="364"/>
                    <a:pt x="142" y="342"/>
                  </a:cubicBezTo>
                  <a:cubicBezTo>
                    <a:pt x="151" y="336"/>
                    <a:pt x="144" y="323"/>
                    <a:pt x="134" y="327"/>
                  </a:cubicBezTo>
                  <a:cubicBezTo>
                    <a:pt x="108" y="341"/>
                    <a:pt x="83" y="359"/>
                    <a:pt x="56" y="371"/>
                  </a:cubicBezTo>
                  <a:cubicBezTo>
                    <a:pt x="89" y="333"/>
                    <a:pt x="133" y="305"/>
                    <a:pt x="174" y="277"/>
                  </a:cubicBezTo>
                  <a:cubicBezTo>
                    <a:pt x="182" y="271"/>
                    <a:pt x="175" y="259"/>
                    <a:pt x="166" y="264"/>
                  </a:cubicBezTo>
                  <a:cubicBezTo>
                    <a:pt x="135" y="281"/>
                    <a:pt x="104" y="300"/>
                    <a:pt x="73" y="317"/>
                  </a:cubicBezTo>
                  <a:cubicBezTo>
                    <a:pt x="105" y="281"/>
                    <a:pt x="147" y="253"/>
                    <a:pt x="184" y="222"/>
                  </a:cubicBezTo>
                  <a:cubicBezTo>
                    <a:pt x="190" y="216"/>
                    <a:pt x="182" y="206"/>
                    <a:pt x="175" y="210"/>
                  </a:cubicBezTo>
                  <a:cubicBezTo>
                    <a:pt x="145" y="228"/>
                    <a:pt x="115" y="246"/>
                    <a:pt x="85" y="264"/>
                  </a:cubicBezTo>
                  <a:cubicBezTo>
                    <a:pt x="115" y="232"/>
                    <a:pt x="148" y="203"/>
                    <a:pt x="183" y="176"/>
                  </a:cubicBezTo>
                  <a:cubicBezTo>
                    <a:pt x="189" y="171"/>
                    <a:pt x="181" y="161"/>
                    <a:pt x="174" y="165"/>
                  </a:cubicBezTo>
                  <a:cubicBezTo>
                    <a:pt x="141" y="184"/>
                    <a:pt x="110" y="207"/>
                    <a:pt x="77" y="225"/>
                  </a:cubicBezTo>
                  <a:cubicBezTo>
                    <a:pt x="108" y="184"/>
                    <a:pt x="151" y="150"/>
                    <a:pt x="195" y="124"/>
                  </a:cubicBezTo>
                  <a:cubicBezTo>
                    <a:pt x="204" y="119"/>
                    <a:pt x="196" y="106"/>
                    <a:pt x="188"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0" name="Group 72">
            <a:extLst>
              <a:ext uri="{FF2B5EF4-FFF2-40B4-BE49-F238E27FC236}">
                <a16:creationId xmlns:a16="http://schemas.microsoft.com/office/drawing/2014/main" xmlns="" id="{3FCF0CEF-BA12-4DA5-B74F-FD682F3E250F}"/>
              </a:ext>
            </a:extLst>
          </p:cNvPr>
          <p:cNvGrpSpPr>
            <a:grpSpLocks noChangeAspect="1"/>
          </p:cNvGrpSpPr>
          <p:nvPr/>
        </p:nvGrpSpPr>
        <p:grpSpPr bwMode="auto">
          <a:xfrm>
            <a:off x="11219507" y="5894696"/>
            <a:ext cx="322981" cy="533965"/>
            <a:chOff x="941" y="622"/>
            <a:chExt cx="1961" cy="3242"/>
          </a:xfrm>
          <a:solidFill>
            <a:srgbClr val="4A67AA"/>
          </a:solidFill>
        </p:grpSpPr>
        <p:sp>
          <p:nvSpPr>
            <p:cNvPr id="31" name="Freeform 73">
              <a:extLst>
                <a:ext uri="{FF2B5EF4-FFF2-40B4-BE49-F238E27FC236}">
                  <a16:creationId xmlns:a16="http://schemas.microsoft.com/office/drawing/2014/main" xmlns="" id="{249718B5-9C2F-49D0-8375-F8F379C5D90B}"/>
                </a:ext>
              </a:extLst>
            </p:cNvPr>
            <p:cNvSpPr>
              <a:spLocks noEditPoints="1"/>
            </p:cNvSpPr>
            <p:nvPr/>
          </p:nvSpPr>
          <p:spPr bwMode="auto">
            <a:xfrm>
              <a:off x="1052" y="866"/>
              <a:ext cx="1698" cy="1764"/>
            </a:xfrm>
            <a:custGeom>
              <a:avLst/>
              <a:gdLst>
                <a:gd name="T0" fmla="*/ 699 w 716"/>
                <a:gd name="T1" fmla="*/ 320 h 745"/>
                <a:gd name="T2" fmla="*/ 657 w 716"/>
                <a:gd name="T3" fmla="*/ 204 h 745"/>
                <a:gd name="T4" fmla="*/ 419 w 716"/>
                <a:gd name="T5" fmla="*/ 22 h 745"/>
                <a:gd name="T6" fmla="*/ 150 w 716"/>
                <a:gd name="T7" fmla="*/ 100 h 745"/>
                <a:gd name="T8" fmla="*/ 117 w 716"/>
                <a:gd name="T9" fmla="*/ 141 h 745"/>
                <a:gd name="T10" fmla="*/ 48 w 716"/>
                <a:gd name="T11" fmla="*/ 233 h 745"/>
                <a:gd name="T12" fmla="*/ 48 w 716"/>
                <a:gd name="T13" fmla="*/ 534 h 745"/>
                <a:gd name="T14" fmla="*/ 141 w 716"/>
                <a:gd name="T15" fmla="*/ 652 h 745"/>
                <a:gd name="T16" fmla="*/ 289 w 716"/>
                <a:gd name="T17" fmla="*/ 708 h 745"/>
                <a:gd name="T18" fmla="*/ 293 w 716"/>
                <a:gd name="T19" fmla="*/ 709 h 745"/>
                <a:gd name="T20" fmla="*/ 679 w 716"/>
                <a:gd name="T21" fmla="*/ 541 h 745"/>
                <a:gd name="T22" fmla="*/ 699 w 716"/>
                <a:gd name="T23" fmla="*/ 477 h 745"/>
                <a:gd name="T24" fmla="*/ 699 w 716"/>
                <a:gd name="T25" fmla="*/ 320 h 745"/>
                <a:gd name="T26" fmla="*/ 437 w 716"/>
                <a:gd name="T27" fmla="*/ 680 h 745"/>
                <a:gd name="T28" fmla="*/ 119 w 716"/>
                <a:gd name="T29" fmla="*/ 572 h 745"/>
                <a:gd name="T30" fmla="*/ 77 w 716"/>
                <a:gd name="T31" fmla="*/ 260 h 745"/>
                <a:gd name="T32" fmla="*/ 91 w 716"/>
                <a:gd name="T33" fmla="*/ 224 h 745"/>
                <a:gd name="T34" fmla="*/ 223 w 716"/>
                <a:gd name="T35" fmla="*/ 86 h 745"/>
                <a:gd name="T36" fmla="*/ 363 w 716"/>
                <a:gd name="T37" fmla="*/ 51 h 745"/>
                <a:gd name="T38" fmla="*/ 538 w 716"/>
                <a:gd name="T39" fmla="*/ 119 h 745"/>
                <a:gd name="T40" fmla="*/ 688 w 716"/>
                <a:gd name="T41" fmla="*/ 353 h 745"/>
                <a:gd name="T42" fmla="*/ 686 w 716"/>
                <a:gd name="T43" fmla="*/ 460 h 745"/>
                <a:gd name="T44" fmla="*/ 437 w 716"/>
                <a:gd name="T45" fmla="*/ 680 h 745"/>
                <a:gd name="T46" fmla="*/ 599 w 716"/>
                <a:gd name="T47" fmla="*/ 149 h 745"/>
                <a:gd name="T48" fmla="*/ 608 w 716"/>
                <a:gd name="T49" fmla="*/ 160 h 745"/>
                <a:gd name="T50" fmla="*/ 313 w 716"/>
                <a:gd name="T51" fmla="*/ 37 h 745"/>
                <a:gd name="T52" fmla="*/ 197 w 716"/>
                <a:gd name="T53" fmla="*/ 80 h 745"/>
                <a:gd name="T54" fmla="*/ 291 w 716"/>
                <a:gd name="T55" fmla="*/ 36 h 745"/>
                <a:gd name="T56" fmla="*/ 599 w 716"/>
                <a:gd name="T57" fmla="*/ 149 h 745"/>
                <a:gd name="T58" fmla="*/ 33 w 716"/>
                <a:gd name="T59" fmla="*/ 416 h 745"/>
                <a:gd name="T60" fmla="*/ 59 w 716"/>
                <a:gd name="T61" fmla="*/ 251 h 745"/>
                <a:gd name="T62" fmla="*/ 72 w 716"/>
                <a:gd name="T63" fmla="*/ 226 h 745"/>
                <a:gd name="T64" fmla="*/ 38 w 716"/>
                <a:gd name="T65" fmla="*/ 376 h 745"/>
                <a:gd name="T66" fmla="*/ 86 w 716"/>
                <a:gd name="T67" fmla="*/ 552 h 745"/>
                <a:gd name="T68" fmla="*/ 131 w 716"/>
                <a:gd name="T69" fmla="*/ 616 h 745"/>
                <a:gd name="T70" fmla="*/ 162 w 716"/>
                <a:gd name="T71" fmla="*/ 644 h 745"/>
                <a:gd name="T72" fmla="*/ 33 w 716"/>
                <a:gd name="T73" fmla="*/ 416 h 745"/>
                <a:gd name="T74" fmla="*/ 597 w 716"/>
                <a:gd name="T75" fmla="*/ 629 h 745"/>
                <a:gd name="T76" fmla="*/ 593 w 716"/>
                <a:gd name="T77" fmla="*/ 625 h 745"/>
                <a:gd name="T78" fmla="*/ 641 w 716"/>
                <a:gd name="T79" fmla="*/ 580 h 745"/>
                <a:gd name="T80" fmla="*/ 597 w 716"/>
                <a:gd name="T81" fmla="*/ 629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16" h="745">
                  <a:moveTo>
                    <a:pt x="699" y="320"/>
                  </a:moveTo>
                  <a:cubicBezTo>
                    <a:pt x="691" y="279"/>
                    <a:pt x="677" y="239"/>
                    <a:pt x="657" y="204"/>
                  </a:cubicBezTo>
                  <a:cubicBezTo>
                    <a:pt x="608" y="116"/>
                    <a:pt x="519" y="45"/>
                    <a:pt x="419" y="22"/>
                  </a:cubicBezTo>
                  <a:cubicBezTo>
                    <a:pt x="320" y="0"/>
                    <a:pt x="220" y="25"/>
                    <a:pt x="150" y="100"/>
                  </a:cubicBezTo>
                  <a:cubicBezTo>
                    <a:pt x="138" y="113"/>
                    <a:pt x="127" y="126"/>
                    <a:pt x="117" y="141"/>
                  </a:cubicBezTo>
                  <a:cubicBezTo>
                    <a:pt x="89" y="169"/>
                    <a:pt x="65" y="200"/>
                    <a:pt x="48" y="233"/>
                  </a:cubicBezTo>
                  <a:cubicBezTo>
                    <a:pt x="0" y="327"/>
                    <a:pt x="6" y="440"/>
                    <a:pt x="48" y="534"/>
                  </a:cubicBezTo>
                  <a:cubicBezTo>
                    <a:pt x="69" y="580"/>
                    <a:pt x="101" y="622"/>
                    <a:pt x="141" y="652"/>
                  </a:cubicBezTo>
                  <a:cubicBezTo>
                    <a:pt x="183" y="684"/>
                    <a:pt x="237" y="700"/>
                    <a:pt x="289" y="708"/>
                  </a:cubicBezTo>
                  <a:cubicBezTo>
                    <a:pt x="290" y="708"/>
                    <a:pt x="292" y="708"/>
                    <a:pt x="293" y="709"/>
                  </a:cubicBezTo>
                  <a:cubicBezTo>
                    <a:pt x="441" y="745"/>
                    <a:pt x="615" y="687"/>
                    <a:pt x="679" y="541"/>
                  </a:cubicBezTo>
                  <a:cubicBezTo>
                    <a:pt x="688" y="521"/>
                    <a:pt x="695" y="499"/>
                    <a:pt x="699" y="477"/>
                  </a:cubicBezTo>
                  <a:cubicBezTo>
                    <a:pt x="716" y="425"/>
                    <a:pt x="714" y="371"/>
                    <a:pt x="699" y="320"/>
                  </a:cubicBezTo>
                  <a:close/>
                  <a:moveTo>
                    <a:pt x="437" y="680"/>
                  </a:moveTo>
                  <a:cubicBezTo>
                    <a:pt x="317" y="710"/>
                    <a:pt x="197" y="666"/>
                    <a:pt x="119" y="572"/>
                  </a:cubicBezTo>
                  <a:cubicBezTo>
                    <a:pt x="44" y="481"/>
                    <a:pt x="41" y="367"/>
                    <a:pt x="77" y="260"/>
                  </a:cubicBezTo>
                  <a:cubicBezTo>
                    <a:pt x="81" y="248"/>
                    <a:pt x="86" y="236"/>
                    <a:pt x="91" y="224"/>
                  </a:cubicBezTo>
                  <a:cubicBezTo>
                    <a:pt x="122" y="168"/>
                    <a:pt x="171" y="124"/>
                    <a:pt x="223" y="86"/>
                  </a:cubicBezTo>
                  <a:cubicBezTo>
                    <a:pt x="266" y="64"/>
                    <a:pt x="314" y="51"/>
                    <a:pt x="363" y="51"/>
                  </a:cubicBezTo>
                  <a:cubicBezTo>
                    <a:pt x="428" y="51"/>
                    <a:pt x="487" y="80"/>
                    <a:pt x="538" y="119"/>
                  </a:cubicBezTo>
                  <a:cubicBezTo>
                    <a:pt x="613" y="175"/>
                    <a:pt x="672" y="260"/>
                    <a:pt x="688" y="353"/>
                  </a:cubicBezTo>
                  <a:cubicBezTo>
                    <a:pt x="693" y="389"/>
                    <a:pt x="692" y="425"/>
                    <a:pt x="686" y="460"/>
                  </a:cubicBezTo>
                  <a:cubicBezTo>
                    <a:pt x="660" y="576"/>
                    <a:pt x="546" y="653"/>
                    <a:pt x="437" y="680"/>
                  </a:cubicBezTo>
                  <a:close/>
                  <a:moveTo>
                    <a:pt x="599" y="149"/>
                  </a:moveTo>
                  <a:cubicBezTo>
                    <a:pt x="602" y="152"/>
                    <a:pt x="605" y="156"/>
                    <a:pt x="608" y="160"/>
                  </a:cubicBezTo>
                  <a:cubicBezTo>
                    <a:pt x="533" y="76"/>
                    <a:pt x="427" y="19"/>
                    <a:pt x="313" y="37"/>
                  </a:cubicBezTo>
                  <a:cubicBezTo>
                    <a:pt x="273" y="43"/>
                    <a:pt x="234" y="59"/>
                    <a:pt x="197" y="80"/>
                  </a:cubicBezTo>
                  <a:cubicBezTo>
                    <a:pt x="224" y="59"/>
                    <a:pt x="255" y="44"/>
                    <a:pt x="291" y="36"/>
                  </a:cubicBezTo>
                  <a:cubicBezTo>
                    <a:pt x="405" y="11"/>
                    <a:pt x="523" y="65"/>
                    <a:pt x="599" y="149"/>
                  </a:cubicBezTo>
                  <a:close/>
                  <a:moveTo>
                    <a:pt x="33" y="416"/>
                  </a:moveTo>
                  <a:cubicBezTo>
                    <a:pt x="27" y="360"/>
                    <a:pt x="35" y="302"/>
                    <a:pt x="59" y="251"/>
                  </a:cubicBezTo>
                  <a:cubicBezTo>
                    <a:pt x="62" y="242"/>
                    <a:pt x="67" y="234"/>
                    <a:pt x="72" y="226"/>
                  </a:cubicBezTo>
                  <a:cubicBezTo>
                    <a:pt x="52" y="274"/>
                    <a:pt x="41" y="326"/>
                    <a:pt x="38" y="376"/>
                  </a:cubicBezTo>
                  <a:cubicBezTo>
                    <a:pt x="34" y="440"/>
                    <a:pt x="52" y="501"/>
                    <a:pt x="86" y="552"/>
                  </a:cubicBezTo>
                  <a:cubicBezTo>
                    <a:pt x="98" y="575"/>
                    <a:pt x="114" y="596"/>
                    <a:pt x="131" y="616"/>
                  </a:cubicBezTo>
                  <a:cubicBezTo>
                    <a:pt x="141" y="626"/>
                    <a:pt x="151" y="636"/>
                    <a:pt x="162" y="644"/>
                  </a:cubicBezTo>
                  <a:cubicBezTo>
                    <a:pt x="87" y="594"/>
                    <a:pt x="44" y="507"/>
                    <a:pt x="33" y="416"/>
                  </a:cubicBezTo>
                  <a:close/>
                  <a:moveTo>
                    <a:pt x="597" y="629"/>
                  </a:moveTo>
                  <a:cubicBezTo>
                    <a:pt x="596" y="627"/>
                    <a:pt x="595" y="626"/>
                    <a:pt x="593" y="625"/>
                  </a:cubicBezTo>
                  <a:cubicBezTo>
                    <a:pt x="611" y="612"/>
                    <a:pt x="627" y="597"/>
                    <a:pt x="641" y="580"/>
                  </a:cubicBezTo>
                  <a:cubicBezTo>
                    <a:pt x="628" y="598"/>
                    <a:pt x="614" y="615"/>
                    <a:pt x="597" y="6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4">
              <a:extLst>
                <a:ext uri="{FF2B5EF4-FFF2-40B4-BE49-F238E27FC236}">
                  <a16:creationId xmlns:a16="http://schemas.microsoft.com/office/drawing/2014/main" xmlns="" id="{2D7506AB-17D0-474D-9706-FC7905E07789}"/>
                </a:ext>
              </a:extLst>
            </p:cNvPr>
            <p:cNvSpPr>
              <a:spLocks/>
            </p:cNvSpPr>
            <p:nvPr/>
          </p:nvSpPr>
          <p:spPr bwMode="auto">
            <a:xfrm>
              <a:off x="1543" y="1385"/>
              <a:ext cx="102" cy="272"/>
            </a:xfrm>
            <a:custGeom>
              <a:avLst/>
              <a:gdLst>
                <a:gd name="T0" fmla="*/ 34 w 43"/>
                <a:gd name="T1" fmla="*/ 10 h 115"/>
                <a:gd name="T2" fmla="*/ 24 w 43"/>
                <a:gd name="T3" fmla="*/ 5 h 115"/>
                <a:gd name="T4" fmla="*/ 2 w 43"/>
                <a:gd name="T5" fmla="*/ 94 h 115"/>
                <a:gd name="T6" fmla="*/ 16 w 43"/>
                <a:gd name="T7" fmla="*/ 94 h 115"/>
                <a:gd name="T8" fmla="*/ 17 w 43"/>
                <a:gd name="T9" fmla="*/ 76 h 115"/>
                <a:gd name="T10" fmla="*/ 25 w 43"/>
                <a:gd name="T11" fmla="*/ 36 h 115"/>
                <a:gd name="T12" fmla="*/ 17 w 43"/>
                <a:gd name="T13" fmla="*/ 105 h 115"/>
                <a:gd name="T14" fmla="*/ 30 w 43"/>
                <a:gd name="T15" fmla="*/ 108 h 115"/>
                <a:gd name="T16" fmla="*/ 42 w 43"/>
                <a:gd name="T17" fmla="*/ 14 h 115"/>
                <a:gd name="T18" fmla="*/ 34 w 43"/>
                <a:gd name="T19" fmla="*/ 1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15">
                  <a:moveTo>
                    <a:pt x="34" y="10"/>
                  </a:moveTo>
                  <a:cubicBezTo>
                    <a:pt x="34" y="5"/>
                    <a:pt x="28" y="0"/>
                    <a:pt x="24" y="5"/>
                  </a:cubicBezTo>
                  <a:cubicBezTo>
                    <a:pt x="4" y="29"/>
                    <a:pt x="0" y="64"/>
                    <a:pt x="2" y="94"/>
                  </a:cubicBezTo>
                  <a:cubicBezTo>
                    <a:pt x="2" y="103"/>
                    <a:pt x="17" y="104"/>
                    <a:pt x="16" y="94"/>
                  </a:cubicBezTo>
                  <a:cubicBezTo>
                    <a:pt x="16" y="88"/>
                    <a:pt x="16" y="82"/>
                    <a:pt x="17" y="76"/>
                  </a:cubicBezTo>
                  <a:cubicBezTo>
                    <a:pt x="17" y="63"/>
                    <a:pt x="20" y="48"/>
                    <a:pt x="25" y="36"/>
                  </a:cubicBezTo>
                  <a:cubicBezTo>
                    <a:pt x="20" y="59"/>
                    <a:pt x="20" y="83"/>
                    <a:pt x="17" y="105"/>
                  </a:cubicBezTo>
                  <a:cubicBezTo>
                    <a:pt x="16" y="113"/>
                    <a:pt x="29" y="115"/>
                    <a:pt x="30" y="108"/>
                  </a:cubicBezTo>
                  <a:cubicBezTo>
                    <a:pt x="35" y="77"/>
                    <a:pt x="37" y="45"/>
                    <a:pt x="42" y="14"/>
                  </a:cubicBezTo>
                  <a:cubicBezTo>
                    <a:pt x="43" y="9"/>
                    <a:pt x="38" y="6"/>
                    <a:pt x="3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75">
              <a:extLst>
                <a:ext uri="{FF2B5EF4-FFF2-40B4-BE49-F238E27FC236}">
                  <a16:creationId xmlns:a16="http://schemas.microsoft.com/office/drawing/2014/main" xmlns="" id="{67EB3440-BD8B-4C85-9169-29DBA9DA5A7D}"/>
                </a:ext>
              </a:extLst>
            </p:cNvPr>
            <p:cNvSpPr>
              <a:spLocks/>
            </p:cNvSpPr>
            <p:nvPr/>
          </p:nvSpPr>
          <p:spPr bwMode="auto">
            <a:xfrm>
              <a:off x="2186" y="1375"/>
              <a:ext cx="111" cy="275"/>
            </a:xfrm>
            <a:custGeom>
              <a:avLst/>
              <a:gdLst>
                <a:gd name="T0" fmla="*/ 13 w 47"/>
                <a:gd name="T1" fmla="*/ 5 h 116"/>
                <a:gd name="T2" fmla="*/ 5 w 47"/>
                <a:gd name="T3" fmla="*/ 15 h 116"/>
                <a:gd name="T4" fmla="*/ 17 w 47"/>
                <a:gd name="T5" fmla="*/ 53 h 116"/>
                <a:gd name="T6" fmla="*/ 8 w 47"/>
                <a:gd name="T7" fmla="*/ 30 h 116"/>
                <a:gd name="T8" fmla="*/ 1 w 47"/>
                <a:gd name="T9" fmla="*/ 32 h 116"/>
                <a:gd name="T10" fmla="*/ 15 w 47"/>
                <a:gd name="T11" fmla="*/ 105 h 116"/>
                <a:gd name="T12" fmla="*/ 28 w 47"/>
                <a:gd name="T13" fmla="*/ 105 h 116"/>
                <a:gd name="T14" fmla="*/ 30 w 47"/>
                <a:gd name="T15" fmla="*/ 67 h 116"/>
                <a:gd name="T16" fmla="*/ 32 w 47"/>
                <a:gd name="T17" fmla="*/ 105 h 116"/>
                <a:gd name="T18" fmla="*/ 47 w 47"/>
                <a:gd name="T19" fmla="*/ 106 h 116"/>
                <a:gd name="T20" fmla="*/ 13 w 47"/>
                <a:gd name="T21" fmla="*/ 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116">
                  <a:moveTo>
                    <a:pt x="13" y="5"/>
                  </a:moveTo>
                  <a:cubicBezTo>
                    <a:pt x="7" y="0"/>
                    <a:pt x="0" y="10"/>
                    <a:pt x="5" y="15"/>
                  </a:cubicBezTo>
                  <a:cubicBezTo>
                    <a:pt x="13" y="25"/>
                    <a:pt x="16" y="39"/>
                    <a:pt x="17" y="53"/>
                  </a:cubicBezTo>
                  <a:cubicBezTo>
                    <a:pt x="14" y="45"/>
                    <a:pt x="11" y="38"/>
                    <a:pt x="8" y="30"/>
                  </a:cubicBezTo>
                  <a:cubicBezTo>
                    <a:pt x="6" y="26"/>
                    <a:pt x="0" y="29"/>
                    <a:pt x="1" y="32"/>
                  </a:cubicBezTo>
                  <a:cubicBezTo>
                    <a:pt x="9" y="55"/>
                    <a:pt x="16" y="80"/>
                    <a:pt x="15" y="105"/>
                  </a:cubicBezTo>
                  <a:cubicBezTo>
                    <a:pt x="14" y="114"/>
                    <a:pt x="28" y="114"/>
                    <a:pt x="28" y="105"/>
                  </a:cubicBezTo>
                  <a:cubicBezTo>
                    <a:pt x="29" y="93"/>
                    <a:pt x="30" y="80"/>
                    <a:pt x="30" y="67"/>
                  </a:cubicBezTo>
                  <a:cubicBezTo>
                    <a:pt x="32" y="79"/>
                    <a:pt x="32" y="93"/>
                    <a:pt x="32" y="105"/>
                  </a:cubicBezTo>
                  <a:cubicBezTo>
                    <a:pt x="31" y="115"/>
                    <a:pt x="47" y="116"/>
                    <a:pt x="47" y="106"/>
                  </a:cubicBezTo>
                  <a:cubicBezTo>
                    <a:pt x="47" y="69"/>
                    <a:pt x="43" y="30"/>
                    <a:pt x="1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76">
              <a:extLst>
                <a:ext uri="{FF2B5EF4-FFF2-40B4-BE49-F238E27FC236}">
                  <a16:creationId xmlns:a16="http://schemas.microsoft.com/office/drawing/2014/main" xmlns="" id="{3031214A-9707-4C55-92D2-76C7CDA984C0}"/>
                </a:ext>
              </a:extLst>
            </p:cNvPr>
            <p:cNvSpPr>
              <a:spLocks noEditPoints="1"/>
            </p:cNvSpPr>
            <p:nvPr/>
          </p:nvSpPr>
          <p:spPr bwMode="auto">
            <a:xfrm>
              <a:off x="1363" y="1716"/>
              <a:ext cx="1126" cy="550"/>
            </a:xfrm>
            <a:custGeom>
              <a:avLst/>
              <a:gdLst>
                <a:gd name="T0" fmla="*/ 458 w 475"/>
                <a:gd name="T1" fmla="*/ 11 h 232"/>
                <a:gd name="T2" fmla="*/ 429 w 475"/>
                <a:gd name="T3" fmla="*/ 102 h 232"/>
                <a:gd name="T4" fmla="*/ 397 w 475"/>
                <a:gd name="T5" fmla="*/ 149 h 232"/>
                <a:gd name="T6" fmla="*/ 243 w 475"/>
                <a:gd name="T7" fmla="*/ 197 h 232"/>
                <a:gd name="T8" fmla="*/ 99 w 475"/>
                <a:gd name="T9" fmla="*/ 166 h 232"/>
                <a:gd name="T10" fmla="*/ 71 w 475"/>
                <a:gd name="T11" fmla="*/ 148 h 232"/>
                <a:gd name="T12" fmla="*/ 20 w 475"/>
                <a:gd name="T13" fmla="*/ 40 h 232"/>
                <a:gd name="T14" fmla="*/ 5 w 475"/>
                <a:gd name="T15" fmla="*/ 48 h 232"/>
                <a:gd name="T16" fmla="*/ 8 w 475"/>
                <a:gd name="T17" fmla="*/ 55 h 232"/>
                <a:gd name="T18" fmla="*/ 5 w 475"/>
                <a:gd name="T19" fmla="*/ 57 h 232"/>
                <a:gd name="T20" fmla="*/ 48 w 475"/>
                <a:gd name="T21" fmla="*/ 147 h 232"/>
                <a:gd name="T22" fmla="*/ 105 w 475"/>
                <a:gd name="T23" fmla="*/ 199 h 232"/>
                <a:gd name="T24" fmla="*/ 276 w 475"/>
                <a:gd name="T25" fmla="*/ 228 h 232"/>
                <a:gd name="T26" fmla="*/ 410 w 475"/>
                <a:gd name="T27" fmla="*/ 167 h 232"/>
                <a:gd name="T28" fmla="*/ 442 w 475"/>
                <a:gd name="T29" fmla="*/ 114 h 232"/>
                <a:gd name="T30" fmla="*/ 473 w 475"/>
                <a:gd name="T31" fmla="*/ 15 h 232"/>
                <a:gd name="T32" fmla="*/ 458 w 475"/>
                <a:gd name="T33" fmla="*/ 11 h 232"/>
                <a:gd name="T34" fmla="*/ 226 w 475"/>
                <a:gd name="T35" fmla="*/ 212 h 232"/>
                <a:gd name="T36" fmla="*/ 187 w 475"/>
                <a:gd name="T37" fmla="*/ 208 h 232"/>
                <a:gd name="T38" fmla="*/ 226 w 475"/>
                <a:gd name="T39" fmla="*/ 21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75" h="232">
                  <a:moveTo>
                    <a:pt x="458" y="11"/>
                  </a:moveTo>
                  <a:cubicBezTo>
                    <a:pt x="450" y="42"/>
                    <a:pt x="442" y="73"/>
                    <a:pt x="429" y="102"/>
                  </a:cubicBezTo>
                  <a:cubicBezTo>
                    <a:pt x="420" y="119"/>
                    <a:pt x="410" y="135"/>
                    <a:pt x="397" y="149"/>
                  </a:cubicBezTo>
                  <a:cubicBezTo>
                    <a:pt x="357" y="192"/>
                    <a:pt x="299" y="200"/>
                    <a:pt x="243" y="197"/>
                  </a:cubicBezTo>
                  <a:cubicBezTo>
                    <a:pt x="195" y="194"/>
                    <a:pt x="142" y="189"/>
                    <a:pt x="99" y="166"/>
                  </a:cubicBezTo>
                  <a:cubicBezTo>
                    <a:pt x="88" y="161"/>
                    <a:pt x="79" y="154"/>
                    <a:pt x="71" y="148"/>
                  </a:cubicBezTo>
                  <a:cubicBezTo>
                    <a:pt x="48" y="117"/>
                    <a:pt x="37" y="77"/>
                    <a:pt x="20" y="40"/>
                  </a:cubicBezTo>
                  <a:cubicBezTo>
                    <a:pt x="15" y="30"/>
                    <a:pt x="0" y="38"/>
                    <a:pt x="5" y="48"/>
                  </a:cubicBezTo>
                  <a:cubicBezTo>
                    <a:pt x="6" y="51"/>
                    <a:pt x="7" y="53"/>
                    <a:pt x="8" y="55"/>
                  </a:cubicBezTo>
                  <a:cubicBezTo>
                    <a:pt x="6" y="55"/>
                    <a:pt x="5" y="56"/>
                    <a:pt x="5" y="57"/>
                  </a:cubicBezTo>
                  <a:cubicBezTo>
                    <a:pt x="3" y="91"/>
                    <a:pt x="23" y="123"/>
                    <a:pt x="48" y="147"/>
                  </a:cubicBezTo>
                  <a:cubicBezTo>
                    <a:pt x="62" y="169"/>
                    <a:pt x="82" y="186"/>
                    <a:pt x="105" y="199"/>
                  </a:cubicBezTo>
                  <a:cubicBezTo>
                    <a:pt x="156" y="227"/>
                    <a:pt x="219" y="232"/>
                    <a:pt x="276" y="228"/>
                  </a:cubicBezTo>
                  <a:cubicBezTo>
                    <a:pt x="328" y="224"/>
                    <a:pt x="376" y="209"/>
                    <a:pt x="410" y="167"/>
                  </a:cubicBezTo>
                  <a:cubicBezTo>
                    <a:pt x="423" y="151"/>
                    <a:pt x="433" y="133"/>
                    <a:pt x="442" y="114"/>
                  </a:cubicBezTo>
                  <a:cubicBezTo>
                    <a:pt x="457" y="83"/>
                    <a:pt x="467" y="48"/>
                    <a:pt x="473" y="15"/>
                  </a:cubicBezTo>
                  <a:cubicBezTo>
                    <a:pt x="475" y="5"/>
                    <a:pt x="460" y="0"/>
                    <a:pt x="458" y="11"/>
                  </a:cubicBezTo>
                  <a:close/>
                  <a:moveTo>
                    <a:pt x="226" y="212"/>
                  </a:moveTo>
                  <a:cubicBezTo>
                    <a:pt x="213" y="211"/>
                    <a:pt x="200" y="210"/>
                    <a:pt x="187" y="208"/>
                  </a:cubicBezTo>
                  <a:cubicBezTo>
                    <a:pt x="200" y="210"/>
                    <a:pt x="213" y="211"/>
                    <a:pt x="226" y="2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77">
              <a:extLst>
                <a:ext uri="{FF2B5EF4-FFF2-40B4-BE49-F238E27FC236}">
                  <a16:creationId xmlns:a16="http://schemas.microsoft.com/office/drawing/2014/main" xmlns="" id="{414629E1-30AB-44C2-B86C-921E5A48DD12}"/>
                </a:ext>
              </a:extLst>
            </p:cNvPr>
            <p:cNvSpPr>
              <a:spLocks/>
            </p:cNvSpPr>
            <p:nvPr/>
          </p:nvSpPr>
          <p:spPr bwMode="auto">
            <a:xfrm>
              <a:off x="1280" y="1773"/>
              <a:ext cx="185" cy="133"/>
            </a:xfrm>
            <a:custGeom>
              <a:avLst/>
              <a:gdLst>
                <a:gd name="T0" fmla="*/ 61 w 78"/>
                <a:gd name="T1" fmla="*/ 5 h 56"/>
                <a:gd name="T2" fmla="*/ 58 w 78"/>
                <a:gd name="T3" fmla="*/ 7 h 56"/>
                <a:gd name="T4" fmla="*/ 48 w 78"/>
                <a:gd name="T5" fmla="*/ 5 h 56"/>
                <a:gd name="T6" fmla="*/ 16 w 78"/>
                <a:gd name="T7" fmla="*/ 29 h 56"/>
                <a:gd name="T8" fmla="*/ 7 w 78"/>
                <a:gd name="T9" fmla="*/ 38 h 56"/>
                <a:gd name="T10" fmla="*/ 16 w 78"/>
                <a:gd name="T11" fmla="*/ 52 h 56"/>
                <a:gd name="T12" fmla="*/ 69 w 78"/>
                <a:gd name="T13" fmla="*/ 20 h 56"/>
                <a:gd name="T14" fmla="*/ 61 w 78"/>
                <a:gd name="T15" fmla="*/ 5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56">
                  <a:moveTo>
                    <a:pt x="61" y="5"/>
                  </a:moveTo>
                  <a:cubicBezTo>
                    <a:pt x="60" y="6"/>
                    <a:pt x="59" y="6"/>
                    <a:pt x="58" y="7"/>
                  </a:cubicBezTo>
                  <a:cubicBezTo>
                    <a:pt x="56" y="4"/>
                    <a:pt x="52" y="2"/>
                    <a:pt x="48" y="5"/>
                  </a:cubicBezTo>
                  <a:cubicBezTo>
                    <a:pt x="38" y="12"/>
                    <a:pt x="23" y="18"/>
                    <a:pt x="16" y="29"/>
                  </a:cubicBezTo>
                  <a:cubicBezTo>
                    <a:pt x="13" y="32"/>
                    <a:pt x="10" y="35"/>
                    <a:pt x="7" y="38"/>
                  </a:cubicBezTo>
                  <a:cubicBezTo>
                    <a:pt x="0" y="45"/>
                    <a:pt x="8" y="56"/>
                    <a:pt x="16" y="52"/>
                  </a:cubicBezTo>
                  <a:cubicBezTo>
                    <a:pt x="35" y="43"/>
                    <a:pt x="51" y="30"/>
                    <a:pt x="69" y="20"/>
                  </a:cubicBezTo>
                  <a:cubicBezTo>
                    <a:pt x="78" y="14"/>
                    <a:pt x="71" y="0"/>
                    <a:pt x="6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78">
              <a:extLst>
                <a:ext uri="{FF2B5EF4-FFF2-40B4-BE49-F238E27FC236}">
                  <a16:creationId xmlns:a16="http://schemas.microsoft.com/office/drawing/2014/main" xmlns="" id="{BE3E70BE-71AD-427F-B94B-344722D05332}"/>
                </a:ext>
              </a:extLst>
            </p:cNvPr>
            <p:cNvSpPr>
              <a:spLocks/>
            </p:cNvSpPr>
            <p:nvPr/>
          </p:nvSpPr>
          <p:spPr bwMode="auto">
            <a:xfrm>
              <a:off x="2399" y="1690"/>
              <a:ext cx="131" cy="114"/>
            </a:xfrm>
            <a:custGeom>
              <a:avLst/>
              <a:gdLst>
                <a:gd name="T0" fmla="*/ 51 w 55"/>
                <a:gd name="T1" fmla="*/ 24 h 48"/>
                <a:gd name="T2" fmla="*/ 27 w 55"/>
                <a:gd name="T3" fmla="*/ 11 h 48"/>
                <a:gd name="T4" fmla="*/ 19 w 55"/>
                <a:gd name="T5" fmla="*/ 5 h 48"/>
                <a:gd name="T6" fmla="*/ 8 w 55"/>
                <a:gd name="T7" fmla="*/ 18 h 48"/>
                <a:gd name="T8" fmla="*/ 9 w 55"/>
                <a:gd name="T9" fmla="*/ 20 h 48"/>
                <a:gd name="T10" fmla="*/ 9 w 55"/>
                <a:gd name="T11" fmla="*/ 20 h 48"/>
                <a:gd name="T12" fmla="*/ 10 w 55"/>
                <a:gd name="T13" fmla="*/ 20 h 48"/>
                <a:gd name="T14" fmla="*/ 40 w 55"/>
                <a:gd name="T15" fmla="*/ 43 h 48"/>
                <a:gd name="T16" fmla="*/ 53 w 55"/>
                <a:gd name="T17" fmla="*/ 35 h 48"/>
                <a:gd name="T18" fmla="*/ 51 w 55"/>
                <a:gd name="T19"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48">
                  <a:moveTo>
                    <a:pt x="51" y="24"/>
                  </a:moveTo>
                  <a:cubicBezTo>
                    <a:pt x="44" y="19"/>
                    <a:pt x="36" y="14"/>
                    <a:pt x="27" y="11"/>
                  </a:cubicBezTo>
                  <a:cubicBezTo>
                    <a:pt x="24" y="9"/>
                    <a:pt x="21" y="7"/>
                    <a:pt x="19" y="5"/>
                  </a:cubicBezTo>
                  <a:cubicBezTo>
                    <a:pt x="11" y="0"/>
                    <a:pt x="0" y="12"/>
                    <a:pt x="8" y="18"/>
                  </a:cubicBezTo>
                  <a:cubicBezTo>
                    <a:pt x="8" y="19"/>
                    <a:pt x="9" y="19"/>
                    <a:pt x="9" y="20"/>
                  </a:cubicBezTo>
                  <a:cubicBezTo>
                    <a:pt x="9" y="20"/>
                    <a:pt x="9" y="20"/>
                    <a:pt x="9" y="20"/>
                  </a:cubicBezTo>
                  <a:cubicBezTo>
                    <a:pt x="10" y="20"/>
                    <a:pt x="10" y="20"/>
                    <a:pt x="10" y="20"/>
                  </a:cubicBezTo>
                  <a:cubicBezTo>
                    <a:pt x="19" y="28"/>
                    <a:pt x="30" y="36"/>
                    <a:pt x="40" y="43"/>
                  </a:cubicBezTo>
                  <a:cubicBezTo>
                    <a:pt x="47" y="48"/>
                    <a:pt x="53" y="42"/>
                    <a:pt x="53" y="35"/>
                  </a:cubicBezTo>
                  <a:cubicBezTo>
                    <a:pt x="55" y="32"/>
                    <a:pt x="55" y="26"/>
                    <a:pt x="51"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79">
              <a:extLst>
                <a:ext uri="{FF2B5EF4-FFF2-40B4-BE49-F238E27FC236}">
                  <a16:creationId xmlns:a16="http://schemas.microsoft.com/office/drawing/2014/main" xmlns="" id="{369868BC-64E0-48D0-B516-05F0419FFFB2}"/>
                </a:ext>
              </a:extLst>
            </p:cNvPr>
            <p:cNvSpPr>
              <a:spLocks/>
            </p:cNvSpPr>
            <p:nvPr/>
          </p:nvSpPr>
          <p:spPr bwMode="auto">
            <a:xfrm>
              <a:off x="1688" y="961"/>
              <a:ext cx="102" cy="279"/>
            </a:xfrm>
            <a:custGeom>
              <a:avLst/>
              <a:gdLst>
                <a:gd name="T0" fmla="*/ 43 w 43"/>
                <a:gd name="T1" fmla="*/ 14 h 118"/>
                <a:gd name="T2" fmla="*/ 39 w 43"/>
                <a:gd name="T3" fmla="*/ 7 h 118"/>
                <a:gd name="T4" fmla="*/ 39 w 43"/>
                <a:gd name="T5" fmla="*/ 5 h 118"/>
                <a:gd name="T6" fmla="*/ 29 w 43"/>
                <a:gd name="T7" fmla="*/ 5 h 118"/>
                <a:gd name="T8" fmla="*/ 28 w 43"/>
                <a:gd name="T9" fmla="*/ 8 h 118"/>
                <a:gd name="T10" fmla="*/ 16 w 43"/>
                <a:gd name="T11" fmla="*/ 7 h 118"/>
                <a:gd name="T12" fmla="*/ 8 w 43"/>
                <a:gd name="T13" fmla="*/ 45 h 118"/>
                <a:gd name="T14" fmla="*/ 6 w 43"/>
                <a:gd name="T15" fmla="*/ 63 h 118"/>
                <a:gd name="T16" fmla="*/ 3 w 43"/>
                <a:gd name="T17" fmla="*/ 108 h 118"/>
                <a:gd name="T18" fmla="*/ 19 w 43"/>
                <a:gd name="T19" fmla="*/ 106 h 118"/>
                <a:gd name="T20" fmla="*/ 19 w 43"/>
                <a:gd name="T21" fmla="*/ 101 h 118"/>
                <a:gd name="T22" fmla="*/ 25 w 43"/>
                <a:gd name="T23" fmla="*/ 101 h 118"/>
                <a:gd name="T24" fmla="*/ 40 w 43"/>
                <a:gd name="T25" fmla="*/ 99 h 118"/>
                <a:gd name="T26" fmla="*/ 42 w 43"/>
                <a:gd name="T27" fmla="*/ 31 h 118"/>
                <a:gd name="T28" fmla="*/ 43 w 43"/>
                <a:gd name="T29" fmla="*/ 1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 h="118">
                  <a:moveTo>
                    <a:pt x="43" y="14"/>
                  </a:moveTo>
                  <a:cubicBezTo>
                    <a:pt x="43" y="10"/>
                    <a:pt x="41" y="8"/>
                    <a:pt x="39" y="7"/>
                  </a:cubicBezTo>
                  <a:cubicBezTo>
                    <a:pt x="39" y="7"/>
                    <a:pt x="39" y="6"/>
                    <a:pt x="39" y="5"/>
                  </a:cubicBezTo>
                  <a:cubicBezTo>
                    <a:pt x="38" y="0"/>
                    <a:pt x="31" y="0"/>
                    <a:pt x="29" y="5"/>
                  </a:cubicBezTo>
                  <a:cubicBezTo>
                    <a:pt x="29" y="6"/>
                    <a:pt x="28" y="7"/>
                    <a:pt x="28" y="8"/>
                  </a:cubicBezTo>
                  <a:cubicBezTo>
                    <a:pt x="26" y="4"/>
                    <a:pt x="19" y="2"/>
                    <a:pt x="16" y="7"/>
                  </a:cubicBezTo>
                  <a:cubicBezTo>
                    <a:pt x="10" y="19"/>
                    <a:pt x="9" y="33"/>
                    <a:pt x="8" y="45"/>
                  </a:cubicBezTo>
                  <a:cubicBezTo>
                    <a:pt x="7" y="51"/>
                    <a:pt x="7" y="57"/>
                    <a:pt x="6" y="63"/>
                  </a:cubicBezTo>
                  <a:cubicBezTo>
                    <a:pt x="2" y="77"/>
                    <a:pt x="0" y="92"/>
                    <a:pt x="3" y="108"/>
                  </a:cubicBezTo>
                  <a:cubicBezTo>
                    <a:pt x="4" y="118"/>
                    <a:pt x="18" y="115"/>
                    <a:pt x="19" y="106"/>
                  </a:cubicBezTo>
                  <a:cubicBezTo>
                    <a:pt x="19" y="104"/>
                    <a:pt x="19" y="103"/>
                    <a:pt x="19" y="101"/>
                  </a:cubicBezTo>
                  <a:cubicBezTo>
                    <a:pt x="21" y="102"/>
                    <a:pt x="23" y="102"/>
                    <a:pt x="25" y="101"/>
                  </a:cubicBezTo>
                  <a:cubicBezTo>
                    <a:pt x="27" y="110"/>
                    <a:pt x="40" y="108"/>
                    <a:pt x="40" y="99"/>
                  </a:cubicBezTo>
                  <a:cubicBezTo>
                    <a:pt x="41" y="77"/>
                    <a:pt x="43" y="54"/>
                    <a:pt x="42" y="31"/>
                  </a:cubicBezTo>
                  <a:cubicBezTo>
                    <a:pt x="42" y="25"/>
                    <a:pt x="43" y="20"/>
                    <a:pt x="43"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80">
              <a:extLst>
                <a:ext uri="{FF2B5EF4-FFF2-40B4-BE49-F238E27FC236}">
                  <a16:creationId xmlns:a16="http://schemas.microsoft.com/office/drawing/2014/main" xmlns="" id="{5894447B-CB16-4A26-9B81-9C0384ABB7E9}"/>
                </a:ext>
              </a:extLst>
            </p:cNvPr>
            <p:cNvSpPr>
              <a:spLocks/>
            </p:cNvSpPr>
            <p:nvPr/>
          </p:nvSpPr>
          <p:spPr bwMode="auto">
            <a:xfrm>
              <a:off x="1882" y="940"/>
              <a:ext cx="69" cy="279"/>
            </a:xfrm>
            <a:custGeom>
              <a:avLst/>
              <a:gdLst>
                <a:gd name="T0" fmla="*/ 29 w 29"/>
                <a:gd name="T1" fmla="*/ 11 h 118"/>
                <a:gd name="T2" fmla="*/ 21 w 29"/>
                <a:gd name="T3" fmla="*/ 4 h 118"/>
                <a:gd name="T4" fmla="*/ 11 w 29"/>
                <a:gd name="T5" fmla="*/ 4 h 118"/>
                <a:gd name="T6" fmla="*/ 3 w 29"/>
                <a:gd name="T7" fmla="*/ 49 h 118"/>
                <a:gd name="T8" fmla="*/ 0 w 29"/>
                <a:gd name="T9" fmla="*/ 101 h 118"/>
                <a:gd name="T10" fmla="*/ 0 w 29"/>
                <a:gd name="T11" fmla="*/ 109 h 118"/>
                <a:gd name="T12" fmla="*/ 11 w 29"/>
                <a:gd name="T13" fmla="*/ 116 h 118"/>
                <a:gd name="T14" fmla="*/ 20 w 29"/>
                <a:gd name="T15" fmla="*/ 114 h 118"/>
                <a:gd name="T16" fmla="*/ 28 w 29"/>
                <a:gd name="T17" fmla="*/ 71 h 118"/>
                <a:gd name="T18" fmla="*/ 29 w 29"/>
                <a:gd name="T19" fmla="*/ 1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18">
                  <a:moveTo>
                    <a:pt x="29" y="11"/>
                  </a:moveTo>
                  <a:cubicBezTo>
                    <a:pt x="29" y="6"/>
                    <a:pt x="25" y="4"/>
                    <a:pt x="21" y="4"/>
                  </a:cubicBezTo>
                  <a:cubicBezTo>
                    <a:pt x="19" y="0"/>
                    <a:pt x="14" y="1"/>
                    <a:pt x="11" y="4"/>
                  </a:cubicBezTo>
                  <a:cubicBezTo>
                    <a:pt x="3" y="14"/>
                    <a:pt x="4" y="36"/>
                    <a:pt x="3" y="49"/>
                  </a:cubicBezTo>
                  <a:cubicBezTo>
                    <a:pt x="2" y="66"/>
                    <a:pt x="1" y="83"/>
                    <a:pt x="0" y="101"/>
                  </a:cubicBezTo>
                  <a:cubicBezTo>
                    <a:pt x="0" y="103"/>
                    <a:pt x="0" y="106"/>
                    <a:pt x="0" y="109"/>
                  </a:cubicBezTo>
                  <a:cubicBezTo>
                    <a:pt x="0" y="115"/>
                    <a:pt x="6" y="117"/>
                    <a:pt x="11" y="116"/>
                  </a:cubicBezTo>
                  <a:cubicBezTo>
                    <a:pt x="14" y="118"/>
                    <a:pt x="18" y="117"/>
                    <a:pt x="20" y="114"/>
                  </a:cubicBezTo>
                  <a:cubicBezTo>
                    <a:pt x="28" y="104"/>
                    <a:pt x="27" y="83"/>
                    <a:pt x="28" y="71"/>
                  </a:cubicBezTo>
                  <a:cubicBezTo>
                    <a:pt x="29" y="51"/>
                    <a:pt x="29" y="31"/>
                    <a:pt x="29"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81">
              <a:extLst>
                <a:ext uri="{FF2B5EF4-FFF2-40B4-BE49-F238E27FC236}">
                  <a16:creationId xmlns:a16="http://schemas.microsoft.com/office/drawing/2014/main" xmlns="" id="{ADABDD6B-DA71-45A3-8171-C5303BF05562}"/>
                </a:ext>
              </a:extLst>
            </p:cNvPr>
            <p:cNvSpPr>
              <a:spLocks/>
            </p:cNvSpPr>
            <p:nvPr/>
          </p:nvSpPr>
          <p:spPr bwMode="auto">
            <a:xfrm>
              <a:off x="2025" y="942"/>
              <a:ext cx="73" cy="289"/>
            </a:xfrm>
            <a:custGeom>
              <a:avLst/>
              <a:gdLst>
                <a:gd name="T0" fmla="*/ 30 w 31"/>
                <a:gd name="T1" fmla="*/ 10 h 122"/>
                <a:gd name="T2" fmla="*/ 15 w 31"/>
                <a:gd name="T3" fmla="*/ 10 h 122"/>
                <a:gd name="T4" fmla="*/ 15 w 31"/>
                <a:gd name="T5" fmla="*/ 11 h 122"/>
                <a:gd name="T6" fmla="*/ 10 w 31"/>
                <a:gd name="T7" fmla="*/ 14 h 122"/>
                <a:gd name="T8" fmla="*/ 3 w 31"/>
                <a:gd name="T9" fmla="*/ 74 h 122"/>
                <a:gd name="T10" fmla="*/ 0 w 31"/>
                <a:gd name="T11" fmla="*/ 112 h 122"/>
                <a:gd name="T12" fmla="*/ 14 w 31"/>
                <a:gd name="T13" fmla="*/ 117 h 122"/>
                <a:gd name="T14" fmla="*/ 22 w 31"/>
                <a:gd name="T15" fmla="*/ 111 h 122"/>
                <a:gd name="T16" fmla="*/ 30 w 31"/>
                <a:gd name="T17" fmla="*/ 1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122">
                  <a:moveTo>
                    <a:pt x="30" y="10"/>
                  </a:moveTo>
                  <a:cubicBezTo>
                    <a:pt x="30" y="0"/>
                    <a:pt x="15" y="0"/>
                    <a:pt x="15" y="10"/>
                  </a:cubicBezTo>
                  <a:cubicBezTo>
                    <a:pt x="15" y="10"/>
                    <a:pt x="15" y="11"/>
                    <a:pt x="15" y="11"/>
                  </a:cubicBezTo>
                  <a:cubicBezTo>
                    <a:pt x="13" y="11"/>
                    <a:pt x="10" y="12"/>
                    <a:pt x="10" y="14"/>
                  </a:cubicBezTo>
                  <a:cubicBezTo>
                    <a:pt x="6" y="34"/>
                    <a:pt x="4" y="54"/>
                    <a:pt x="3" y="74"/>
                  </a:cubicBezTo>
                  <a:cubicBezTo>
                    <a:pt x="1" y="86"/>
                    <a:pt x="0" y="99"/>
                    <a:pt x="0" y="112"/>
                  </a:cubicBezTo>
                  <a:cubicBezTo>
                    <a:pt x="0" y="120"/>
                    <a:pt x="10" y="122"/>
                    <a:pt x="14" y="117"/>
                  </a:cubicBezTo>
                  <a:cubicBezTo>
                    <a:pt x="18" y="117"/>
                    <a:pt x="21" y="115"/>
                    <a:pt x="22" y="111"/>
                  </a:cubicBezTo>
                  <a:cubicBezTo>
                    <a:pt x="31" y="78"/>
                    <a:pt x="31" y="44"/>
                    <a:pt x="3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82">
              <a:extLst>
                <a:ext uri="{FF2B5EF4-FFF2-40B4-BE49-F238E27FC236}">
                  <a16:creationId xmlns:a16="http://schemas.microsoft.com/office/drawing/2014/main" xmlns="" id="{5EC590CC-5AEA-4202-8572-3ECFBEA2C6BD}"/>
                </a:ext>
              </a:extLst>
            </p:cNvPr>
            <p:cNvSpPr>
              <a:spLocks noEditPoints="1"/>
            </p:cNvSpPr>
            <p:nvPr/>
          </p:nvSpPr>
          <p:spPr bwMode="auto">
            <a:xfrm>
              <a:off x="2402" y="1065"/>
              <a:ext cx="192" cy="156"/>
            </a:xfrm>
            <a:custGeom>
              <a:avLst/>
              <a:gdLst>
                <a:gd name="T0" fmla="*/ 57 w 81"/>
                <a:gd name="T1" fmla="*/ 4 h 66"/>
                <a:gd name="T2" fmla="*/ 21 w 81"/>
                <a:gd name="T3" fmla="*/ 15 h 66"/>
                <a:gd name="T4" fmla="*/ 16 w 81"/>
                <a:gd name="T5" fmla="*/ 57 h 66"/>
                <a:gd name="T6" fmla="*/ 34 w 81"/>
                <a:gd name="T7" fmla="*/ 63 h 66"/>
                <a:gd name="T8" fmla="*/ 79 w 81"/>
                <a:gd name="T9" fmla="*/ 34 h 66"/>
                <a:gd name="T10" fmla="*/ 57 w 81"/>
                <a:gd name="T11" fmla="*/ 4 h 66"/>
                <a:gd name="T12" fmla="*/ 37 w 81"/>
                <a:gd name="T13" fmla="*/ 27 h 66"/>
                <a:gd name="T14" fmla="*/ 38 w 81"/>
                <a:gd name="T15" fmla="*/ 26 h 66"/>
                <a:gd name="T16" fmla="*/ 38 w 81"/>
                <a:gd name="T17" fmla="*/ 26 h 66"/>
                <a:gd name="T18" fmla="*/ 40 w 81"/>
                <a:gd name="T19" fmla="*/ 31 h 66"/>
                <a:gd name="T20" fmla="*/ 42 w 81"/>
                <a:gd name="T21" fmla="*/ 34 h 66"/>
                <a:gd name="T22" fmla="*/ 40 w 81"/>
                <a:gd name="T23" fmla="*/ 34 h 66"/>
                <a:gd name="T24" fmla="*/ 39 w 81"/>
                <a:gd name="T25" fmla="*/ 33 h 66"/>
                <a:gd name="T26" fmla="*/ 39 w 81"/>
                <a:gd name="T27" fmla="*/ 32 h 66"/>
                <a:gd name="T28" fmla="*/ 37 w 81"/>
                <a:gd name="T29" fmla="*/ 27 h 66"/>
                <a:gd name="T30" fmla="*/ 37 w 81"/>
                <a:gd name="T31" fmla="*/ 27 h 66"/>
                <a:gd name="T32" fmla="*/ 26 w 81"/>
                <a:gd name="T33" fmla="*/ 44 h 66"/>
                <a:gd name="T34" fmla="*/ 27 w 81"/>
                <a:gd name="T35" fmla="*/ 43 h 66"/>
                <a:gd name="T36" fmla="*/ 29 w 81"/>
                <a:gd name="T37" fmla="*/ 45 h 66"/>
                <a:gd name="T38" fmla="*/ 37 w 81"/>
                <a:gd name="T39" fmla="*/ 48 h 66"/>
                <a:gd name="T40" fmla="*/ 30 w 81"/>
                <a:gd name="T41" fmla="*/ 47 h 66"/>
                <a:gd name="T42" fmla="*/ 26 w 81"/>
                <a:gd name="T43" fmla="*/ 44 h 66"/>
                <a:gd name="T44" fmla="*/ 62 w 81"/>
                <a:gd name="T45" fmla="*/ 37 h 66"/>
                <a:gd name="T46" fmla="*/ 53 w 81"/>
                <a:gd name="T47" fmla="*/ 18 h 66"/>
                <a:gd name="T48" fmla="*/ 65 w 81"/>
                <a:gd name="T49" fmla="*/ 30 h 66"/>
                <a:gd name="T50" fmla="*/ 62 w 81"/>
                <a:gd name="T51"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 h="66">
                  <a:moveTo>
                    <a:pt x="57" y="4"/>
                  </a:moveTo>
                  <a:cubicBezTo>
                    <a:pt x="44" y="0"/>
                    <a:pt x="30" y="7"/>
                    <a:pt x="21" y="15"/>
                  </a:cubicBezTo>
                  <a:cubicBezTo>
                    <a:pt x="8" y="26"/>
                    <a:pt x="0" y="46"/>
                    <a:pt x="16" y="57"/>
                  </a:cubicBezTo>
                  <a:cubicBezTo>
                    <a:pt x="21" y="61"/>
                    <a:pt x="28" y="63"/>
                    <a:pt x="34" y="63"/>
                  </a:cubicBezTo>
                  <a:cubicBezTo>
                    <a:pt x="53" y="66"/>
                    <a:pt x="75" y="54"/>
                    <a:pt x="79" y="34"/>
                  </a:cubicBezTo>
                  <a:cubicBezTo>
                    <a:pt x="81" y="20"/>
                    <a:pt x="70" y="7"/>
                    <a:pt x="57" y="4"/>
                  </a:cubicBezTo>
                  <a:close/>
                  <a:moveTo>
                    <a:pt x="37" y="27"/>
                  </a:moveTo>
                  <a:cubicBezTo>
                    <a:pt x="37" y="27"/>
                    <a:pt x="38" y="27"/>
                    <a:pt x="38" y="26"/>
                  </a:cubicBezTo>
                  <a:cubicBezTo>
                    <a:pt x="38" y="26"/>
                    <a:pt x="38" y="26"/>
                    <a:pt x="38" y="26"/>
                  </a:cubicBezTo>
                  <a:cubicBezTo>
                    <a:pt x="39" y="28"/>
                    <a:pt x="40" y="29"/>
                    <a:pt x="40" y="31"/>
                  </a:cubicBezTo>
                  <a:cubicBezTo>
                    <a:pt x="41" y="32"/>
                    <a:pt x="41" y="33"/>
                    <a:pt x="42" y="34"/>
                  </a:cubicBezTo>
                  <a:cubicBezTo>
                    <a:pt x="41" y="34"/>
                    <a:pt x="40" y="34"/>
                    <a:pt x="40" y="34"/>
                  </a:cubicBezTo>
                  <a:cubicBezTo>
                    <a:pt x="39" y="33"/>
                    <a:pt x="39" y="33"/>
                    <a:pt x="39" y="33"/>
                  </a:cubicBezTo>
                  <a:cubicBezTo>
                    <a:pt x="39" y="33"/>
                    <a:pt x="39" y="33"/>
                    <a:pt x="39" y="32"/>
                  </a:cubicBezTo>
                  <a:cubicBezTo>
                    <a:pt x="39" y="30"/>
                    <a:pt x="39" y="28"/>
                    <a:pt x="37" y="27"/>
                  </a:cubicBezTo>
                  <a:cubicBezTo>
                    <a:pt x="37" y="27"/>
                    <a:pt x="37" y="27"/>
                    <a:pt x="37" y="27"/>
                  </a:cubicBezTo>
                  <a:close/>
                  <a:moveTo>
                    <a:pt x="26" y="44"/>
                  </a:moveTo>
                  <a:cubicBezTo>
                    <a:pt x="26" y="43"/>
                    <a:pt x="27" y="43"/>
                    <a:pt x="27" y="43"/>
                  </a:cubicBezTo>
                  <a:cubicBezTo>
                    <a:pt x="28" y="44"/>
                    <a:pt x="28" y="44"/>
                    <a:pt x="29" y="45"/>
                  </a:cubicBezTo>
                  <a:cubicBezTo>
                    <a:pt x="31" y="46"/>
                    <a:pt x="34" y="47"/>
                    <a:pt x="37" y="48"/>
                  </a:cubicBezTo>
                  <a:cubicBezTo>
                    <a:pt x="35" y="48"/>
                    <a:pt x="32" y="47"/>
                    <a:pt x="30" y="47"/>
                  </a:cubicBezTo>
                  <a:cubicBezTo>
                    <a:pt x="29" y="46"/>
                    <a:pt x="27" y="45"/>
                    <a:pt x="26" y="44"/>
                  </a:cubicBezTo>
                  <a:close/>
                  <a:moveTo>
                    <a:pt x="62" y="37"/>
                  </a:moveTo>
                  <a:cubicBezTo>
                    <a:pt x="62" y="30"/>
                    <a:pt x="58" y="23"/>
                    <a:pt x="53" y="18"/>
                  </a:cubicBezTo>
                  <a:cubicBezTo>
                    <a:pt x="60" y="19"/>
                    <a:pt x="65" y="23"/>
                    <a:pt x="65" y="30"/>
                  </a:cubicBezTo>
                  <a:cubicBezTo>
                    <a:pt x="65" y="33"/>
                    <a:pt x="64" y="35"/>
                    <a:pt x="62"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83">
              <a:extLst>
                <a:ext uri="{FF2B5EF4-FFF2-40B4-BE49-F238E27FC236}">
                  <a16:creationId xmlns:a16="http://schemas.microsoft.com/office/drawing/2014/main" xmlns="" id="{70971186-2FCC-4FB0-90B4-7B0D5343FC2E}"/>
                </a:ext>
              </a:extLst>
            </p:cNvPr>
            <p:cNvSpPr>
              <a:spLocks/>
            </p:cNvSpPr>
            <p:nvPr/>
          </p:nvSpPr>
          <p:spPr bwMode="auto">
            <a:xfrm>
              <a:off x="2188" y="769"/>
              <a:ext cx="344" cy="348"/>
            </a:xfrm>
            <a:custGeom>
              <a:avLst/>
              <a:gdLst>
                <a:gd name="T0" fmla="*/ 122 w 145"/>
                <a:gd name="T1" fmla="*/ 51 h 147"/>
                <a:gd name="T2" fmla="*/ 96 w 145"/>
                <a:gd name="T3" fmla="*/ 3 h 147"/>
                <a:gd name="T4" fmla="*/ 87 w 145"/>
                <a:gd name="T5" fmla="*/ 1 h 147"/>
                <a:gd name="T6" fmla="*/ 5 w 145"/>
                <a:gd name="T7" fmla="*/ 88 h 147"/>
                <a:gd name="T8" fmla="*/ 15 w 145"/>
                <a:gd name="T9" fmla="*/ 98 h 147"/>
                <a:gd name="T10" fmla="*/ 31 w 145"/>
                <a:gd name="T11" fmla="*/ 99 h 147"/>
                <a:gd name="T12" fmla="*/ 88 w 145"/>
                <a:gd name="T13" fmla="*/ 30 h 147"/>
                <a:gd name="T14" fmla="*/ 126 w 145"/>
                <a:gd name="T15" fmla="*/ 135 h 147"/>
                <a:gd name="T16" fmla="*/ 130 w 145"/>
                <a:gd name="T17" fmla="*/ 140 h 147"/>
                <a:gd name="T18" fmla="*/ 130 w 145"/>
                <a:gd name="T19" fmla="*/ 140 h 147"/>
                <a:gd name="T20" fmla="*/ 140 w 145"/>
                <a:gd name="T21" fmla="*/ 140 h 147"/>
                <a:gd name="T22" fmla="*/ 122 w 145"/>
                <a:gd name="T23" fmla="*/ 51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5" h="147">
                  <a:moveTo>
                    <a:pt x="122" y="51"/>
                  </a:moveTo>
                  <a:cubicBezTo>
                    <a:pt x="115" y="34"/>
                    <a:pt x="107" y="18"/>
                    <a:pt x="96" y="3"/>
                  </a:cubicBezTo>
                  <a:cubicBezTo>
                    <a:pt x="94" y="0"/>
                    <a:pt x="90" y="0"/>
                    <a:pt x="87" y="1"/>
                  </a:cubicBezTo>
                  <a:cubicBezTo>
                    <a:pt x="48" y="17"/>
                    <a:pt x="24" y="52"/>
                    <a:pt x="5" y="88"/>
                  </a:cubicBezTo>
                  <a:cubicBezTo>
                    <a:pt x="0" y="96"/>
                    <a:pt x="9" y="102"/>
                    <a:pt x="15" y="98"/>
                  </a:cubicBezTo>
                  <a:cubicBezTo>
                    <a:pt x="16" y="105"/>
                    <a:pt x="28" y="107"/>
                    <a:pt x="31" y="99"/>
                  </a:cubicBezTo>
                  <a:cubicBezTo>
                    <a:pt x="42" y="70"/>
                    <a:pt x="63" y="48"/>
                    <a:pt x="88" y="30"/>
                  </a:cubicBezTo>
                  <a:cubicBezTo>
                    <a:pt x="105" y="64"/>
                    <a:pt x="119" y="97"/>
                    <a:pt x="126" y="135"/>
                  </a:cubicBezTo>
                  <a:cubicBezTo>
                    <a:pt x="126" y="138"/>
                    <a:pt x="128" y="139"/>
                    <a:pt x="130" y="140"/>
                  </a:cubicBezTo>
                  <a:cubicBezTo>
                    <a:pt x="130" y="140"/>
                    <a:pt x="130" y="140"/>
                    <a:pt x="130" y="140"/>
                  </a:cubicBezTo>
                  <a:cubicBezTo>
                    <a:pt x="130" y="147"/>
                    <a:pt x="139" y="147"/>
                    <a:pt x="140" y="140"/>
                  </a:cubicBezTo>
                  <a:cubicBezTo>
                    <a:pt x="145" y="109"/>
                    <a:pt x="137" y="78"/>
                    <a:pt x="122"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84">
              <a:extLst>
                <a:ext uri="{FF2B5EF4-FFF2-40B4-BE49-F238E27FC236}">
                  <a16:creationId xmlns:a16="http://schemas.microsoft.com/office/drawing/2014/main" xmlns="" id="{036B7DC4-CB00-4A3D-AC26-31E4826652B8}"/>
                </a:ext>
              </a:extLst>
            </p:cNvPr>
            <p:cNvSpPr>
              <a:spLocks/>
            </p:cNvSpPr>
            <p:nvPr/>
          </p:nvSpPr>
          <p:spPr bwMode="auto">
            <a:xfrm>
              <a:off x="2513" y="1098"/>
              <a:ext cx="389" cy="183"/>
            </a:xfrm>
            <a:custGeom>
              <a:avLst/>
              <a:gdLst>
                <a:gd name="T0" fmla="*/ 159 w 164"/>
                <a:gd name="T1" fmla="*/ 61 h 77"/>
                <a:gd name="T2" fmla="*/ 154 w 164"/>
                <a:gd name="T3" fmla="*/ 54 h 77"/>
                <a:gd name="T4" fmla="*/ 152 w 164"/>
                <a:gd name="T5" fmla="*/ 47 h 77"/>
                <a:gd name="T6" fmla="*/ 81 w 164"/>
                <a:gd name="T7" fmla="*/ 14 h 77"/>
                <a:gd name="T8" fmla="*/ 8 w 164"/>
                <a:gd name="T9" fmla="*/ 6 h 77"/>
                <a:gd name="T10" fmla="*/ 8 w 164"/>
                <a:gd name="T11" fmla="*/ 21 h 77"/>
                <a:gd name="T12" fmla="*/ 8 w 164"/>
                <a:gd name="T13" fmla="*/ 21 h 77"/>
                <a:gd name="T14" fmla="*/ 12 w 164"/>
                <a:gd name="T15" fmla="*/ 24 h 77"/>
                <a:gd name="T16" fmla="*/ 17 w 164"/>
                <a:gd name="T17" fmla="*/ 24 h 77"/>
                <a:gd name="T18" fmla="*/ 89 w 164"/>
                <a:gd name="T19" fmla="*/ 34 h 77"/>
                <a:gd name="T20" fmla="*/ 133 w 164"/>
                <a:gd name="T21" fmla="*/ 55 h 77"/>
                <a:gd name="T22" fmla="*/ 144 w 164"/>
                <a:gd name="T23" fmla="*/ 68 h 77"/>
                <a:gd name="T24" fmla="*/ 159 w 164"/>
                <a:gd name="T25" fmla="*/ 6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4" h="77">
                  <a:moveTo>
                    <a:pt x="159" y="61"/>
                  </a:moveTo>
                  <a:cubicBezTo>
                    <a:pt x="157" y="58"/>
                    <a:pt x="156" y="56"/>
                    <a:pt x="154" y="54"/>
                  </a:cubicBezTo>
                  <a:cubicBezTo>
                    <a:pt x="155" y="52"/>
                    <a:pt x="155" y="49"/>
                    <a:pt x="152" y="47"/>
                  </a:cubicBezTo>
                  <a:cubicBezTo>
                    <a:pt x="134" y="30"/>
                    <a:pt x="108" y="19"/>
                    <a:pt x="81" y="14"/>
                  </a:cubicBezTo>
                  <a:cubicBezTo>
                    <a:pt x="57" y="5"/>
                    <a:pt x="33" y="0"/>
                    <a:pt x="8" y="6"/>
                  </a:cubicBezTo>
                  <a:cubicBezTo>
                    <a:pt x="0" y="8"/>
                    <a:pt x="0" y="19"/>
                    <a:pt x="8" y="21"/>
                  </a:cubicBezTo>
                  <a:cubicBezTo>
                    <a:pt x="8" y="21"/>
                    <a:pt x="8" y="21"/>
                    <a:pt x="8" y="21"/>
                  </a:cubicBezTo>
                  <a:cubicBezTo>
                    <a:pt x="9" y="23"/>
                    <a:pt x="10" y="24"/>
                    <a:pt x="12" y="24"/>
                  </a:cubicBezTo>
                  <a:cubicBezTo>
                    <a:pt x="14" y="24"/>
                    <a:pt x="16" y="24"/>
                    <a:pt x="17" y="24"/>
                  </a:cubicBezTo>
                  <a:cubicBezTo>
                    <a:pt x="40" y="29"/>
                    <a:pt x="66" y="29"/>
                    <a:pt x="89" y="34"/>
                  </a:cubicBezTo>
                  <a:cubicBezTo>
                    <a:pt x="104" y="41"/>
                    <a:pt x="119" y="48"/>
                    <a:pt x="133" y="55"/>
                  </a:cubicBezTo>
                  <a:cubicBezTo>
                    <a:pt x="137" y="59"/>
                    <a:pt x="141" y="63"/>
                    <a:pt x="144" y="68"/>
                  </a:cubicBezTo>
                  <a:cubicBezTo>
                    <a:pt x="150" y="77"/>
                    <a:pt x="164" y="69"/>
                    <a:pt x="15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85">
              <a:extLst>
                <a:ext uri="{FF2B5EF4-FFF2-40B4-BE49-F238E27FC236}">
                  <a16:creationId xmlns:a16="http://schemas.microsoft.com/office/drawing/2014/main" xmlns="" id="{EA3A120A-7068-472C-B820-FC6AEFE9D6E1}"/>
                </a:ext>
              </a:extLst>
            </p:cNvPr>
            <p:cNvSpPr>
              <a:spLocks/>
            </p:cNvSpPr>
            <p:nvPr/>
          </p:nvSpPr>
          <p:spPr bwMode="auto">
            <a:xfrm>
              <a:off x="2629" y="1243"/>
              <a:ext cx="268" cy="213"/>
            </a:xfrm>
            <a:custGeom>
              <a:avLst/>
              <a:gdLst>
                <a:gd name="T0" fmla="*/ 111 w 113"/>
                <a:gd name="T1" fmla="*/ 7 h 90"/>
                <a:gd name="T2" fmla="*/ 95 w 113"/>
                <a:gd name="T3" fmla="*/ 6 h 90"/>
                <a:gd name="T4" fmla="*/ 93 w 113"/>
                <a:gd name="T5" fmla="*/ 7 h 90"/>
                <a:gd name="T6" fmla="*/ 8 w 113"/>
                <a:gd name="T7" fmla="*/ 66 h 90"/>
                <a:gd name="T8" fmla="*/ 5 w 113"/>
                <a:gd name="T9" fmla="*/ 74 h 90"/>
                <a:gd name="T10" fmla="*/ 15 w 113"/>
                <a:gd name="T11" fmla="*/ 86 h 90"/>
                <a:gd name="T12" fmla="*/ 66 w 113"/>
                <a:gd name="T13" fmla="*/ 56 h 90"/>
                <a:gd name="T14" fmla="*/ 69 w 113"/>
                <a:gd name="T15" fmla="*/ 55 h 90"/>
                <a:gd name="T16" fmla="*/ 111 w 113"/>
                <a:gd name="T17" fmla="*/ 15 h 90"/>
                <a:gd name="T18" fmla="*/ 111 w 113"/>
                <a:gd name="T19"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90">
                  <a:moveTo>
                    <a:pt x="111" y="7"/>
                  </a:moveTo>
                  <a:cubicBezTo>
                    <a:pt x="105" y="0"/>
                    <a:pt x="99" y="2"/>
                    <a:pt x="95" y="6"/>
                  </a:cubicBezTo>
                  <a:cubicBezTo>
                    <a:pt x="94" y="6"/>
                    <a:pt x="93" y="7"/>
                    <a:pt x="93" y="7"/>
                  </a:cubicBezTo>
                  <a:cubicBezTo>
                    <a:pt x="66" y="29"/>
                    <a:pt x="41" y="52"/>
                    <a:pt x="8" y="66"/>
                  </a:cubicBezTo>
                  <a:cubicBezTo>
                    <a:pt x="5" y="68"/>
                    <a:pt x="4" y="71"/>
                    <a:pt x="5" y="74"/>
                  </a:cubicBezTo>
                  <a:cubicBezTo>
                    <a:pt x="0" y="80"/>
                    <a:pt x="7" y="90"/>
                    <a:pt x="15" y="86"/>
                  </a:cubicBezTo>
                  <a:cubicBezTo>
                    <a:pt x="33" y="77"/>
                    <a:pt x="51" y="68"/>
                    <a:pt x="66" y="56"/>
                  </a:cubicBezTo>
                  <a:cubicBezTo>
                    <a:pt x="67" y="56"/>
                    <a:pt x="68" y="55"/>
                    <a:pt x="69" y="55"/>
                  </a:cubicBezTo>
                  <a:cubicBezTo>
                    <a:pt x="87" y="45"/>
                    <a:pt x="104" y="33"/>
                    <a:pt x="111" y="15"/>
                  </a:cubicBezTo>
                  <a:cubicBezTo>
                    <a:pt x="113" y="12"/>
                    <a:pt x="113" y="9"/>
                    <a:pt x="11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86">
              <a:extLst>
                <a:ext uri="{FF2B5EF4-FFF2-40B4-BE49-F238E27FC236}">
                  <a16:creationId xmlns:a16="http://schemas.microsoft.com/office/drawing/2014/main" xmlns="" id="{0B382366-3110-4F95-89D2-CD618C6149B4}"/>
                </a:ext>
              </a:extLst>
            </p:cNvPr>
            <p:cNvSpPr>
              <a:spLocks noEditPoints="1"/>
            </p:cNvSpPr>
            <p:nvPr/>
          </p:nvSpPr>
          <p:spPr bwMode="auto">
            <a:xfrm>
              <a:off x="1254" y="1051"/>
              <a:ext cx="190" cy="154"/>
            </a:xfrm>
            <a:custGeom>
              <a:avLst/>
              <a:gdLst>
                <a:gd name="T0" fmla="*/ 2 w 80"/>
                <a:gd name="T1" fmla="*/ 32 h 65"/>
                <a:gd name="T2" fmla="*/ 45 w 80"/>
                <a:gd name="T3" fmla="*/ 63 h 65"/>
                <a:gd name="T4" fmla="*/ 63 w 80"/>
                <a:gd name="T5" fmla="*/ 57 h 65"/>
                <a:gd name="T6" fmla="*/ 60 w 80"/>
                <a:gd name="T7" fmla="*/ 15 h 65"/>
                <a:gd name="T8" fmla="*/ 24 w 80"/>
                <a:gd name="T9" fmla="*/ 3 h 65"/>
                <a:gd name="T10" fmla="*/ 2 w 80"/>
                <a:gd name="T11" fmla="*/ 32 h 65"/>
                <a:gd name="T12" fmla="*/ 44 w 80"/>
                <a:gd name="T13" fmla="*/ 27 h 65"/>
                <a:gd name="T14" fmla="*/ 41 w 80"/>
                <a:gd name="T15" fmla="*/ 32 h 65"/>
                <a:gd name="T16" fmla="*/ 41 w 80"/>
                <a:gd name="T17" fmla="*/ 33 h 65"/>
                <a:gd name="T18" fmla="*/ 41 w 80"/>
                <a:gd name="T19" fmla="*/ 33 h 65"/>
                <a:gd name="T20" fmla="*/ 39 w 80"/>
                <a:gd name="T21" fmla="*/ 33 h 65"/>
                <a:gd name="T22" fmla="*/ 40 w 80"/>
                <a:gd name="T23" fmla="*/ 30 h 65"/>
                <a:gd name="T24" fmla="*/ 42 w 80"/>
                <a:gd name="T25" fmla="*/ 26 h 65"/>
                <a:gd name="T26" fmla="*/ 43 w 80"/>
                <a:gd name="T27" fmla="*/ 26 h 65"/>
                <a:gd name="T28" fmla="*/ 43 w 80"/>
                <a:gd name="T29" fmla="*/ 26 h 65"/>
                <a:gd name="T30" fmla="*/ 44 w 80"/>
                <a:gd name="T31" fmla="*/ 27 h 65"/>
                <a:gd name="T32" fmla="*/ 50 w 80"/>
                <a:gd name="T33" fmla="*/ 46 h 65"/>
                <a:gd name="T34" fmla="*/ 43 w 80"/>
                <a:gd name="T35" fmla="*/ 47 h 65"/>
                <a:gd name="T36" fmla="*/ 51 w 80"/>
                <a:gd name="T37" fmla="*/ 45 h 65"/>
                <a:gd name="T38" fmla="*/ 53 w 80"/>
                <a:gd name="T39" fmla="*/ 43 h 65"/>
                <a:gd name="T40" fmla="*/ 54 w 80"/>
                <a:gd name="T41" fmla="*/ 43 h 65"/>
                <a:gd name="T42" fmla="*/ 50 w 80"/>
                <a:gd name="T43" fmla="*/ 46 h 65"/>
                <a:gd name="T44" fmla="*/ 16 w 80"/>
                <a:gd name="T45" fmla="*/ 29 h 65"/>
                <a:gd name="T46" fmla="*/ 27 w 80"/>
                <a:gd name="T47" fmla="*/ 17 h 65"/>
                <a:gd name="T48" fmla="*/ 18 w 80"/>
                <a:gd name="T49" fmla="*/ 36 h 65"/>
                <a:gd name="T50" fmla="*/ 16 w 80"/>
                <a:gd name="T51" fmla="*/ 2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0" h="65">
                  <a:moveTo>
                    <a:pt x="2" y="32"/>
                  </a:moveTo>
                  <a:cubicBezTo>
                    <a:pt x="5" y="52"/>
                    <a:pt x="26" y="65"/>
                    <a:pt x="45" y="63"/>
                  </a:cubicBezTo>
                  <a:cubicBezTo>
                    <a:pt x="52" y="63"/>
                    <a:pt x="59" y="61"/>
                    <a:pt x="63" y="57"/>
                  </a:cubicBezTo>
                  <a:cubicBezTo>
                    <a:pt x="80" y="46"/>
                    <a:pt x="73" y="27"/>
                    <a:pt x="60" y="15"/>
                  </a:cubicBezTo>
                  <a:cubicBezTo>
                    <a:pt x="51" y="7"/>
                    <a:pt x="37" y="0"/>
                    <a:pt x="24" y="3"/>
                  </a:cubicBezTo>
                  <a:cubicBezTo>
                    <a:pt x="11" y="6"/>
                    <a:pt x="0" y="18"/>
                    <a:pt x="2" y="32"/>
                  </a:cubicBezTo>
                  <a:close/>
                  <a:moveTo>
                    <a:pt x="44" y="27"/>
                  </a:moveTo>
                  <a:cubicBezTo>
                    <a:pt x="42" y="28"/>
                    <a:pt x="41" y="29"/>
                    <a:pt x="41" y="32"/>
                  </a:cubicBezTo>
                  <a:cubicBezTo>
                    <a:pt x="41" y="32"/>
                    <a:pt x="41" y="32"/>
                    <a:pt x="41" y="33"/>
                  </a:cubicBezTo>
                  <a:cubicBezTo>
                    <a:pt x="41" y="33"/>
                    <a:pt x="41" y="33"/>
                    <a:pt x="41" y="33"/>
                  </a:cubicBezTo>
                  <a:cubicBezTo>
                    <a:pt x="40" y="33"/>
                    <a:pt x="39" y="33"/>
                    <a:pt x="39" y="33"/>
                  </a:cubicBezTo>
                  <a:cubicBezTo>
                    <a:pt x="39" y="32"/>
                    <a:pt x="40" y="31"/>
                    <a:pt x="40" y="30"/>
                  </a:cubicBezTo>
                  <a:cubicBezTo>
                    <a:pt x="41" y="29"/>
                    <a:pt x="41" y="27"/>
                    <a:pt x="42" y="26"/>
                  </a:cubicBezTo>
                  <a:cubicBezTo>
                    <a:pt x="42" y="26"/>
                    <a:pt x="43" y="26"/>
                    <a:pt x="43" y="26"/>
                  </a:cubicBezTo>
                  <a:cubicBezTo>
                    <a:pt x="43" y="26"/>
                    <a:pt x="43" y="26"/>
                    <a:pt x="43" y="26"/>
                  </a:cubicBezTo>
                  <a:cubicBezTo>
                    <a:pt x="43" y="26"/>
                    <a:pt x="43" y="27"/>
                    <a:pt x="44" y="27"/>
                  </a:cubicBezTo>
                  <a:close/>
                  <a:moveTo>
                    <a:pt x="50" y="46"/>
                  </a:moveTo>
                  <a:cubicBezTo>
                    <a:pt x="48" y="47"/>
                    <a:pt x="45" y="47"/>
                    <a:pt x="43" y="47"/>
                  </a:cubicBezTo>
                  <a:cubicBezTo>
                    <a:pt x="46" y="47"/>
                    <a:pt x="49" y="46"/>
                    <a:pt x="51" y="45"/>
                  </a:cubicBezTo>
                  <a:cubicBezTo>
                    <a:pt x="52" y="44"/>
                    <a:pt x="52" y="43"/>
                    <a:pt x="53" y="43"/>
                  </a:cubicBezTo>
                  <a:cubicBezTo>
                    <a:pt x="53" y="43"/>
                    <a:pt x="54" y="43"/>
                    <a:pt x="54" y="43"/>
                  </a:cubicBezTo>
                  <a:cubicBezTo>
                    <a:pt x="53" y="45"/>
                    <a:pt x="51" y="46"/>
                    <a:pt x="50" y="46"/>
                  </a:cubicBezTo>
                  <a:close/>
                  <a:moveTo>
                    <a:pt x="16" y="29"/>
                  </a:moveTo>
                  <a:cubicBezTo>
                    <a:pt x="16" y="21"/>
                    <a:pt x="21" y="18"/>
                    <a:pt x="27" y="17"/>
                  </a:cubicBezTo>
                  <a:cubicBezTo>
                    <a:pt x="22" y="22"/>
                    <a:pt x="19" y="29"/>
                    <a:pt x="18" y="36"/>
                  </a:cubicBezTo>
                  <a:cubicBezTo>
                    <a:pt x="17" y="34"/>
                    <a:pt x="16" y="31"/>
                    <a:pt x="1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87">
              <a:extLst>
                <a:ext uri="{FF2B5EF4-FFF2-40B4-BE49-F238E27FC236}">
                  <a16:creationId xmlns:a16="http://schemas.microsoft.com/office/drawing/2014/main" xmlns="" id="{5C1C0765-2B70-4775-A632-53F1FEA8B26D}"/>
                </a:ext>
              </a:extLst>
            </p:cNvPr>
            <p:cNvSpPr>
              <a:spLocks/>
            </p:cNvSpPr>
            <p:nvPr/>
          </p:nvSpPr>
          <p:spPr bwMode="auto">
            <a:xfrm>
              <a:off x="1318" y="755"/>
              <a:ext cx="344" cy="348"/>
            </a:xfrm>
            <a:custGeom>
              <a:avLst/>
              <a:gdLst>
                <a:gd name="T0" fmla="*/ 25 w 145"/>
                <a:gd name="T1" fmla="*/ 50 h 147"/>
                <a:gd name="T2" fmla="*/ 52 w 145"/>
                <a:gd name="T3" fmla="*/ 3 h 147"/>
                <a:gd name="T4" fmla="*/ 61 w 145"/>
                <a:gd name="T5" fmla="*/ 2 h 147"/>
                <a:gd name="T6" fmla="*/ 141 w 145"/>
                <a:gd name="T7" fmla="*/ 91 h 147"/>
                <a:gd name="T8" fmla="*/ 130 w 145"/>
                <a:gd name="T9" fmla="*/ 101 h 147"/>
                <a:gd name="T10" fmla="*/ 114 w 145"/>
                <a:gd name="T11" fmla="*/ 101 h 147"/>
                <a:gd name="T12" fmla="*/ 59 w 145"/>
                <a:gd name="T13" fmla="*/ 31 h 147"/>
                <a:gd name="T14" fmla="*/ 18 w 145"/>
                <a:gd name="T15" fmla="*/ 134 h 147"/>
                <a:gd name="T16" fmla="*/ 14 w 145"/>
                <a:gd name="T17" fmla="*/ 139 h 147"/>
                <a:gd name="T18" fmla="*/ 14 w 145"/>
                <a:gd name="T19" fmla="*/ 140 h 147"/>
                <a:gd name="T20" fmla="*/ 3 w 145"/>
                <a:gd name="T21" fmla="*/ 140 h 147"/>
                <a:gd name="T22" fmla="*/ 25 w 145"/>
                <a:gd name="T23" fmla="*/ 5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5" h="147">
                  <a:moveTo>
                    <a:pt x="25" y="50"/>
                  </a:moveTo>
                  <a:cubicBezTo>
                    <a:pt x="32" y="34"/>
                    <a:pt x="40" y="18"/>
                    <a:pt x="52" y="3"/>
                  </a:cubicBezTo>
                  <a:cubicBezTo>
                    <a:pt x="54" y="0"/>
                    <a:pt x="58" y="0"/>
                    <a:pt x="61" y="2"/>
                  </a:cubicBezTo>
                  <a:cubicBezTo>
                    <a:pt x="99" y="19"/>
                    <a:pt x="123" y="54"/>
                    <a:pt x="141" y="91"/>
                  </a:cubicBezTo>
                  <a:cubicBezTo>
                    <a:pt x="145" y="99"/>
                    <a:pt x="136" y="105"/>
                    <a:pt x="130" y="101"/>
                  </a:cubicBezTo>
                  <a:cubicBezTo>
                    <a:pt x="129" y="108"/>
                    <a:pt x="117" y="110"/>
                    <a:pt x="114" y="101"/>
                  </a:cubicBezTo>
                  <a:cubicBezTo>
                    <a:pt x="104" y="72"/>
                    <a:pt x="83" y="49"/>
                    <a:pt x="59" y="31"/>
                  </a:cubicBezTo>
                  <a:cubicBezTo>
                    <a:pt x="41" y="64"/>
                    <a:pt x="26" y="97"/>
                    <a:pt x="18" y="134"/>
                  </a:cubicBezTo>
                  <a:cubicBezTo>
                    <a:pt x="18" y="137"/>
                    <a:pt x="16" y="139"/>
                    <a:pt x="14" y="139"/>
                  </a:cubicBezTo>
                  <a:cubicBezTo>
                    <a:pt x="14" y="139"/>
                    <a:pt x="14" y="139"/>
                    <a:pt x="14" y="140"/>
                  </a:cubicBezTo>
                  <a:cubicBezTo>
                    <a:pt x="14" y="147"/>
                    <a:pt x="4" y="146"/>
                    <a:pt x="3" y="140"/>
                  </a:cubicBezTo>
                  <a:cubicBezTo>
                    <a:pt x="0" y="108"/>
                    <a:pt x="9" y="77"/>
                    <a:pt x="25"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88">
              <a:extLst>
                <a:ext uri="{FF2B5EF4-FFF2-40B4-BE49-F238E27FC236}">
                  <a16:creationId xmlns:a16="http://schemas.microsoft.com/office/drawing/2014/main" xmlns="" id="{D7BDC4D9-9137-4DCE-9F0D-7217B0C85494}"/>
                </a:ext>
              </a:extLst>
            </p:cNvPr>
            <p:cNvSpPr>
              <a:spLocks/>
            </p:cNvSpPr>
            <p:nvPr/>
          </p:nvSpPr>
          <p:spPr bwMode="auto">
            <a:xfrm>
              <a:off x="941" y="1082"/>
              <a:ext cx="391" cy="173"/>
            </a:xfrm>
            <a:custGeom>
              <a:avLst/>
              <a:gdLst>
                <a:gd name="T0" fmla="*/ 6 w 165"/>
                <a:gd name="T1" fmla="*/ 57 h 73"/>
                <a:gd name="T2" fmla="*/ 10 w 165"/>
                <a:gd name="T3" fmla="*/ 50 h 73"/>
                <a:gd name="T4" fmla="*/ 12 w 165"/>
                <a:gd name="T5" fmla="*/ 43 h 73"/>
                <a:gd name="T6" fmla="*/ 85 w 165"/>
                <a:gd name="T7" fmla="*/ 12 h 73"/>
                <a:gd name="T8" fmla="*/ 157 w 165"/>
                <a:gd name="T9" fmla="*/ 6 h 73"/>
                <a:gd name="T10" fmla="*/ 157 w 165"/>
                <a:gd name="T11" fmla="*/ 21 h 73"/>
                <a:gd name="T12" fmla="*/ 157 w 165"/>
                <a:gd name="T13" fmla="*/ 21 h 73"/>
                <a:gd name="T14" fmla="*/ 153 w 165"/>
                <a:gd name="T15" fmla="*/ 24 h 73"/>
                <a:gd name="T16" fmla="*/ 148 w 165"/>
                <a:gd name="T17" fmla="*/ 24 h 73"/>
                <a:gd name="T18" fmla="*/ 76 w 165"/>
                <a:gd name="T19" fmla="*/ 32 h 73"/>
                <a:gd name="T20" fmla="*/ 32 w 165"/>
                <a:gd name="T21" fmla="*/ 51 h 73"/>
                <a:gd name="T22" fmla="*/ 20 w 165"/>
                <a:gd name="T23" fmla="*/ 65 h 73"/>
                <a:gd name="T24" fmla="*/ 6 w 165"/>
                <a:gd name="T25" fmla="*/ 5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73">
                  <a:moveTo>
                    <a:pt x="6" y="57"/>
                  </a:moveTo>
                  <a:cubicBezTo>
                    <a:pt x="7" y="54"/>
                    <a:pt x="9" y="52"/>
                    <a:pt x="10" y="50"/>
                  </a:cubicBezTo>
                  <a:cubicBezTo>
                    <a:pt x="10" y="48"/>
                    <a:pt x="10" y="45"/>
                    <a:pt x="12" y="43"/>
                  </a:cubicBezTo>
                  <a:cubicBezTo>
                    <a:pt x="31" y="26"/>
                    <a:pt x="58" y="16"/>
                    <a:pt x="85" y="12"/>
                  </a:cubicBezTo>
                  <a:cubicBezTo>
                    <a:pt x="109" y="4"/>
                    <a:pt x="133" y="0"/>
                    <a:pt x="157" y="6"/>
                  </a:cubicBezTo>
                  <a:cubicBezTo>
                    <a:pt x="165" y="8"/>
                    <a:pt x="165" y="19"/>
                    <a:pt x="157" y="21"/>
                  </a:cubicBezTo>
                  <a:cubicBezTo>
                    <a:pt x="157" y="21"/>
                    <a:pt x="157" y="21"/>
                    <a:pt x="157" y="21"/>
                  </a:cubicBezTo>
                  <a:cubicBezTo>
                    <a:pt x="157" y="23"/>
                    <a:pt x="155" y="24"/>
                    <a:pt x="153" y="24"/>
                  </a:cubicBezTo>
                  <a:cubicBezTo>
                    <a:pt x="151" y="24"/>
                    <a:pt x="150" y="24"/>
                    <a:pt x="148" y="24"/>
                  </a:cubicBezTo>
                  <a:cubicBezTo>
                    <a:pt x="125" y="28"/>
                    <a:pt x="100" y="28"/>
                    <a:pt x="76" y="32"/>
                  </a:cubicBezTo>
                  <a:cubicBezTo>
                    <a:pt x="61" y="38"/>
                    <a:pt x="46" y="45"/>
                    <a:pt x="32" y="51"/>
                  </a:cubicBezTo>
                  <a:cubicBezTo>
                    <a:pt x="27" y="55"/>
                    <a:pt x="24" y="59"/>
                    <a:pt x="20" y="65"/>
                  </a:cubicBezTo>
                  <a:cubicBezTo>
                    <a:pt x="14" y="73"/>
                    <a:pt x="0" y="65"/>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89">
              <a:extLst>
                <a:ext uri="{FF2B5EF4-FFF2-40B4-BE49-F238E27FC236}">
                  <a16:creationId xmlns:a16="http://schemas.microsoft.com/office/drawing/2014/main" xmlns="" id="{7E3F8932-28B5-4D07-8543-64E8359F3300}"/>
                </a:ext>
              </a:extLst>
            </p:cNvPr>
            <p:cNvSpPr>
              <a:spLocks/>
            </p:cNvSpPr>
            <p:nvPr/>
          </p:nvSpPr>
          <p:spPr bwMode="auto">
            <a:xfrm>
              <a:off x="946" y="1217"/>
              <a:ext cx="263" cy="220"/>
            </a:xfrm>
            <a:custGeom>
              <a:avLst/>
              <a:gdLst>
                <a:gd name="T0" fmla="*/ 2 w 111"/>
                <a:gd name="T1" fmla="*/ 7 h 93"/>
                <a:gd name="T2" fmla="*/ 19 w 111"/>
                <a:gd name="T3" fmla="*/ 6 h 93"/>
                <a:gd name="T4" fmla="*/ 20 w 111"/>
                <a:gd name="T5" fmla="*/ 7 h 93"/>
                <a:gd name="T6" fmla="*/ 103 w 111"/>
                <a:gd name="T7" fmla="*/ 69 h 93"/>
                <a:gd name="T8" fmla="*/ 106 w 111"/>
                <a:gd name="T9" fmla="*/ 76 h 93"/>
                <a:gd name="T10" fmla="*/ 95 w 111"/>
                <a:gd name="T11" fmla="*/ 88 h 93"/>
                <a:gd name="T12" fmla="*/ 45 w 111"/>
                <a:gd name="T13" fmla="*/ 57 h 93"/>
                <a:gd name="T14" fmla="*/ 43 w 111"/>
                <a:gd name="T15" fmla="*/ 56 h 93"/>
                <a:gd name="T16" fmla="*/ 1 w 111"/>
                <a:gd name="T17" fmla="*/ 15 h 93"/>
                <a:gd name="T18" fmla="*/ 2 w 111"/>
                <a:gd name="T19"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93">
                  <a:moveTo>
                    <a:pt x="2" y="7"/>
                  </a:moveTo>
                  <a:cubicBezTo>
                    <a:pt x="9" y="0"/>
                    <a:pt x="14" y="2"/>
                    <a:pt x="19" y="6"/>
                  </a:cubicBezTo>
                  <a:cubicBezTo>
                    <a:pt x="19" y="7"/>
                    <a:pt x="20" y="7"/>
                    <a:pt x="20" y="7"/>
                  </a:cubicBezTo>
                  <a:cubicBezTo>
                    <a:pt x="47" y="30"/>
                    <a:pt x="71" y="54"/>
                    <a:pt x="103" y="69"/>
                  </a:cubicBezTo>
                  <a:cubicBezTo>
                    <a:pt x="106" y="71"/>
                    <a:pt x="107" y="74"/>
                    <a:pt x="106" y="76"/>
                  </a:cubicBezTo>
                  <a:cubicBezTo>
                    <a:pt x="111" y="82"/>
                    <a:pt x="104" y="93"/>
                    <a:pt x="95" y="88"/>
                  </a:cubicBezTo>
                  <a:cubicBezTo>
                    <a:pt x="78" y="79"/>
                    <a:pt x="61" y="70"/>
                    <a:pt x="45" y="57"/>
                  </a:cubicBezTo>
                  <a:cubicBezTo>
                    <a:pt x="45" y="57"/>
                    <a:pt x="44" y="56"/>
                    <a:pt x="43" y="56"/>
                  </a:cubicBezTo>
                  <a:cubicBezTo>
                    <a:pt x="25" y="46"/>
                    <a:pt x="9" y="33"/>
                    <a:pt x="1" y="15"/>
                  </a:cubicBezTo>
                  <a:cubicBezTo>
                    <a:pt x="0" y="12"/>
                    <a:pt x="0" y="9"/>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90">
              <a:extLst>
                <a:ext uri="{FF2B5EF4-FFF2-40B4-BE49-F238E27FC236}">
                  <a16:creationId xmlns:a16="http://schemas.microsoft.com/office/drawing/2014/main" xmlns="" id="{F19E4F6E-A6A1-4B05-819D-C568D94A8BE8}"/>
                </a:ext>
              </a:extLst>
            </p:cNvPr>
            <p:cNvSpPr>
              <a:spLocks noEditPoints="1"/>
            </p:cNvSpPr>
            <p:nvPr/>
          </p:nvSpPr>
          <p:spPr bwMode="auto">
            <a:xfrm>
              <a:off x="2513" y="684"/>
              <a:ext cx="341" cy="438"/>
            </a:xfrm>
            <a:custGeom>
              <a:avLst/>
              <a:gdLst>
                <a:gd name="T0" fmla="*/ 130 w 144"/>
                <a:gd name="T1" fmla="*/ 151 h 185"/>
                <a:gd name="T2" fmla="*/ 43 w 144"/>
                <a:gd name="T3" fmla="*/ 164 h 185"/>
                <a:gd name="T4" fmla="*/ 82 w 144"/>
                <a:gd name="T5" fmla="*/ 118 h 185"/>
                <a:gd name="T6" fmla="*/ 73 w 144"/>
                <a:gd name="T7" fmla="*/ 107 h 185"/>
                <a:gd name="T8" fmla="*/ 51 w 144"/>
                <a:gd name="T9" fmla="*/ 124 h 185"/>
                <a:gd name="T10" fmla="*/ 85 w 144"/>
                <a:gd name="T11" fmla="*/ 64 h 185"/>
                <a:gd name="T12" fmla="*/ 75 w 144"/>
                <a:gd name="T13" fmla="*/ 58 h 185"/>
                <a:gd name="T14" fmla="*/ 51 w 144"/>
                <a:gd name="T15" fmla="*/ 77 h 185"/>
                <a:gd name="T16" fmla="*/ 78 w 144"/>
                <a:gd name="T17" fmla="*/ 12 h 185"/>
                <a:gd name="T18" fmla="*/ 65 w 144"/>
                <a:gd name="T19" fmla="*/ 6 h 185"/>
                <a:gd name="T20" fmla="*/ 1 w 144"/>
                <a:gd name="T21" fmla="*/ 145 h 185"/>
                <a:gd name="T22" fmla="*/ 4 w 144"/>
                <a:gd name="T23" fmla="*/ 152 h 185"/>
                <a:gd name="T24" fmla="*/ 2 w 144"/>
                <a:gd name="T25" fmla="*/ 164 h 185"/>
                <a:gd name="T26" fmla="*/ 14 w 144"/>
                <a:gd name="T27" fmla="*/ 170 h 185"/>
                <a:gd name="T28" fmla="*/ 15 w 144"/>
                <a:gd name="T29" fmla="*/ 171 h 185"/>
                <a:gd name="T30" fmla="*/ 15 w 144"/>
                <a:gd name="T31" fmla="*/ 171 h 185"/>
                <a:gd name="T32" fmla="*/ 22 w 144"/>
                <a:gd name="T33" fmla="*/ 184 h 185"/>
                <a:gd name="T34" fmla="*/ 133 w 144"/>
                <a:gd name="T35" fmla="*/ 166 h 185"/>
                <a:gd name="T36" fmla="*/ 130 w 144"/>
                <a:gd name="T37" fmla="*/ 151 h 185"/>
                <a:gd name="T38" fmla="*/ 56 w 144"/>
                <a:gd name="T39" fmla="*/ 92 h 185"/>
                <a:gd name="T40" fmla="*/ 20 w 144"/>
                <a:gd name="T41" fmla="*/ 148 h 185"/>
                <a:gd name="T42" fmla="*/ 25 w 144"/>
                <a:gd name="T43" fmla="*/ 132 h 185"/>
                <a:gd name="T44" fmla="*/ 56 w 144"/>
                <a:gd name="T45" fmla="*/ 92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185">
                  <a:moveTo>
                    <a:pt x="130" y="151"/>
                  </a:moveTo>
                  <a:cubicBezTo>
                    <a:pt x="101" y="155"/>
                    <a:pt x="72" y="159"/>
                    <a:pt x="43" y="164"/>
                  </a:cubicBezTo>
                  <a:cubicBezTo>
                    <a:pt x="58" y="151"/>
                    <a:pt x="73" y="137"/>
                    <a:pt x="82" y="118"/>
                  </a:cubicBezTo>
                  <a:cubicBezTo>
                    <a:pt x="85" y="112"/>
                    <a:pt x="79" y="103"/>
                    <a:pt x="73" y="107"/>
                  </a:cubicBezTo>
                  <a:cubicBezTo>
                    <a:pt x="65" y="112"/>
                    <a:pt x="57" y="118"/>
                    <a:pt x="51" y="124"/>
                  </a:cubicBezTo>
                  <a:cubicBezTo>
                    <a:pt x="63" y="105"/>
                    <a:pt x="76" y="86"/>
                    <a:pt x="85" y="64"/>
                  </a:cubicBezTo>
                  <a:cubicBezTo>
                    <a:pt x="88" y="58"/>
                    <a:pt x="79" y="54"/>
                    <a:pt x="75" y="58"/>
                  </a:cubicBezTo>
                  <a:cubicBezTo>
                    <a:pt x="67" y="64"/>
                    <a:pt x="59" y="70"/>
                    <a:pt x="51" y="77"/>
                  </a:cubicBezTo>
                  <a:cubicBezTo>
                    <a:pt x="62" y="56"/>
                    <a:pt x="73" y="35"/>
                    <a:pt x="78" y="12"/>
                  </a:cubicBezTo>
                  <a:cubicBezTo>
                    <a:pt x="79" y="4"/>
                    <a:pt x="70" y="0"/>
                    <a:pt x="65" y="6"/>
                  </a:cubicBezTo>
                  <a:cubicBezTo>
                    <a:pt x="33" y="46"/>
                    <a:pt x="15" y="96"/>
                    <a:pt x="1" y="145"/>
                  </a:cubicBezTo>
                  <a:cubicBezTo>
                    <a:pt x="0" y="148"/>
                    <a:pt x="1" y="151"/>
                    <a:pt x="4" y="152"/>
                  </a:cubicBezTo>
                  <a:cubicBezTo>
                    <a:pt x="3" y="156"/>
                    <a:pt x="2" y="160"/>
                    <a:pt x="2" y="164"/>
                  </a:cubicBezTo>
                  <a:cubicBezTo>
                    <a:pt x="1" y="171"/>
                    <a:pt x="9" y="173"/>
                    <a:pt x="14" y="170"/>
                  </a:cubicBezTo>
                  <a:cubicBezTo>
                    <a:pt x="14" y="170"/>
                    <a:pt x="15" y="171"/>
                    <a:pt x="15" y="171"/>
                  </a:cubicBezTo>
                  <a:cubicBezTo>
                    <a:pt x="15" y="171"/>
                    <a:pt x="15" y="171"/>
                    <a:pt x="15" y="171"/>
                  </a:cubicBezTo>
                  <a:cubicBezTo>
                    <a:pt x="10" y="176"/>
                    <a:pt x="14" y="185"/>
                    <a:pt x="22" y="184"/>
                  </a:cubicBezTo>
                  <a:cubicBezTo>
                    <a:pt x="59" y="176"/>
                    <a:pt x="96" y="172"/>
                    <a:pt x="133" y="166"/>
                  </a:cubicBezTo>
                  <a:cubicBezTo>
                    <a:pt x="144" y="165"/>
                    <a:pt x="140" y="149"/>
                    <a:pt x="130" y="151"/>
                  </a:cubicBezTo>
                  <a:close/>
                  <a:moveTo>
                    <a:pt x="56" y="92"/>
                  </a:moveTo>
                  <a:cubicBezTo>
                    <a:pt x="44" y="111"/>
                    <a:pt x="30" y="129"/>
                    <a:pt x="20" y="148"/>
                  </a:cubicBezTo>
                  <a:cubicBezTo>
                    <a:pt x="21" y="143"/>
                    <a:pt x="23" y="137"/>
                    <a:pt x="25" y="132"/>
                  </a:cubicBezTo>
                  <a:cubicBezTo>
                    <a:pt x="34" y="117"/>
                    <a:pt x="44" y="104"/>
                    <a:pt x="56"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91">
              <a:extLst>
                <a:ext uri="{FF2B5EF4-FFF2-40B4-BE49-F238E27FC236}">
                  <a16:creationId xmlns:a16="http://schemas.microsoft.com/office/drawing/2014/main" xmlns="" id="{BC25FA0E-8E7A-46BF-A49E-41FF9E9E6F49}"/>
                </a:ext>
              </a:extLst>
            </p:cNvPr>
            <p:cNvSpPr>
              <a:spLocks noEditPoints="1"/>
            </p:cNvSpPr>
            <p:nvPr/>
          </p:nvSpPr>
          <p:spPr bwMode="auto">
            <a:xfrm>
              <a:off x="957" y="622"/>
              <a:ext cx="389" cy="493"/>
            </a:xfrm>
            <a:custGeom>
              <a:avLst/>
              <a:gdLst>
                <a:gd name="T0" fmla="*/ 146 w 164"/>
                <a:gd name="T1" fmla="*/ 117 h 208"/>
                <a:gd name="T2" fmla="*/ 144 w 164"/>
                <a:gd name="T3" fmla="*/ 93 h 208"/>
                <a:gd name="T4" fmla="*/ 128 w 164"/>
                <a:gd name="T5" fmla="*/ 92 h 208"/>
                <a:gd name="T6" fmla="*/ 128 w 164"/>
                <a:gd name="T7" fmla="*/ 98 h 208"/>
                <a:gd name="T8" fmla="*/ 104 w 164"/>
                <a:gd name="T9" fmla="*/ 7 h 208"/>
                <a:gd name="T10" fmla="*/ 89 w 164"/>
                <a:gd name="T11" fmla="*/ 9 h 208"/>
                <a:gd name="T12" fmla="*/ 121 w 164"/>
                <a:gd name="T13" fmla="*/ 146 h 208"/>
                <a:gd name="T14" fmla="*/ 59 w 164"/>
                <a:gd name="T15" fmla="*/ 90 h 208"/>
                <a:gd name="T16" fmla="*/ 52 w 164"/>
                <a:gd name="T17" fmla="*/ 96 h 208"/>
                <a:gd name="T18" fmla="*/ 81 w 164"/>
                <a:gd name="T19" fmla="*/ 133 h 208"/>
                <a:gd name="T20" fmla="*/ 122 w 164"/>
                <a:gd name="T21" fmla="*/ 182 h 208"/>
                <a:gd name="T22" fmla="*/ 74 w 164"/>
                <a:gd name="T23" fmla="*/ 165 h 208"/>
                <a:gd name="T24" fmla="*/ 11 w 164"/>
                <a:gd name="T25" fmla="*/ 162 h 208"/>
                <a:gd name="T26" fmla="*/ 8 w 164"/>
                <a:gd name="T27" fmla="*/ 178 h 208"/>
                <a:gd name="T28" fmla="*/ 126 w 164"/>
                <a:gd name="T29" fmla="*/ 202 h 208"/>
                <a:gd name="T30" fmla="*/ 134 w 164"/>
                <a:gd name="T31" fmla="*/ 199 h 208"/>
                <a:gd name="T32" fmla="*/ 136 w 164"/>
                <a:gd name="T33" fmla="*/ 199 h 208"/>
                <a:gd name="T34" fmla="*/ 142 w 164"/>
                <a:gd name="T35" fmla="*/ 197 h 208"/>
                <a:gd name="T36" fmla="*/ 151 w 164"/>
                <a:gd name="T37" fmla="*/ 205 h 208"/>
                <a:gd name="T38" fmla="*/ 163 w 164"/>
                <a:gd name="T39" fmla="*/ 198 h 208"/>
                <a:gd name="T40" fmla="*/ 146 w 164"/>
                <a:gd name="T41" fmla="*/ 117 h 208"/>
                <a:gd name="T42" fmla="*/ 72 w 164"/>
                <a:gd name="T43" fmla="*/ 108 h 208"/>
                <a:gd name="T44" fmla="*/ 91 w 164"/>
                <a:gd name="T45" fmla="*/ 126 h 208"/>
                <a:gd name="T46" fmla="*/ 72 w 164"/>
                <a:gd name="T47" fmla="*/ 1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4" h="208">
                  <a:moveTo>
                    <a:pt x="146" y="117"/>
                  </a:moveTo>
                  <a:cubicBezTo>
                    <a:pt x="145" y="109"/>
                    <a:pt x="144" y="101"/>
                    <a:pt x="144" y="93"/>
                  </a:cubicBezTo>
                  <a:cubicBezTo>
                    <a:pt x="144" y="83"/>
                    <a:pt x="129" y="82"/>
                    <a:pt x="128" y="92"/>
                  </a:cubicBezTo>
                  <a:cubicBezTo>
                    <a:pt x="128" y="94"/>
                    <a:pt x="128" y="96"/>
                    <a:pt x="128" y="98"/>
                  </a:cubicBezTo>
                  <a:cubicBezTo>
                    <a:pt x="121" y="68"/>
                    <a:pt x="114" y="37"/>
                    <a:pt x="104" y="7"/>
                  </a:cubicBezTo>
                  <a:cubicBezTo>
                    <a:pt x="102" y="0"/>
                    <a:pt x="89" y="0"/>
                    <a:pt x="89" y="9"/>
                  </a:cubicBezTo>
                  <a:cubicBezTo>
                    <a:pt x="90" y="56"/>
                    <a:pt x="103" y="102"/>
                    <a:pt x="121" y="146"/>
                  </a:cubicBezTo>
                  <a:cubicBezTo>
                    <a:pt x="105" y="123"/>
                    <a:pt x="89" y="100"/>
                    <a:pt x="59" y="90"/>
                  </a:cubicBezTo>
                  <a:cubicBezTo>
                    <a:pt x="55" y="88"/>
                    <a:pt x="51" y="92"/>
                    <a:pt x="52" y="96"/>
                  </a:cubicBezTo>
                  <a:cubicBezTo>
                    <a:pt x="57" y="112"/>
                    <a:pt x="69" y="122"/>
                    <a:pt x="81" y="133"/>
                  </a:cubicBezTo>
                  <a:cubicBezTo>
                    <a:pt x="97" y="147"/>
                    <a:pt x="112" y="163"/>
                    <a:pt x="122" y="182"/>
                  </a:cubicBezTo>
                  <a:cubicBezTo>
                    <a:pt x="106" y="178"/>
                    <a:pt x="90" y="169"/>
                    <a:pt x="74" y="165"/>
                  </a:cubicBezTo>
                  <a:cubicBezTo>
                    <a:pt x="53" y="160"/>
                    <a:pt x="31" y="162"/>
                    <a:pt x="11" y="162"/>
                  </a:cubicBezTo>
                  <a:cubicBezTo>
                    <a:pt x="2" y="162"/>
                    <a:pt x="0" y="175"/>
                    <a:pt x="8" y="178"/>
                  </a:cubicBezTo>
                  <a:cubicBezTo>
                    <a:pt x="46" y="191"/>
                    <a:pt x="87" y="193"/>
                    <a:pt x="126" y="202"/>
                  </a:cubicBezTo>
                  <a:cubicBezTo>
                    <a:pt x="130" y="203"/>
                    <a:pt x="133" y="202"/>
                    <a:pt x="134" y="199"/>
                  </a:cubicBezTo>
                  <a:cubicBezTo>
                    <a:pt x="135" y="199"/>
                    <a:pt x="135" y="199"/>
                    <a:pt x="136" y="199"/>
                  </a:cubicBezTo>
                  <a:cubicBezTo>
                    <a:pt x="138" y="199"/>
                    <a:pt x="141" y="198"/>
                    <a:pt x="142" y="197"/>
                  </a:cubicBezTo>
                  <a:cubicBezTo>
                    <a:pt x="145" y="199"/>
                    <a:pt x="148" y="202"/>
                    <a:pt x="151" y="205"/>
                  </a:cubicBezTo>
                  <a:cubicBezTo>
                    <a:pt x="156" y="208"/>
                    <a:pt x="164" y="204"/>
                    <a:pt x="163" y="198"/>
                  </a:cubicBezTo>
                  <a:cubicBezTo>
                    <a:pt x="162" y="170"/>
                    <a:pt x="150" y="144"/>
                    <a:pt x="146" y="117"/>
                  </a:cubicBezTo>
                  <a:close/>
                  <a:moveTo>
                    <a:pt x="72" y="108"/>
                  </a:moveTo>
                  <a:cubicBezTo>
                    <a:pt x="79" y="113"/>
                    <a:pt x="86" y="119"/>
                    <a:pt x="91" y="126"/>
                  </a:cubicBezTo>
                  <a:cubicBezTo>
                    <a:pt x="84" y="121"/>
                    <a:pt x="77" y="115"/>
                    <a:pt x="72"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92">
              <a:extLst>
                <a:ext uri="{FF2B5EF4-FFF2-40B4-BE49-F238E27FC236}">
                  <a16:creationId xmlns:a16="http://schemas.microsoft.com/office/drawing/2014/main" xmlns="" id="{923245DC-9D07-494F-A603-5FF843FC1F8B}"/>
                </a:ext>
              </a:extLst>
            </p:cNvPr>
            <p:cNvSpPr>
              <a:spLocks/>
            </p:cNvSpPr>
            <p:nvPr/>
          </p:nvSpPr>
          <p:spPr bwMode="auto">
            <a:xfrm>
              <a:off x="1519" y="2514"/>
              <a:ext cx="278" cy="1040"/>
            </a:xfrm>
            <a:custGeom>
              <a:avLst/>
              <a:gdLst>
                <a:gd name="T0" fmla="*/ 106 w 117"/>
                <a:gd name="T1" fmla="*/ 4 h 439"/>
                <a:gd name="T2" fmla="*/ 104 w 117"/>
                <a:gd name="T3" fmla="*/ 6 h 439"/>
                <a:gd name="T4" fmla="*/ 100 w 117"/>
                <a:gd name="T5" fmla="*/ 8 h 439"/>
                <a:gd name="T6" fmla="*/ 47 w 117"/>
                <a:gd name="T7" fmla="*/ 105 h 439"/>
                <a:gd name="T8" fmla="*/ 23 w 117"/>
                <a:gd name="T9" fmla="*/ 195 h 439"/>
                <a:gd name="T10" fmla="*/ 6 w 117"/>
                <a:gd name="T11" fmla="*/ 318 h 439"/>
                <a:gd name="T12" fmla="*/ 0 w 117"/>
                <a:gd name="T13" fmla="*/ 428 h 439"/>
                <a:gd name="T14" fmla="*/ 16 w 117"/>
                <a:gd name="T15" fmla="*/ 429 h 439"/>
                <a:gd name="T16" fmla="*/ 16 w 117"/>
                <a:gd name="T17" fmla="*/ 420 h 439"/>
                <a:gd name="T18" fmla="*/ 17 w 117"/>
                <a:gd name="T19" fmla="*/ 416 h 439"/>
                <a:gd name="T20" fmla="*/ 19 w 117"/>
                <a:gd name="T21" fmla="*/ 374 h 439"/>
                <a:gd name="T22" fmla="*/ 28 w 117"/>
                <a:gd name="T23" fmla="*/ 304 h 439"/>
                <a:gd name="T24" fmla="*/ 44 w 117"/>
                <a:gd name="T25" fmla="*/ 199 h 439"/>
                <a:gd name="T26" fmla="*/ 107 w 117"/>
                <a:gd name="T27" fmla="*/ 19 h 439"/>
                <a:gd name="T28" fmla="*/ 109 w 117"/>
                <a:gd name="T29" fmla="*/ 18 h 439"/>
                <a:gd name="T30" fmla="*/ 112 w 117"/>
                <a:gd name="T31" fmla="*/ 12 h 439"/>
                <a:gd name="T32" fmla="*/ 114 w 117"/>
                <a:gd name="T33" fmla="*/ 9 h 439"/>
                <a:gd name="T34" fmla="*/ 106 w 117"/>
                <a:gd name="T35" fmla="*/ 4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7" h="439">
                  <a:moveTo>
                    <a:pt x="106" y="4"/>
                  </a:moveTo>
                  <a:cubicBezTo>
                    <a:pt x="105" y="5"/>
                    <a:pt x="105" y="6"/>
                    <a:pt x="104" y="6"/>
                  </a:cubicBezTo>
                  <a:cubicBezTo>
                    <a:pt x="103" y="6"/>
                    <a:pt x="102" y="7"/>
                    <a:pt x="100" y="8"/>
                  </a:cubicBezTo>
                  <a:cubicBezTo>
                    <a:pt x="69" y="30"/>
                    <a:pt x="56" y="67"/>
                    <a:pt x="47" y="105"/>
                  </a:cubicBezTo>
                  <a:cubicBezTo>
                    <a:pt x="37" y="134"/>
                    <a:pt x="30" y="164"/>
                    <a:pt x="23" y="195"/>
                  </a:cubicBezTo>
                  <a:cubicBezTo>
                    <a:pt x="15" y="235"/>
                    <a:pt x="9" y="277"/>
                    <a:pt x="6" y="318"/>
                  </a:cubicBezTo>
                  <a:cubicBezTo>
                    <a:pt x="2" y="355"/>
                    <a:pt x="1" y="391"/>
                    <a:pt x="0" y="428"/>
                  </a:cubicBezTo>
                  <a:cubicBezTo>
                    <a:pt x="0" y="438"/>
                    <a:pt x="16" y="439"/>
                    <a:pt x="16" y="429"/>
                  </a:cubicBezTo>
                  <a:cubicBezTo>
                    <a:pt x="16" y="426"/>
                    <a:pt x="16" y="423"/>
                    <a:pt x="16" y="420"/>
                  </a:cubicBezTo>
                  <a:cubicBezTo>
                    <a:pt x="17" y="419"/>
                    <a:pt x="17" y="418"/>
                    <a:pt x="17" y="416"/>
                  </a:cubicBezTo>
                  <a:cubicBezTo>
                    <a:pt x="18" y="402"/>
                    <a:pt x="18" y="388"/>
                    <a:pt x="19" y="374"/>
                  </a:cubicBezTo>
                  <a:cubicBezTo>
                    <a:pt x="21" y="351"/>
                    <a:pt x="25" y="327"/>
                    <a:pt x="28" y="304"/>
                  </a:cubicBezTo>
                  <a:cubicBezTo>
                    <a:pt x="33" y="269"/>
                    <a:pt x="37" y="234"/>
                    <a:pt x="44" y="199"/>
                  </a:cubicBezTo>
                  <a:cubicBezTo>
                    <a:pt x="56" y="135"/>
                    <a:pt x="76" y="76"/>
                    <a:pt x="107" y="19"/>
                  </a:cubicBezTo>
                  <a:cubicBezTo>
                    <a:pt x="108" y="19"/>
                    <a:pt x="109" y="18"/>
                    <a:pt x="109" y="18"/>
                  </a:cubicBezTo>
                  <a:cubicBezTo>
                    <a:pt x="111" y="16"/>
                    <a:pt x="112" y="14"/>
                    <a:pt x="112" y="12"/>
                  </a:cubicBezTo>
                  <a:cubicBezTo>
                    <a:pt x="112" y="11"/>
                    <a:pt x="113" y="10"/>
                    <a:pt x="114" y="9"/>
                  </a:cubicBezTo>
                  <a:cubicBezTo>
                    <a:pt x="117" y="3"/>
                    <a:pt x="110" y="0"/>
                    <a:pt x="10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93">
              <a:extLst>
                <a:ext uri="{FF2B5EF4-FFF2-40B4-BE49-F238E27FC236}">
                  <a16:creationId xmlns:a16="http://schemas.microsoft.com/office/drawing/2014/main" xmlns="" id="{5026A508-E593-4E76-9FD2-B9E8063351FB}"/>
                </a:ext>
              </a:extLst>
            </p:cNvPr>
            <p:cNvSpPr>
              <a:spLocks/>
            </p:cNvSpPr>
            <p:nvPr/>
          </p:nvSpPr>
          <p:spPr bwMode="auto">
            <a:xfrm>
              <a:off x="2001" y="2521"/>
              <a:ext cx="318" cy="1030"/>
            </a:xfrm>
            <a:custGeom>
              <a:avLst/>
              <a:gdLst>
                <a:gd name="T0" fmla="*/ 131 w 134"/>
                <a:gd name="T1" fmla="*/ 419 h 435"/>
                <a:gd name="T2" fmla="*/ 134 w 134"/>
                <a:gd name="T3" fmla="*/ 412 h 435"/>
                <a:gd name="T4" fmla="*/ 126 w 134"/>
                <a:gd name="T5" fmla="*/ 333 h 435"/>
                <a:gd name="T6" fmla="*/ 121 w 134"/>
                <a:gd name="T7" fmla="*/ 306 h 435"/>
                <a:gd name="T8" fmla="*/ 119 w 134"/>
                <a:gd name="T9" fmla="*/ 291 h 435"/>
                <a:gd name="T10" fmla="*/ 118 w 134"/>
                <a:gd name="T11" fmla="*/ 286 h 435"/>
                <a:gd name="T12" fmla="*/ 104 w 134"/>
                <a:gd name="T13" fmla="*/ 177 h 435"/>
                <a:gd name="T14" fmla="*/ 35 w 134"/>
                <a:gd name="T15" fmla="*/ 18 h 435"/>
                <a:gd name="T16" fmla="*/ 29 w 134"/>
                <a:gd name="T17" fmla="*/ 12 h 435"/>
                <a:gd name="T18" fmla="*/ 24 w 134"/>
                <a:gd name="T19" fmla="*/ 10 h 435"/>
                <a:gd name="T20" fmla="*/ 10 w 134"/>
                <a:gd name="T21" fmla="*/ 2 h 435"/>
                <a:gd name="T22" fmla="*/ 5 w 134"/>
                <a:gd name="T23" fmla="*/ 10 h 435"/>
                <a:gd name="T24" fmla="*/ 20 w 134"/>
                <a:gd name="T25" fmla="*/ 23 h 435"/>
                <a:gd name="T26" fmla="*/ 93 w 134"/>
                <a:gd name="T27" fmla="*/ 231 h 435"/>
                <a:gd name="T28" fmla="*/ 113 w 134"/>
                <a:gd name="T29" fmla="*/ 353 h 435"/>
                <a:gd name="T30" fmla="*/ 116 w 134"/>
                <a:gd name="T31" fmla="*/ 426 h 435"/>
                <a:gd name="T32" fmla="*/ 124 w 134"/>
                <a:gd name="T33" fmla="*/ 435 h 435"/>
                <a:gd name="T34" fmla="*/ 124 w 134"/>
                <a:gd name="T35" fmla="*/ 435 h 435"/>
                <a:gd name="T36" fmla="*/ 132 w 134"/>
                <a:gd name="T37" fmla="*/ 423 h 435"/>
                <a:gd name="T38" fmla="*/ 131 w 134"/>
                <a:gd name="T39" fmla="*/ 419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 h="435">
                  <a:moveTo>
                    <a:pt x="131" y="419"/>
                  </a:moveTo>
                  <a:cubicBezTo>
                    <a:pt x="133" y="417"/>
                    <a:pt x="134" y="415"/>
                    <a:pt x="134" y="412"/>
                  </a:cubicBezTo>
                  <a:cubicBezTo>
                    <a:pt x="134" y="385"/>
                    <a:pt x="130" y="359"/>
                    <a:pt x="126" y="333"/>
                  </a:cubicBezTo>
                  <a:cubicBezTo>
                    <a:pt x="124" y="324"/>
                    <a:pt x="123" y="315"/>
                    <a:pt x="121" y="306"/>
                  </a:cubicBezTo>
                  <a:cubicBezTo>
                    <a:pt x="120" y="301"/>
                    <a:pt x="120" y="296"/>
                    <a:pt x="119" y="291"/>
                  </a:cubicBezTo>
                  <a:cubicBezTo>
                    <a:pt x="119" y="289"/>
                    <a:pt x="118" y="288"/>
                    <a:pt x="118" y="286"/>
                  </a:cubicBezTo>
                  <a:cubicBezTo>
                    <a:pt x="113" y="250"/>
                    <a:pt x="110" y="213"/>
                    <a:pt x="104" y="177"/>
                  </a:cubicBezTo>
                  <a:cubicBezTo>
                    <a:pt x="95" y="124"/>
                    <a:pt x="79" y="55"/>
                    <a:pt x="35" y="18"/>
                  </a:cubicBezTo>
                  <a:cubicBezTo>
                    <a:pt x="33" y="16"/>
                    <a:pt x="31" y="14"/>
                    <a:pt x="29" y="12"/>
                  </a:cubicBezTo>
                  <a:cubicBezTo>
                    <a:pt x="27" y="10"/>
                    <a:pt x="25" y="9"/>
                    <a:pt x="24" y="10"/>
                  </a:cubicBezTo>
                  <a:cubicBezTo>
                    <a:pt x="19" y="7"/>
                    <a:pt x="15" y="4"/>
                    <a:pt x="10" y="2"/>
                  </a:cubicBezTo>
                  <a:cubicBezTo>
                    <a:pt x="5" y="0"/>
                    <a:pt x="0" y="6"/>
                    <a:pt x="5" y="10"/>
                  </a:cubicBezTo>
                  <a:cubicBezTo>
                    <a:pt x="10" y="14"/>
                    <a:pt x="15" y="19"/>
                    <a:pt x="20" y="23"/>
                  </a:cubicBezTo>
                  <a:cubicBezTo>
                    <a:pt x="53" y="89"/>
                    <a:pt x="77" y="159"/>
                    <a:pt x="93" y="231"/>
                  </a:cubicBezTo>
                  <a:cubicBezTo>
                    <a:pt x="100" y="272"/>
                    <a:pt x="108" y="312"/>
                    <a:pt x="113" y="353"/>
                  </a:cubicBezTo>
                  <a:cubicBezTo>
                    <a:pt x="115" y="378"/>
                    <a:pt x="114" y="402"/>
                    <a:pt x="116" y="426"/>
                  </a:cubicBezTo>
                  <a:cubicBezTo>
                    <a:pt x="116" y="431"/>
                    <a:pt x="119" y="435"/>
                    <a:pt x="124" y="435"/>
                  </a:cubicBezTo>
                  <a:cubicBezTo>
                    <a:pt x="124" y="435"/>
                    <a:pt x="124" y="435"/>
                    <a:pt x="124" y="435"/>
                  </a:cubicBezTo>
                  <a:cubicBezTo>
                    <a:pt x="131" y="435"/>
                    <a:pt x="133" y="428"/>
                    <a:pt x="132" y="423"/>
                  </a:cubicBezTo>
                  <a:cubicBezTo>
                    <a:pt x="131" y="422"/>
                    <a:pt x="131" y="420"/>
                    <a:pt x="131" y="4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94">
              <a:extLst>
                <a:ext uri="{FF2B5EF4-FFF2-40B4-BE49-F238E27FC236}">
                  <a16:creationId xmlns:a16="http://schemas.microsoft.com/office/drawing/2014/main" xmlns="" id="{11BC6C15-B28B-48C2-B4A1-2500E8B2B77A}"/>
                </a:ext>
              </a:extLst>
            </p:cNvPr>
            <p:cNvSpPr>
              <a:spLocks/>
            </p:cNvSpPr>
            <p:nvPr/>
          </p:nvSpPr>
          <p:spPr bwMode="auto">
            <a:xfrm>
              <a:off x="1527" y="3483"/>
              <a:ext cx="792" cy="97"/>
            </a:xfrm>
            <a:custGeom>
              <a:avLst/>
              <a:gdLst>
                <a:gd name="T0" fmla="*/ 319 w 334"/>
                <a:gd name="T1" fmla="*/ 2 h 41"/>
                <a:gd name="T2" fmla="*/ 212 w 334"/>
                <a:gd name="T3" fmla="*/ 18 h 41"/>
                <a:gd name="T4" fmla="*/ 144 w 334"/>
                <a:gd name="T5" fmla="*/ 16 h 41"/>
                <a:gd name="T6" fmla="*/ 65 w 334"/>
                <a:gd name="T7" fmla="*/ 6 h 41"/>
                <a:gd name="T8" fmla="*/ 8 w 334"/>
                <a:gd name="T9" fmla="*/ 5 h 41"/>
                <a:gd name="T10" fmla="*/ 4 w 334"/>
                <a:gd name="T11" fmla="*/ 16 h 41"/>
                <a:gd name="T12" fmla="*/ 10 w 334"/>
                <a:gd name="T13" fmla="*/ 32 h 41"/>
                <a:gd name="T14" fmla="*/ 219 w 334"/>
                <a:gd name="T15" fmla="*/ 35 h 41"/>
                <a:gd name="T16" fmla="*/ 322 w 334"/>
                <a:gd name="T17" fmla="*/ 18 h 41"/>
                <a:gd name="T18" fmla="*/ 323 w 334"/>
                <a:gd name="T19" fmla="*/ 18 h 41"/>
                <a:gd name="T20" fmla="*/ 323 w 334"/>
                <a:gd name="T21" fmla="*/ 18 h 41"/>
                <a:gd name="T22" fmla="*/ 325 w 334"/>
                <a:gd name="T23" fmla="*/ 18 h 41"/>
                <a:gd name="T24" fmla="*/ 319 w 334"/>
                <a:gd name="T25" fmla="*/ 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4" h="41">
                  <a:moveTo>
                    <a:pt x="319" y="2"/>
                  </a:moveTo>
                  <a:cubicBezTo>
                    <a:pt x="284" y="10"/>
                    <a:pt x="248" y="15"/>
                    <a:pt x="212" y="18"/>
                  </a:cubicBezTo>
                  <a:cubicBezTo>
                    <a:pt x="189" y="19"/>
                    <a:pt x="166" y="17"/>
                    <a:pt x="144" y="16"/>
                  </a:cubicBezTo>
                  <a:cubicBezTo>
                    <a:pt x="117" y="15"/>
                    <a:pt x="91" y="11"/>
                    <a:pt x="65" y="6"/>
                  </a:cubicBezTo>
                  <a:cubicBezTo>
                    <a:pt x="46" y="3"/>
                    <a:pt x="26" y="0"/>
                    <a:pt x="8" y="5"/>
                  </a:cubicBezTo>
                  <a:cubicBezTo>
                    <a:pt x="3" y="7"/>
                    <a:pt x="1" y="13"/>
                    <a:pt x="4" y="16"/>
                  </a:cubicBezTo>
                  <a:cubicBezTo>
                    <a:pt x="0" y="21"/>
                    <a:pt x="2" y="31"/>
                    <a:pt x="10" y="32"/>
                  </a:cubicBezTo>
                  <a:cubicBezTo>
                    <a:pt x="78" y="40"/>
                    <a:pt x="149" y="41"/>
                    <a:pt x="219" y="35"/>
                  </a:cubicBezTo>
                  <a:cubicBezTo>
                    <a:pt x="254" y="34"/>
                    <a:pt x="290" y="30"/>
                    <a:pt x="322" y="18"/>
                  </a:cubicBezTo>
                  <a:cubicBezTo>
                    <a:pt x="323" y="18"/>
                    <a:pt x="323" y="18"/>
                    <a:pt x="323" y="18"/>
                  </a:cubicBezTo>
                  <a:cubicBezTo>
                    <a:pt x="323" y="18"/>
                    <a:pt x="323" y="18"/>
                    <a:pt x="323" y="18"/>
                  </a:cubicBezTo>
                  <a:cubicBezTo>
                    <a:pt x="323" y="18"/>
                    <a:pt x="324" y="18"/>
                    <a:pt x="325" y="18"/>
                  </a:cubicBezTo>
                  <a:cubicBezTo>
                    <a:pt x="334" y="14"/>
                    <a:pt x="328" y="0"/>
                    <a:pt x="31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95">
              <a:extLst>
                <a:ext uri="{FF2B5EF4-FFF2-40B4-BE49-F238E27FC236}">
                  <a16:creationId xmlns:a16="http://schemas.microsoft.com/office/drawing/2014/main" xmlns="" id="{3B142D70-95A9-4B5C-A4B7-3CC9A3D8A57E}"/>
                </a:ext>
              </a:extLst>
            </p:cNvPr>
            <p:cNvSpPr>
              <a:spLocks/>
            </p:cNvSpPr>
            <p:nvPr/>
          </p:nvSpPr>
          <p:spPr bwMode="auto">
            <a:xfrm>
              <a:off x="1821" y="3513"/>
              <a:ext cx="505" cy="71"/>
            </a:xfrm>
            <a:custGeom>
              <a:avLst/>
              <a:gdLst>
                <a:gd name="T0" fmla="*/ 204 w 213"/>
                <a:gd name="T1" fmla="*/ 1 h 30"/>
                <a:gd name="T2" fmla="*/ 101 w 213"/>
                <a:gd name="T3" fmla="*/ 14 h 30"/>
                <a:gd name="T4" fmla="*/ 49 w 213"/>
                <a:gd name="T5" fmla="*/ 12 h 30"/>
                <a:gd name="T6" fmla="*/ 6 w 213"/>
                <a:gd name="T7" fmla="*/ 13 h 30"/>
                <a:gd name="T8" fmla="*/ 6 w 213"/>
                <a:gd name="T9" fmla="*/ 23 h 30"/>
                <a:gd name="T10" fmla="*/ 48 w 213"/>
                <a:gd name="T11" fmla="*/ 27 h 30"/>
                <a:gd name="T12" fmla="*/ 108 w 213"/>
                <a:gd name="T13" fmla="*/ 30 h 30"/>
                <a:gd name="T14" fmla="*/ 208 w 213"/>
                <a:gd name="T15" fmla="*/ 12 h 30"/>
                <a:gd name="T16" fmla="*/ 204 w 213"/>
                <a:gd name="T17"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30">
                  <a:moveTo>
                    <a:pt x="204" y="1"/>
                  </a:moveTo>
                  <a:cubicBezTo>
                    <a:pt x="169" y="9"/>
                    <a:pt x="137" y="15"/>
                    <a:pt x="101" y="14"/>
                  </a:cubicBezTo>
                  <a:cubicBezTo>
                    <a:pt x="83" y="14"/>
                    <a:pt x="66" y="13"/>
                    <a:pt x="49" y="12"/>
                  </a:cubicBezTo>
                  <a:cubicBezTo>
                    <a:pt x="35" y="11"/>
                    <a:pt x="19" y="8"/>
                    <a:pt x="6" y="13"/>
                  </a:cubicBezTo>
                  <a:cubicBezTo>
                    <a:pt x="1" y="14"/>
                    <a:pt x="0" y="21"/>
                    <a:pt x="6" y="23"/>
                  </a:cubicBezTo>
                  <a:cubicBezTo>
                    <a:pt x="19" y="28"/>
                    <a:pt x="34" y="26"/>
                    <a:pt x="48" y="27"/>
                  </a:cubicBezTo>
                  <a:cubicBezTo>
                    <a:pt x="68" y="28"/>
                    <a:pt x="88" y="29"/>
                    <a:pt x="108" y="30"/>
                  </a:cubicBezTo>
                  <a:cubicBezTo>
                    <a:pt x="139" y="30"/>
                    <a:pt x="181" y="30"/>
                    <a:pt x="208" y="12"/>
                  </a:cubicBezTo>
                  <a:cubicBezTo>
                    <a:pt x="213" y="8"/>
                    <a:pt x="211" y="0"/>
                    <a:pt x="20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96">
              <a:extLst>
                <a:ext uri="{FF2B5EF4-FFF2-40B4-BE49-F238E27FC236}">
                  <a16:creationId xmlns:a16="http://schemas.microsoft.com/office/drawing/2014/main" xmlns="" id="{BF91F6E4-D26C-4ACF-9144-B1602DAA234F}"/>
                </a:ext>
              </a:extLst>
            </p:cNvPr>
            <p:cNvSpPr>
              <a:spLocks/>
            </p:cNvSpPr>
            <p:nvPr/>
          </p:nvSpPr>
          <p:spPr bwMode="auto">
            <a:xfrm>
              <a:off x="1749" y="3542"/>
              <a:ext cx="67" cy="322"/>
            </a:xfrm>
            <a:custGeom>
              <a:avLst/>
              <a:gdLst>
                <a:gd name="T0" fmla="*/ 24 w 28"/>
                <a:gd name="T1" fmla="*/ 122 h 136"/>
                <a:gd name="T2" fmla="*/ 24 w 28"/>
                <a:gd name="T3" fmla="*/ 122 h 136"/>
                <a:gd name="T4" fmla="*/ 25 w 28"/>
                <a:gd name="T5" fmla="*/ 119 h 136"/>
                <a:gd name="T6" fmla="*/ 21 w 28"/>
                <a:gd name="T7" fmla="*/ 41 h 136"/>
                <a:gd name="T8" fmla="*/ 26 w 28"/>
                <a:gd name="T9" fmla="*/ 12 h 136"/>
                <a:gd name="T10" fmla="*/ 10 w 28"/>
                <a:gd name="T11" fmla="*/ 9 h 136"/>
                <a:gd name="T12" fmla="*/ 6 w 28"/>
                <a:gd name="T13" fmla="*/ 26 h 136"/>
                <a:gd name="T14" fmla="*/ 3 w 28"/>
                <a:gd name="T15" fmla="*/ 57 h 136"/>
                <a:gd name="T16" fmla="*/ 8 w 28"/>
                <a:gd name="T17" fmla="*/ 126 h 136"/>
                <a:gd name="T18" fmla="*/ 24 w 28"/>
                <a:gd name="T19" fmla="*/ 12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136">
                  <a:moveTo>
                    <a:pt x="24" y="122"/>
                  </a:moveTo>
                  <a:cubicBezTo>
                    <a:pt x="24" y="122"/>
                    <a:pt x="24" y="122"/>
                    <a:pt x="24" y="122"/>
                  </a:cubicBezTo>
                  <a:cubicBezTo>
                    <a:pt x="24" y="121"/>
                    <a:pt x="25" y="120"/>
                    <a:pt x="25" y="119"/>
                  </a:cubicBezTo>
                  <a:cubicBezTo>
                    <a:pt x="24" y="93"/>
                    <a:pt x="20" y="67"/>
                    <a:pt x="21" y="41"/>
                  </a:cubicBezTo>
                  <a:cubicBezTo>
                    <a:pt x="23" y="31"/>
                    <a:pt x="24" y="22"/>
                    <a:pt x="26" y="12"/>
                  </a:cubicBezTo>
                  <a:cubicBezTo>
                    <a:pt x="27" y="2"/>
                    <a:pt x="12" y="0"/>
                    <a:pt x="10" y="9"/>
                  </a:cubicBezTo>
                  <a:cubicBezTo>
                    <a:pt x="8" y="15"/>
                    <a:pt x="7" y="20"/>
                    <a:pt x="6" y="26"/>
                  </a:cubicBezTo>
                  <a:cubicBezTo>
                    <a:pt x="4" y="36"/>
                    <a:pt x="3" y="46"/>
                    <a:pt x="3" y="57"/>
                  </a:cubicBezTo>
                  <a:cubicBezTo>
                    <a:pt x="0" y="80"/>
                    <a:pt x="0" y="103"/>
                    <a:pt x="8" y="126"/>
                  </a:cubicBezTo>
                  <a:cubicBezTo>
                    <a:pt x="11" y="136"/>
                    <a:pt x="28" y="133"/>
                    <a:pt x="24"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97">
              <a:extLst>
                <a:ext uri="{FF2B5EF4-FFF2-40B4-BE49-F238E27FC236}">
                  <a16:creationId xmlns:a16="http://schemas.microsoft.com/office/drawing/2014/main" xmlns="" id="{D16BB551-6BC4-4C27-91E4-D66AFF5BF713}"/>
                </a:ext>
              </a:extLst>
            </p:cNvPr>
            <p:cNvSpPr>
              <a:spLocks/>
            </p:cNvSpPr>
            <p:nvPr/>
          </p:nvSpPr>
          <p:spPr bwMode="auto">
            <a:xfrm>
              <a:off x="2013" y="3546"/>
              <a:ext cx="68" cy="318"/>
            </a:xfrm>
            <a:custGeom>
              <a:avLst/>
              <a:gdLst>
                <a:gd name="T0" fmla="*/ 26 w 29"/>
                <a:gd name="T1" fmla="*/ 70 h 134"/>
                <a:gd name="T2" fmla="*/ 19 w 29"/>
                <a:gd name="T3" fmla="*/ 16 h 134"/>
                <a:gd name="T4" fmla="*/ 19 w 29"/>
                <a:gd name="T5" fmla="*/ 9 h 134"/>
                <a:gd name="T6" fmla="*/ 7 w 29"/>
                <a:gd name="T7" fmla="*/ 7 h 134"/>
                <a:gd name="T8" fmla="*/ 6 w 29"/>
                <a:gd name="T9" fmla="*/ 10 h 134"/>
                <a:gd name="T10" fmla="*/ 2 w 29"/>
                <a:gd name="T11" fmla="*/ 17 h 134"/>
                <a:gd name="T12" fmla="*/ 8 w 29"/>
                <a:gd name="T13" fmla="*/ 58 h 134"/>
                <a:gd name="T14" fmla="*/ 0 w 29"/>
                <a:gd name="T15" fmla="*/ 123 h 134"/>
                <a:gd name="T16" fmla="*/ 17 w 29"/>
                <a:gd name="T17" fmla="*/ 124 h 134"/>
                <a:gd name="T18" fmla="*/ 17 w 29"/>
                <a:gd name="T19" fmla="*/ 124 h 134"/>
                <a:gd name="T20" fmla="*/ 26 w 29"/>
                <a:gd name="T21" fmla="*/ 7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134">
                  <a:moveTo>
                    <a:pt x="26" y="70"/>
                  </a:moveTo>
                  <a:cubicBezTo>
                    <a:pt x="29" y="50"/>
                    <a:pt x="28" y="31"/>
                    <a:pt x="19" y="16"/>
                  </a:cubicBezTo>
                  <a:cubicBezTo>
                    <a:pt x="19" y="13"/>
                    <a:pt x="19" y="11"/>
                    <a:pt x="19" y="9"/>
                  </a:cubicBezTo>
                  <a:cubicBezTo>
                    <a:pt x="20" y="1"/>
                    <a:pt x="9" y="0"/>
                    <a:pt x="7" y="7"/>
                  </a:cubicBezTo>
                  <a:cubicBezTo>
                    <a:pt x="6" y="8"/>
                    <a:pt x="6" y="9"/>
                    <a:pt x="6" y="10"/>
                  </a:cubicBezTo>
                  <a:cubicBezTo>
                    <a:pt x="3" y="11"/>
                    <a:pt x="2" y="13"/>
                    <a:pt x="2" y="17"/>
                  </a:cubicBezTo>
                  <a:cubicBezTo>
                    <a:pt x="3" y="29"/>
                    <a:pt x="6" y="43"/>
                    <a:pt x="8" y="58"/>
                  </a:cubicBezTo>
                  <a:cubicBezTo>
                    <a:pt x="8" y="79"/>
                    <a:pt x="1" y="102"/>
                    <a:pt x="0" y="123"/>
                  </a:cubicBezTo>
                  <a:cubicBezTo>
                    <a:pt x="0" y="134"/>
                    <a:pt x="15" y="134"/>
                    <a:pt x="17" y="124"/>
                  </a:cubicBezTo>
                  <a:cubicBezTo>
                    <a:pt x="17" y="124"/>
                    <a:pt x="17" y="124"/>
                    <a:pt x="17" y="124"/>
                  </a:cubicBezTo>
                  <a:cubicBezTo>
                    <a:pt x="28" y="108"/>
                    <a:pt x="29" y="89"/>
                    <a:pt x="26"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98">
              <a:extLst>
                <a:ext uri="{FF2B5EF4-FFF2-40B4-BE49-F238E27FC236}">
                  <a16:creationId xmlns:a16="http://schemas.microsoft.com/office/drawing/2014/main" xmlns="" id="{1CA99C76-5021-4779-A10E-D136C1414698}"/>
                </a:ext>
              </a:extLst>
            </p:cNvPr>
            <p:cNvSpPr>
              <a:spLocks/>
            </p:cNvSpPr>
            <p:nvPr/>
          </p:nvSpPr>
          <p:spPr bwMode="auto">
            <a:xfrm>
              <a:off x="1211" y="2500"/>
              <a:ext cx="567" cy="611"/>
            </a:xfrm>
            <a:custGeom>
              <a:avLst/>
              <a:gdLst>
                <a:gd name="T0" fmla="*/ 233 w 239"/>
                <a:gd name="T1" fmla="*/ 8 h 258"/>
                <a:gd name="T2" fmla="*/ 116 w 239"/>
                <a:gd name="T3" fmla="*/ 81 h 258"/>
                <a:gd name="T4" fmla="*/ 4 w 239"/>
                <a:gd name="T5" fmla="*/ 243 h 258"/>
                <a:gd name="T6" fmla="*/ 19 w 239"/>
                <a:gd name="T7" fmla="*/ 250 h 258"/>
                <a:gd name="T8" fmla="*/ 120 w 239"/>
                <a:gd name="T9" fmla="*/ 109 h 258"/>
                <a:gd name="T10" fmla="*/ 187 w 239"/>
                <a:gd name="T11" fmla="*/ 53 h 258"/>
                <a:gd name="T12" fmla="*/ 206 w 239"/>
                <a:gd name="T13" fmla="*/ 41 h 258"/>
                <a:gd name="T14" fmla="*/ 218 w 239"/>
                <a:gd name="T15" fmla="*/ 35 h 258"/>
                <a:gd name="T16" fmla="*/ 225 w 239"/>
                <a:gd name="T17" fmla="*/ 30 h 258"/>
                <a:gd name="T18" fmla="*/ 226 w 239"/>
                <a:gd name="T19" fmla="*/ 29 h 258"/>
                <a:gd name="T20" fmla="*/ 223 w 239"/>
                <a:gd name="T21" fmla="*/ 21 h 258"/>
                <a:gd name="T22" fmla="*/ 233 w 239"/>
                <a:gd name="T23" fmla="*/ 19 h 258"/>
                <a:gd name="T24" fmla="*/ 233 w 239"/>
                <a:gd name="T25" fmla="*/ 8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9" h="258">
                  <a:moveTo>
                    <a:pt x="233" y="8"/>
                  </a:moveTo>
                  <a:cubicBezTo>
                    <a:pt x="189" y="0"/>
                    <a:pt x="143" y="52"/>
                    <a:pt x="116" y="81"/>
                  </a:cubicBezTo>
                  <a:cubicBezTo>
                    <a:pt x="71" y="129"/>
                    <a:pt x="28" y="181"/>
                    <a:pt x="4" y="243"/>
                  </a:cubicBezTo>
                  <a:cubicBezTo>
                    <a:pt x="0" y="252"/>
                    <a:pt x="14" y="258"/>
                    <a:pt x="19" y="250"/>
                  </a:cubicBezTo>
                  <a:cubicBezTo>
                    <a:pt x="47" y="199"/>
                    <a:pt x="79" y="151"/>
                    <a:pt x="120" y="109"/>
                  </a:cubicBezTo>
                  <a:cubicBezTo>
                    <a:pt x="140" y="88"/>
                    <a:pt x="162" y="68"/>
                    <a:pt x="187" y="53"/>
                  </a:cubicBezTo>
                  <a:cubicBezTo>
                    <a:pt x="193" y="49"/>
                    <a:pt x="199" y="45"/>
                    <a:pt x="206" y="41"/>
                  </a:cubicBezTo>
                  <a:cubicBezTo>
                    <a:pt x="209" y="40"/>
                    <a:pt x="217" y="37"/>
                    <a:pt x="218" y="35"/>
                  </a:cubicBezTo>
                  <a:cubicBezTo>
                    <a:pt x="221" y="36"/>
                    <a:pt x="224" y="34"/>
                    <a:pt x="225" y="30"/>
                  </a:cubicBezTo>
                  <a:cubicBezTo>
                    <a:pt x="225" y="30"/>
                    <a:pt x="225" y="29"/>
                    <a:pt x="226" y="29"/>
                  </a:cubicBezTo>
                  <a:cubicBezTo>
                    <a:pt x="226" y="26"/>
                    <a:pt x="225" y="23"/>
                    <a:pt x="223" y="21"/>
                  </a:cubicBezTo>
                  <a:cubicBezTo>
                    <a:pt x="226" y="21"/>
                    <a:pt x="230" y="20"/>
                    <a:pt x="233" y="19"/>
                  </a:cubicBezTo>
                  <a:cubicBezTo>
                    <a:pt x="238" y="18"/>
                    <a:pt x="239" y="9"/>
                    <a:pt x="23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99">
              <a:extLst>
                <a:ext uri="{FF2B5EF4-FFF2-40B4-BE49-F238E27FC236}">
                  <a16:creationId xmlns:a16="http://schemas.microsoft.com/office/drawing/2014/main" xmlns="" id="{C82D36BB-597E-4E5B-AD6A-B95802A03F35}"/>
                </a:ext>
              </a:extLst>
            </p:cNvPr>
            <p:cNvSpPr>
              <a:spLocks noEditPoints="1"/>
            </p:cNvSpPr>
            <p:nvPr/>
          </p:nvSpPr>
          <p:spPr bwMode="auto">
            <a:xfrm>
              <a:off x="2058" y="2521"/>
              <a:ext cx="585" cy="609"/>
            </a:xfrm>
            <a:custGeom>
              <a:avLst/>
              <a:gdLst>
                <a:gd name="T0" fmla="*/ 242 w 247"/>
                <a:gd name="T1" fmla="*/ 240 h 257"/>
                <a:gd name="T2" fmla="*/ 21 w 247"/>
                <a:gd name="T3" fmla="*/ 5 h 257"/>
                <a:gd name="T4" fmla="*/ 17 w 247"/>
                <a:gd name="T5" fmla="*/ 3 h 257"/>
                <a:gd name="T6" fmla="*/ 8 w 247"/>
                <a:gd name="T7" fmla="*/ 3 h 257"/>
                <a:gd name="T8" fmla="*/ 8 w 247"/>
                <a:gd name="T9" fmla="*/ 3 h 257"/>
                <a:gd name="T10" fmla="*/ 7 w 247"/>
                <a:gd name="T11" fmla="*/ 15 h 257"/>
                <a:gd name="T12" fmla="*/ 9 w 247"/>
                <a:gd name="T13" fmla="*/ 15 h 257"/>
                <a:gd name="T14" fmla="*/ 128 w 247"/>
                <a:gd name="T15" fmla="*/ 118 h 257"/>
                <a:gd name="T16" fmla="*/ 229 w 247"/>
                <a:gd name="T17" fmla="*/ 249 h 257"/>
                <a:gd name="T18" fmla="*/ 242 w 247"/>
                <a:gd name="T19" fmla="*/ 240 h 257"/>
                <a:gd name="T20" fmla="*/ 71 w 247"/>
                <a:gd name="T21" fmla="*/ 45 h 257"/>
                <a:gd name="T22" fmla="*/ 171 w 247"/>
                <a:gd name="T23" fmla="*/ 145 h 257"/>
                <a:gd name="T24" fmla="*/ 140 w 247"/>
                <a:gd name="T25" fmla="*/ 107 h 257"/>
                <a:gd name="T26" fmla="*/ 71 w 247"/>
                <a:gd name="T27" fmla="*/ 4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7" h="257">
                  <a:moveTo>
                    <a:pt x="242" y="240"/>
                  </a:moveTo>
                  <a:cubicBezTo>
                    <a:pt x="189" y="152"/>
                    <a:pt x="133" y="28"/>
                    <a:pt x="21" y="5"/>
                  </a:cubicBezTo>
                  <a:cubicBezTo>
                    <a:pt x="19" y="4"/>
                    <a:pt x="18" y="3"/>
                    <a:pt x="17" y="3"/>
                  </a:cubicBezTo>
                  <a:cubicBezTo>
                    <a:pt x="14" y="0"/>
                    <a:pt x="11" y="1"/>
                    <a:pt x="8" y="3"/>
                  </a:cubicBezTo>
                  <a:cubicBezTo>
                    <a:pt x="8" y="3"/>
                    <a:pt x="8" y="3"/>
                    <a:pt x="8" y="3"/>
                  </a:cubicBezTo>
                  <a:cubicBezTo>
                    <a:pt x="2" y="2"/>
                    <a:pt x="0" y="13"/>
                    <a:pt x="7" y="15"/>
                  </a:cubicBezTo>
                  <a:cubicBezTo>
                    <a:pt x="7" y="15"/>
                    <a:pt x="8" y="15"/>
                    <a:pt x="9" y="15"/>
                  </a:cubicBezTo>
                  <a:cubicBezTo>
                    <a:pt x="48" y="50"/>
                    <a:pt x="92" y="78"/>
                    <a:pt x="128" y="118"/>
                  </a:cubicBezTo>
                  <a:cubicBezTo>
                    <a:pt x="164" y="160"/>
                    <a:pt x="194" y="207"/>
                    <a:pt x="229" y="249"/>
                  </a:cubicBezTo>
                  <a:cubicBezTo>
                    <a:pt x="235" y="257"/>
                    <a:pt x="247" y="248"/>
                    <a:pt x="242" y="240"/>
                  </a:cubicBezTo>
                  <a:close/>
                  <a:moveTo>
                    <a:pt x="71" y="45"/>
                  </a:moveTo>
                  <a:cubicBezTo>
                    <a:pt x="111" y="70"/>
                    <a:pt x="143" y="106"/>
                    <a:pt x="171" y="145"/>
                  </a:cubicBezTo>
                  <a:cubicBezTo>
                    <a:pt x="161" y="132"/>
                    <a:pt x="150" y="120"/>
                    <a:pt x="140" y="107"/>
                  </a:cubicBezTo>
                  <a:cubicBezTo>
                    <a:pt x="119" y="83"/>
                    <a:pt x="96" y="64"/>
                    <a:pt x="71"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00">
              <a:extLst>
                <a:ext uri="{FF2B5EF4-FFF2-40B4-BE49-F238E27FC236}">
                  <a16:creationId xmlns:a16="http://schemas.microsoft.com/office/drawing/2014/main" xmlns="" id="{F18EEFBA-5B4A-4E68-B5E0-7DE4584CD4B3}"/>
                </a:ext>
              </a:extLst>
            </p:cNvPr>
            <p:cNvSpPr>
              <a:spLocks/>
            </p:cNvSpPr>
            <p:nvPr/>
          </p:nvSpPr>
          <p:spPr bwMode="auto">
            <a:xfrm>
              <a:off x="1576" y="2538"/>
              <a:ext cx="328" cy="1023"/>
            </a:xfrm>
            <a:custGeom>
              <a:avLst/>
              <a:gdLst>
                <a:gd name="T0" fmla="*/ 127 w 138"/>
                <a:gd name="T1" fmla="*/ 357 h 432"/>
                <a:gd name="T2" fmla="*/ 50 w 138"/>
                <a:gd name="T3" fmla="*/ 378 h 432"/>
                <a:gd name="T4" fmla="*/ 110 w 138"/>
                <a:gd name="T5" fmla="*/ 327 h 432"/>
                <a:gd name="T6" fmla="*/ 102 w 138"/>
                <a:gd name="T7" fmla="*/ 313 h 432"/>
                <a:gd name="T8" fmla="*/ 27 w 138"/>
                <a:gd name="T9" fmla="*/ 344 h 432"/>
                <a:gd name="T10" fmla="*/ 128 w 138"/>
                <a:gd name="T11" fmla="*/ 263 h 432"/>
                <a:gd name="T12" fmla="*/ 123 w 138"/>
                <a:gd name="T13" fmla="*/ 250 h 432"/>
                <a:gd name="T14" fmla="*/ 29 w 138"/>
                <a:gd name="T15" fmla="*/ 287 h 432"/>
                <a:gd name="T16" fmla="*/ 129 w 138"/>
                <a:gd name="T17" fmla="*/ 225 h 432"/>
                <a:gd name="T18" fmla="*/ 123 w 138"/>
                <a:gd name="T19" fmla="*/ 211 h 432"/>
                <a:gd name="T20" fmla="*/ 38 w 138"/>
                <a:gd name="T21" fmla="*/ 242 h 432"/>
                <a:gd name="T22" fmla="*/ 124 w 138"/>
                <a:gd name="T23" fmla="*/ 186 h 432"/>
                <a:gd name="T24" fmla="*/ 117 w 138"/>
                <a:gd name="T25" fmla="*/ 173 h 432"/>
                <a:gd name="T26" fmla="*/ 61 w 138"/>
                <a:gd name="T27" fmla="*/ 193 h 432"/>
                <a:gd name="T28" fmla="*/ 131 w 138"/>
                <a:gd name="T29" fmla="*/ 142 h 432"/>
                <a:gd name="T30" fmla="*/ 125 w 138"/>
                <a:gd name="T31" fmla="*/ 130 h 432"/>
                <a:gd name="T32" fmla="*/ 53 w 138"/>
                <a:gd name="T33" fmla="*/ 163 h 432"/>
                <a:gd name="T34" fmla="*/ 130 w 138"/>
                <a:gd name="T35" fmla="*/ 105 h 432"/>
                <a:gd name="T36" fmla="*/ 123 w 138"/>
                <a:gd name="T37" fmla="*/ 92 h 432"/>
                <a:gd name="T38" fmla="*/ 49 w 138"/>
                <a:gd name="T39" fmla="*/ 130 h 432"/>
                <a:gd name="T40" fmla="*/ 131 w 138"/>
                <a:gd name="T41" fmla="*/ 70 h 432"/>
                <a:gd name="T42" fmla="*/ 126 w 138"/>
                <a:gd name="T43" fmla="*/ 57 h 432"/>
                <a:gd name="T44" fmla="*/ 69 w 138"/>
                <a:gd name="T45" fmla="*/ 86 h 432"/>
                <a:gd name="T46" fmla="*/ 124 w 138"/>
                <a:gd name="T47" fmla="*/ 36 h 432"/>
                <a:gd name="T48" fmla="*/ 116 w 138"/>
                <a:gd name="T49" fmla="*/ 25 h 432"/>
                <a:gd name="T50" fmla="*/ 60 w 138"/>
                <a:gd name="T51" fmla="*/ 62 h 432"/>
                <a:gd name="T52" fmla="*/ 81 w 138"/>
                <a:gd name="T53" fmla="*/ 39 h 432"/>
                <a:gd name="T54" fmla="*/ 107 w 138"/>
                <a:gd name="T55" fmla="*/ 20 h 432"/>
                <a:gd name="T56" fmla="*/ 113 w 138"/>
                <a:gd name="T57" fmla="*/ 16 h 432"/>
                <a:gd name="T58" fmla="*/ 115 w 138"/>
                <a:gd name="T59" fmla="*/ 11 h 432"/>
                <a:gd name="T60" fmla="*/ 104 w 138"/>
                <a:gd name="T61" fmla="*/ 4 h 432"/>
                <a:gd name="T62" fmla="*/ 64 w 138"/>
                <a:gd name="T63" fmla="*/ 34 h 432"/>
                <a:gd name="T64" fmla="*/ 34 w 138"/>
                <a:gd name="T65" fmla="*/ 75 h 432"/>
                <a:gd name="T66" fmla="*/ 42 w 138"/>
                <a:gd name="T67" fmla="*/ 86 h 432"/>
                <a:gd name="T68" fmla="*/ 51 w 138"/>
                <a:gd name="T69" fmla="*/ 83 h 432"/>
                <a:gd name="T70" fmla="*/ 34 w 138"/>
                <a:gd name="T71" fmla="*/ 104 h 432"/>
                <a:gd name="T72" fmla="*/ 42 w 138"/>
                <a:gd name="T73" fmla="*/ 115 h 432"/>
                <a:gd name="T74" fmla="*/ 42 w 138"/>
                <a:gd name="T75" fmla="*/ 115 h 432"/>
                <a:gd name="T76" fmla="*/ 20 w 138"/>
                <a:gd name="T77" fmla="*/ 145 h 432"/>
                <a:gd name="T78" fmla="*/ 30 w 138"/>
                <a:gd name="T79" fmla="*/ 155 h 432"/>
                <a:gd name="T80" fmla="*/ 48 w 138"/>
                <a:gd name="T81" fmla="*/ 147 h 432"/>
                <a:gd name="T82" fmla="*/ 21 w 138"/>
                <a:gd name="T83" fmla="*/ 172 h 432"/>
                <a:gd name="T84" fmla="*/ 28 w 138"/>
                <a:gd name="T85" fmla="*/ 185 h 432"/>
                <a:gd name="T86" fmla="*/ 58 w 138"/>
                <a:gd name="T87" fmla="*/ 177 h 432"/>
                <a:gd name="T88" fmla="*/ 18 w 138"/>
                <a:gd name="T89" fmla="*/ 215 h 432"/>
                <a:gd name="T90" fmla="*/ 28 w 138"/>
                <a:gd name="T91" fmla="*/ 225 h 432"/>
                <a:gd name="T92" fmla="*/ 46 w 138"/>
                <a:gd name="T93" fmla="*/ 217 h 432"/>
                <a:gd name="T94" fmla="*/ 9 w 138"/>
                <a:gd name="T95" fmla="*/ 249 h 432"/>
                <a:gd name="T96" fmla="*/ 14 w 138"/>
                <a:gd name="T97" fmla="*/ 262 h 432"/>
                <a:gd name="T98" fmla="*/ 39 w 138"/>
                <a:gd name="T99" fmla="*/ 258 h 432"/>
                <a:gd name="T100" fmla="*/ 3 w 138"/>
                <a:gd name="T101" fmla="*/ 296 h 432"/>
                <a:gd name="T102" fmla="*/ 12 w 138"/>
                <a:gd name="T103" fmla="*/ 308 h 432"/>
                <a:gd name="T104" fmla="*/ 83 w 138"/>
                <a:gd name="T105" fmla="*/ 277 h 432"/>
                <a:gd name="T106" fmla="*/ 6 w 138"/>
                <a:gd name="T107" fmla="*/ 350 h 432"/>
                <a:gd name="T108" fmla="*/ 12 w 138"/>
                <a:gd name="T109" fmla="*/ 362 h 432"/>
                <a:gd name="T110" fmla="*/ 64 w 138"/>
                <a:gd name="T111" fmla="*/ 347 h 432"/>
                <a:gd name="T112" fmla="*/ 18 w 138"/>
                <a:gd name="T113" fmla="*/ 389 h 432"/>
                <a:gd name="T114" fmla="*/ 27 w 138"/>
                <a:gd name="T115" fmla="*/ 401 h 432"/>
                <a:gd name="T116" fmla="*/ 97 w 138"/>
                <a:gd name="T117" fmla="*/ 375 h 432"/>
                <a:gd name="T118" fmla="*/ 57 w 138"/>
                <a:gd name="T119" fmla="*/ 415 h 432"/>
                <a:gd name="T120" fmla="*/ 71 w 138"/>
                <a:gd name="T121" fmla="*/ 424 h 432"/>
                <a:gd name="T122" fmla="*/ 130 w 138"/>
                <a:gd name="T123" fmla="*/ 372 h 432"/>
                <a:gd name="T124" fmla="*/ 127 w 138"/>
                <a:gd name="T125" fmla="*/ 35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8" h="432">
                  <a:moveTo>
                    <a:pt x="127" y="357"/>
                  </a:moveTo>
                  <a:cubicBezTo>
                    <a:pt x="98" y="354"/>
                    <a:pt x="75" y="368"/>
                    <a:pt x="50" y="378"/>
                  </a:cubicBezTo>
                  <a:cubicBezTo>
                    <a:pt x="69" y="360"/>
                    <a:pt x="92" y="347"/>
                    <a:pt x="110" y="327"/>
                  </a:cubicBezTo>
                  <a:cubicBezTo>
                    <a:pt x="114" y="321"/>
                    <a:pt x="111" y="311"/>
                    <a:pt x="102" y="313"/>
                  </a:cubicBezTo>
                  <a:cubicBezTo>
                    <a:pt x="77" y="321"/>
                    <a:pt x="53" y="339"/>
                    <a:pt x="27" y="344"/>
                  </a:cubicBezTo>
                  <a:cubicBezTo>
                    <a:pt x="52" y="309"/>
                    <a:pt x="95" y="290"/>
                    <a:pt x="128" y="263"/>
                  </a:cubicBezTo>
                  <a:cubicBezTo>
                    <a:pt x="133" y="259"/>
                    <a:pt x="130" y="250"/>
                    <a:pt x="123" y="250"/>
                  </a:cubicBezTo>
                  <a:cubicBezTo>
                    <a:pt x="87" y="251"/>
                    <a:pt x="61" y="276"/>
                    <a:pt x="29" y="287"/>
                  </a:cubicBezTo>
                  <a:cubicBezTo>
                    <a:pt x="54" y="259"/>
                    <a:pt x="97" y="244"/>
                    <a:pt x="129" y="225"/>
                  </a:cubicBezTo>
                  <a:cubicBezTo>
                    <a:pt x="137" y="221"/>
                    <a:pt x="132" y="210"/>
                    <a:pt x="123" y="211"/>
                  </a:cubicBezTo>
                  <a:cubicBezTo>
                    <a:pt x="93" y="215"/>
                    <a:pt x="67" y="234"/>
                    <a:pt x="38" y="242"/>
                  </a:cubicBezTo>
                  <a:cubicBezTo>
                    <a:pt x="64" y="221"/>
                    <a:pt x="97" y="207"/>
                    <a:pt x="124" y="186"/>
                  </a:cubicBezTo>
                  <a:cubicBezTo>
                    <a:pt x="131" y="181"/>
                    <a:pt x="124" y="173"/>
                    <a:pt x="117" y="173"/>
                  </a:cubicBezTo>
                  <a:cubicBezTo>
                    <a:pt x="97" y="176"/>
                    <a:pt x="79" y="184"/>
                    <a:pt x="61" y="193"/>
                  </a:cubicBezTo>
                  <a:cubicBezTo>
                    <a:pt x="84" y="175"/>
                    <a:pt x="109" y="160"/>
                    <a:pt x="131" y="142"/>
                  </a:cubicBezTo>
                  <a:cubicBezTo>
                    <a:pt x="137" y="138"/>
                    <a:pt x="132" y="127"/>
                    <a:pt x="125" y="130"/>
                  </a:cubicBezTo>
                  <a:cubicBezTo>
                    <a:pt x="99" y="137"/>
                    <a:pt x="77" y="153"/>
                    <a:pt x="53" y="163"/>
                  </a:cubicBezTo>
                  <a:cubicBezTo>
                    <a:pt x="77" y="141"/>
                    <a:pt x="105" y="124"/>
                    <a:pt x="130" y="105"/>
                  </a:cubicBezTo>
                  <a:cubicBezTo>
                    <a:pt x="136" y="100"/>
                    <a:pt x="130" y="90"/>
                    <a:pt x="123" y="92"/>
                  </a:cubicBezTo>
                  <a:cubicBezTo>
                    <a:pt x="96" y="100"/>
                    <a:pt x="73" y="116"/>
                    <a:pt x="49" y="130"/>
                  </a:cubicBezTo>
                  <a:cubicBezTo>
                    <a:pt x="71" y="104"/>
                    <a:pt x="103" y="84"/>
                    <a:pt x="131" y="70"/>
                  </a:cubicBezTo>
                  <a:cubicBezTo>
                    <a:pt x="138" y="66"/>
                    <a:pt x="133" y="55"/>
                    <a:pt x="126" y="57"/>
                  </a:cubicBezTo>
                  <a:cubicBezTo>
                    <a:pt x="105" y="63"/>
                    <a:pt x="87" y="75"/>
                    <a:pt x="69" y="86"/>
                  </a:cubicBezTo>
                  <a:cubicBezTo>
                    <a:pt x="87" y="69"/>
                    <a:pt x="106" y="53"/>
                    <a:pt x="124" y="36"/>
                  </a:cubicBezTo>
                  <a:cubicBezTo>
                    <a:pt x="129" y="31"/>
                    <a:pt x="123" y="21"/>
                    <a:pt x="116" y="25"/>
                  </a:cubicBezTo>
                  <a:cubicBezTo>
                    <a:pt x="97" y="36"/>
                    <a:pt x="80" y="52"/>
                    <a:pt x="60" y="62"/>
                  </a:cubicBezTo>
                  <a:cubicBezTo>
                    <a:pt x="66" y="54"/>
                    <a:pt x="73" y="47"/>
                    <a:pt x="81" y="39"/>
                  </a:cubicBezTo>
                  <a:cubicBezTo>
                    <a:pt x="89" y="32"/>
                    <a:pt x="98" y="26"/>
                    <a:pt x="107" y="20"/>
                  </a:cubicBezTo>
                  <a:cubicBezTo>
                    <a:pt x="109" y="20"/>
                    <a:pt x="111" y="19"/>
                    <a:pt x="113" y="16"/>
                  </a:cubicBezTo>
                  <a:cubicBezTo>
                    <a:pt x="114" y="15"/>
                    <a:pt x="115" y="13"/>
                    <a:pt x="115" y="11"/>
                  </a:cubicBezTo>
                  <a:cubicBezTo>
                    <a:pt x="118" y="4"/>
                    <a:pt x="109" y="0"/>
                    <a:pt x="104" y="4"/>
                  </a:cubicBezTo>
                  <a:cubicBezTo>
                    <a:pt x="91" y="15"/>
                    <a:pt x="77" y="23"/>
                    <a:pt x="64" y="34"/>
                  </a:cubicBezTo>
                  <a:cubicBezTo>
                    <a:pt x="52" y="46"/>
                    <a:pt x="42" y="60"/>
                    <a:pt x="34" y="75"/>
                  </a:cubicBezTo>
                  <a:cubicBezTo>
                    <a:pt x="31" y="80"/>
                    <a:pt x="36" y="88"/>
                    <a:pt x="42" y="86"/>
                  </a:cubicBezTo>
                  <a:cubicBezTo>
                    <a:pt x="45" y="86"/>
                    <a:pt x="48" y="85"/>
                    <a:pt x="51" y="83"/>
                  </a:cubicBezTo>
                  <a:cubicBezTo>
                    <a:pt x="45" y="90"/>
                    <a:pt x="39" y="97"/>
                    <a:pt x="34" y="104"/>
                  </a:cubicBezTo>
                  <a:cubicBezTo>
                    <a:pt x="30" y="109"/>
                    <a:pt x="36" y="117"/>
                    <a:pt x="42" y="115"/>
                  </a:cubicBezTo>
                  <a:cubicBezTo>
                    <a:pt x="42" y="115"/>
                    <a:pt x="42" y="115"/>
                    <a:pt x="42" y="115"/>
                  </a:cubicBezTo>
                  <a:cubicBezTo>
                    <a:pt x="34" y="124"/>
                    <a:pt x="26" y="134"/>
                    <a:pt x="20" y="145"/>
                  </a:cubicBezTo>
                  <a:cubicBezTo>
                    <a:pt x="17" y="151"/>
                    <a:pt x="23" y="158"/>
                    <a:pt x="30" y="155"/>
                  </a:cubicBezTo>
                  <a:cubicBezTo>
                    <a:pt x="36" y="153"/>
                    <a:pt x="42" y="150"/>
                    <a:pt x="48" y="147"/>
                  </a:cubicBezTo>
                  <a:cubicBezTo>
                    <a:pt x="39" y="155"/>
                    <a:pt x="30" y="163"/>
                    <a:pt x="21" y="172"/>
                  </a:cubicBezTo>
                  <a:cubicBezTo>
                    <a:pt x="16" y="178"/>
                    <a:pt x="20" y="186"/>
                    <a:pt x="28" y="185"/>
                  </a:cubicBezTo>
                  <a:cubicBezTo>
                    <a:pt x="39" y="184"/>
                    <a:pt x="49" y="181"/>
                    <a:pt x="58" y="177"/>
                  </a:cubicBezTo>
                  <a:cubicBezTo>
                    <a:pt x="43" y="188"/>
                    <a:pt x="29" y="200"/>
                    <a:pt x="18" y="215"/>
                  </a:cubicBezTo>
                  <a:cubicBezTo>
                    <a:pt x="12" y="221"/>
                    <a:pt x="22" y="228"/>
                    <a:pt x="28" y="225"/>
                  </a:cubicBezTo>
                  <a:cubicBezTo>
                    <a:pt x="34" y="223"/>
                    <a:pt x="40" y="220"/>
                    <a:pt x="46" y="217"/>
                  </a:cubicBezTo>
                  <a:cubicBezTo>
                    <a:pt x="33" y="226"/>
                    <a:pt x="20" y="236"/>
                    <a:pt x="9" y="249"/>
                  </a:cubicBezTo>
                  <a:cubicBezTo>
                    <a:pt x="5" y="253"/>
                    <a:pt x="6" y="262"/>
                    <a:pt x="14" y="262"/>
                  </a:cubicBezTo>
                  <a:cubicBezTo>
                    <a:pt x="23" y="262"/>
                    <a:pt x="31" y="260"/>
                    <a:pt x="39" y="258"/>
                  </a:cubicBezTo>
                  <a:cubicBezTo>
                    <a:pt x="25" y="268"/>
                    <a:pt x="12" y="280"/>
                    <a:pt x="3" y="296"/>
                  </a:cubicBezTo>
                  <a:cubicBezTo>
                    <a:pt x="0" y="302"/>
                    <a:pt x="5" y="308"/>
                    <a:pt x="12" y="308"/>
                  </a:cubicBezTo>
                  <a:cubicBezTo>
                    <a:pt x="38" y="304"/>
                    <a:pt x="60" y="288"/>
                    <a:pt x="83" y="277"/>
                  </a:cubicBezTo>
                  <a:cubicBezTo>
                    <a:pt x="53" y="297"/>
                    <a:pt x="22" y="317"/>
                    <a:pt x="6" y="350"/>
                  </a:cubicBezTo>
                  <a:cubicBezTo>
                    <a:pt x="3" y="355"/>
                    <a:pt x="6" y="362"/>
                    <a:pt x="12" y="362"/>
                  </a:cubicBezTo>
                  <a:cubicBezTo>
                    <a:pt x="31" y="362"/>
                    <a:pt x="48" y="355"/>
                    <a:pt x="64" y="347"/>
                  </a:cubicBezTo>
                  <a:cubicBezTo>
                    <a:pt x="48" y="360"/>
                    <a:pt x="31" y="372"/>
                    <a:pt x="18" y="389"/>
                  </a:cubicBezTo>
                  <a:cubicBezTo>
                    <a:pt x="14" y="395"/>
                    <a:pt x="21" y="402"/>
                    <a:pt x="27" y="401"/>
                  </a:cubicBezTo>
                  <a:cubicBezTo>
                    <a:pt x="52" y="396"/>
                    <a:pt x="74" y="381"/>
                    <a:pt x="97" y="375"/>
                  </a:cubicBezTo>
                  <a:cubicBezTo>
                    <a:pt x="82" y="387"/>
                    <a:pt x="69" y="400"/>
                    <a:pt x="57" y="415"/>
                  </a:cubicBezTo>
                  <a:cubicBezTo>
                    <a:pt x="50" y="424"/>
                    <a:pt x="64" y="432"/>
                    <a:pt x="71" y="424"/>
                  </a:cubicBezTo>
                  <a:cubicBezTo>
                    <a:pt x="87" y="403"/>
                    <a:pt x="107" y="386"/>
                    <a:pt x="130" y="372"/>
                  </a:cubicBezTo>
                  <a:cubicBezTo>
                    <a:pt x="137" y="368"/>
                    <a:pt x="134" y="358"/>
                    <a:pt x="127" y="3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10242" name="图片 1">
            <a:extLst>
              <a:ext uri="{FF2B5EF4-FFF2-40B4-BE49-F238E27FC236}">
                <a16:creationId xmlns:a16="http://schemas.microsoft.com/office/drawing/2014/main" xmlns="" id="{75A1A726-4844-483A-AEA1-1733B04BFC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059" y="1298575"/>
            <a:ext cx="5029200"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图片 4">
            <a:extLst>
              <a:ext uri="{FF2B5EF4-FFF2-40B4-BE49-F238E27FC236}">
                <a16:creationId xmlns:a16="http://schemas.microsoft.com/office/drawing/2014/main" xmlns="" id="{73AD80E5-F773-4CC3-8036-DCB17EF977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006" y="3644129"/>
            <a:ext cx="5011738" cy="203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xmlns="" id="{1DC0C7B4-348B-42EC-B943-4D4ED3694835}"/>
              </a:ext>
            </a:extLst>
          </p:cNvPr>
          <p:cNvSpPr/>
          <p:nvPr/>
        </p:nvSpPr>
        <p:spPr>
          <a:xfrm>
            <a:off x="5801941" y="1859339"/>
            <a:ext cx="5870053" cy="3139321"/>
          </a:xfrm>
          <a:prstGeom prst="rect">
            <a:avLst/>
          </a:prstGeom>
        </p:spPr>
        <p:txBody>
          <a:bodyPr wrap="square">
            <a:spAutoFit/>
          </a:bodyPr>
          <a:lstStyle/>
          <a:p>
            <a:r>
              <a:rPr lang="en-US" altLang="zh-CN" kern="100" dirty="0">
                <a:latin typeface="Calibri" panose="020F0502020204030204" pitchFamily="34" charset="0"/>
                <a:cs typeface="Times New Roman" panose="02020603050405020304" pitchFamily="18" charset="0"/>
              </a:rPr>
              <a:t>    </a:t>
            </a:r>
            <a:r>
              <a:rPr lang="zh-CN" altLang="zh-CN" kern="100" dirty="0">
                <a:latin typeface="Calibri" panose="020F0502020204030204" pitchFamily="34" charset="0"/>
                <a:cs typeface="Times New Roman" panose="02020603050405020304" pitchFamily="18" charset="0"/>
              </a:rPr>
              <a:t>对于从西进口道向东方向以及南进口道右转同样出现了较大的延误。西方为黄埔区，初步排除为车流量大导致的延误。经过实地调查分析，进一步排除了车流量大的原因。究其原因，小组讨论分析猜测是由于，</a:t>
            </a:r>
            <a:r>
              <a:rPr lang="zh-CN" altLang="zh-CN" b="1" kern="100" dirty="0">
                <a:solidFill>
                  <a:srgbClr val="FF0000"/>
                </a:solidFill>
                <a:latin typeface="Calibri" panose="020F0502020204030204" pitchFamily="34" charset="0"/>
                <a:cs typeface="Times New Roman" panose="02020603050405020304" pitchFamily="18" charset="0"/>
              </a:rPr>
              <a:t>该十字路口西侧有车陂地铁站</a:t>
            </a:r>
            <a:r>
              <a:rPr lang="zh-CN" altLang="zh-CN" kern="100" dirty="0">
                <a:latin typeface="Calibri" panose="020F0502020204030204" pitchFamily="34" charset="0"/>
                <a:cs typeface="Times New Roman" panose="02020603050405020304" pitchFamily="18" charset="0"/>
              </a:rPr>
              <a:t>，早晨有大量市民经过该十字路口向西行乘坐地铁，由于大量行人及骑车人穿过十字路口，</a:t>
            </a:r>
            <a:r>
              <a:rPr lang="zh-CN" altLang="zh-CN" b="1" kern="100" dirty="0">
                <a:solidFill>
                  <a:srgbClr val="FF0000"/>
                </a:solidFill>
                <a:latin typeface="Calibri" panose="020F0502020204030204" pitchFamily="34" charset="0"/>
                <a:cs typeface="Times New Roman" panose="02020603050405020304" pitchFamily="18" charset="0"/>
              </a:rPr>
              <a:t>该方向行人红路灯，绿灯时间可能相对较长，加上存在行人闯红绿灯的问题</a:t>
            </a:r>
            <a:r>
              <a:rPr lang="zh-CN" altLang="zh-CN" kern="100" dirty="0">
                <a:latin typeface="Calibri" panose="020F0502020204030204" pitchFamily="34" charset="0"/>
                <a:cs typeface="Times New Roman" panose="02020603050405020304" pitchFamily="18" charset="0"/>
              </a:rPr>
              <a:t>，人流在绿灯穿过，变成红灯时不能立刻全部到达马路对面，种种情况都会对车流造成影响，从而导致了延误的极高值——从西向东的</a:t>
            </a:r>
            <a:r>
              <a:rPr lang="en-US" altLang="zh-CN" kern="100" dirty="0">
                <a:latin typeface="Calibri" panose="020F0502020204030204" pitchFamily="34" charset="0"/>
                <a:cs typeface="Times New Roman" panose="02020603050405020304" pitchFamily="18" charset="0"/>
              </a:rPr>
              <a:t>49s</a:t>
            </a:r>
            <a:r>
              <a:rPr lang="zh-CN" altLang="zh-CN" kern="100" dirty="0">
                <a:latin typeface="Calibri" panose="020F0502020204030204" pitchFamily="34" charset="0"/>
                <a:cs typeface="Times New Roman" panose="02020603050405020304" pitchFamily="18" charset="0"/>
              </a:rPr>
              <a:t>以及南向东的</a:t>
            </a:r>
            <a:r>
              <a:rPr lang="en-US" altLang="zh-CN" kern="100" dirty="0">
                <a:latin typeface="Calibri" panose="020F0502020204030204" pitchFamily="34" charset="0"/>
                <a:cs typeface="Times New Roman" panose="02020603050405020304" pitchFamily="18" charset="0"/>
              </a:rPr>
              <a:t>39s</a:t>
            </a:r>
            <a:r>
              <a:rPr lang="zh-CN" altLang="zh-CN" kern="100" dirty="0">
                <a:latin typeface="Calibri" panose="020F0502020204030204" pitchFamily="34" charset="0"/>
                <a:cs typeface="Times New Roman" panose="02020603050405020304" pitchFamily="18" charset="0"/>
              </a:rPr>
              <a:t>。</a:t>
            </a:r>
            <a:endParaRPr lang="zh-CN" altLang="en-US" dirty="0"/>
          </a:p>
        </p:txBody>
      </p:sp>
    </p:spTree>
    <p:extLst>
      <p:ext uri="{BB962C8B-B14F-4D97-AF65-F5344CB8AC3E}">
        <p14:creationId xmlns:p14="http://schemas.microsoft.com/office/powerpoint/2010/main" val="20283126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1" descr="b3119313b07eca8032bb094b9a2397dda04483db">
            <a:extLst>
              <a:ext uri="{FF2B5EF4-FFF2-40B4-BE49-F238E27FC236}">
                <a16:creationId xmlns:a16="http://schemas.microsoft.com/office/drawing/2014/main" xmlns="" id="{7302D7C2-E39D-4131-A449-519945F6BC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矩形 28">
            <a:extLst>
              <a:ext uri="{FF2B5EF4-FFF2-40B4-BE49-F238E27FC236}">
                <a16:creationId xmlns:a16="http://schemas.microsoft.com/office/drawing/2014/main" xmlns="" id="{DA2CF803-CAFF-41EE-8A29-FBCA7447039D}"/>
              </a:ext>
            </a:extLst>
          </p:cNvPr>
          <p:cNvSpPr/>
          <p:nvPr/>
        </p:nvSpPr>
        <p:spPr>
          <a:xfrm>
            <a:off x="1186002" y="372621"/>
            <a:ext cx="5879816"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交通调查结果展示（牌照法）</a:t>
            </a:r>
          </a:p>
        </p:txBody>
      </p:sp>
      <p:grpSp>
        <p:nvGrpSpPr>
          <p:cNvPr id="9" name="Group 52">
            <a:extLst>
              <a:ext uri="{FF2B5EF4-FFF2-40B4-BE49-F238E27FC236}">
                <a16:creationId xmlns:a16="http://schemas.microsoft.com/office/drawing/2014/main" xmlns="" id="{BC87E674-910E-4980-BCBF-DC4F58E766CD}"/>
              </a:ext>
            </a:extLst>
          </p:cNvPr>
          <p:cNvGrpSpPr>
            <a:grpSpLocks noChangeAspect="1"/>
          </p:cNvGrpSpPr>
          <p:nvPr/>
        </p:nvGrpSpPr>
        <p:grpSpPr bwMode="auto">
          <a:xfrm>
            <a:off x="11154995" y="6067495"/>
            <a:ext cx="302338" cy="513329"/>
            <a:chOff x="2934" y="598"/>
            <a:chExt cx="1827" cy="3102"/>
          </a:xfrm>
          <a:solidFill>
            <a:srgbClr val="4A67AA"/>
          </a:solidFill>
        </p:grpSpPr>
        <p:sp>
          <p:nvSpPr>
            <p:cNvPr id="11" name="Freeform 53">
              <a:extLst>
                <a:ext uri="{FF2B5EF4-FFF2-40B4-BE49-F238E27FC236}">
                  <a16:creationId xmlns:a16="http://schemas.microsoft.com/office/drawing/2014/main" xmlns="" id="{91DAFCA7-05B9-466A-AA53-52214DFF46FC}"/>
                </a:ext>
              </a:extLst>
            </p:cNvPr>
            <p:cNvSpPr>
              <a:spLocks noEditPoints="1"/>
            </p:cNvSpPr>
            <p:nvPr/>
          </p:nvSpPr>
          <p:spPr bwMode="auto">
            <a:xfrm>
              <a:off x="2998" y="598"/>
              <a:ext cx="1763" cy="1824"/>
            </a:xfrm>
            <a:custGeom>
              <a:avLst/>
              <a:gdLst>
                <a:gd name="T0" fmla="*/ 721 w 743"/>
                <a:gd name="T1" fmla="*/ 319 h 770"/>
                <a:gd name="T2" fmla="*/ 675 w 743"/>
                <a:gd name="T3" fmla="*/ 201 h 770"/>
                <a:gd name="T4" fmla="*/ 422 w 743"/>
                <a:gd name="T5" fmla="*/ 20 h 770"/>
                <a:gd name="T6" fmla="*/ 147 w 743"/>
                <a:gd name="T7" fmla="*/ 110 h 770"/>
                <a:gd name="T8" fmla="*/ 115 w 743"/>
                <a:gd name="T9" fmla="*/ 154 h 770"/>
                <a:gd name="T10" fmla="*/ 47 w 743"/>
                <a:gd name="T11" fmla="*/ 253 h 770"/>
                <a:gd name="T12" fmla="*/ 58 w 743"/>
                <a:gd name="T13" fmla="*/ 566 h 770"/>
                <a:gd name="T14" fmla="*/ 158 w 743"/>
                <a:gd name="T15" fmla="*/ 685 h 770"/>
                <a:gd name="T16" fmla="*/ 312 w 743"/>
                <a:gd name="T17" fmla="*/ 738 h 770"/>
                <a:gd name="T18" fmla="*/ 316 w 743"/>
                <a:gd name="T19" fmla="*/ 738 h 770"/>
                <a:gd name="T20" fmla="*/ 709 w 743"/>
                <a:gd name="T21" fmla="*/ 550 h 770"/>
                <a:gd name="T22" fmla="*/ 728 w 743"/>
                <a:gd name="T23" fmla="*/ 483 h 770"/>
                <a:gd name="T24" fmla="*/ 721 w 743"/>
                <a:gd name="T25" fmla="*/ 319 h 770"/>
                <a:gd name="T26" fmla="*/ 464 w 743"/>
                <a:gd name="T27" fmla="*/ 704 h 770"/>
                <a:gd name="T28" fmla="*/ 132 w 743"/>
                <a:gd name="T29" fmla="*/ 602 h 770"/>
                <a:gd name="T30" fmla="*/ 78 w 743"/>
                <a:gd name="T31" fmla="*/ 279 h 770"/>
                <a:gd name="T32" fmla="*/ 91 w 743"/>
                <a:gd name="T33" fmla="*/ 241 h 770"/>
                <a:gd name="T34" fmla="*/ 222 w 743"/>
                <a:gd name="T35" fmla="*/ 93 h 770"/>
                <a:gd name="T36" fmla="*/ 365 w 743"/>
                <a:gd name="T37" fmla="*/ 51 h 770"/>
                <a:gd name="T38" fmla="*/ 548 w 743"/>
                <a:gd name="T39" fmla="*/ 116 h 770"/>
                <a:gd name="T40" fmla="*/ 712 w 743"/>
                <a:gd name="T41" fmla="*/ 354 h 770"/>
                <a:gd name="T42" fmla="*/ 713 w 743"/>
                <a:gd name="T43" fmla="*/ 466 h 770"/>
                <a:gd name="T44" fmla="*/ 464 w 743"/>
                <a:gd name="T45" fmla="*/ 704 h 770"/>
                <a:gd name="T46" fmla="*/ 612 w 743"/>
                <a:gd name="T47" fmla="*/ 145 h 770"/>
                <a:gd name="T48" fmla="*/ 622 w 743"/>
                <a:gd name="T49" fmla="*/ 156 h 770"/>
                <a:gd name="T50" fmla="*/ 313 w 743"/>
                <a:gd name="T51" fmla="*/ 39 h 770"/>
                <a:gd name="T52" fmla="*/ 195 w 743"/>
                <a:gd name="T53" fmla="*/ 88 h 770"/>
                <a:gd name="T54" fmla="*/ 290 w 743"/>
                <a:gd name="T55" fmla="*/ 39 h 770"/>
                <a:gd name="T56" fmla="*/ 612 w 743"/>
                <a:gd name="T57" fmla="*/ 145 h 770"/>
                <a:gd name="T58" fmla="*/ 38 w 743"/>
                <a:gd name="T59" fmla="*/ 443 h 770"/>
                <a:gd name="T60" fmla="*/ 58 w 743"/>
                <a:gd name="T61" fmla="*/ 270 h 770"/>
                <a:gd name="T62" fmla="*/ 71 w 743"/>
                <a:gd name="T63" fmla="*/ 244 h 770"/>
                <a:gd name="T64" fmla="*/ 41 w 743"/>
                <a:gd name="T65" fmla="*/ 402 h 770"/>
                <a:gd name="T66" fmla="*/ 97 w 743"/>
                <a:gd name="T67" fmla="*/ 583 h 770"/>
                <a:gd name="T68" fmla="*/ 146 w 743"/>
                <a:gd name="T69" fmla="*/ 647 h 770"/>
                <a:gd name="T70" fmla="*/ 179 w 743"/>
                <a:gd name="T71" fmla="*/ 676 h 770"/>
                <a:gd name="T72" fmla="*/ 38 w 743"/>
                <a:gd name="T73" fmla="*/ 443 h 770"/>
                <a:gd name="T74" fmla="*/ 627 w 743"/>
                <a:gd name="T75" fmla="*/ 645 h 770"/>
                <a:gd name="T76" fmla="*/ 623 w 743"/>
                <a:gd name="T77" fmla="*/ 641 h 770"/>
                <a:gd name="T78" fmla="*/ 671 w 743"/>
                <a:gd name="T79" fmla="*/ 592 h 770"/>
                <a:gd name="T80" fmla="*/ 627 w 743"/>
                <a:gd name="T81" fmla="*/ 645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43" h="770">
                  <a:moveTo>
                    <a:pt x="721" y="319"/>
                  </a:moveTo>
                  <a:cubicBezTo>
                    <a:pt x="712" y="277"/>
                    <a:pt x="696" y="236"/>
                    <a:pt x="675" y="201"/>
                  </a:cubicBezTo>
                  <a:cubicBezTo>
                    <a:pt x="621" y="110"/>
                    <a:pt x="526" y="40"/>
                    <a:pt x="422" y="20"/>
                  </a:cubicBezTo>
                  <a:cubicBezTo>
                    <a:pt x="319" y="0"/>
                    <a:pt x="217" y="30"/>
                    <a:pt x="147" y="110"/>
                  </a:cubicBezTo>
                  <a:cubicBezTo>
                    <a:pt x="136" y="124"/>
                    <a:pt x="125" y="139"/>
                    <a:pt x="115" y="154"/>
                  </a:cubicBezTo>
                  <a:cubicBezTo>
                    <a:pt x="87" y="184"/>
                    <a:pt x="63" y="218"/>
                    <a:pt x="47" y="253"/>
                  </a:cubicBezTo>
                  <a:cubicBezTo>
                    <a:pt x="0" y="351"/>
                    <a:pt x="11" y="469"/>
                    <a:pt x="58" y="566"/>
                  </a:cubicBezTo>
                  <a:cubicBezTo>
                    <a:pt x="81" y="613"/>
                    <a:pt x="115" y="655"/>
                    <a:pt x="158" y="685"/>
                  </a:cubicBezTo>
                  <a:cubicBezTo>
                    <a:pt x="202" y="717"/>
                    <a:pt x="258" y="731"/>
                    <a:pt x="312" y="738"/>
                  </a:cubicBezTo>
                  <a:cubicBezTo>
                    <a:pt x="313" y="738"/>
                    <a:pt x="315" y="738"/>
                    <a:pt x="316" y="738"/>
                  </a:cubicBezTo>
                  <a:cubicBezTo>
                    <a:pt x="471" y="770"/>
                    <a:pt x="647" y="704"/>
                    <a:pt x="709" y="550"/>
                  </a:cubicBezTo>
                  <a:cubicBezTo>
                    <a:pt x="718" y="528"/>
                    <a:pt x="724" y="506"/>
                    <a:pt x="728" y="483"/>
                  </a:cubicBezTo>
                  <a:cubicBezTo>
                    <a:pt x="743" y="428"/>
                    <a:pt x="738" y="372"/>
                    <a:pt x="721" y="319"/>
                  </a:cubicBezTo>
                  <a:close/>
                  <a:moveTo>
                    <a:pt x="464" y="704"/>
                  </a:moveTo>
                  <a:cubicBezTo>
                    <a:pt x="342" y="739"/>
                    <a:pt x="216" y="697"/>
                    <a:pt x="132" y="602"/>
                  </a:cubicBezTo>
                  <a:cubicBezTo>
                    <a:pt x="51" y="511"/>
                    <a:pt x="45" y="392"/>
                    <a:pt x="78" y="279"/>
                  </a:cubicBezTo>
                  <a:cubicBezTo>
                    <a:pt x="82" y="266"/>
                    <a:pt x="86" y="254"/>
                    <a:pt x="91" y="241"/>
                  </a:cubicBezTo>
                  <a:cubicBezTo>
                    <a:pt x="121" y="182"/>
                    <a:pt x="170" y="134"/>
                    <a:pt x="222" y="93"/>
                  </a:cubicBezTo>
                  <a:cubicBezTo>
                    <a:pt x="266" y="68"/>
                    <a:pt x="314" y="53"/>
                    <a:pt x="365" y="51"/>
                  </a:cubicBezTo>
                  <a:cubicBezTo>
                    <a:pt x="432" y="49"/>
                    <a:pt x="494" y="78"/>
                    <a:pt x="548" y="116"/>
                  </a:cubicBezTo>
                  <a:cubicBezTo>
                    <a:pt x="627" y="172"/>
                    <a:pt x="692" y="258"/>
                    <a:pt x="712" y="354"/>
                  </a:cubicBezTo>
                  <a:cubicBezTo>
                    <a:pt x="717" y="391"/>
                    <a:pt x="718" y="429"/>
                    <a:pt x="713" y="466"/>
                  </a:cubicBezTo>
                  <a:cubicBezTo>
                    <a:pt x="691" y="587"/>
                    <a:pt x="575" y="671"/>
                    <a:pt x="464" y="704"/>
                  </a:cubicBezTo>
                  <a:close/>
                  <a:moveTo>
                    <a:pt x="612" y="145"/>
                  </a:moveTo>
                  <a:cubicBezTo>
                    <a:pt x="615" y="149"/>
                    <a:pt x="619" y="152"/>
                    <a:pt x="622" y="156"/>
                  </a:cubicBezTo>
                  <a:cubicBezTo>
                    <a:pt x="542" y="72"/>
                    <a:pt x="430" y="17"/>
                    <a:pt x="313" y="39"/>
                  </a:cubicBezTo>
                  <a:cubicBezTo>
                    <a:pt x="272" y="47"/>
                    <a:pt x="232" y="64"/>
                    <a:pt x="195" y="88"/>
                  </a:cubicBezTo>
                  <a:cubicBezTo>
                    <a:pt x="222" y="65"/>
                    <a:pt x="254" y="48"/>
                    <a:pt x="290" y="39"/>
                  </a:cubicBezTo>
                  <a:cubicBezTo>
                    <a:pt x="407" y="8"/>
                    <a:pt x="530" y="61"/>
                    <a:pt x="612" y="145"/>
                  </a:cubicBezTo>
                  <a:close/>
                  <a:moveTo>
                    <a:pt x="38" y="443"/>
                  </a:moveTo>
                  <a:cubicBezTo>
                    <a:pt x="29" y="385"/>
                    <a:pt x="36" y="325"/>
                    <a:pt x="58" y="270"/>
                  </a:cubicBezTo>
                  <a:cubicBezTo>
                    <a:pt x="62" y="261"/>
                    <a:pt x="66" y="253"/>
                    <a:pt x="71" y="244"/>
                  </a:cubicBezTo>
                  <a:cubicBezTo>
                    <a:pt x="52" y="295"/>
                    <a:pt x="42" y="350"/>
                    <a:pt x="41" y="402"/>
                  </a:cubicBezTo>
                  <a:cubicBezTo>
                    <a:pt x="40" y="468"/>
                    <a:pt x="61" y="531"/>
                    <a:pt x="97" y="583"/>
                  </a:cubicBezTo>
                  <a:cubicBezTo>
                    <a:pt x="111" y="606"/>
                    <a:pt x="127" y="628"/>
                    <a:pt x="146" y="647"/>
                  </a:cubicBezTo>
                  <a:cubicBezTo>
                    <a:pt x="156" y="658"/>
                    <a:pt x="167" y="667"/>
                    <a:pt x="179" y="676"/>
                  </a:cubicBezTo>
                  <a:cubicBezTo>
                    <a:pt x="100" y="627"/>
                    <a:pt x="52" y="538"/>
                    <a:pt x="38" y="443"/>
                  </a:cubicBezTo>
                  <a:close/>
                  <a:moveTo>
                    <a:pt x="627" y="645"/>
                  </a:moveTo>
                  <a:cubicBezTo>
                    <a:pt x="626" y="643"/>
                    <a:pt x="625" y="641"/>
                    <a:pt x="623" y="641"/>
                  </a:cubicBezTo>
                  <a:cubicBezTo>
                    <a:pt x="641" y="626"/>
                    <a:pt x="657" y="610"/>
                    <a:pt x="671" y="592"/>
                  </a:cubicBezTo>
                  <a:cubicBezTo>
                    <a:pt x="659" y="612"/>
                    <a:pt x="644" y="629"/>
                    <a:pt x="627" y="6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54">
              <a:extLst>
                <a:ext uri="{FF2B5EF4-FFF2-40B4-BE49-F238E27FC236}">
                  <a16:creationId xmlns:a16="http://schemas.microsoft.com/office/drawing/2014/main" xmlns="" id="{6DC3BDC2-9833-4E7F-9B5E-9286A52C10E6}"/>
                </a:ext>
              </a:extLst>
            </p:cNvPr>
            <p:cNvSpPr>
              <a:spLocks noEditPoints="1"/>
            </p:cNvSpPr>
            <p:nvPr/>
          </p:nvSpPr>
          <p:spPr bwMode="auto">
            <a:xfrm>
              <a:off x="2934" y="660"/>
              <a:ext cx="524" cy="312"/>
            </a:xfrm>
            <a:custGeom>
              <a:avLst/>
              <a:gdLst>
                <a:gd name="T0" fmla="*/ 208 w 221"/>
                <a:gd name="T1" fmla="*/ 28 h 132"/>
                <a:gd name="T2" fmla="*/ 215 w 221"/>
                <a:gd name="T3" fmla="*/ 18 h 132"/>
                <a:gd name="T4" fmla="*/ 202 w 221"/>
                <a:gd name="T5" fmla="*/ 9 h 132"/>
                <a:gd name="T6" fmla="*/ 167 w 221"/>
                <a:gd name="T7" fmla="*/ 64 h 132"/>
                <a:gd name="T8" fmla="*/ 161 w 221"/>
                <a:gd name="T9" fmla="*/ 76 h 132"/>
                <a:gd name="T10" fmla="*/ 160 w 221"/>
                <a:gd name="T11" fmla="*/ 30 h 132"/>
                <a:gd name="T12" fmla="*/ 145 w 221"/>
                <a:gd name="T13" fmla="*/ 29 h 132"/>
                <a:gd name="T14" fmla="*/ 143 w 221"/>
                <a:gd name="T15" fmla="*/ 54 h 132"/>
                <a:gd name="T16" fmla="*/ 138 w 221"/>
                <a:gd name="T17" fmla="*/ 30 h 132"/>
                <a:gd name="T18" fmla="*/ 138 w 221"/>
                <a:gd name="T19" fmla="*/ 10 h 132"/>
                <a:gd name="T20" fmla="*/ 122 w 221"/>
                <a:gd name="T21" fmla="*/ 11 h 132"/>
                <a:gd name="T22" fmla="*/ 122 w 221"/>
                <a:gd name="T23" fmla="*/ 33 h 132"/>
                <a:gd name="T24" fmla="*/ 128 w 221"/>
                <a:gd name="T25" fmla="*/ 82 h 132"/>
                <a:gd name="T26" fmla="*/ 90 w 221"/>
                <a:gd name="T27" fmla="*/ 75 h 132"/>
                <a:gd name="T28" fmla="*/ 81 w 221"/>
                <a:gd name="T29" fmla="*/ 88 h 132"/>
                <a:gd name="T30" fmla="*/ 9 w 221"/>
                <a:gd name="T31" fmla="*/ 101 h 132"/>
                <a:gd name="T32" fmla="*/ 10 w 221"/>
                <a:gd name="T33" fmla="*/ 117 h 132"/>
                <a:gd name="T34" fmla="*/ 151 w 221"/>
                <a:gd name="T35" fmla="*/ 130 h 132"/>
                <a:gd name="T36" fmla="*/ 156 w 221"/>
                <a:gd name="T37" fmla="*/ 117 h 132"/>
                <a:gd name="T38" fmla="*/ 163 w 221"/>
                <a:gd name="T39" fmla="*/ 112 h 132"/>
                <a:gd name="T40" fmla="*/ 168 w 221"/>
                <a:gd name="T41" fmla="*/ 113 h 132"/>
                <a:gd name="T42" fmla="*/ 175 w 221"/>
                <a:gd name="T43" fmla="*/ 98 h 132"/>
                <a:gd name="T44" fmla="*/ 174 w 221"/>
                <a:gd name="T45" fmla="*/ 98 h 132"/>
                <a:gd name="T46" fmla="*/ 213 w 221"/>
                <a:gd name="T47" fmla="*/ 40 h 132"/>
                <a:gd name="T48" fmla="*/ 208 w 221"/>
                <a:gd name="T49" fmla="*/ 28 h 132"/>
                <a:gd name="T50" fmla="*/ 56 w 221"/>
                <a:gd name="T51" fmla="*/ 107 h 132"/>
                <a:gd name="T52" fmla="*/ 146 w 221"/>
                <a:gd name="T53" fmla="*/ 107 h 132"/>
                <a:gd name="T54" fmla="*/ 148 w 221"/>
                <a:gd name="T55" fmla="*/ 113 h 132"/>
                <a:gd name="T56" fmla="*/ 150 w 221"/>
                <a:gd name="T57" fmla="*/ 115 h 132"/>
                <a:gd name="T58" fmla="*/ 56 w 221"/>
                <a:gd name="T59" fmla="*/ 10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1" h="132">
                  <a:moveTo>
                    <a:pt x="208" y="28"/>
                  </a:moveTo>
                  <a:cubicBezTo>
                    <a:pt x="210" y="25"/>
                    <a:pt x="213" y="21"/>
                    <a:pt x="215" y="18"/>
                  </a:cubicBezTo>
                  <a:cubicBezTo>
                    <a:pt x="221" y="10"/>
                    <a:pt x="209" y="2"/>
                    <a:pt x="202" y="9"/>
                  </a:cubicBezTo>
                  <a:cubicBezTo>
                    <a:pt x="188" y="26"/>
                    <a:pt x="177" y="44"/>
                    <a:pt x="167" y="64"/>
                  </a:cubicBezTo>
                  <a:cubicBezTo>
                    <a:pt x="165" y="68"/>
                    <a:pt x="163" y="72"/>
                    <a:pt x="161" y="76"/>
                  </a:cubicBezTo>
                  <a:cubicBezTo>
                    <a:pt x="160" y="61"/>
                    <a:pt x="159" y="45"/>
                    <a:pt x="160" y="30"/>
                  </a:cubicBezTo>
                  <a:cubicBezTo>
                    <a:pt x="160" y="20"/>
                    <a:pt x="145" y="19"/>
                    <a:pt x="145" y="29"/>
                  </a:cubicBezTo>
                  <a:cubicBezTo>
                    <a:pt x="144" y="37"/>
                    <a:pt x="143" y="46"/>
                    <a:pt x="143" y="54"/>
                  </a:cubicBezTo>
                  <a:cubicBezTo>
                    <a:pt x="141" y="46"/>
                    <a:pt x="139" y="38"/>
                    <a:pt x="138" y="30"/>
                  </a:cubicBezTo>
                  <a:cubicBezTo>
                    <a:pt x="138" y="21"/>
                    <a:pt x="138" y="14"/>
                    <a:pt x="138" y="10"/>
                  </a:cubicBezTo>
                  <a:cubicBezTo>
                    <a:pt x="137" y="0"/>
                    <a:pt x="122" y="2"/>
                    <a:pt x="122" y="11"/>
                  </a:cubicBezTo>
                  <a:cubicBezTo>
                    <a:pt x="121" y="18"/>
                    <a:pt x="122" y="26"/>
                    <a:pt x="122" y="33"/>
                  </a:cubicBezTo>
                  <a:cubicBezTo>
                    <a:pt x="123" y="48"/>
                    <a:pt x="123" y="67"/>
                    <a:pt x="128" y="82"/>
                  </a:cubicBezTo>
                  <a:cubicBezTo>
                    <a:pt x="115" y="80"/>
                    <a:pt x="102" y="78"/>
                    <a:pt x="90" y="75"/>
                  </a:cubicBezTo>
                  <a:cubicBezTo>
                    <a:pt x="81" y="72"/>
                    <a:pt x="77" y="82"/>
                    <a:pt x="81" y="88"/>
                  </a:cubicBezTo>
                  <a:cubicBezTo>
                    <a:pt x="57" y="89"/>
                    <a:pt x="32" y="94"/>
                    <a:pt x="9" y="101"/>
                  </a:cubicBezTo>
                  <a:cubicBezTo>
                    <a:pt x="0" y="104"/>
                    <a:pt x="0" y="116"/>
                    <a:pt x="10" y="117"/>
                  </a:cubicBezTo>
                  <a:cubicBezTo>
                    <a:pt x="56" y="125"/>
                    <a:pt x="104" y="132"/>
                    <a:pt x="151" y="130"/>
                  </a:cubicBezTo>
                  <a:cubicBezTo>
                    <a:pt x="158" y="130"/>
                    <a:pt x="160" y="121"/>
                    <a:pt x="156" y="117"/>
                  </a:cubicBezTo>
                  <a:cubicBezTo>
                    <a:pt x="159" y="117"/>
                    <a:pt x="162" y="115"/>
                    <a:pt x="163" y="112"/>
                  </a:cubicBezTo>
                  <a:cubicBezTo>
                    <a:pt x="165" y="112"/>
                    <a:pt x="166" y="113"/>
                    <a:pt x="168" y="113"/>
                  </a:cubicBezTo>
                  <a:cubicBezTo>
                    <a:pt x="177" y="116"/>
                    <a:pt x="183" y="103"/>
                    <a:pt x="175" y="98"/>
                  </a:cubicBezTo>
                  <a:cubicBezTo>
                    <a:pt x="175" y="98"/>
                    <a:pt x="174" y="98"/>
                    <a:pt x="174" y="98"/>
                  </a:cubicBezTo>
                  <a:cubicBezTo>
                    <a:pt x="185" y="77"/>
                    <a:pt x="198" y="59"/>
                    <a:pt x="213" y="40"/>
                  </a:cubicBezTo>
                  <a:cubicBezTo>
                    <a:pt x="217" y="35"/>
                    <a:pt x="213" y="29"/>
                    <a:pt x="208" y="28"/>
                  </a:cubicBezTo>
                  <a:close/>
                  <a:moveTo>
                    <a:pt x="56" y="107"/>
                  </a:moveTo>
                  <a:cubicBezTo>
                    <a:pt x="86" y="102"/>
                    <a:pt x="116" y="102"/>
                    <a:pt x="146" y="107"/>
                  </a:cubicBezTo>
                  <a:cubicBezTo>
                    <a:pt x="146" y="109"/>
                    <a:pt x="147" y="111"/>
                    <a:pt x="148" y="113"/>
                  </a:cubicBezTo>
                  <a:cubicBezTo>
                    <a:pt x="148" y="114"/>
                    <a:pt x="149" y="115"/>
                    <a:pt x="150" y="115"/>
                  </a:cubicBezTo>
                  <a:cubicBezTo>
                    <a:pt x="118" y="113"/>
                    <a:pt x="87" y="111"/>
                    <a:pt x="56"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55">
              <a:extLst>
                <a:ext uri="{FF2B5EF4-FFF2-40B4-BE49-F238E27FC236}">
                  <a16:creationId xmlns:a16="http://schemas.microsoft.com/office/drawing/2014/main" xmlns="" id="{1A94FDF9-8F52-447F-961F-B984CB2C5E12}"/>
                </a:ext>
              </a:extLst>
            </p:cNvPr>
            <p:cNvSpPr>
              <a:spLocks/>
            </p:cNvSpPr>
            <p:nvPr/>
          </p:nvSpPr>
          <p:spPr bwMode="auto">
            <a:xfrm>
              <a:off x="3660" y="1171"/>
              <a:ext cx="76" cy="308"/>
            </a:xfrm>
            <a:custGeom>
              <a:avLst/>
              <a:gdLst>
                <a:gd name="T0" fmla="*/ 28 w 32"/>
                <a:gd name="T1" fmla="*/ 81 h 130"/>
                <a:gd name="T2" fmla="*/ 25 w 32"/>
                <a:gd name="T3" fmla="*/ 10 h 130"/>
                <a:gd name="T4" fmla="*/ 12 w 32"/>
                <a:gd name="T5" fmla="*/ 9 h 130"/>
                <a:gd name="T6" fmla="*/ 9 w 32"/>
                <a:gd name="T7" fmla="*/ 25 h 130"/>
                <a:gd name="T8" fmla="*/ 2 w 32"/>
                <a:gd name="T9" fmla="*/ 49 h 130"/>
                <a:gd name="T10" fmla="*/ 5 w 32"/>
                <a:gd name="T11" fmla="*/ 117 h 130"/>
                <a:gd name="T12" fmla="*/ 16 w 32"/>
                <a:gd name="T13" fmla="*/ 123 h 130"/>
                <a:gd name="T14" fmla="*/ 17 w 32"/>
                <a:gd name="T15" fmla="*/ 125 h 130"/>
                <a:gd name="T16" fmla="*/ 17 w 32"/>
                <a:gd name="T17" fmla="*/ 125 h 130"/>
                <a:gd name="T18" fmla="*/ 27 w 32"/>
                <a:gd name="T19" fmla="*/ 125 h 130"/>
                <a:gd name="T20" fmla="*/ 28 w 32"/>
                <a:gd name="T21" fmla="*/ 81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130">
                  <a:moveTo>
                    <a:pt x="28" y="81"/>
                  </a:moveTo>
                  <a:cubicBezTo>
                    <a:pt x="27" y="57"/>
                    <a:pt x="26" y="33"/>
                    <a:pt x="25" y="10"/>
                  </a:cubicBezTo>
                  <a:cubicBezTo>
                    <a:pt x="25" y="1"/>
                    <a:pt x="13" y="0"/>
                    <a:pt x="12" y="9"/>
                  </a:cubicBezTo>
                  <a:cubicBezTo>
                    <a:pt x="11" y="14"/>
                    <a:pt x="10" y="20"/>
                    <a:pt x="9" y="25"/>
                  </a:cubicBezTo>
                  <a:cubicBezTo>
                    <a:pt x="5" y="31"/>
                    <a:pt x="3" y="45"/>
                    <a:pt x="2" y="49"/>
                  </a:cubicBezTo>
                  <a:cubicBezTo>
                    <a:pt x="0" y="71"/>
                    <a:pt x="1" y="96"/>
                    <a:pt x="5" y="117"/>
                  </a:cubicBezTo>
                  <a:cubicBezTo>
                    <a:pt x="7" y="123"/>
                    <a:pt x="11" y="124"/>
                    <a:pt x="16" y="123"/>
                  </a:cubicBezTo>
                  <a:cubicBezTo>
                    <a:pt x="16" y="124"/>
                    <a:pt x="16" y="125"/>
                    <a:pt x="17" y="125"/>
                  </a:cubicBezTo>
                  <a:cubicBezTo>
                    <a:pt x="17" y="125"/>
                    <a:pt x="17" y="125"/>
                    <a:pt x="17" y="125"/>
                  </a:cubicBezTo>
                  <a:cubicBezTo>
                    <a:pt x="19" y="128"/>
                    <a:pt x="24" y="130"/>
                    <a:pt x="27" y="125"/>
                  </a:cubicBezTo>
                  <a:cubicBezTo>
                    <a:pt x="32" y="115"/>
                    <a:pt x="29" y="95"/>
                    <a:pt x="28"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56">
              <a:extLst>
                <a:ext uri="{FF2B5EF4-FFF2-40B4-BE49-F238E27FC236}">
                  <a16:creationId xmlns:a16="http://schemas.microsoft.com/office/drawing/2014/main" xmlns="" id="{7DC39FEE-628F-496C-BE8D-6E19BB87CC00}"/>
                </a:ext>
              </a:extLst>
            </p:cNvPr>
            <p:cNvSpPr>
              <a:spLocks noEditPoints="1"/>
            </p:cNvSpPr>
            <p:nvPr/>
          </p:nvSpPr>
          <p:spPr bwMode="auto">
            <a:xfrm>
              <a:off x="3956" y="1157"/>
              <a:ext cx="105" cy="306"/>
            </a:xfrm>
            <a:custGeom>
              <a:avLst/>
              <a:gdLst>
                <a:gd name="T0" fmla="*/ 30 w 44"/>
                <a:gd name="T1" fmla="*/ 7 h 129"/>
                <a:gd name="T2" fmla="*/ 17 w 44"/>
                <a:gd name="T3" fmla="*/ 9 h 129"/>
                <a:gd name="T4" fmla="*/ 16 w 44"/>
                <a:gd name="T5" fmla="*/ 20 h 129"/>
                <a:gd name="T6" fmla="*/ 15 w 44"/>
                <a:gd name="T7" fmla="*/ 12 h 129"/>
                <a:gd name="T8" fmla="*/ 9 w 44"/>
                <a:gd name="T9" fmla="*/ 12 h 129"/>
                <a:gd name="T10" fmla="*/ 11 w 44"/>
                <a:gd name="T11" fmla="*/ 114 h 129"/>
                <a:gd name="T12" fmla="*/ 11 w 44"/>
                <a:gd name="T13" fmla="*/ 115 h 129"/>
                <a:gd name="T14" fmla="*/ 11 w 44"/>
                <a:gd name="T15" fmla="*/ 115 h 129"/>
                <a:gd name="T16" fmla="*/ 11 w 44"/>
                <a:gd name="T17" fmla="*/ 117 h 129"/>
                <a:gd name="T18" fmla="*/ 24 w 44"/>
                <a:gd name="T19" fmla="*/ 119 h 129"/>
                <a:gd name="T20" fmla="*/ 39 w 44"/>
                <a:gd name="T21" fmla="*/ 119 h 129"/>
                <a:gd name="T22" fmla="*/ 30 w 44"/>
                <a:gd name="T23" fmla="*/ 7 h 129"/>
                <a:gd name="T24" fmla="*/ 23 w 44"/>
                <a:gd name="T25" fmla="*/ 42 h 129"/>
                <a:gd name="T26" fmla="*/ 24 w 44"/>
                <a:gd name="T27" fmla="*/ 103 h 129"/>
                <a:gd name="T28" fmla="*/ 23 w 44"/>
                <a:gd name="T29" fmla="*/ 4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 h="129">
                  <a:moveTo>
                    <a:pt x="30" y="7"/>
                  </a:moveTo>
                  <a:cubicBezTo>
                    <a:pt x="27" y="0"/>
                    <a:pt x="17" y="3"/>
                    <a:pt x="17" y="9"/>
                  </a:cubicBezTo>
                  <a:cubicBezTo>
                    <a:pt x="17" y="13"/>
                    <a:pt x="16" y="16"/>
                    <a:pt x="16" y="20"/>
                  </a:cubicBezTo>
                  <a:cubicBezTo>
                    <a:pt x="15" y="17"/>
                    <a:pt x="15" y="15"/>
                    <a:pt x="15" y="12"/>
                  </a:cubicBezTo>
                  <a:cubicBezTo>
                    <a:pt x="14" y="9"/>
                    <a:pt x="10" y="9"/>
                    <a:pt x="9" y="12"/>
                  </a:cubicBezTo>
                  <a:cubicBezTo>
                    <a:pt x="0" y="43"/>
                    <a:pt x="0" y="82"/>
                    <a:pt x="11" y="114"/>
                  </a:cubicBezTo>
                  <a:cubicBezTo>
                    <a:pt x="11" y="114"/>
                    <a:pt x="11" y="114"/>
                    <a:pt x="11" y="115"/>
                  </a:cubicBezTo>
                  <a:cubicBezTo>
                    <a:pt x="11" y="115"/>
                    <a:pt x="11" y="115"/>
                    <a:pt x="11" y="115"/>
                  </a:cubicBezTo>
                  <a:cubicBezTo>
                    <a:pt x="11" y="115"/>
                    <a:pt x="11" y="116"/>
                    <a:pt x="11" y="117"/>
                  </a:cubicBezTo>
                  <a:cubicBezTo>
                    <a:pt x="13" y="122"/>
                    <a:pt x="20" y="122"/>
                    <a:pt x="24" y="119"/>
                  </a:cubicBezTo>
                  <a:cubicBezTo>
                    <a:pt x="24" y="128"/>
                    <a:pt x="39" y="129"/>
                    <a:pt x="39" y="119"/>
                  </a:cubicBezTo>
                  <a:cubicBezTo>
                    <a:pt x="42" y="83"/>
                    <a:pt x="44" y="42"/>
                    <a:pt x="30" y="7"/>
                  </a:cubicBezTo>
                  <a:close/>
                  <a:moveTo>
                    <a:pt x="23" y="42"/>
                  </a:moveTo>
                  <a:cubicBezTo>
                    <a:pt x="25" y="62"/>
                    <a:pt x="25" y="83"/>
                    <a:pt x="24" y="103"/>
                  </a:cubicBezTo>
                  <a:cubicBezTo>
                    <a:pt x="20" y="84"/>
                    <a:pt x="20" y="63"/>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57">
              <a:extLst>
                <a:ext uri="{FF2B5EF4-FFF2-40B4-BE49-F238E27FC236}">
                  <a16:creationId xmlns:a16="http://schemas.microsoft.com/office/drawing/2014/main" xmlns="" id="{66F484B9-6CBF-418F-AA76-CE4B04A3C1F9}"/>
                </a:ext>
              </a:extLst>
            </p:cNvPr>
            <p:cNvSpPr>
              <a:spLocks/>
            </p:cNvSpPr>
            <p:nvPr/>
          </p:nvSpPr>
          <p:spPr bwMode="auto">
            <a:xfrm>
              <a:off x="3415" y="2306"/>
              <a:ext cx="370" cy="1264"/>
            </a:xfrm>
            <a:custGeom>
              <a:avLst/>
              <a:gdLst>
                <a:gd name="T0" fmla="*/ 141 w 156"/>
                <a:gd name="T1" fmla="*/ 7 h 534"/>
                <a:gd name="T2" fmla="*/ 77 w 156"/>
                <a:gd name="T3" fmla="*/ 160 h 534"/>
                <a:gd name="T4" fmla="*/ 46 w 156"/>
                <a:gd name="T5" fmla="*/ 263 h 534"/>
                <a:gd name="T6" fmla="*/ 47 w 156"/>
                <a:gd name="T7" fmla="*/ 254 h 534"/>
                <a:gd name="T8" fmla="*/ 130 w 156"/>
                <a:gd name="T9" fmla="*/ 9 h 534"/>
                <a:gd name="T10" fmla="*/ 126 w 156"/>
                <a:gd name="T11" fmla="*/ 5 h 534"/>
                <a:gd name="T12" fmla="*/ 36 w 156"/>
                <a:gd name="T13" fmla="*/ 243 h 534"/>
                <a:gd name="T14" fmla="*/ 16 w 156"/>
                <a:gd name="T15" fmla="*/ 372 h 534"/>
                <a:gd name="T16" fmla="*/ 1 w 156"/>
                <a:gd name="T17" fmla="*/ 505 h 534"/>
                <a:gd name="T18" fmla="*/ 16 w 156"/>
                <a:gd name="T19" fmla="*/ 507 h 534"/>
                <a:gd name="T20" fmla="*/ 38 w 156"/>
                <a:gd name="T21" fmla="*/ 366 h 534"/>
                <a:gd name="T22" fmla="*/ 37 w 156"/>
                <a:gd name="T23" fmla="*/ 371 h 534"/>
                <a:gd name="T24" fmla="*/ 16 w 156"/>
                <a:gd name="T25" fmla="*/ 520 h 534"/>
                <a:gd name="T26" fmla="*/ 32 w 156"/>
                <a:gd name="T27" fmla="*/ 524 h 534"/>
                <a:gd name="T28" fmla="*/ 51 w 156"/>
                <a:gd name="T29" fmla="*/ 385 h 534"/>
                <a:gd name="T30" fmla="*/ 77 w 156"/>
                <a:gd name="T31" fmla="*/ 241 h 534"/>
                <a:gd name="T32" fmla="*/ 92 w 156"/>
                <a:gd name="T33" fmla="*/ 161 h 534"/>
                <a:gd name="T34" fmla="*/ 153 w 156"/>
                <a:gd name="T35" fmla="*/ 16 h 534"/>
                <a:gd name="T36" fmla="*/ 141 w 156"/>
                <a:gd name="T37" fmla="*/ 7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6" h="534">
                  <a:moveTo>
                    <a:pt x="141" y="7"/>
                  </a:moveTo>
                  <a:cubicBezTo>
                    <a:pt x="104" y="49"/>
                    <a:pt x="88" y="105"/>
                    <a:pt x="77" y="160"/>
                  </a:cubicBezTo>
                  <a:cubicBezTo>
                    <a:pt x="65" y="194"/>
                    <a:pt x="55" y="228"/>
                    <a:pt x="46" y="263"/>
                  </a:cubicBezTo>
                  <a:cubicBezTo>
                    <a:pt x="46" y="260"/>
                    <a:pt x="47" y="257"/>
                    <a:pt x="47" y="254"/>
                  </a:cubicBezTo>
                  <a:cubicBezTo>
                    <a:pt x="63" y="168"/>
                    <a:pt x="88" y="86"/>
                    <a:pt x="130" y="9"/>
                  </a:cubicBezTo>
                  <a:cubicBezTo>
                    <a:pt x="131" y="6"/>
                    <a:pt x="128" y="3"/>
                    <a:pt x="126" y="5"/>
                  </a:cubicBezTo>
                  <a:cubicBezTo>
                    <a:pt x="73" y="72"/>
                    <a:pt x="52" y="161"/>
                    <a:pt x="36" y="243"/>
                  </a:cubicBezTo>
                  <a:cubicBezTo>
                    <a:pt x="28" y="286"/>
                    <a:pt x="22" y="329"/>
                    <a:pt x="16" y="372"/>
                  </a:cubicBezTo>
                  <a:cubicBezTo>
                    <a:pt x="10" y="415"/>
                    <a:pt x="0" y="462"/>
                    <a:pt x="1" y="505"/>
                  </a:cubicBezTo>
                  <a:cubicBezTo>
                    <a:pt x="1" y="514"/>
                    <a:pt x="15" y="516"/>
                    <a:pt x="16" y="507"/>
                  </a:cubicBezTo>
                  <a:cubicBezTo>
                    <a:pt x="22" y="460"/>
                    <a:pt x="29" y="413"/>
                    <a:pt x="38" y="366"/>
                  </a:cubicBezTo>
                  <a:cubicBezTo>
                    <a:pt x="38" y="368"/>
                    <a:pt x="38" y="370"/>
                    <a:pt x="37" y="371"/>
                  </a:cubicBezTo>
                  <a:cubicBezTo>
                    <a:pt x="30" y="421"/>
                    <a:pt x="28" y="471"/>
                    <a:pt x="16" y="520"/>
                  </a:cubicBezTo>
                  <a:cubicBezTo>
                    <a:pt x="14" y="530"/>
                    <a:pt x="29" y="534"/>
                    <a:pt x="32" y="524"/>
                  </a:cubicBezTo>
                  <a:cubicBezTo>
                    <a:pt x="42" y="478"/>
                    <a:pt x="44" y="431"/>
                    <a:pt x="51" y="385"/>
                  </a:cubicBezTo>
                  <a:cubicBezTo>
                    <a:pt x="58" y="337"/>
                    <a:pt x="67" y="289"/>
                    <a:pt x="77" y="241"/>
                  </a:cubicBezTo>
                  <a:cubicBezTo>
                    <a:pt x="82" y="215"/>
                    <a:pt x="87" y="188"/>
                    <a:pt x="92" y="161"/>
                  </a:cubicBezTo>
                  <a:cubicBezTo>
                    <a:pt x="109" y="111"/>
                    <a:pt x="129" y="63"/>
                    <a:pt x="153" y="16"/>
                  </a:cubicBezTo>
                  <a:cubicBezTo>
                    <a:pt x="156" y="8"/>
                    <a:pt x="147" y="0"/>
                    <a:pt x="14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58">
              <a:extLst>
                <a:ext uri="{FF2B5EF4-FFF2-40B4-BE49-F238E27FC236}">
                  <a16:creationId xmlns:a16="http://schemas.microsoft.com/office/drawing/2014/main" xmlns="" id="{2B8A52E8-B9EE-42FE-BF87-DC2413D3FAE8}"/>
                </a:ext>
              </a:extLst>
            </p:cNvPr>
            <p:cNvSpPr>
              <a:spLocks/>
            </p:cNvSpPr>
            <p:nvPr/>
          </p:nvSpPr>
          <p:spPr bwMode="auto">
            <a:xfrm>
              <a:off x="4020" y="2301"/>
              <a:ext cx="361" cy="1269"/>
            </a:xfrm>
            <a:custGeom>
              <a:avLst/>
              <a:gdLst>
                <a:gd name="T0" fmla="*/ 145 w 152"/>
                <a:gd name="T1" fmla="*/ 396 h 536"/>
                <a:gd name="T2" fmla="*/ 134 w 152"/>
                <a:gd name="T3" fmla="*/ 250 h 536"/>
                <a:gd name="T4" fmla="*/ 38 w 152"/>
                <a:gd name="T5" fmla="*/ 5 h 536"/>
                <a:gd name="T6" fmla="*/ 24 w 152"/>
                <a:gd name="T7" fmla="*/ 11 h 536"/>
                <a:gd name="T8" fmla="*/ 6 w 152"/>
                <a:gd name="T9" fmla="*/ 10 h 536"/>
                <a:gd name="T10" fmla="*/ 8 w 152"/>
                <a:gd name="T11" fmla="*/ 20 h 536"/>
                <a:gd name="T12" fmla="*/ 59 w 152"/>
                <a:gd name="T13" fmla="*/ 82 h 536"/>
                <a:gd name="T14" fmla="*/ 85 w 152"/>
                <a:gd name="T15" fmla="*/ 155 h 536"/>
                <a:gd name="T16" fmla="*/ 101 w 152"/>
                <a:gd name="T17" fmla="*/ 241 h 536"/>
                <a:gd name="T18" fmla="*/ 124 w 152"/>
                <a:gd name="T19" fmla="*/ 509 h 536"/>
                <a:gd name="T20" fmla="*/ 130 w 152"/>
                <a:gd name="T21" fmla="*/ 517 h 536"/>
                <a:gd name="T22" fmla="*/ 129 w 152"/>
                <a:gd name="T23" fmla="*/ 521 h 536"/>
                <a:gd name="T24" fmla="*/ 146 w 152"/>
                <a:gd name="T25" fmla="*/ 525 h 536"/>
                <a:gd name="T26" fmla="*/ 145 w 152"/>
                <a:gd name="T27" fmla="*/ 396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536">
                  <a:moveTo>
                    <a:pt x="145" y="396"/>
                  </a:moveTo>
                  <a:cubicBezTo>
                    <a:pt x="143" y="347"/>
                    <a:pt x="140" y="298"/>
                    <a:pt x="134" y="250"/>
                  </a:cubicBezTo>
                  <a:cubicBezTo>
                    <a:pt x="122" y="162"/>
                    <a:pt x="97" y="73"/>
                    <a:pt x="38" y="5"/>
                  </a:cubicBezTo>
                  <a:cubicBezTo>
                    <a:pt x="33" y="0"/>
                    <a:pt x="24" y="5"/>
                    <a:pt x="24" y="11"/>
                  </a:cubicBezTo>
                  <a:cubicBezTo>
                    <a:pt x="19" y="9"/>
                    <a:pt x="13" y="8"/>
                    <a:pt x="6" y="10"/>
                  </a:cubicBezTo>
                  <a:cubicBezTo>
                    <a:pt x="0" y="11"/>
                    <a:pt x="1" y="21"/>
                    <a:pt x="8" y="20"/>
                  </a:cubicBezTo>
                  <a:cubicBezTo>
                    <a:pt x="34" y="19"/>
                    <a:pt x="50" y="62"/>
                    <a:pt x="59" y="82"/>
                  </a:cubicBezTo>
                  <a:cubicBezTo>
                    <a:pt x="69" y="106"/>
                    <a:pt x="77" y="130"/>
                    <a:pt x="85" y="155"/>
                  </a:cubicBezTo>
                  <a:cubicBezTo>
                    <a:pt x="91" y="184"/>
                    <a:pt x="97" y="213"/>
                    <a:pt x="101" y="241"/>
                  </a:cubicBezTo>
                  <a:cubicBezTo>
                    <a:pt x="117" y="330"/>
                    <a:pt x="121" y="420"/>
                    <a:pt x="124" y="509"/>
                  </a:cubicBezTo>
                  <a:cubicBezTo>
                    <a:pt x="124" y="514"/>
                    <a:pt x="127" y="516"/>
                    <a:pt x="130" y="517"/>
                  </a:cubicBezTo>
                  <a:cubicBezTo>
                    <a:pt x="130" y="518"/>
                    <a:pt x="129" y="519"/>
                    <a:pt x="129" y="521"/>
                  </a:cubicBezTo>
                  <a:cubicBezTo>
                    <a:pt x="127" y="532"/>
                    <a:pt x="144" y="536"/>
                    <a:pt x="146" y="525"/>
                  </a:cubicBezTo>
                  <a:cubicBezTo>
                    <a:pt x="152" y="483"/>
                    <a:pt x="146" y="438"/>
                    <a:pt x="145" y="3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59">
              <a:extLst>
                <a:ext uri="{FF2B5EF4-FFF2-40B4-BE49-F238E27FC236}">
                  <a16:creationId xmlns:a16="http://schemas.microsoft.com/office/drawing/2014/main" xmlns="" id="{4B24BF15-0E4B-475C-8C8B-6E99520203D4}"/>
                </a:ext>
              </a:extLst>
            </p:cNvPr>
            <p:cNvSpPr>
              <a:spLocks/>
            </p:cNvSpPr>
            <p:nvPr/>
          </p:nvSpPr>
          <p:spPr bwMode="auto">
            <a:xfrm>
              <a:off x="3415" y="3502"/>
              <a:ext cx="328" cy="94"/>
            </a:xfrm>
            <a:custGeom>
              <a:avLst/>
              <a:gdLst>
                <a:gd name="T0" fmla="*/ 130 w 138"/>
                <a:gd name="T1" fmla="*/ 22 h 40"/>
                <a:gd name="T2" fmla="*/ 120 w 138"/>
                <a:gd name="T3" fmla="*/ 18 h 40"/>
                <a:gd name="T4" fmla="*/ 111 w 138"/>
                <a:gd name="T5" fmla="*/ 10 h 40"/>
                <a:gd name="T6" fmla="*/ 77 w 138"/>
                <a:gd name="T7" fmla="*/ 10 h 40"/>
                <a:gd name="T8" fmla="*/ 55 w 138"/>
                <a:gd name="T9" fmla="*/ 11 h 40"/>
                <a:gd name="T10" fmla="*/ 34 w 138"/>
                <a:gd name="T11" fmla="*/ 11 h 40"/>
                <a:gd name="T12" fmla="*/ 14 w 138"/>
                <a:gd name="T13" fmla="*/ 4 h 40"/>
                <a:gd name="T14" fmla="*/ 4 w 138"/>
                <a:gd name="T15" fmla="*/ 14 h 40"/>
                <a:gd name="T16" fmla="*/ 11 w 138"/>
                <a:gd name="T17" fmla="*/ 29 h 40"/>
                <a:gd name="T18" fmla="*/ 125 w 138"/>
                <a:gd name="T19" fmla="*/ 39 h 40"/>
                <a:gd name="T20" fmla="*/ 130 w 138"/>
                <a:gd name="T21"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 h="40">
                  <a:moveTo>
                    <a:pt x="130" y="22"/>
                  </a:moveTo>
                  <a:cubicBezTo>
                    <a:pt x="126" y="21"/>
                    <a:pt x="123" y="19"/>
                    <a:pt x="120" y="18"/>
                  </a:cubicBezTo>
                  <a:cubicBezTo>
                    <a:pt x="120" y="14"/>
                    <a:pt x="117" y="10"/>
                    <a:pt x="111" y="10"/>
                  </a:cubicBezTo>
                  <a:cubicBezTo>
                    <a:pt x="100" y="10"/>
                    <a:pt x="88" y="10"/>
                    <a:pt x="77" y="10"/>
                  </a:cubicBezTo>
                  <a:cubicBezTo>
                    <a:pt x="70" y="10"/>
                    <a:pt x="62" y="10"/>
                    <a:pt x="55" y="11"/>
                  </a:cubicBezTo>
                  <a:cubicBezTo>
                    <a:pt x="48" y="11"/>
                    <a:pt x="41" y="11"/>
                    <a:pt x="34" y="11"/>
                  </a:cubicBezTo>
                  <a:cubicBezTo>
                    <a:pt x="27" y="10"/>
                    <a:pt x="20" y="8"/>
                    <a:pt x="14" y="4"/>
                  </a:cubicBezTo>
                  <a:cubicBezTo>
                    <a:pt x="7" y="0"/>
                    <a:pt x="0" y="9"/>
                    <a:pt x="4" y="14"/>
                  </a:cubicBezTo>
                  <a:cubicBezTo>
                    <a:pt x="0" y="19"/>
                    <a:pt x="2" y="29"/>
                    <a:pt x="11" y="29"/>
                  </a:cubicBezTo>
                  <a:cubicBezTo>
                    <a:pt x="49" y="29"/>
                    <a:pt x="87" y="34"/>
                    <a:pt x="125" y="39"/>
                  </a:cubicBezTo>
                  <a:cubicBezTo>
                    <a:pt x="134" y="40"/>
                    <a:pt x="138" y="26"/>
                    <a:pt x="130"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60">
              <a:extLst>
                <a:ext uri="{FF2B5EF4-FFF2-40B4-BE49-F238E27FC236}">
                  <a16:creationId xmlns:a16="http://schemas.microsoft.com/office/drawing/2014/main" xmlns="" id="{7FC58110-3C13-4254-A45E-AE0E8BB11FAF}"/>
                </a:ext>
              </a:extLst>
            </p:cNvPr>
            <p:cNvSpPr>
              <a:spLocks/>
            </p:cNvSpPr>
            <p:nvPr/>
          </p:nvSpPr>
          <p:spPr bwMode="auto">
            <a:xfrm>
              <a:off x="4023" y="3499"/>
              <a:ext cx="351" cy="102"/>
            </a:xfrm>
            <a:custGeom>
              <a:avLst/>
              <a:gdLst>
                <a:gd name="T0" fmla="*/ 139 w 148"/>
                <a:gd name="T1" fmla="*/ 10 h 43"/>
                <a:gd name="T2" fmla="*/ 132 w 148"/>
                <a:gd name="T3" fmla="*/ 8 h 43"/>
                <a:gd name="T4" fmla="*/ 122 w 148"/>
                <a:gd name="T5" fmla="*/ 1 h 43"/>
                <a:gd name="T6" fmla="*/ 48 w 148"/>
                <a:gd name="T7" fmla="*/ 11 h 43"/>
                <a:gd name="T8" fmla="*/ 1 w 148"/>
                <a:gd name="T9" fmla="*/ 8 h 43"/>
                <a:gd name="T10" fmla="*/ 3 w 148"/>
                <a:gd name="T11" fmla="*/ 16 h 43"/>
                <a:gd name="T12" fmla="*/ 5 w 148"/>
                <a:gd name="T13" fmla="*/ 23 h 43"/>
                <a:gd name="T14" fmla="*/ 6 w 148"/>
                <a:gd name="T15" fmla="*/ 35 h 43"/>
                <a:gd name="T16" fmla="*/ 54 w 148"/>
                <a:gd name="T17" fmla="*/ 38 h 43"/>
                <a:gd name="T18" fmla="*/ 57 w 148"/>
                <a:gd name="T19" fmla="*/ 38 h 43"/>
                <a:gd name="T20" fmla="*/ 143 w 148"/>
                <a:gd name="T21" fmla="*/ 25 h 43"/>
                <a:gd name="T22" fmla="*/ 139 w 148"/>
                <a:gd name="T23" fmla="*/ 1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8" h="43">
                  <a:moveTo>
                    <a:pt x="139" y="10"/>
                  </a:moveTo>
                  <a:cubicBezTo>
                    <a:pt x="136" y="9"/>
                    <a:pt x="134" y="8"/>
                    <a:pt x="132" y="8"/>
                  </a:cubicBezTo>
                  <a:cubicBezTo>
                    <a:pt x="131" y="4"/>
                    <a:pt x="127" y="0"/>
                    <a:pt x="122" y="1"/>
                  </a:cubicBezTo>
                  <a:cubicBezTo>
                    <a:pt x="97" y="6"/>
                    <a:pt x="73" y="9"/>
                    <a:pt x="48" y="11"/>
                  </a:cubicBezTo>
                  <a:cubicBezTo>
                    <a:pt x="32" y="10"/>
                    <a:pt x="17" y="8"/>
                    <a:pt x="1" y="8"/>
                  </a:cubicBezTo>
                  <a:cubicBezTo>
                    <a:pt x="2" y="11"/>
                    <a:pt x="3" y="13"/>
                    <a:pt x="3" y="16"/>
                  </a:cubicBezTo>
                  <a:cubicBezTo>
                    <a:pt x="4" y="19"/>
                    <a:pt x="4" y="21"/>
                    <a:pt x="5" y="23"/>
                  </a:cubicBezTo>
                  <a:cubicBezTo>
                    <a:pt x="0" y="26"/>
                    <a:pt x="0" y="34"/>
                    <a:pt x="6" y="35"/>
                  </a:cubicBezTo>
                  <a:cubicBezTo>
                    <a:pt x="22" y="38"/>
                    <a:pt x="39" y="38"/>
                    <a:pt x="54" y="38"/>
                  </a:cubicBezTo>
                  <a:cubicBezTo>
                    <a:pt x="55" y="38"/>
                    <a:pt x="56" y="38"/>
                    <a:pt x="57" y="38"/>
                  </a:cubicBezTo>
                  <a:cubicBezTo>
                    <a:pt x="88" y="42"/>
                    <a:pt x="120" y="43"/>
                    <a:pt x="143" y="25"/>
                  </a:cubicBezTo>
                  <a:cubicBezTo>
                    <a:pt x="148" y="21"/>
                    <a:pt x="146" y="11"/>
                    <a:pt x="13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61">
              <a:extLst>
                <a:ext uri="{FF2B5EF4-FFF2-40B4-BE49-F238E27FC236}">
                  <a16:creationId xmlns:a16="http://schemas.microsoft.com/office/drawing/2014/main" xmlns="" id="{875D74A3-8826-48CE-B317-F6EE2786BA6B}"/>
                </a:ext>
              </a:extLst>
            </p:cNvPr>
            <p:cNvSpPr>
              <a:spLocks noEditPoints="1"/>
            </p:cNvSpPr>
            <p:nvPr/>
          </p:nvSpPr>
          <p:spPr bwMode="auto">
            <a:xfrm>
              <a:off x="3104" y="2310"/>
              <a:ext cx="625" cy="661"/>
            </a:xfrm>
            <a:custGeom>
              <a:avLst/>
              <a:gdLst>
                <a:gd name="T0" fmla="*/ 250 w 263"/>
                <a:gd name="T1" fmla="*/ 3 h 279"/>
                <a:gd name="T2" fmla="*/ 106 w 263"/>
                <a:gd name="T3" fmla="*/ 107 h 279"/>
                <a:gd name="T4" fmla="*/ 3 w 263"/>
                <a:gd name="T5" fmla="*/ 261 h 279"/>
                <a:gd name="T6" fmla="*/ 16 w 263"/>
                <a:gd name="T7" fmla="*/ 271 h 279"/>
                <a:gd name="T8" fmla="*/ 139 w 263"/>
                <a:gd name="T9" fmla="*/ 138 h 279"/>
                <a:gd name="T10" fmla="*/ 254 w 263"/>
                <a:gd name="T11" fmla="*/ 25 h 279"/>
                <a:gd name="T12" fmla="*/ 255 w 263"/>
                <a:gd name="T13" fmla="*/ 18 h 279"/>
                <a:gd name="T14" fmla="*/ 250 w 263"/>
                <a:gd name="T15" fmla="*/ 3 h 279"/>
                <a:gd name="T16" fmla="*/ 60 w 263"/>
                <a:gd name="T17" fmla="*/ 195 h 279"/>
                <a:gd name="T18" fmla="*/ 49 w 263"/>
                <a:gd name="T19" fmla="*/ 207 h 279"/>
                <a:gd name="T20" fmla="*/ 58 w 263"/>
                <a:gd name="T21" fmla="*/ 195 h 279"/>
                <a:gd name="T22" fmla="*/ 60 w 263"/>
                <a:gd name="T23" fmla="*/ 195 h 279"/>
                <a:gd name="T24" fmla="*/ 128 w 263"/>
                <a:gd name="T25" fmla="*/ 126 h 279"/>
                <a:gd name="T26" fmla="*/ 92 w 263"/>
                <a:gd name="T27" fmla="*/ 162 h 279"/>
                <a:gd name="T28" fmla="*/ 206 w 263"/>
                <a:gd name="T29" fmla="*/ 55 h 279"/>
                <a:gd name="T30" fmla="*/ 128 w 263"/>
                <a:gd name="T31" fmla="*/ 126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3" h="279">
                  <a:moveTo>
                    <a:pt x="250" y="3"/>
                  </a:moveTo>
                  <a:cubicBezTo>
                    <a:pt x="193" y="21"/>
                    <a:pt x="146" y="65"/>
                    <a:pt x="106" y="107"/>
                  </a:cubicBezTo>
                  <a:cubicBezTo>
                    <a:pt x="65" y="152"/>
                    <a:pt x="26" y="204"/>
                    <a:pt x="3" y="261"/>
                  </a:cubicBezTo>
                  <a:cubicBezTo>
                    <a:pt x="0" y="269"/>
                    <a:pt x="9" y="279"/>
                    <a:pt x="16" y="271"/>
                  </a:cubicBezTo>
                  <a:cubicBezTo>
                    <a:pt x="55" y="225"/>
                    <a:pt x="96" y="180"/>
                    <a:pt x="139" y="138"/>
                  </a:cubicBezTo>
                  <a:cubicBezTo>
                    <a:pt x="178" y="100"/>
                    <a:pt x="222" y="69"/>
                    <a:pt x="254" y="25"/>
                  </a:cubicBezTo>
                  <a:cubicBezTo>
                    <a:pt x="256" y="22"/>
                    <a:pt x="256" y="20"/>
                    <a:pt x="255" y="18"/>
                  </a:cubicBezTo>
                  <a:cubicBezTo>
                    <a:pt x="263" y="14"/>
                    <a:pt x="259" y="0"/>
                    <a:pt x="250" y="3"/>
                  </a:cubicBezTo>
                  <a:close/>
                  <a:moveTo>
                    <a:pt x="60" y="195"/>
                  </a:moveTo>
                  <a:cubicBezTo>
                    <a:pt x="57" y="199"/>
                    <a:pt x="53" y="203"/>
                    <a:pt x="49" y="207"/>
                  </a:cubicBezTo>
                  <a:cubicBezTo>
                    <a:pt x="52" y="203"/>
                    <a:pt x="55" y="199"/>
                    <a:pt x="58" y="195"/>
                  </a:cubicBezTo>
                  <a:cubicBezTo>
                    <a:pt x="58" y="195"/>
                    <a:pt x="59" y="195"/>
                    <a:pt x="60" y="195"/>
                  </a:cubicBezTo>
                  <a:close/>
                  <a:moveTo>
                    <a:pt x="128" y="126"/>
                  </a:moveTo>
                  <a:cubicBezTo>
                    <a:pt x="115" y="138"/>
                    <a:pt x="103" y="149"/>
                    <a:pt x="92" y="162"/>
                  </a:cubicBezTo>
                  <a:cubicBezTo>
                    <a:pt x="125" y="122"/>
                    <a:pt x="164" y="85"/>
                    <a:pt x="206" y="55"/>
                  </a:cubicBezTo>
                  <a:cubicBezTo>
                    <a:pt x="181" y="80"/>
                    <a:pt x="153" y="102"/>
                    <a:pt x="128"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62">
              <a:extLst>
                <a:ext uri="{FF2B5EF4-FFF2-40B4-BE49-F238E27FC236}">
                  <a16:creationId xmlns:a16="http://schemas.microsoft.com/office/drawing/2014/main" xmlns="" id="{270B8218-B20B-49A4-ABAB-1FFB431FB765}"/>
                </a:ext>
              </a:extLst>
            </p:cNvPr>
            <p:cNvSpPr>
              <a:spLocks/>
            </p:cNvSpPr>
            <p:nvPr/>
          </p:nvSpPr>
          <p:spPr bwMode="auto">
            <a:xfrm>
              <a:off x="4070" y="2306"/>
              <a:ext cx="646" cy="658"/>
            </a:xfrm>
            <a:custGeom>
              <a:avLst/>
              <a:gdLst>
                <a:gd name="T0" fmla="*/ 266 w 272"/>
                <a:gd name="T1" fmla="*/ 261 h 278"/>
                <a:gd name="T2" fmla="*/ 128 w 272"/>
                <a:gd name="T3" fmla="*/ 70 h 278"/>
                <a:gd name="T4" fmla="*/ 7 w 272"/>
                <a:gd name="T5" fmla="*/ 3 h 278"/>
                <a:gd name="T6" fmla="*/ 6 w 272"/>
                <a:gd name="T7" fmla="*/ 12 h 278"/>
                <a:gd name="T8" fmla="*/ 35 w 272"/>
                <a:gd name="T9" fmla="*/ 21 h 278"/>
                <a:gd name="T10" fmla="*/ 31 w 272"/>
                <a:gd name="T11" fmla="*/ 20 h 278"/>
                <a:gd name="T12" fmla="*/ 27 w 272"/>
                <a:gd name="T13" fmla="*/ 34 h 278"/>
                <a:gd name="T14" fmla="*/ 211 w 272"/>
                <a:gd name="T15" fmla="*/ 211 h 278"/>
                <a:gd name="T16" fmla="*/ 220 w 272"/>
                <a:gd name="T17" fmla="*/ 225 h 278"/>
                <a:gd name="T18" fmla="*/ 246 w 272"/>
                <a:gd name="T19" fmla="*/ 264 h 278"/>
                <a:gd name="T20" fmla="*/ 252 w 272"/>
                <a:gd name="T21" fmla="*/ 268 h 278"/>
                <a:gd name="T22" fmla="*/ 254 w 272"/>
                <a:gd name="T23" fmla="*/ 271 h 278"/>
                <a:gd name="T24" fmla="*/ 266 w 272"/>
                <a:gd name="T25" fmla="*/ 261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2" h="278">
                  <a:moveTo>
                    <a:pt x="266" y="261"/>
                  </a:moveTo>
                  <a:cubicBezTo>
                    <a:pt x="225" y="204"/>
                    <a:pt x="185" y="122"/>
                    <a:pt x="128" y="70"/>
                  </a:cubicBezTo>
                  <a:cubicBezTo>
                    <a:pt x="96" y="34"/>
                    <a:pt x="54" y="0"/>
                    <a:pt x="7" y="3"/>
                  </a:cubicBezTo>
                  <a:cubicBezTo>
                    <a:pt x="1" y="3"/>
                    <a:pt x="0" y="11"/>
                    <a:pt x="6" y="12"/>
                  </a:cubicBezTo>
                  <a:cubicBezTo>
                    <a:pt x="16" y="14"/>
                    <a:pt x="26" y="17"/>
                    <a:pt x="35" y="21"/>
                  </a:cubicBezTo>
                  <a:cubicBezTo>
                    <a:pt x="34" y="21"/>
                    <a:pt x="32" y="20"/>
                    <a:pt x="31" y="20"/>
                  </a:cubicBezTo>
                  <a:cubicBezTo>
                    <a:pt x="21" y="19"/>
                    <a:pt x="19" y="31"/>
                    <a:pt x="27" y="34"/>
                  </a:cubicBezTo>
                  <a:cubicBezTo>
                    <a:pt x="107" y="66"/>
                    <a:pt x="163" y="140"/>
                    <a:pt x="211" y="211"/>
                  </a:cubicBezTo>
                  <a:cubicBezTo>
                    <a:pt x="214" y="216"/>
                    <a:pt x="217" y="221"/>
                    <a:pt x="220" y="225"/>
                  </a:cubicBezTo>
                  <a:cubicBezTo>
                    <a:pt x="229" y="239"/>
                    <a:pt x="237" y="252"/>
                    <a:pt x="246" y="264"/>
                  </a:cubicBezTo>
                  <a:cubicBezTo>
                    <a:pt x="247" y="266"/>
                    <a:pt x="249" y="268"/>
                    <a:pt x="252" y="268"/>
                  </a:cubicBezTo>
                  <a:cubicBezTo>
                    <a:pt x="252" y="269"/>
                    <a:pt x="253" y="270"/>
                    <a:pt x="254" y="271"/>
                  </a:cubicBezTo>
                  <a:cubicBezTo>
                    <a:pt x="260" y="278"/>
                    <a:pt x="272" y="268"/>
                    <a:pt x="266"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63">
              <a:extLst>
                <a:ext uri="{FF2B5EF4-FFF2-40B4-BE49-F238E27FC236}">
                  <a16:creationId xmlns:a16="http://schemas.microsoft.com/office/drawing/2014/main" xmlns="" id="{C5178162-79B1-4F8E-AF9A-C7BA6EE35EDB}"/>
                </a:ext>
              </a:extLst>
            </p:cNvPr>
            <p:cNvSpPr>
              <a:spLocks/>
            </p:cNvSpPr>
            <p:nvPr/>
          </p:nvSpPr>
          <p:spPr bwMode="auto">
            <a:xfrm>
              <a:off x="4115" y="3542"/>
              <a:ext cx="188" cy="158"/>
            </a:xfrm>
            <a:custGeom>
              <a:avLst/>
              <a:gdLst>
                <a:gd name="T0" fmla="*/ 78 w 79"/>
                <a:gd name="T1" fmla="*/ 45 h 67"/>
                <a:gd name="T2" fmla="*/ 63 w 79"/>
                <a:gd name="T3" fmla="*/ 26 h 67"/>
                <a:gd name="T4" fmla="*/ 34 w 79"/>
                <a:gd name="T5" fmla="*/ 5 h 67"/>
                <a:gd name="T6" fmla="*/ 26 w 79"/>
                <a:gd name="T7" fmla="*/ 15 h 67"/>
                <a:gd name="T8" fmla="*/ 32 w 79"/>
                <a:gd name="T9" fmla="*/ 23 h 67"/>
                <a:gd name="T10" fmla="*/ 12 w 79"/>
                <a:gd name="T11" fmla="*/ 9 h 67"/>
                <a:gd name="T12" fmla="*/ 4 w 79"/>
                <a:gd name="T13" fmla="*/ 19 h 67"/>
                <a:gd name="T14" fmla="*/ 58 w 79"/>
                <a:gd name="T15" fmla="*/ 62 h 67"/>
                <a:gd name="T16" fmla="*/ 69 w 79"/>
                <a:gd name="T17" fmla="*/ 54 h 67"/>
                <a:gd name="T18" fmla="*/ 78 w 79"/>
                <a:gd name="T19" fmla="*/ 4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67">
                  <a:moveTo>
                    <a:pt x="78" y="45"/>
                  </a:moveTo>
                  <a:cubicBezTo>
                    <a:pt x="77" y="37"/>
                    <a:pt x="69" y="31"/>
                    <a:pt x="63" y="26"/>
                  </a:cubicBezTo>
                  <a:cubicBezTo>
                    <a:pt x="54" y="18"/>
                    <a:pt x="44" y="11"/>
                    <a:pt x="34" y="5"/>
                  </a:cubicBezTo>
                  <a:cubicBezTo>
                    <a:pt x="27" y="0"/>
                    <a:pt x="21" y="10"/>
                    <a:pt x="26" y="15"/>
                  </a:cubicBezTo>
                  <a:cubicBezTo>
                    <a:pt x="28" y="18"/>
                    <a:pt x="30" y="21"/>
                    <a:pt x="32" y="23"/>
                  </a:cubicBezTo>
                  <a:cubicBezTo>
                    <a:pt x="25" y="18"/>
                    <a:pt x="19" y="13"/>
                    <a:pt x="12" y="9"/>
                  </a:cubicBezTo>
                  <a:cubicBezTo>
                    <a:pt x="5" y="4"/>
                    <a:pt x="0" y="14"/>
                    <a:pt x="4" y="19"/>
                  </a:cubicBezTo>
                  <a:cubicBezTo>
                    <a:pt x="18" y="37"/>
                    <a:pt x="40" y="49"/>
                    <a:pt x="58" y="62"/>
                  </a:cubicBezTo>
                  <a:cubicBezTo>
                    <a:pt x="64" y="67"/>
                    <a:pt x="71" y="60"/>
                    <a:pt x="69" y="54"/>
                  </a:cubicBezTo>
                  <a:cubicBezTo>
                    <a:pt x="74" y="56"/>
                    <a:pt x="79" y="50"/>
                    <a:pt x="78"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64">
              <a:extLst>
                <a:ext uri="{FF2B5EF4-FFF2-40B4-BE49-F238E27FC236}">
                  <a16:creationId xmlns:a16="http://schemas.microsoft.com/office/drawing/2014/main" xmlns="" id="{424CDA4B-652A-46AA-82B4-BE81A4EA2D2B}"/>
                </a:ext>
              </a:extLst>
            </p:cNvPr>
            <p:cNvSpPr>
              <a:spLocks/>
            </p:cNvSpPr>
            <p:nvPr/>
          </p:nvSpPr>
          <p:spPr bwMode="auto">
            <a:xfrm>
              <a:off x="3439" y="3542"/>
              <a:ext cx="159" cy="154"/>
            </a:xfrm>
            <a:custGeom>
              <a:avLst/>
              <a:gdLst>
                <a:gd name="T0" fmla="*/ 60 w 67"/>
                <a:gd name="T1" fmla="*/ 6 h 65"/>
                <a:gd name="T2" fmla="*/ 51 w 67"/>
                <a:gd name="T3" fmla="*/ 8 h 65"/>
                <a:gd name="T4" fmla="*/ 46 w 67"/>
                <a:gd name="T5" fmla="*/ 0 h 65"/>
                <a:gd name="T6" fmla="*/ 4 w 67"/>
                <a:gd name="T7" fmla="*/ 38 h 65"/>
                <a:gd name="T8" fmla="*/ 14 w 67"/>
                <a:gd name="T9" fmla="*/ 50 h 65"/>
                <a:gd name="T10" fmla="*/ 14 w 67"/>
                <a:gd name="T11" fmla="*/ 50 h 65"/>
                <a:gd name="T12" fmla="*/ 28 w 67"/>
                <a:gd name="T13" fmla="*/ 58 h 65"/>
                <a:gd name="T14" fmla="*/ 45 w 67"/>
                <a:gd name="T15" fmla="*/ 36 h 65"/>
                <a:gd name="T16" fmla="*/ 65 w 67"/>
                <a:gd name="T17" fmla="*/ 16 h 65"/>
                <a:gd name="T18" fmla="*/ 65 w 67"/>
                <a:gd name="T19" fmla="*/ 16 h 65"/>
                <a:gd name="T20" fmla="*/ 60 w 67"/>
                <a:gd name="T21" fmla="*/ 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65">
                  <a:moveTo>
                    <a:pt x="60" y="6"/>
                  </a:moveTo>
                  <a:cubicBezTo>
                    <a:pt x="57" y="6"/>
                    <a:pt x="54" y="7"/>
                    <a:pt x="51" y="8"/>
                  </a:cubicBezTo>
                  <a:cubicBezTo>
                    <a:pt x="53" y="5"/>
                    <a:pt x="50" y="0"/>
                    <a:pt x="46" y="0"/>
                  </a:cubicBezTo>
                  <a:cubicBezTo>
                    <a:pt x="27" y="3"/>
                    <a:pt x="15" y="24"/>
                    <a:pt x="4" y="38"/>
                  </a:cubicBezTo>
                  <a:cubicBezTo>
                    <a:pt x="0" y="44"/>
                    <a:pt x="7" y="52"/>
                    <a:pt x="14" y="50"/>
                  </a:cubicBezTo>
                  <a:cubicBezTo>
                    <a:pt x="14" y="50"/>
                    <a:pt x="14" y="50"/>
                    <a:pt x="14" y="50"/>
                  </a:cubicBezTo>
                  <a:cubicBezTo>
                    <a:pt x="12" y="58"/>
                    <a:pt x="22" y="65"/>
                    <a:pt x="28" y="58"/>
                  </a:cubicBezTo>
                  <a:cubicBezTo>
                    <a:pt x="34" y="52"/>
                    <a:pt x="39" y="43"/>
                    <a:pt x="45" y="36"/>
                  </a:cubicBezTo>
                  <a:cubicBezTo>
                    <a:pt x="51" y="29"/>
                    <a:pt x="61" y="24"/>
                    <a:pt x="65" y="16"/>
                  </a:cubicBezTo>
                  <a:cubicBezTo>
                    <a:pt x="65" y="16"/>
                    <a:pt x="65" y="16"/>
                    <a:pt x="65" y="16"/>
                  </a:cubicBezTo>
                  <a:cubicBezTo>
                    <a:pt x="67" y="12"/>
                    <a:pt x="65" y="6"/>
                    <a:pt x="6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65">
              <a:extLst>
                <a:ext uri="{FF2B5EF4-FFF2-40B4-BE49-F238E27FC236}">
                  <a16:creationId xmlns:a16="http://schemas.microsoft.com/office/drawing/2014/main" xmlns="" id="{19DD9B20-BF41-4B6B-9030-11B75BDDD477}"/>
                </a:ext>
              </a:extLst>
            </p:cNvPr>
            <p:cNvSpPr>
              <a:spLocks noEditPoints="1"/>
            </p:cNvSpPr>
            <p:nvPr/>
          </p:nvSpPr>
          <p:spPr bwMode="auto">
            <a:xfrm>
              <a:off x="3676" y="3272"/>
              <a:ext cx="399" cy="322"/>
            </a:xfrm>
            <a:custGeom>
              <a:avLst/>
              <a:gdLst>
                <a:gd name="T0" fmla="*/ 110 w 168"/>
                <a:gd name="T1" fmla="*/ 9 h 136"/>
                <a:gd name="T2" fmla="*/ 46 w 168"/>
                <a:gd name="T3" fmla="*/ 15 h 136"/>
                <a:gd name="T4" fmla="*/ 8 w 168"/>
                <a:gd name="T5" fmla="*/ 127 h 136"/>
                <a:gd name="T6" fmla="*/ 24 w 168"/>
                <a:gd name="T7" fmla="*/ 127 h 136"/>
                <a:gd name="T8" fmla="*/ 38 w 168"/>
                <a:gd name="T9" fmla="*/ 74 h 136"/>
                <a:gd name="T10" fmla="*/ 74 w 168"/>
                <a:gd name="T11" fmla="*/ 49 h 136"/>
                <a:gd name="T12" fmla="*/ 117 w 168"/>
                <a:gd name="T13" fmla="*/ 52 h 136"/>
                <a:gd name="T14" fmla="*/ 143 w 168"/>
                <a:gd name="T15" fmla="*/ 124 h 136"/>
                <a:gd name="T16" fmla="*/ 160 w 168"/>
                <a:gd name="T17" fmla="*/ 124 h 136"/>
                <a:gd name="T18" fmla="*/ 110 w 168"/>
                <a:gd name="T19" fmla="*/ 9 h 136"/>
                <a:gd name="T20" fmla="*/ 75 w 168"/>
                <a:gd name="T21" fmla="*/ 32 h 136"/>
                <a:gd name="T22" fmla="*/ 77 w 168"/>
                <a:gd name="T23" fmla="*/ 30 h 136"/>
                <a:gd name="T24" fmla="*/ 100 w 168"/>
                <a:gd name="T25" fmla="*/ 25 h 136"/>
                <a:gd name="T26" fmla="*/ 111 w 168"/>
                <a:gd name="T27" fmla="*/ 31 h 136"/>
                <a:gd name="T28" fmla="*/ 75 w 168"/>
                <a:gd name="T29" fmla="*/ 3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8" h="136">
                  <a:moveTo>
                    <a:pt x="110" y="9"/>
                  </a:moveTo>
                  <a:cubicBezTo>
                    <a:pt x="91" y="0"/>
                    <a:pt x="66" y="3"/>
                    <a:pt x="46" y="15"/>
                  </a:cubicBezTo>
                  <a:cubicBezTo>
                    <a:pt x="7" y="38"/>
                    <a:pt x="0" y="87"/>
                    <a:pt x="8" y="127"/>
                  </a:cubicBezTo>
                  <a:cubicBezTo>
                    <a:pt x="9" y="136"/>
                    <a:pt x="23" y="136"/>
                    <a:pt x="24" y="127"/>
                  </a:cubicBezTo>
                  <a:cubicBezTo>
                    <a:pt x="27" y="109"/>
                    <a:pt x="31" y="91"/>
                    <a:pt x="38" y="74"/>
                  </a:cubicBezTo>
                  <a:cubicBezTo>
                    <a:pt x="47" y="63"/>
                    <a:pt x="60" y="54"/>
                    <a:pt x="74" y="49"/>
                  </a:cubicBezTo>
                  <a:cubicBezTo>
                    <a:pt x="88" y="44"/>
                    <a:pt x="104" y="45"/>
                    <a:pt x="117" y="52"/>
                  </a:cubicBezTo>
                  <a:cubicBezTo>
                    <a:pt x="140" y="65"/>
                    <a:pt x="138" y="101"/>
                    <a:pt x="143" y="124"/>
                  </a:cubicBezTo>
                  <a:cubicBezTo>
                    <a:pt x="145" y="132"/>
                    <a:pt x="158" y="132"/>
                    <a:pt x="160" y="124"/>
                  </a:cubicBezTo>
                  <a:cubicBezTo>
                    <a:pt x="168" y="82"/>
                    <a:pt x="162" y="18"/>
                    <a:pt x="110" y="9"/>
                  </a:cubicBezTo>
                  <a:close/>
                  <a:moveTo>
                    <a:pt x="75" y="32"/>
                  </a:moveTo>
                  <a:cubicBezTo>
                    <a:pt x="76" y="31"/>
                    <a:pt x="76" y="31"/>
                    <a:pt x="77" y="30"/>
                  </a:cubicBezTo>
                  <a:cubicBezTo>
                    <a:pt x="85" y="26"/>
                    <a:pt x="93" y="24"/>
                    <a:pt x="100" y="25"/>
                  </a:cubicBezTo>
                  <a:cubicBezTo>
                    <a:pt x="104" y="27"/>
                    <a:pt x="107" y="29"/>
                    <a:pt x="111" y="31"/>
                  </a:cubicBezTo>
                  <a:cubicBezTo>
                    <a:pt x="99" y="28"/>
                    <a:pt x="87" y="29"/>
                    <a:pt x="75"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66">
              <a:extLst>
                <a:ext uri="{FF2B5EF4-FFF2-40B4-BE49-F238E27FC236}">
                  <a16:creationId xmlns:a16="http://schemas.microsoft.com/office/drawing/2014/main" xmlns="" id="{2E9EA623-9CF5-4083-A4AE-DD1C619AE298}"/>
                </a:ext>
              </a:extLst>
            </p:cNvPr>
            <p:cNvSpPr>
              <a:spLocks/>
            </p:cNvSpPr>
            <p:nvPr/>
          </p:nvSpPr>
          <p:spPr bwMode="auto">
            <a:xfrm>
              <a:off x="3271" y="1607"/>
              <a:ext cx="163" cy="145"/>
            </a:xfrm>
            <a:custGeom>
              <a:avLst/>
              <a:gdLst>
                <a:gd name="T0" fmla="*/ 59 w 69"/>
                <a:gd name="T1" fmla="*/ 1 h 61"/>
                <a:gd name="T2" fmla="*/ 52 w 69"/>
                <a:gd name="T3" fmla="*/ 1 h 61"/>
                <a:gd name="T4" fmla="*/ 20 w 69"/>
                <a:gd name="T5" fmla="*/ 25 h 61"/>
                <a:gd name="T6" fmla="*/ 5 w 69"/>
                <a:gd name="T7" fmla="*/ 44 h 61"/>
                <a:gd name="T8" fmla="*/ 17 w 69"/>
                <a:gd name="T9" fmla="*/ 54 h 61"/>
                <a:gd name="T10" fmla="*/ 22 w 69"/>
                <a:gd name="T11" fmla="*/ 49 h 61"/>
                <a:gd name="T12" fmla="*/ 24 w 69"/>
                <a:gd name="T13" fmla="*/ 48 h 61"/>
                <a:gd name="T14" fmla="*/ 40 w 69"/>
                <a:gd name="T15" fmla="*/ 33 h 61"/>
                <a:gd name="T16" fmla="*/ 63 w 69"/>
                <a:gd name="T17" fmla="*/ 16 h 61"/>
                <a:gd name="T18" fmla="*/ 59 w 69"/>
                <a:gd name="T19" fmla="*/ 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61">
                  <a:moveTo>
                    <a:pt x="59" y="1"/>
                  </a:moveTo>
                  <a:cubicBezTo>
                    <a:pt x="57" y="0"/>
                    <a:pt x="55" y="0"/>
                    <a:pt x="52" y="1"/>
                  </a:cubicBezTo>
                  <a:cubicBezTo>
                    <a:pt x="41" y="6"/>
                    <a:pt x="27" y="13"/>
                    <a:pt x="20" y="25"/>
                  </a:cubicBezTo>
                  <a:cubicBezTo>
                    <a:pt x="15" y="30"/>
                    <a:pt x="9" y="37"/>
                    <a:pt x="5" y="44"/>
                  </a:cubicBezTo>
                  <a:cubicBezTo>
                    <a:pt x="0" y="51"/>
                    <a:pt x="10" y="61"/>
                    <a:pt x="17" y="54"/>
                  </a:cubicBezTo>
                  <a:cubicBezTo>
                    <a:pt x="18" y="52"/>
                    <a:pt x="20" y="51"/>
                    <a:pt x="22" y="49"/>
                  </a:cubicBezTo>
                  <a:cubicBezTo>
                    <a:pt x="23" y="49"/>
                    <a:pt x="23" y="49"/>
                    <a:pt x="24" y="48"/>
                  </a:cubicBezTo>
                  <a:cubicBezTo>
                    <a:pt x="30" y="44"/>
                    <a:pt x="35" y="39"/>
                    <a:pt x="40" y="33"/>
                  </a:cubicBezTo>
                  <a:cubicBezTo>
                    <a:pt x="47" y="27"/>
                    <a:pt x="55" y="22"/>
                    <a:pt x="63" y="16"/>
                  </a:cubicBezTo>
                  <a:cubicBezTo>
                    <a:pt x="69" y="12"/>
                    <a:pt x="65" y="3"/>
                    <a:pt x="5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67">
              <a:extLst>
                <a:ext uri="{FF2B5EF4-FFF2-40B4-BE49-F238E27FC236}">
                  <a16:creationId xmlns:a16="http://schemas.microsoft.com/office/drawing/2014/main" xmlns="" id="{1C5831F0-18E0-40EB-9523-10BE1C99721C}"/>
                </a:ext>
              </a:extLst>
            </p:cNvPr>
            <p:cNvSpPr>
              <a:spLocks/>
            </p:cNvSpPr>
            <p:nvPr/>
          </p:nvSpPr>
          <p:spPr bwMode="auto">
            <a:xfrm>
              <a:off x="4383" y="1515"/>
              <a:ext cx="176" cy="139"/>
            </a:xfrm>
            <a:custGeom>
              <a:avLst/>
              <a:gdLst>
                <a:gd name="T0" fmla="*/ 65 w 74"/>
                <a:gd name="T1" fmla="*/ 38 h 59"/>
                <a:gd name="T2" fmla="*/ 21 w 74"/>
                <a:gd name="T3" fmla="*/ 4 h 59"/>
                <a:gd name="T4" fmla="*/ 9 w 74"/>
                <a:gd name="T5" fmla="*/ 14 h 59"/>
                <a:gd name="T6" fmla="*/ 4 w 74"/>
                <a:gd name="T7" fmla="*/ 14 h 59"/>
                <a:gd name="T8" fmla="*/ 1 w 74"/>
                <a:gd name="T9" fmla="*/ 18 h 59"/>
                <a:gd name="T10" fmla="*/ 18 w 74"/>
                <a:gd name="T11" fmla="*/ 34 h 59"/>
                <a:gd name="T12" fmla="*/ 45 w 74"/>
                <a:gd name="T13" fmla="*/ 52 h 59"/>
                <a:gd name="T14" fmla="*/ 54 w 74"/>
                <a:gd name="T15" fmla="*/ 52 h 59"/>
                <a:gd name="T16" fmla="*/ 55 w 74"/>
                <a:gd name="T17" fmla="*/ 53 h 59"/>
                <a:gd name="T18" fmla="*/ 65 w 74"/>
                <a:gd name="T19" fmla="*/ 3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59">
                  <a:moveTo>
                    <a:pt x="65" y="38"/>
                  </a:moveTo>
                  <a:cubicBezTo>
                    <a:pt x="49" y="28"/>
                    <a:pt x="36" y="14"/>
                    <a:pt x="21" y="4"/>
                  </a:cubicBezTo>
                  <a:cubicBezTo>
                    <a:pt x="14" y="0"/>
                    <a:pt x="5" y="8"/>
                    <a:pt x="9" y="14"/>
                  </a:cubicBezTo>
                  <a:cubicBezTo>
                    <a:pt x="8" y="14"/>
                    <a:pt x="6" y="14"/>
                    <a:pt x="4" y="14"/>
                  </a:cubicBezTo>
                  <a:cubicBezTo>
                    <a:pt x="2" y="14"/>
                    <a:pt x="0" y="16"/>
                    <a:pt x="1" y="18"/>
                  </a:cubicBezTo>
                  <a:cubicBezTo>
                    <a:pt x="5" y="26"/>
                    <a:pt x="11" y="29"/>
                    <a:pt x="18" y="34"/>
                  </a:cubicBezTo>
                  <a:cubicBezTo>
                    <a:pt x="27" y="40"/>
                    <a:pt x="36" y="46"/>
                    <a:pt x="45" y="52"/>
                  </a:cubicBezTo>
                  <a:cubicBezTo>
                    <a:pt x="48" y="54"/>
                    <a:pt x="52" y="53"/>
                    <a:pt x="54" y="52"/>
                  </a:cubicBezTo>
                  <a:cubicBezTo>
                    <a:pt x="54" y="52"/>
                    <a:pt x="55" y="52"/>
                    <a:pt x="55" y="53"/>
                  </a:cubicBezTo>
                  <a:cubicBezTo>
                    <a:pt x="65" y="59"/>
                    <a:pt x="74" y="44"/>
                    <a:pt x="65"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68">
              <a:extLst>
                <a:ext uri="{FF2B5EF4-FFF2-40B4-BE49-F238E27FC236}">
                  <a16:creationId xmlns:a16="http://schemas.microsoft.com/office/drawing/2014/main" xmlns="" id="{40AFE006-E9C5-41AF-B63D-C3BFA2C08C71}"/>
                </a:ext>
              </a:extLst>
            </p:cNvPr>
            <p:cNvSpPr>
              <a:spLocks/>
            </p:cNvSpPr>
            <p:nvPr/>
          </p:nvSpPr>
          <p:spPr bwMode="auto">
            <a:xfrm>
              <a:off x="3339" y="1553"/>
              <a:ext cx="1163" cy="450"/>
            </a:xfrm>
            <a:custGeom>
              <a:avLst/>
              <a:gdLst>
                <a:gd name="T0" fmla="*/ 470 w 490"/>
                <a:gd name="T1" fmla="*/ 9 h 190"/>
                <a:gd name="T2" fmla="*/ 423 w 490"/>
                <a:gd name="T3" fmla="*/ 77 h 190"/>
                <a:gd name="T4" fmla="*/ 366 w 490"/>
                <a:gd name="T5" fmla="*/ 117 h 190"/>
                <a:gd name="T6" fmla="*/ 213 w 490"/>
                <a:gd name="T7" fmla="*/ 148 h 190"/>
                <a:gd name="T8" fmla="*/ 64 w 490"/>
                <a:gd name="T9" fmla="*/ 116 h 190"/>
                <a:gd name="T10" fmla="*/ 21 w 490"/>
                <a:gd name="T11" fmla="*/ 57 h 190"/>
                <a:gd name="T12" fmla="*/ 17 w 490"/>
                <a:gd name="T13" fmla="*/ 53 h 190"/>
                <a:gd name="T14" fmla="*/ 17 w 490"/>
                <a:gd name="T15" fmla="*/ 52 h 190"/>
                <a:gd name="T16" fmla="*/ 2 w 490"/>
                <a:gd name="T17" fmla="*/ 56 h 190"/>
                <a:gd name="T18" fmla="*/ 50 w 490"/>
                <a:gd name="T19" fmla="*/ 129 h 190"/>
                <a:gd name="T20" fmla="*/ 117 w 490"/>
                <a:gd name="T21" fmla="*/ 170 h 190"/>
                <a:gd name="T22" fmla="*/ 284 w 490"/>
                <a:gd name="T23" fmla="*/ 176 h 190"/>
                <a:gd name="T24" fmla="*/ 433 w 490"/>
                <a:gd name="T25" fmla="*/ 93 h 190"/>
                <a:gd name="T26" fmla="*/ 487 w 490"/>
                <a:gd name="T27" fmla="*/ 15 h 190"/>
                <a:gd name="T28" fmla="*/ 470 w 490"/>
                <a:gd name="T29" fmla="*/ 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0" h="190">
                  <a:moveTo>
                    <a:pt x="470" y="9"/>
                  </a:moveTo>
                  <a:cubicBezTo>
                    <a:pt x="456" y="33"/>
                    <a:pt x="440" y="57"/>
                    <a:pt x="423" y="77"/>
                  </a:cubicBezTo>
                  <a:cubicBezTo>
                    <a:pt x="405" y="93"/>
                    <a:pt x="385" y="106"/>
                    <a:pt x="366" y="117"/>
                  </a:cubicBezTo>
                  <a:cubicBezTo>
                    <a:pt x="320" y="143"/>
                    <a:pt x="265" y="149"/>
                    <a:pt x="213" y="148"/>
                  </a:cubicBezTo>
                  <a:cubicBezTo>
                    <a:pt x="168" y="147"/>
                    <a:pt x="106" y="142"/>
                    <a:pt x="64" y="116"/>
                  </a:cubicBezTo>
                  <a:cubicBezTo>
                    <a:pt x="45" y="100"/>
                    <a:pt x="31" y="79"/>
                    <a:pt x="21" y="57"/>
                  </a:cubicBezTo>
                  <a:cubicBezTo>
                    <a:pt x="20" y="55"/>
                    <a:pt x="19" y="54"/>
                    <a:pt x="17" y="53"/>
                  </a:cubicBezTo>
                  <a:cubicBezTo>
                    <a:pt x="17" y="53"/>
                    <a:pt x="17" y="52"/>
                    <a:pt x="17" y="52"/>
                  </a:cubicBezTo>
                  <a:cubicBezTo>
                    <a:pt x="15" y="42"/>
                    <a:pt x="0" y="46"/>
                    <a:pt x="2" y="56"/>
                  </a:cubicBezTo>
                  <a:cubicBezTo>
                    <a:pt x="7" y="89"/>
                    <a:pt x="25" y="112"/>
                    <a:pt x="50" y="129"/>
                  </a:cubicBezTo>
                  <a:cubicBezTo>
                    <a:pt x="70" y="147"/>
                    <a:pt x="93" y="161"/>
                    <a:pt x="117" y="170"/>
                  </a:cubicBezTo>
                  <a:cubicBezTo>
                    <a:pt x="169" y="190"/>
                    <a:pt x="230" y="182"/>
                    <a:pt x="284" y="176"/>
                  </a:cubicBezTo>
                  <a:cubicBezTo>
                    <a:pt x="347" y="169"/>
                    <a:pt x="395" y="137"/>
                    <a:pt x="433" y="93"/>
                  </a:cubicBezTo>
                  <a:cubicBezTo>
                    <a:pt x="457" y="72"/>
                    <a:pt x="478" y="45"/>
                    <a:pt x="487" y="15"/>
                  </a:cubicBezTo>
                  <a:cubicBezTo>
                    <a:pt x="490" y="5"/>
                    <a:pt x="475" y="0"/>
                    <a:pt x="47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69">
              <a:extLst>
                <a:ext uri="{FF2B5EF4-FFF2-40B4-BE49-F238E27FC236}">
                  <a16:creationId xmlns:a16="http://schemas.microsoft.com/office/drawing/2014/main" xmlns="" id="{3703DD89-5D23-44D6-ADC4-B1A5207518F3}"/>
                </a:ext>
              </a:extLst>
            </p:cNvPr>
            <p:cNvSpPr>
              <a:spLocks/>
            </p:cNvSpPr>
            <p:nvPr/>
          </p:nvSpPr>
          <p:spPr bwMode="auto">
            <a:xfrm>
              <a:off x="3460" y="2320"/>
              <a:ext cx="484" cy="1134"/>
            </a:xfrm>
            <a:custGeom>
              <a:avLst/>
              <a:gdLst>
                <a:gd name="T0" fmla="*/ 188 w 204"/>
                <a:gd name="T1" fmla="*/ 111 h 479"/>
                <a:gd name="T2" fmla="*/ 99 w 204"/>
                <a:gd name="T3" fmla="*/ 165 h 479"/>
                <a:gd name="T4" fmla="*/ 195 w 204"/>
                <a:gd name="T5" fmla="*/ 90 h 479"/>
                <a:gd name="T6" fmla="*/ 189 w 204"/>
                <a:gd name="T7" fmla="*/ 77 h 479"/>
                <a:gd name="T8" fmla="*/ 102 w 204"/>
                <a:gd name="T9" fmla="*/ 122 h 479"/>
                <a:gd name="T10" fmla="*/ 189 w 204"/>
                <a:gd name="T11" fmla="*/ 57 h 479"/>
                <a:gd name="T12" fmla="*/ 184 w 204"/>
                <a:gd name="T13" fmla="*/ 45 h 479"/>
                <a:gd name="T14" fmla="*/ 88 w 204"/>
                <a:gd name="T15" fmla="*/ 90 h 479"/>
                <a:gd name="T16" fmla="*/ 176 w 204"/>
                <a:gd name="T17" fmla="*/ 18 h 479"/>
                <a:gd name="T18" fmla="*/ 173 w 204"/>
                <a:gd name="T19" fmla="*/ 4 h 479"/>
                <a:gd name="T20" fmla="*/ 61 w 204"/>
                <a:gd name="T21" fmla="*/ 103 h 479"/>
                <a:gd name="T22" fmla="*/ 70 w 204"/>
                <a:gd name="T23" fmla="*/ 115 h 479"/>
                <a:gd name="T24" fmla="*/ 107 w 204"/>
                <a:gd name="T25" fmla="*/ 98 h 479"/>
                <a:gd name="T26" fmla="*/ 57 w 204"/>
                <a:gd name="T27" fmla="*/ 149 h 479"/>
                <a:gd name="T28" fmla="*/ 68 w 204"/>
                <a:gd name="T29" fmla="*/ 160 h 479"/>
                <a:gd name="T30" fmla="*/ 105 w 204"/>
                <a:gd name="T31" fmla="*/ 137 h 479"/>
                <a:gd name="T32" fmla="*/ 65 w 204"/>
                <a:gd name="T33" fmla="*/ 182 h 479"/>
                <a:gd name="T34" fmla="*/ 74 w 204"/>
                <a:gd name="T35" fmla="*/ 194 h 479"/>
                <a:gd name="T36" fmla="*/ 88 w 204"/>
                <a:gd name="T37" fmla="*/ 188 h 479"/>
                <a:gd name="T38" fmla="*/ 46 w 204"/>
                <a:gd name="T39" fmla="*/ 241 h 479"/>
                <a:gd name="T40" fmla="*/ 55 w 204"/>
                <a:gd name="T41" fmla="*/ 252 h 479"/>
                <a:gd name="T42" fmla="*/ 93 w 204"/>
                <a:gd name="T43" fmla="*/ 234 h 479"/>
                <a:gd name="T44" fmla="*/ 39 w 204"/>
                <a:gd name="T45" fmla="*/ 293 h 479"/>
                <a:gd name="T46" fmla="*/ 48 w 204"/>
                <a:gd name="T47" fmla="*/ 305 h 479"/>
                <a:gd name="T48" fmla="*/ 88 w 204"/>
                <a:gd name="T49" fmla="*/ 280 h 479"/>
                <a:gd name="T50" fmla="*/ 38 w 204"/>
                <a:gd name="T51" fmla="*/ 338 h 479"/>
                <a:gd name="T52" fmla="*/ 49 w 204"/>
                <a:gd name="T53" fmla="*/ 349 h 479"/>
                <a:gd name="T54" fmla="*/ 62 w 204"/>
                <a:gd name="T55" fmla="*/ 342 h 479"/>
                <a:gd name="T56" fmla="*/ 26 w 204"/>
                <a:gd name="T57" fmla="*/ 384 h 479"/>
                <a:gd name="T58" fmla="*/ 36 w 204"/>
                <a:gd name="T59" fmla="*/ 396 h 479"/>
                <a:gd name="T60" fmla="*/ 41 w 204"/>
                <a:gd name="T61" fmla="*/ 394 h 479"/>
                <a:gd name="T62" fmla="*/ 5 w 204"/>
                <a:gd name="T63" fmla="*/ 432 h 479"/>
                <a:gd name="T64" fmla="*/ 14 w 204"/>
                <a:gd name="T65" fmla="*/ 444 h 479"/>
                <a:gd name="T66" fmla="*/ 38 w 204"/>
                <a:gd name="T67" fmla="*/ 434 h 479"/>
                <a:gd name="T68" fmla="*/ 21 w 204"/>
                <a:gd name="T69" fmla="*/ 463 h 479"/>
                <a:gd name="T70" fmla="*/ 34 w 204"/>
                <a:gd name="T71" fmla="*/ 470 h 479"/>
                <a:gd name="T72" fmla="*/ 93 w 204"/>
                <a:gd name="T73" fmla="*/ 406 h 479"/>
                <a:gd name="T74" fmla="*/ 85 w 204"/>
                <a:gd name="T75" fmla="*/ 392 h 479"/>
                <a:gd name="T76" fmla="*/ 43 w 204"/>
                <a:gd name="T77" fmla="*/ 413 h 479"/>
                <a:gd name="T78" fmla="*/ 142 w 204"/>
                <a:gd name="T79" fmla="*/ 342 h 479"/>
                <a:gd name="T80" fmla="*/ 134 w 204"/>
                <a:gd name="T81" fmla="*/ 327 h 479"/>
                <a:gd name="T82" fmla="*/ 56 w 204"/>
                <a:gd name="T83" fmla="*/ 371 h 479"/>
                <a:gd name="T84" fmla="*/ 174 w 204"/>
                <a:gd name="T85" fmla="*/ 277 h 479"/>
                <a:gd name="T86" fmla="*/ 166 w 204"/>
                <a:gd name="T87" fmla="*/ 264 h 479"/>
                <a:gd name="T88" fmla="*/ 73 w 204"/>
                <a:gd name="T89" fmla="*/ 317 h 479"/>
                <a:gd name="T90" fmla="*/ 184 w 204"/>
                <a:gd name="T91" fmla="*/ 222 h 479"/>
                <a:gd name="T92" fmla="*/ 175 w 204"/>
                <a:gd name="T93" fmla="*/ 210 h 479"/>
                <a:gd name="T94" fmla="*/ 85 w 204"/>
                <a:gd name="T95" fmla="*/ 264 h 479"/>
                <a:gd name="T96" fmla="*/ 183 w 204"/>
                <a:gd name="T97" fmla="*/ 176 h 479"/>
                <a:gd name="T98" fmla="*/ 174 w 204"/>
                <a:gd name="T99" fmla="*/ 165 h 479"/>
                <a:gd name="T100" fmla="*/ 77 w 204"/>
                <a:gd name="T101" fmla="*/ 225 h 479"/>
                <a:gd name="T102" fmla="*/ 195 w 204"/>
                <a:gd name="T103" fmla="*/ 124 h 479"/>
                <a:gd name="T104" fmla="*/ 188 w 204"/>
                <a:gd name="T105" fmla="*/ 111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4" h="479">
                  <a:moveTo>
                    <a:pt x="188" y="111"/>
                  </a:moveTo>
                  <a:cubicBezTo>
                    <a:pt x="158" y="127"/>
                    <a:pt x="130" y="149"/>
                    <a:pt x="99" y="165"/>
                  </a:cubicBezTo>
                  <a:cubicBezTo>
                    <a:pt x="127" y="135"/>
                    <a:pt x="160" y="110"/>
                    <a:pt x="195" y="90"/>
                  </a:cubicBezTo>
                  <a:cubicBezTo>
                    <a:pt x="201" y="86"/>
                    <a:pt x="197" y="74"/>
                    <a:pt x="189" y="77"/>
                  </a:cubicBezTo>
                  <a:cubicBezTo>
                    <a:pt x="159" y="89"/>
                    <a:pt x="130" y="105"/>
                    <a:pt x="102" y="122"/>
                  </a:cubicBezTo>
                  <a:cubicBezTo>
                    <a:pt x="129" y="97"/>
                    <a:pt x="159" y="77"/>
                    <a:pt x="189" y="57"/>
                  </a:cubicBezTo>
                  <a:cubicBezTo>
                    <a:pt x="195" y="53"/>
                    <a:pt x="191" y="42"/>
                    <a:pt x="184" y="45"/>
                  </a:cubicBezTo>
                  <a:cubicBezTo>
                    <a:pt x="150" y="56"/>
                    <a:pt x="120" y="75"/>
                    <a:pt x="88" y="90"/>
                  </a:cubicBezTo>
                  <a:cubicBezTo>
                    <a:pt x="110" y="58"/>
                    <a:pt x="141" y="31"/>
                    <a:pt x="176" y="18"/>
                  </a:cubicBezTo>
                  <a:cubicBezTo>
                    <a:pt x="185" y="14"/>
                    <a:pt x="182" y="0"/>
                    <a:pt x="173" y="4"/>
                  </a:cubicBezTo>
                  <a:cubicBezTo>
                    <a:pt x="125" y="20"/>
                    <a:pt x="84" y="59"/>
                    <a:pt x="61" y="103"/>
                  </a:cubicBezTo>
                  <a:cubicBezTo>
                    <a:pt x="58" y="109"/>
                    <a:pt x="63" y="117"/>
                    <a:pt x="70" y="115"/>
                  </a:cubicBezTo>
                  <a:cubicBezTo>
                    <a:pt x="83" y="110"/>
                    <a:pt x="95" y="104"/>
                    <a:pt x="107" y="98"/>
                  </a:cubicBezTo>
                  <a:cubicBezTo>
                    <a:pt x="88" y="113"/>
                    <a:pt x="71" y="130"/>
                    <a:pt x="57" y="149"/>
                  </a:cubicBezTo>
                  <a:cubicBezTo>
                    <a:pt x="53" y="156"/>
                    <a:pt x="62" y="163"/>
                    <a:pt x="68" y="160"/>
                  </a:cubicBezTo>
                  <a:cubicBezTo>
                    <a:pt x="80" y="152"/>
                    <a:pt x="93" y="145"/>
                    <a:pt x="105" y="137"/>
                  </a:cubicBezTo>
                  <a:cubicBezTo>
                    <a:pt x="91" y="151"/>
                    <a:pt x="77" y="166"/>
                    <a:pt x="65" y="182"/>
                  </a:cubicBezTo>
                  <a:cubicBezTo>
                    <a:pt x="61" y="187"/>
                    <a:pt x="68" y="196"/>
                    <a:pt x="74" y="194"/>
                  </a:cubicBezTo>
                  <a:cubicBezTo>
                    <a:pt x="79" y="192"/>
                    <a:pt x="84" y="190"/>
                    <a:pt x="88" y="188"/>
                  </a:cubicBezTo>
                  <a:cubicBezTo>
                    <a:pt x="72" y="204"/>
                    <a:pt x="58" y="222"/>
                    <a:pt x="46" y="241"/>
                  </a:cubicBezTo>
                  <a:cubicBezTo>
                    <a:pt x="43" y="246"/>
                    <a:pt x="49" y="255"/>
                    <a:pt x="55" y="252"/>
                  </a:cubicBezTo>
                  <a:cubicBezTo>
                    <a:pt x="68" y="247"/>
                    <a:pt x="81" y="241"/>
                    <a:pt x="93" y="234"/>
                  </a:cubicBezTo>
                  <a:cubicBezTo>
                    <a:pt x="74" y="252"/>
                    <a:pt x="55" y="272"/>
                    <a:pt x="39" y="293"/>
                  </a:cubicBezTo>
                  <a:cubicBezTo>
                    <a:pt x="33" y="299"/>
                    <a:pt x="40" y="310"/>
                    <a:pt x="48" y="305"/>
                  </a:cubicBezTo>
                  <a:cubicBezTo>
                    <a:pt x="61" y="297"/>
                    <a:pt x="75" y="288"/>
                    <a:pt x="88" y="280"/>
                  </a:cubicBezTo>
                  <a:cubicBezTo>
                    <a:pt x="69" y="297"/>
                    <a:pt x="52" y="316"/>
                    <a:pt x="38" y="338"/>
                  </a:cubicBezTo>
                  <a:cubicBezTo>
                    <a:pt x="34" y="345"/>
                    <a:pt x="42" y="352"/>
                    <a:pt x="49" y="349"/>
                  </a:cubicBezTo>
                  <a:cubicBezTo>
                    <a:pt x="53" y="346"/>
                    <a:pt x="58" y="344"/>
                    <a:pt x="62" y="342"/>
                  </a:cubicBezTo>
                  <a:cubicBezTo>
                    <a:pt x="49" y="355"/>
                    <a:pt x="37" y="368"/>
                    <a:pt x="26" y="384"/>
                  </a:cubicBezTo>
                  <a:cubicBezTo>
                    <a:pt x="22" y="390"/>
                    <a:pt x="29" y="397"/>
                    <a:pt x="36" y="396"/>
                  </a:cubicBezTo>
                  <a:cubicBezTo>
                    <a:pt x="37" y="395"/>
                    <a:pt x="39" y="395"/>
                    <a:pt x="41" y="394"/>
                  </a:cubicBezTo>
                  <a:cubicBezTo>
                    <a:pt x="28" y="406"/>
                    <a:pt x="15" y="418"/>
                    <a:pt x="5" y="432"/>
                  </a:cubicBezTo>
                  <a:cubicBezTo>
                    <a:pt x="0" y="438"/>
                    <a:pt x="8" y="447"/>
                    <a:pt x="14" y="444"/>
                  </a:cubicBezTo>
                  <a:cubicBezTo>
                    <a:pt x="22" y="442"/>
                    <a:pt x="30" y="438"/>
                    <a:pt x="38" y="434"/>
                  </a:cubicBezTo>
                  <a:cubicBezTo>
                    <a:pt x="32" y="443"/>
                    <a:pt x="26" y="453"/>
                    <a:pt x="21" y="463"/>
                  </a:cubicBezTo>
                  <a:cubicBezTo>
                    <a:pt x="17" y="472"/>
                    <a:pt x="29" y="479"/>
                    <a:pt x="34" y="470"/>
                  </a:cubicBezTo>
                  <a:cubicBezTo>
                    <a:pt x="49" y="444"/>
                    <a:pt x="65" y="420"/>
                    <a:pt x="93" y="406"/>
                  </a:cubicBezTo>
                  <a:cubicBezTo>
                    <a:pt x="103" y="402"/>
                    <a:pt x="95" y="388"/>
                    <a:pt x="85" y="392"/>
                  </a:cubicBezTo>
                  <a:cubicBezTo>
                    <a:pt x="71" y="398"/>
                    <a:pt x="57" y="406"/>
                    <a:pt x="43" y="413"/>
                  </a:cubicBezTo>
                  <a:cubicBezTo>
                    <a:pt x="73" y="385"/>
                    <a:pt x="109" y="364"/>
                    <a:pt x="142" y="342"/>
                  </a:cubicBezTo>
                  <a:cubicBezTo>
                    <a:pt x="151" y="336"/>
                    <a:pt x="144" y="323"/>
                    <a:pt x="134" y="327"/>
                  </a:cubicBezTo>
                  <a:cubicBezTo>
                    <a:pt x="108" y="341"/>
                    <a:pt x="83" y="359"/>
                    <a:pt x="56" y="371"/>
                  </a:cubicBezTo>
                  <a:cubicBezTo>
                    <a:pt x="89" y="333"/>
                    <a:pt x="133" y="305"/>
                    <a:pt x="174" y="277"/>
                  </a:cubicBezTo>
                  <a:cubicBezTo>
                    <a:pt x="182" y="271"/>
                    <a:pt x="175" y="259"/>
                    <a:pt x="166" y="264"/>
                  </a:cubicBezTo>
                  <a:cubicBezTo>
                    <a:pt x="135" y="281"/>
                    <a:pt x="104" y="300"/>
                    <a:pt x="73" y="317"/>
                  </a:cubicBezTo>
                  <a:cubicBezTo>
                    <a:pt x="105" y="281"/>
                    <a:pt x="147" y="253"/>
                    <a:pt x="184" y="222"/>
                  </a:cubicBezTo>
                  <a:cubicBezTo>
                    <a:pt x="190" y="216"/>
                    <a:pt x="182" y="206"/>
                    <a:pt x="175" y="210"/>
                  </a:cubicBezTo>
                  <a:cubicBezTo>
                    <a:pt x="145" y="228"/>
                    <a:pt x="115" y="246"/>
                    <a:pt x="85" y="264"/>
                  </a:cubicBezTo>
                  <a:cubicBezTo>
                    <a:pt x="115" y="232"/>
                    <a:pt x="148" y="203"/>
                    <a:pt x="183" y="176"/>
                  </a:cubicBezTo>
                  <a:cubicBezTo>
                    <a:pt x="189" y="171"/>
                    <a:pt x="181" y="161"/>
                    <a:pt x="174" y="165"/>
                  </a:cubicBezTo>
                  <a:cubicBezTo>
                    <a:pt x="141" y="184"/>
                    <a:pt x="110" y="207"/>
                    <a:pt x="77" y="225"/>
                  </a:cubicBezTo>
                  <a:cubicBezTo>
                    <a:pt x="108" y="184"/>
                    <a:pt x="151" y="150"/>
                    <a:pt x="195" y="124"/>
                  </a:cubicBezTo>
                  <a:cubicBezTo>
                    <a:pt x="204" y="119"/>
                    <a:pt x="196" y="106"/>
                    <a:pt x="188"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0" name="Group 72">
            <a:extLst>
              <a:ext uri="{FF2B5EF4-FFF2-40B4-BE49-F238E27FC236}">
                <a16:creationId xmlns:a16="http://schemas.microsoft.com/office/drawing/2014/main" xmlns="" id="{3FCF0CEF-BA12-4DA5-B74F-FD682F3E250F}"/>
              </a:ext>
            </a:extLst>
          </p:cNvPr>
          <p:cNvGrpSpPr>
            <a:grpSpLocks noChangeAspect="1"/>
          </p:cNvGrpSpPr>
          <p:nvPr/>
        </p:nvGrpSpPr>
        <p:grpSpPr bwMode="auto">
          <a:xfrm>
            <a:off x="11585267" y="6067495"/>
            <a:ext cx="322981" cy="533965"/>
            <a:chOff x="941" y="622"/>
            <a:chExt cx="1961" cy="3242"/>
          </a:xfrm>
          <a:solidFill>
            <a:srgbClr val="4A67AA"/>
          </a:solidFill>
        </p:grpSpPr>
        <p:sp>
          <p:nvSpPr>
            <p:cNvPr id="31" name="Freeform 73">
              <a:extLst>
                <a:ext uri="{FF2B5EF4-FFF2-40B4-BE49-F238E27FC236}">
                  <a16:creationId xmlns:a16="http://schemas.microsoft.com/office/drawing/2014/main" xmlns="" id="{249718B5-9C2F-49D0-8375-F8F379C5D90B}"/>
                </a:ext>
              </a:extLst>
            </p:cNvPr>
            <p:cNvSpPr>
              <a:spLocks noEditPoints="1"/>
            </p:cNvSpPr>
            <p:nvPr/>
          </p:nvSpPr>
          <p:spPr bwMode="auto">
            <a:xfrm>
              <a:off x="1052" y="866"/>
              <a:ext cx="1698" cy="1764"/>
            </a:xfrm>
            <a:custGeom>
              <a:avLst/>
              <a:gdLst>
                <a:gd name="T0" fmla="*/ 699 w 716"/>
                <a:gd name="T1" fmla="*/ 320 h 745"/>
                <a:gd name="T2" fmla="*/ 657 w 716"/>
                <a:gd name="T3" fmla="*/ 204 h 745"/>
                <a:gd name="T4" fmla="*/ 419 w 716"/>
                <a:gd name="T5" fmla="*/ 22 h 745"/>
                <a:gd name="T6" fmla="*/ 150 w 716"/>
                <a:gd name="T7" fmla="*/ 100 h 745"/>
                <a:gd name="T8" fmla="*/ 117 w 716"/>
                <a:gd name="T9" fmla="*/ 141 h 745"/>
                <a:gd name="T10" fmla="*/ 48 w 716"/>
                <a:gd name="T11" fmla="*/ 233 h 745"/>
                <a:gd name="T12" fmla="*/ 48 w 716"/>
                <a:gd name="T13" fmla="*/ 534 h 745"/>
                <a:gd name="T14" fmla="*/ 141 w 716"/>
                <a:gd name="T15" fmla="*/ 652 h 745"/>
                <a:gd name="T16" fmla="*/ 289 w 716"/>
                <a:gd name="T17" fmla="*/ 708 h 745"/>
                <a:gd name="T18" fmla="*/ 293 w 716"/>
                <a:gd name="T19" fmla="*/ 709 h 745"/>
                <a:gd name="T20" fmla="*/ 679 w 716"/>
                <a:gd name="T21" fmla="*/ 541 h 745"/>
                <a:gd name="T22" fmla="*/ 699 w 716"/>
                <a:gd name="T23" fmla="*/ 477 h 745"/>
                <a:gd name="T24" fmla="*/ 699 w 716"/>
                <a:gd name="T25" fmla="*/ 320 h 745"/>
                <a:gd name="T26" fmla="*/ 437 w 716"/>
                <a:gd name="T27" fmla="*/ 680 h 745"/>
                <a:gd name="T28" fmla="*/ 119 w 716"/>
                <a:gd name="T29" fmla="*/ 572 h 745"/>
                <a:gd name="T30" fmla="*/ 77 w 716"/>
                <a:gd name="T31" fmla="*/ 260 h 745"/>
                <a:gd name="T32" fmla="*/ 91 w 716"/>
                <a:gd name="T33" fmla="*/ 224 h 745"/>
                <a:gd name="T34" fmla="*/ 223 w 716"/>
                <a:gd name="T35" fmla="*/ 86 h 745"/>
                <a:gd name="T36" fmla="*/ 363 w 716"/>
                <a:gd name="T37" fmla="*/ 51 h 745"/>
                <a:gd name="T38" fmla="*/ 538 w 716"/>
                <a:gd name="T39" fmla="*/ 119 h 745"/>
                <a:gd name="T40" fmla="*/ 688 w 716"/>
                <a:gd name="T41" fmla="*/ 353 h 745"/>
                <a:gd name="T42" fmla="*/ 686 w 716"/>
                <a:gd name="T43" fmla="*/ 460 h 745"/>
                <a:gd name="T44" fmla="*/ 437 w 716"/>
                <a:gd name="T45" fmla="*/ 680 h 745"/>
                <a:gd name="T46" fmla="*/ 599 w 716"/>
                <a:gd name="T47" fmla="*/ 149 h 745"/>
                <a:gd name="T48" fmla="*/ 608 w 716"/>
                <a:gd name="T49" fmla="*/ 160 h 745"/>
                <a:gd name="T50" fmla="*/ 313 w 716"/>
                <a:gd name="T51" fmla="*/ 37 h 745"/>
                <a:gd name="T52" fmla="*/ 197 w 716"/>
                <a:gd name="T53" fmla="*/ 80 h 745"/>
                <a:gd name="T54" fmla="*/ 291 w 716"/>
                <a:gd name="T55" fmla="*/ 36 h 745"/>
                <a:gd name="T56" fmla="*/ 599 w 716"/>
                <a:gd name="T57" fmla="*/ 149 h 745"/>
                <a:gd name="T58" fmla="*/ 33 w 716"/>
                <a:gd name="T59" fmla="*/ 416 h 745"/>
                <a:gd name="T60" fmla="*/ 59 w 716"/>
                <a:gd name="T61" fmla="*/ 251 h 745"/>
                <a:gd name="T62" fmla="*/ 72 w 716"/>
                <a:gd name="T63" fmla="*/ 226 h 745"/>
                <a:gd name="T64" fmla="*/ 38 w 716"/>
                <a:gd name="T65" fmla="*/ 376 h 745"/>
                <a:gd name="T66" fmla="*/ 86 w 716"/>
                <a:gd name="T67" fmla="*/ 552 h 745"/>
                <a:gd name="T68" fmla="*/ 131 w 716"/>
                <a:gd name="T69" fmla="*/ 616 h 745"/>
                <a:gd name="T70" fmla="*/ 162 w 716"/>
                <a:gd name="T71" fmla="*/ 644 h 745"/>
                <a:gd name="T72" fmla="*/ 33 w 716"/>
                <a:gd name="T73" fmla="*/ 416 h 745"/>
                <a:gd name="T74" fmla="*/ 597 w 716"/>
                <a:gd name="T75" fmla="*/ 629 h 745"/>
                <a:gd name="T76" fmla="*/ 593 w 716"/>
                <a:gd name="T77" fmla="*/ 625 h 745"/>
                <a:gd name="T78" fmla="*/ 641 w 716"/>
                <a:gd name="T79" fmla="*/ 580 h 745"/>
                <a:gd name="T80" fmla="*/ 597 w 716"/>
                <a:gd name="T81" fmla="*/ 629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16" h="745">
                  <a:moveTo>
                    <a:pt x="699" y="320"/>
                  </a:moveTo>
                  <a:cubicBezTo>
                    <a:pt x="691" y="279"/>
                    <a:pt x="677" y="239"/>
                    <a:pt x="657" y="204"/>
                  </a:cubicBezTo>
                  <a:cubicBezTo>
                    <a:pt x="608" y="116"/>
                    <a:pt x="519" y="45"/>
                    <a:pt x="419" y="22"/>
                  </a:cubicBezTo>
                  <a:cubicBezTo>
                    <a:pt x="320" y="0"/>
                    <a:pt x="220" y="25"/>
                    <a:pt x="150" y="100"/>
                  </a:cubicBezTo>
                  <a:cubicBezTo>
                    <a:pt x="138" y="113"/>
                    <a:pt x="127" y="126"/>
                    <a:pt x="117" y="141"/>
                  </a:cubicBezTo>
                  <a:cubicBezTo>
                    <a:pt x="89" y="169"/>
                    <a:pt x="65" y="200"/>
                    <a:pt x="48" y="233"/>
                  </a:cubicBezTo>
                  <a:cubicBezTo>
                    <a:pt x="0" y="327"/>
                    <a:pt x="6" y="440"/>
                    <a:pt x="48" y="534"/>
                  </a:cubicBezTo>
                  <a:cubicBezTo>
                    <a:pt x="69" y="580"/>
                    <a:pt x="101" y="622"/>
                    <a:pt x="141" y="652"/>
                  </a:cubicBezTo>
                  <a:cubicBezTo>
                    <a:pt x="183" y="684"/>
                    <a:pt x="237" y="700"/>
                    <a:pt x="289" y="708"/>
                  </a:cubicBezTo>
                  <a:cubicBezTo>
                    <a:pt x="290" y="708"/>
                    <a:pt x="292" y="708"/>
                    <a:pt x="293" y="709"/>
                  </a:cubicBezTo>
                  <a:cubicBezTo>
                    <a:pt x="441" y="745"/>
                    <a:pt x="615" y="687"/>
                    <a:pt x="679" y="541"/>
                  </a:cubicBezTo>
                  <a:cubicBezTo>
                    <a:pt x="688" y="521"/>
                    <a:pt x="695" y="499"/>
                    <a:pt x="699" y="477"/>
                  </a:cubicBezTo>
                  <a:cubicBezTo>
                    <a:pt x="716" y="425"/>
                    <a:pt x="714" y="371"/>
                    <a:pt x="699" y="320"/>
                  </a:cubicBezTo>
                  <a:close/>
                  <a:moveTo>
                    <a:pt x="437" y="680"/>
                  </a:moveTo>
                  <a:cubicBezTo>
                    <a:pt x="317" y="710"/>
                    <a:pt x="197" y="666"/>
                    <a:pt x="119" y="572"/>
                  </a:cubicBezTo>
                  <a:cubicBezTo>
                    <a:pt x="44" y="481"/>
                    <a:pt x="41" y="367"/>
                    <a:pt x="77" y="260"/>
                  </a:cubicBezTo>
                  <a:cubicBezTo>
                    <a:pt x="81" y="248"/>
                    <a:pt x="86" y="236"/>
                    <a:pt x="91" y="224"/>
                  </a:cubicBezTo>
                  <a:cubicBezTo>
                    <a:pt x="122" y="168"/>
                    <a:pt x="171" y="124"/>
                    <a:pt x="223" y="86"/>
                  </a:cubicBezTo>
                  <a:cubicBezTo>
                    <a:pt x="266" y="64"/>
                    <a:pt x="314" y="51"/>
                    <a:pt x="363" y="51"/>
                  </a:cubicBezTo>
                  <a:cubicBezTo>
                    <a:pt x="428" y="51"/>
                    <a:pt x="487" y="80"/>
                    <a:pt x="538" y="119"/>
                  </a:cubicBezTo>
                  <a:cubicBezTo>
                    <a:pt x="613" y="175"/>
                    <a:pt x="672" y="260"/>
                    <a:pt x="688" y="353"/>
                  </a:cubicBezTo>
                  <a:cubicBezTo>
                    <a:pt x="693" y="389"/>
                    <a:pt x="692" y="425"/>
                    <a:pt x="686" y="460"/>
                  </a:cubicBezTo>
                  <a:cubicBezTo>
                    <a:pt x="660" y="576"/>
                    <a:pt x="546" y="653"/>
                    <a:pt x="437" y="680"/>
                  </a:cubicBezTo>
                  <a:close/>
                  <a:moveTo>
                    <a:pt x="599" y="149"/>
                  </a:moveTo>
                  <a:cubicBezTo>
                    <a:pt x="602" y="152"/>
                    <a:pt x="605" y="156"/>
                    <a:pt x="608" y="160"/>
                  </a:cubicBezTo>
                  <a:cubicBezTo>
                    <a:pt x="533" y="76"/>
                    <a:pt x="427" y="19"/>
                    <a:pt x="313" y="37"/>
                  </a:cubicBezTo>
                  <a:cubicBezTo>
                    <a:pt x="273" y="43"/>
                    <a:pt x="234" y="59"/>
                    <a:pt x="197" y="80"/>
                  </a:cubicBezTo>
                  <a:cubicBezTo>
                    <a:pt x="224" y="59"/>
                    <a:pt x="255" y="44"/>
                    <a:pt x="291" y="36"/>
                  </a:cubicBezTo>
                  <a:cubicBezTo>
                    <a:pt x="405" y="11"/>
                    <a:pt x="523" y="65"/>
                    <a:pt x="599" y="149"/>
                  </a:cubicBezTo>
                  <a:close/>
                  <a:moveTo>
                    <a:pt x="33" y="416"/>
                  </a:moveTo>
                  <a:cubicBezTo>
                    <a:pt x="27" y="360"/>
                    <a:pt x="35" y="302"/>
                    <a:pt x="59" y="251"/>
                  </a:cubicBezTo>
                  <a:cubicBezTo>
                    <a:pt x="62" y="242"/>
                    <a:pt x="67" y="234"/>
                    <a:pt x="72" y="226"/>
                  </a:cubicBezTo>
                  <a:cubicBezTo>
                    <a:pt x="52" y="274"/>
                    <a:pt x="41" y="326"/>
                    <a:pt x="38" y="376"/>
                  </a:cubicBezTo>
                  <a:cubicBezTo>
                    <a:pt x="34" y="440"/>
                    <a:pt x="52" y="501"/>
                    <a:pt x="86" y="552"/>
                  </a:cubicBezTo>
                  <a:cubicBezTo>
                    <a:pt x="98" y="575"/>
                    <a:pt x="114" y="596"/>
                    <a:pt x="131" y="616"/>
                  </a:cubicBezTo>
                  <a:cubicBezTo>
                    <a:pt x="141" y="626"/>
                    <a:pt x="151" y="636"/>
                    <a:pt x="162" y="644"/>
                  </a:cubicBezTo>
                  <a:cubicBezTo>
                    <a:pt x="87" y="594"/>
                    <a:pt x="44" y="507"/>
                    <a:pt x="33" y="416"/>
                  </a:cubicBezTo>
                  <a:close/>
                  <a:moveTo>
                    <a:pt x="597" y="629"/>
                  </a:moveTo>
                  <a:cubicBezTo>
                    <a:pt x="596" y="627"/>
                    <a:pt x="595" y="626"/>
                    <a:pt x="593" y="625"/>
                  </a:cubicBezTo>
                  <a:cubicBezTo>
                    <a:pt x="611" y="612"/>
                    <a:pt x="627" y="597"/>
                    <a:pt x="641" y="580"/>
                  </a:cubicBezTo>
                  <a:cubicBezTo>
                    <a:pt x="628" y="598"/>
                    <a:pt x="614" y="615"/>
                    <a:pt x="597" y="6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4">
              <a:extLst>
                <a:ext uri="{FF2B5EF4-FFF2-40B4-BE49-F238E27FC236}">
                  <a16:creationId xmlns:a16="http://schemas.microsoft.com/office/drawing/2014/main" xmlns="" id="{2D7506AB-17D0-474D-9706-FC7905E07789}"/>
                </a:ext>
              </a:extLst>
            </p:cNvPr>
            <p:cNvSpPr>
              <a:spLocks/>
            </p:cNvSpPr>
            <p:nvPr/>
          </p:nvSpPr>
          <p:spPr bwMode="auto">
            <a:xfrm>
              <a:off x="1543" y="1385"/>
              <a:ext cx="102" cy="272"/>
            </a:xfrm>
            <a:custGeom>
              <a:avLst/>
              <a:gdLst>
                <a:gd name="T0" fmla="*/ 34 w 43"/>
                <a:gd name="T1" fmla="*/ 10 h 115"/>
                <a:gd name="T2" fmla="*/ 24 w 43"/>
                <a:gd name="T3" fmla="*/ 5 h 115"/>
                <a:gd name="T4" fmla="*/ 2 w 43"/>
                <a:gd name="T5" fmla="*/ 94 h 115"/>
                <a:gd name="T6" fmla="*/ 16 w 43"/>
                <a:gd name="T7" fmla="*/ 94 h 115"/>
                <a:gd name="T8" fmla="*/ 17 w 43"/>
                <a:gd name="T9" fmla="*/ 76 h 115"/>
                <a:gd name="T10" fmla="*/ 25 w 43"/>
                <a:gd name="T11" fmla="*/ 36 h 115"/>
                <a:gd name="T12" fmla="*/ 17 w 43"/>
                <a:gd name="T13" fmla="*/ 105 h 115"/>
                <a:gd name="T14" fmla="*/ 30 w 43"/>
                <a:gd name="T15" fmla="*/ 108 h 115"/>
                <a:gd name="T16" fmla="*/ 42 w 43"/>
                <a:gd name="T17" fmla="*/ 14 h 115"/>
                <a:gd name="T18" fmla="*/ 34 w 43"/>
                <a:gd name="T19" fmla="*/ 1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15">
                  <a:moveTo>
                    <a:pt x="34" y="10"/>
                  </a:moveTo>
                  <a:cubicBezTo>
                    <a:pt x="34" y="5"/>
                    <a:pt x="28" y="0"/>
                    <a:pt x="24" y="5"/>
                  </a:cubicBezTo>
                  <a:cubicBezTo>
                    <a:pt x="4" y="29"/>
                    <a:pt x="0" y="64"/>
                    <a:pt x="2" y="94"/>
                  </a:cubicBezTo>
                  <a:cubicBezTo>
                    <a:pt x="2" y="103"/>
                    <a:pt x="17" y="104"/>
                    <a:pt x="16" y="94"/>
                  </a:cubicBezTo>
                  <a:cubicBezTo>
                    <a:pt x="16" y="88"/>
                    <a:pt x="16" y="82"/>
                    <a:pt x="17" y="76"/>
                  </a:cubicBezTo>
                  <a:cubicBezTo>
                    <a:pt x="17" y="63"/>
                    <a:pt x="20" y="48"/>
                    <a:pt x="25" y="36"/>
                  </a:cubicBezTo>
                  <a:cubicBezTo>
                    <a:pt x="20" y="59"/>
                    <a:pt x="20" y="83"/>
                    <a:pt x="17" y="105"/>
                  </a:cubicBezTo>
                  <a:cubicBezTo>
                    <a:pt x="16" y="113"/>
                    <a:pt x="29" y="115"/>
                    <a:pt x="30" y="108"/>
                  </a:cubicBezTo>
                  <a:cubicBezTo>
                    <a:pt x="35" y="77"/>
                    <a:pt x="37" y="45"/>
                    <a:pt x="42" y="14"/>
                  </a:cubicBezTo>
                  <a:cubicBezTo>
                    <a:pt x="43" y="9"/>
                    <a:pt x="38" y="6"/>
                    <a:pt x="3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75">
              <a:extLst>
                <a:ext uri="{FF2B5EF4-FFF2-40B4-BE49-F238E27FC236}">
                  <a16:creationId xmlns:a16="http://schemas.microsoft.com/office/drawing/2014/main" xmlns="" id="{67EB3440-BD8B-4C85-9169-29DBA9DA5A7D}"/>
                </a:ext>
              </a:extLst>
            </p:cNvPr>
            <p:cNvSpPr>
              <a:spLocks/>
            </p:cNvSpPr>
            <p:nvPr/>
          </p:nvSpPr>
          <p:spPr bwMode="auto">
            <a:xfrm>
              <a:off x="2186" y="1375"/>
              <a:ext cx="111" cy="275"/>
            </a:xfrm>
            <a:custGeom>
              <a:avLst/>
              <a:gdLst>
                <a:gd name="T0" fmla="*/ 13 w 47"/>
                <a:gd name="T1" fmla="*/ 5 h 116"/>
                <a:gd name="T2" fmla="*/ 5 w 47"/>
                <a:gd name="T3" fmla="*/ 15 h 116"/>
                <a:gd name="T4" fmla="*/ 17 w 47"/>
                <a:gd name="T5" fmla="*/ 53 h 116"/>
                <a:gd name="T6" fmla="*/ 8 w 47"/>
                <a:gd name="T7" fmla="*/ 30 h 116"/>
                <a:gd name="T8" fmla="*/ 1 w 47"/>
                <a:gd name="T9" fmla="*/ 32 h 116"/>
                <a:gd name="T10" fmla="*/ 15 w 47"/>
                <a:gd name="T11" fmla="*/ 105 h 116"/>
                <a:gd name="T12" fmla="*/ 28 w 47"/>
                <a:gd name="T13" fmla="*/ 105 h 116"/>
                <a:gd name="T14" fmla="*/ 30 w 47"/>
                <a:gd name="T15" fmla="*/ 67 h 116"/>
                <a:gd name="T16" fmla="*/ 32 w 47"/>
                <a:gd name="T17" fmla="*/ 105 h 116"/>
                <a:gd name="T18" fmla="*/ 47 w 47"/>
                <a:gd name="T19" fmla="*/ 106 h 116"/>
                <a:gd name="T20" fmla="*/ 13 w 47"/>
                <a:gd name="T21" fmla="*/ 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116">
                  <a:moveTo>
                    <a:pt x="13" y="5"/>
                  </a:moveTo>
                  <a:cubicBezTo>
                    <a:pt x="7" y="0"/>
                    <a:pt x="0" y="10"/>
                    <a:pt x="5" y="15"/>
                  </a:cubicBezTo>
                  <a:cubicBezTo>
                    <a:pt x="13" y="25"/>
                    <a:pt x="16" y="39"/>
                    <a:pt x="17" y="53"/>
                  </a:cubicBezTo>
                  <a:cubicBezTo>
                    <a:pt x="14" y="45"/>
                    <a:pt x="11" y="38"/>
                    <a:pt x="8" y="30"/>
                  </a:cubicBezTo>
                  <a:cubicBezTo>
                    <a:pt x="6" y="26"/>
                    <a:pt x="0" y="29"/>
                    <a:pt x="1" y="32"/>
                  </a:cubicBezTo>
                  <a:cubicBezTo>
                    <a:pt x="9" y="55"/>
                    <a:pt x="16" y="80"/>
                    <a:pt x="15" y="105"/>
                  </a:cubicBezTo>
                  <a:cubicBezTo>
                    <a:pt x="14" y="114"/>
                    <a:pt x="28" y="114"/>
                    <a:pt x="28" y="105"/>
                  </a:cubicBezTo>
                  <a:cubicBezTo>
                    <a:pt x="29" y="93"/>
                    <a:pt x="30" y="80"/>
                    <a:pt x="30" y="67"/>
                  </a:cubicBezTo>
                  <a:cubicBezTo>
                    <a:pt x="32" y="79"/>
                    <a:pt x="32" y="93"/>
                    <a:pt x="32" y="105"/>
                  </a:cubicBezTo>
                  <a:cubicBezTo>
                    <a:pt x="31" y="115"/>
                    <a:pt x="47" y="116"/>
                    <a:pt x="47" y="106"/>
                  </a:cubicBezTo>
                  <a:cubicBezTo>
                    <a:pt x="47" y="69"/>
                    <a:pt x="43" y="30"/>
                    <a:pt x="1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76">
              <a:extLst>
                <a:ext uri="{FF2B5EF4-FFF2-40B4-BE49-F238E27FC236}">
                  <a16:creationId xmlns:a16="http://schemas.microsoft.com/office/drawing/2014/main" xmlns="" id="{3031214A-9707-4C55-92D2-76C7CDA984C0}"/>
                </a:ext>
              </a:extLst>
            </p:cNvPr>
            <p:cNvSpPr>
              <a:spLocks noEditPoints="1"/>
            </p:cNvSpPr>
            <p:nvPr/>
          </p:nvSpPr>
          <p:spPr bwMode="auto">
            <a:xfrm>
              <a:off x="1363" y="1716"/>
              <a:ext cx="1126" cy="550"/>
            </a:xfrm>
            <a:custGeom>
              <a:avLst/>
              <a:gdLst>
                <a:gd name="T0" fmla="*/ 458 w 475"/>
                <a:gd name="T1" fmla="*/ 11 h 232"/>
                <a:gd name="T2" fmla="*/ 429 w 475"/>
                <a:gd name="T3" fmla="*/ 102 h 232"/>
                <a:gd name="T4" fmla="*/ 397 w 475"/>
                <a:gd name="T5" fmla="*/ 149 h 232"/>
                <a:gd name="T6" fmla="*/ 243 w 475"/>
                <a:gd name="T7" fmla="*/ 197 h 232"/>
                <a:gd name="T8" fmla="*/ 99 w 475"/>
                <a:gd name="T9" fmla="*/ 166 h 232"/>
                <a:gd name="T10" fmla="*/ 71 w 475"/>
                <a:gd name="T11" fmla="*/ 148 h 232"/>
                <a:gd name="T12" fmla="*/ 20 w 475"/>
                <a:gd name="T13" fmla="*/ 40 h 232"/>
                <a:gd name="T14" fmla="*/ 5 w 475"/>
                <a:gd name="T15" fmla="*/ 48 h 232"/>
                <a:gd name="T16" fmla="*/ 8 w 475"/>
                <a:gd name="T17" fmla="*/ 55 h 232"/>
                <a:gd name="T18" fmla="*/ 5 w 475"/>
                <a:gd name="T19" fmla="*/ 57 h 232"/>
                <a:gd name="T20" fmla="*/ 48 w 475"/>
                <a:gd name="T21" fmla="*/ 147 h 232"/>
                <a:gd name="T22" fmla="*/ 105 w 475"/>
                <a:gd name="T23" fmla="*/ 199 h 232"/>
                <a:gd name="T24" fmla="*/ 276 w 475"/>
                <a:gd name="T25" fmla="*/ 228 h 232"/>
                <a:gd name="T26" fmla="*/ 410 w 475"/>
                <a:gd name="T27" fmla="*/ 167 h 232"/>
                <a:gd name="T28" fmla="*/ 442 w 475"/>
                <a:gd name="T29" fmla="*/ 114 h 232"/>
                <a:gd name="T30" fmla="*/ 473 w 475"/>
                <a:gd name="T31" fmla="*/ 15 h 232"/>
                <a:gd name="T32" fmla="*/ 458 w 475"/>
                <a:gd name="T33" fmla="*/ 11 h 232"/>
                <a:gd name="T34" fmla="*/ 226 w 475"/>
                <a:gd name="T35" fmla="*/ 212 h 232"/>
                <a:gd name="T36" fmla="*/ 187 w 475"/>
                <a:gd name="T37" fmla="*/ 208 h 232"/>
                <a:gd name="T38" fmla="*/ 226 w 475"/>
                <a:gd name="T39" fmla="*/ 21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75" h="232">
                  <a:moveTo>
                    <a:pt x="458" y="11"/>
                  </a:moveTo>
                  <a:cubicBezTo>
                    <a:pt x="450" y="42"/>
                    <a:pt x="442" y="73"/>
                    <a:pt x="429" y="102"/>
                  </a:cubicBezTo>
                  <a:cubicBezTo>
                    <a:pt x="420" y="119"/>
                    <a:pt x="410" y="135"/>
                    <a:pt x="397" y="149"/>
                  </a:cubicBezTo>
                  <a:cubicBezTo>
                    <a:pt x="357" y="192"/>
                    <a:pt x="299" y="200"/>
                    <a:pt x="243" y="197"/>
                  </a:cubicBezTo>
                  <a:cubicBezTo>
                    <a:pt x="195" y="194"/>
                    <a:pt x="142" y="189"/>
                    <a:pt x="99" y="166"/>
                  </a:cubicBezTo>
                  <a:cubicBezTo>
                    <a:pt x="88" y="161"/>
                    <a:pt x="79" y="154"/>
                    <a:pt x="71" y="148"/>
                  </a:cubicBezTo>
                  <a:cubicBezTo>
                    <a:pt x="48" y="117"/>
                    <a:pt x="37" y="77"/>
                    <a:pt x="20" y="40"/>
                  </a:cubicBezTo>
                  <a:cubicBezTo>
                    <a:pt x="15" y="30"/>
                    <a:pt x="0" y="38"/>
                    <a:pt x="5" y="48"/>
                  </a:cubicBezTo>
                  <a:cubicBezTo>
                    <a:pt x="6" y="51"/>
                    <a:pt x="7" y="53"/>
                    <a:pt x="8" y="55"/>
                  </a:cubicBezTo>
                  <a:cubicBezTo>
                    <a:pt x="6" y="55"/>
                    <a:pt x="5" y="56"/>
                    <a:pt x="5" y="57"/>
                  </a:cubicBezTo>
                  <a:cubicBezTo>
                    <a:pt x="3" y="91"/>
                    <a:pt x="23" y="123"/>
                    <a:pt x="48" y="147"/>
                  </a:cubicBezTo>
                  <a:cubicBezTo>
                    <a:pt x="62" y="169"/>
                    <a:pt x="82" y="186"/>
                    <a:pt x="105" y="199"/>
                  </a:cubicBezTo>
                  <a:cubicBezTo>
                    <a:pt x="156" y="227"/>
                    <a:pt x="219" y="232"/>
                    <a:pt x="276" y="228"/>
                  </a:cubicBezTo>
                  <a:cubicBezTo>
                    <a:pt x="328" y="224"/>
                    <a:pt x="376" y="209"/>
                    <a:pt x="410" y="167"/>
                  </a:cubicBezTo>
                  <a:cubicBezTo>
                    <a:pt x="423" y="151"/>
                    <a:pt x="433" y="133"/>
                    <a:pt x="442" y="114"/>
                  </a:cubicBezTo>
                  <a:cubicBezTo>
                    <a:pt x="457" y="83"/>
                    <a:pt x="467" y="48"/>
                    <a:pt x="473" y="15"/>
                  </a:cubicBezTo>
                  <a:cubicBezTo>
                    <a:pt x="475" y="5"/>
                    <a:pt x="460" y="0"/>
                    <a:pt x="458" y="11"/>
                  </a:cubicBezTo>
                  <a:close/>
                  <a:moveTo>
                    <a:pt x="226" y="212"/>
                  </a:moveTo>
                  <a:cubicBezTo>
                    <a:pt x="213" y="211"/>
                    <a:pt x="200" y="210"/>
                    <a:pt x="187" y="208"/>
                  </a:cubicBezTo>
                  <a:cubicBezTo>
                    <a:pt x="200" y="210"/>
                    <a:pt x="213" y="211"/>
                    <a:pt x="226" y="2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77">
              <a:extLst>
                <a:ext uri="{FF2B5EF4-FFF2-40B4-BE49-F238E27FC236}">
                  <a16:creationId xmlns:a16="http://schemas.microsoft.com/office/drawing/2014/main" xmlns="" id="{414629E1-30AB-44C2-B86C-921E5A48DD12}"/>
                </a:ext>
              </a:extLst>
            </p:cNvPr>
            <p:cNvSpPr>
              <a:spLocks/>
            </p:cNvSpPr>
            <p:nvPr/>
          </p:nvSpPr>
          <p:spPr bwMode="auto">
            <a:xfrm>
              <a:off x="1280" y="1773"/>
              <a:ext cx="185" cy="133"/>
            </a:xfrm>
            <a:custGeom>
              <a:avLst/>
              <a:gdLst>
                <a:gd name="T0" fmla="*/ 61 w 78"/>
                <a:gd name="T1" fmla="*/ 5 h 56"/>
                <a:gd name="T2" fmla="*/ 58 w 78"/>
                <a:gd name="T3" fmla="*/ 7 h 56"/>
                <a:gd name="T4" fmla="*/ 48 w 78"/>
                <a:gd name="T5" fmla="*/ 5 h 56"/>
                <a:gd name="T6" fmla="*/ 16 w 78"/>
                <a:gd name="T7" fmla="*/ 29 h 56"/>
                <a:gd name="T8" fmla="*/ 7 w 78"/>
                <a:gd name="T9" fmla="*/ 38 h 56"/>
                <a:gd name="T10" fmla="*/ 16 w 78"/>
                <a:gd name="T11" fmla="*/ 52 h 56"/>
                <a:gd name="T12" fmla="*/ 69 w 78"/>
                <a:gd name="T13" fmla="*/ 20 h 56"/>
                <a:gd name="T14" fmla="*/ 61 w 78"/>
                <a:gd name="T15" fmla="*/ 5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56">
                  <a:moveTo>
                    <a:pt x="61" y="5"/>
                  </a:moveTo>
                  <a:cubicBezTo>
                    <a:pt x="60" y="6"/>
                    <a:pt x="59" y="6"/>
                    <a:pt x="58" y="7"/>
                  </a:cubicBezTo>
                  <a:cubicBezTo>
                    <a:pt x="56" y="4"/>
                    <a:pt x="52" y="2"/>
                    <a:pt x="48" y="5"/>
                  </a:cubicBezTo>
                  <a:cubicBezTo>
                    <a:pt x="38" y="12"/>
                    <a:pt x="23" y="18"/>
                    <a:pt x="16" y="29"/>
                  </a:cubicBezTo>
                  <a:cubicBezTo>
                    <a:pt x="13" y="32"/>
                    <a:pt x="10" y="35"/>
                    <a:pt x="7" y="38"/>
                  </a:cubicBezTo>
                  <a:cubicBezTo>
                    <a:pt x="0" y="45"/>
                    <a:pt x="8" y="56"/>
                    <a:pt x="16" y="52"/>
                  </a:cubicBezTo>
                  <a:cubicBezTo>
                    <a:pt x="35" y="43"/>
                    <a:pt x="51" y="30"/>
                    <a:pt x="69" y="20"/>
                  </a:cubicBezTo>
                  <a:cubicBezTo>
                    <a:pt x="78" y="14"/>
                    <a:pt x="71" y="0"/>
                    <a:pt x="6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78">
              <a:extLst>
                <a:ext uri="{FF2B5EF4-FFF2-40B4-BE49-F238E27FC236}">
                  <a16:creationId xmlns:a16="http://schemas.microsoft.com/office/drawing/2014/main" xmlns="" id="{BE3E70BE-71AD-427F-B94B-344722D05332}"/>
                </a:ext>
              </a:extLst>
            </p:cNvPr>
            <p:cNvSpPr>
              <a:spLocks/>
            </p:cNvSpPr>
            <p:nvPr/>
          </p:nvSpPr>
          <p:spPr bwMode="auto">
            <a:xfrm>
              <a:off x="2399" y="1690"/>
              <a:ext cx="131" cy="114"/>
            </a:xfrm>
            <a:custGeom>
              <a:avLst/>
              <a:gdLst>
                <a:gd name="T0" fmla="*/ 51 w 55"/>
                <a:gd name="T1" fmla="*/ 24 h 48"/>
                <a:gd name="T2" fmla="*/ 27 w 55"/>
                <a:gd name="T3" fmla="*/ 11 h 48"/>
                <a:gd name="T4" fmla="*/ 19 w 55"/>
                <a:gd name="T5" fmla="*/ 5 h 48"/>
                <a:gd name="T6" fmla="*/ 8 w 55"/>
                <a:gd name="T7" fmla="*/ 18 h 48"/>
                <a:gd name="T8" fmla="*/ 9 w 55"/>
                <a:gd name="T9" fmla="*/ 20 h 48"/>
                <a:gd name="T10" fmla="*/ 9 w 55"/>
                <a:gd name="T11" fmla="*/ 20 h 48"/>
                <a:gd name="T12" fmla="*/ 10 w 55"/>
                <a:gd name="T13" fmla="*/ 20 h 48"/>
                <a:gd name="T14" fmla="*/ 40 w 55"/>
                <a:gd name="T15" fmla="*/ 43 h 48"/>
                <a:gd name="T16" fmla="*/ 53 w 55"/>
                <a:gd name="T17" fmla="*/ 35 h 48"/>
                <a:gd name="T18" fmla="*/ 51 w 55"/>
                <a:gd name="T19"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48">
                  <a:moveTo>
                    <a:pt x="51" y="24"/>
                  </a:moveTo>
                  <a:cubicBezTo>
                    <a:pt x="44" y="19"/>
                    <a:pt x="36" y="14"/>
                    <a:pt x="27" y="11"/>
                  </a:cubicBezTo>
                  <a:cubicBezTo>
                    <a:pt x="24" y="9"/>
                    <a:pt x="21" y="7"/>
                    <a:pt x="19" y="5"/>
                  </a:cubicBezTo>
                  <a:cubicBezTo>
                    <a:pt x="11" y="0"/>
                    <a:pt x="0" y="12"/>
                    <a:pt x="8" y="18"/>
                  </a:cubicBezTo>
                  <a:cubicBezTo>
                    <a:pt x="8" y="19"/>
                    <a:pt x="9" y="19"/>
                    <a:pt x="9" y="20"/>
                  </a:cubicBezTo>
                  <a:cubicBezTo>
                    <a:pt x="9" y="20"/>
                    <a:pt x="9" y="20"/>
                    <a:pt x="9" y="20"/>
                  </a:cubicBezTo>
                  <a:cubicBezTo>
                    <a:pt x="10" y="20"/>
                    <a:pt x="10" y="20"/>
                    <a:pt x="10" y="20"/>
                  </a:cubicBezTo>
                  <a:cubicBezTo>
                    <a:pt x="19" y="28"/>
                    <a:pt x="30" y="36"/>
                    <a:pt x="40" y="43"/>
                  </a:cubicBezTo>
                  <a:cubicBezTo>
                    <a:pt x="47" y="48"/>
                    <a:pt x="53" y="42"/>
                    <a:pt x="53" y="35"/>
                  </a:cubicBezTo>
                  <a:cubicBezTo>
                    <a:pt x="55" y="32"/>
                    <a:pt x="55" y="26"/>
                    <a:pt x="51"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79">
              <a:extLst>
                <a:ext uri="{FF2B5EF4-FFF2-40B4-BE49-F238E27FC236}">
                  <a16:creationId xmlns:a16="http://schemas.microsoft.com/office/drawing/2014/main" xmlns="" id="{369868BC-64E0-48D0-B516-05F0419FFFB2}"/>
                </a:ext>
              </a:extLst>
            </p:cNvPr>
            <p:cNvSpPr>
              <a:spLocks/>
            </p:cNvSpPr>
            <p:nvPr/>
          </p:nvSpPr>
          <p:spPr bwMode="auto">
            <a:xfrm>
              <a:off x="1688" y="961"/>
              <a:ext cx="102" cy="279"/>
            </a:xfrm>
            <a:custGeom>
              <a:avLst/>
              <a:gdLst>
                <a:gd name="T0" fmla="*/ 43 w 43"/>
                <a:gd name="T1" fmla="*/ 14 h 118"/>
                <a:gd name="T2" fmla="*/ 39 w 43"/>
                <a:gd name="T3" fmla="*/ 7 h 118"/>
                <a:gd name="T4" fmla="*/ 39 w 43"/>
                <a:gd name="T5" fmla="*/ 5 h 118"/>
                <a:gd name="T6" fmla="*/ 29 w 43"/>
                <a:gd name="T7" fmla="*/ 5 h 118"/>
                <a:gd name="T8" fmla="*/ 28 w 43"/>
                <a:gd name="T9" fmla="*/ 8 h 118"/>
                <a:gd name="T10" fmla="*/ 16 w 43"/>
                <a:gd name="T11" fmla="*/ 7 h 118"/>
                <a:gd name="T12" fmla="*/ 8 w 43"/>
                <a:gd name="T13" fmla="*/ 45 h 118"/>
                <a:gd name="T14" fmla="*/ 6 w 43"/>
                <a:gd name="T15" fmla="*/ 63 h 118"/>
                <a:gd name="T16" fmla="*/ 3 w 43"/>
                <a:gd name="T17" fmla="*/ 108 h 118"/>
                <a:gd name="T18" fmla="*/ 19 w 43"/>
                <a:gd name="T19" fmla="*/ 106 h 118"/>
                <a:gd name="T20" fmla="*/ 19 w 43"/>
                <a:gd name="T21" fmla="*/ 101 h 118"/>
                <a:gd name="T22" fmla="*/ 25 w 43"/>
                <a:gd name="T23" fmla="*/ 101 h 118"/>
                <a:gd name="T24" fmla="*/ 40 w 43"/>
                <a:gd name="T25" fmla="*/ 99 h 118"/>
                <a:gd name="T26" fmla="*/ 42 w 43"/>
                <a:gd name="T27" fmla="*/ 31 h 118"/>
                <a:gd name="T28" fmla="*/ 43 w 43"/>
                <a:gd name="T29" fmla="*/ 1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 h="118">
                  <a:moveTo>
                    <a:pt x="43" y="14"/>
                  </a:moveTo>
                  <a:cubicBezTo>
                    <a:pt x="43" y="10"/>
                    <a:pt x="41" y="8"/>
                    <a:pt x="39" y="7"/>
                  </a:cubicBezTo>
                  <a:cubicBezTo>
                    <a:pt x="39" y="7"/>
                    <a:pt x="39" y="6"/>
                    <a:pt x="39" y="5"/>
                  </a:cubicBezTo>
                  <a:cubicBezTo>
                    <a:pt x="38" y="0"/>
                    <a:pt x="31" y="0"/>
                    <a:pt x="29" y="5"/>
                  </a:cubicBezTo>
                  <a:cubicBezTo>
                    <a:pt x="29" y="6"/>
                    <a:pt x="28" y="7"/>
                    <a:pt x="28" y="8"/>
                  </a:cubicBezTo>
                  <a:cubicBezTo>
                    <a:pt x="26" y="4"/>
                    <a:pt x="19" y="2"/>
                    <a:pt x="16" y="7"/>
                  </a:cubicBezTo>
                  <a:cubicBezTo>
                    <a:pt x="10" y="19"/>
                    <a:pt x="9" y="33"/>
                    <a:pt x="8" y="45"/>
                  </a:cubicBezTo>
                  <a:cubicBezTo>
                    <a:pt x="7" y="51"/>
                    <a:pt x="7" y="57"/>
                    <a:pt x="6" y="63"/>
                  </a:cubicBezTo>
                  <a:cubicBezTo>
                    <a:pt x="2" y="77"/>
                    <a:pt x="0" y="92"/>
                    <a:pt x="3" y="108"/>
                  </a:cubicBezTo>
                  <a:cubicBezTo>
                    <a:pt x="4" y="118"/>
                    <a:pt x="18" y="115"/>
                    <a:pt x="19" y="106"/>
                  </a:cubicBezTo>
                  <a:cubicBezTo>
                    <a:pt x="19" y="104"/>
                    <a:pt x="19" y="103"/>
                    <a:pt x="19" y="101"/>
                  </a:cubicBezTo>
                  <a:cubicBezTo>
                    <a:pt x="21" y="102"/>
                    <a:pt x="23" y="102"/>
                    <a:pt x="25" y="101"/>
                  </a:cubicBezTo>
                  <a:cubicBezTo>
                    <a:pt x="27" y="110"/>
                    <a:pt x="40" y="108"/>
                    <a:pt x="40" y="99"/>
                  </a:cubicBezTo>
                  <a:cubicBezTo>
                    <a:pt x="41" y="77"/>
                    <a:pt x="43" y="54"/>
                    <a:pt x="42" y="31"/>
                  </a:cubicBezTo>
                  <a:cubicBezTo>
                    <a:pt x="42" y="25"/>
                    <a:pt x="43" y="20"/>
                    <a:pt x="43"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80">
              <a:extLst>
                <a:ext uri="{FF2B5EF4-FFF2-40B4-BE49-F238E27FC236}">
                  <a16:creationId xmlns:a16="http://schemas.microsoft.com/office/drawing/2014/main" xmlns="" id="{5894447B-CB16-4A26-9B81-9C0384ABB7E9}"/>
                </a:ext>
              </a:extLst>
            </p:cNvPr>
            <p:cNvSpPr>
              <a:spLocks/>
            </p:cNvSpPr>
            <p:nvPr/>
          </p:nvSpPr>
          <p:spPr bwMode="auto">
            <a:xfrm>
              <a:off x="1882" y="940"/>
              <a:ext cx="69" cy="279"/>
            </a:xfrm>
            <a:custGeom>
              <a:avLst/>
              <a:gdLst>
                <a:gd name="T0" fmla="*/ 29 w 29"/>
                <a:gd name="T1" fmla="*/ 11 h 118"/>
                <a:gd name="T2" fmla="*/ 21 w 29"/>
                <a:gd name="T3" fmla="*/ 4 h 118"/>
                <a:gd name="T4" fmla="*/ 11 w 29"/>
                <a:gd name="T5" fmla="*/ 4 h 118"/>
                <a:gd name="T6" fmla="*/ 3 w 29"/>
                <a:gd name="T7" fmla="*/ 49 h 118"/>
                <a:gd name="T8" fmla="*/ 0 w 29"/>
                <a:gd name="T9" fmla="*/ 101 h 118"/>
                <a:gd name="T10" fmla="*/ 0 w 29"/>
                <a:gd name="T11" fmla="*/ 109 h 118"/>
                <a:gd name="T12" fmla="*/ 11 w 29"/>
                <a:gd name="T13" fmla="*/ 116 h 118"/>
                <a:gd name="T14" fmla="*/ 20 w 29"/>
                <a:gd name="T15" fmla="*/ 114 h 118"/>
                <a:gd name="T16" fmla="*/ 28 w 29"/>
                <a:gd name="T17" fmla="*/ 71 h 118"/>
                <a:gd name="T18" fmla="*/ 29 w 29"/>
                <a:gd name="T19" fmla="*/ 1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18">
                  <a:moveTo>
                    <a:pt x="29" y="11"/>
                  </a:moveTo>
                  <a:cubicBezTo>
                    <a:pt x="29" y="6"/>
                    <a:pt x="25" y="4"/>
                    <a:pt x="21" y="4"/>
                  </a:cubicBezTo>
                  <a:cubicBezTo>
                    <a:pt x="19" y="0"/>
                    <a:pt x="14" y="1"/>
                    <a:pt x="11" y="4"/>
                  </a:cubicBezTo>
                  <a:cubicBezTo>
                    <a:pt x="3" y="14"/>
                    <a:pt x="4" y="36"/>
                    <a:pt x="3" y="49"/>
                  </a:cubicBezTo>
                  <a:cubicBezTo>
                    <a:pt x="2" y="66"/>
                    <a:pt x="1" y="83"/>
                    <a:pt x="0" y="101"/>
                  </a:cubicBezTo>
                  <a:cubicBezTo>
                    <a:pt x="0" y="103"/>
                    <a:pt x="0" y="106"/>
                    <a:pt x="0" y="109"/>
                  </a:cubicBezTo>
                  <a:cubicBezTo>
                    <a:pt x="0" y="115"/>
                    <a:pt x="6" y="117"/>
                    <a:pt x="11" y="116"/>
                  </a:cubicBezTo>
                  <a:cubicBezTo>
                    <a:pt x="14" y="118"/>
                    <a:pt x="18" y="117"/>
                    <a:pt x="20" y="114"/>
                  </a:cubicBezTo>
                  <a:cubicBezTo>
                    <a:pt x="28" y="104"/>
                    <a:pt x="27" y="83"/>
                    <a:pt x="28" y="71"/>
                  </a:cubicBezTo>
                  <a:cubicBezTo>
                    <a:pt x="29" y="51"/>
                    <a:pt x="29" y="31"/>
                    <a:pt x="29"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81">
              <a:extLst>
                <a:ext uri="{FF2B5EF4-FFF2-40B4-BE49-F238E27FC236}">
                  <a16:creationId xmlns:a16="http://schemas.microsoft.com/office/drawing/2014/main" xmlns="" id="{ADABDD6B-DA71-45A3-8171-C5303BF05562}"/>
                </a:ext>
              </a:extLst>
            </p:cNvPr>
            <p:cNvSpPr>
              <a:spLocks/>
            </p:cNvSpPr>
            <p:nvPr/>
          </p:nvSpPr>
          <p:spPr bwMode="auto">
            <a:xfrm>
              <a:off x="2025" y="942"/>
              <a:ext cx="73" cy="289"/>
            </a:xfrm>
            <a:custGeom>
              <a:avLst/>
              <a:gdLst>
                <a:gd name="T0" fmla="*/ 30 w 31"/>
                <a:gd name="T1" fmla="*/ 10 h 122"/>
                <a:gd name="T2" fmla="*/ 15 w 31"/>
                <a:gd name="T3" fmla="*/ 10 h 122"/>
                <a:gd name="T4" fmla="*/ 15 w 31"/>
                <a:gd name="T5" fmla="*/ 11 h 122"/>
                <a:gd name="T6" fmla="*/ 10 w 31"/>
                <a:gd name="T7" fmla="*/ 14 h 122"/>
                <a:gd name="T8" fmla="*/ 3 w 31"/>
                <a:gd name="T9" fmla="*/ 74 h 122"/>
                <a:gd name="T10" fmla="*/ 0 w 31"/>
                <a:gd name="T11" fmla="*/ 112 h 122"/>
                <a:gd name="T12" fmla="*/ 14 w 31"/>
                <a:gd name="T13" fmla="*/ 117 h 122"/>
                <a:gd name="T14" fmla="*/ 22 w 31"/>
                <a:gd name="T15" fmla="*/ 111 h 122"/>
                <a:gd name="T16" fmla="*/ 30 w 31"/>
                <a:gd name="T17" fmla="*/ 1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122">
                  <a:moveTo>
                    <a:pt x="30" y="10"/>
                  </a:moveTo>
                  <a:cubicBezTo>
                    <a:pt x="30" y="0"/>
                    <a:pt x="15" y="0"/>
                    <a:pt x="15" y="10"/>
                  </a:cubicBezTo>
                  <a:cubicBezTo>
                    <a:pt x="15" y="10"/>
                    <a:pt x="15" y="11"/>
                    <a:pt x="15" y="11"/>
                  </a:cubicBezTo>
                  <a:cubicBezTo>
                    <a:pt x="13" y="11"/>
                    <a:pt x="10" y="12"/>
                    <a:pt x="10" y="14"/>
                  </a:cubicBezTo>
                  <a:cubicBezTo>
                    <a:pt x="6" y="34"/>
                    <a:pt x="4" y="54"/>
                    <a:pt x="3" y="74"/>
                  </a:cubicBezTo>
                  <a:cubicBezTo>
                    <a:pt x="1" y="86"/>
                    <a:pt x="0" y="99"/>
                    <a:pt x="0" y="112"/>
                  </a:cubicBezTo>
                  <a:cubicBezTo>
                    <a:pt x="0" y="120"/>
                    <a:pt x="10" y="122"/>
                    <a:pt x="14" y="117"/>
                  </a:cubicBezTo>
                  <a:cubicBezTo>
                    <a:pt x="18" y="117"/>
                    <a:pt x="21" y="115"/>
                    <a:pt x="22" y="111"/>
                  </a:cubicBezTo>
                  <a:cubicBezTo>
                    <a:pt x="31" y="78"/>
                    <a:pt x="31" y="44"/>
                    <a:pt x="3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82">
              <a:extLst>
                <a:ext uri="{FF2B5EF4-FFF2-40B4-BE49-F238E27FC236}">
                  <a16:creationId xmlns:a16="http://schemas.microsoft.com/office/drawing/2014/main" xmlns="" id="{5EC590CC-5AEA-4202-8572-3ECFBEA2C6BD}"/>
                </a:ext>
              </a:extLst>
            </p:cNvPr>
            <p:cNvSpPr>
              <a:spLocks noEditPoints="1"/>
            </p:cNvSpPr>
            <p:nvPr/>
          </p:nvSpPr>
          <p:spPr bwMode="auto">
            <a:xfrm>
              <a:off x="2402" y="1065"/>
              <a:ext cx="192" cy="156"/>
            </a:xfrm>
            <a:custGeom>
              <a:avLst/>
              <a:gdLst>
                <a:gd name="T0" fmla="*/ 57 w 81"/>
                <a:gd name="T1" fmla="*/ 4 h 66"/>
                <a:gd name="T2" fmla="*/ 21 w 81"/>
                <a:gd name="T3" fmla="*/ 15 h 66"/>
                <a:gd name="T4" fmla="*/ 16 w 81"/>
                <a:gd name="T5" fmla="*/ 57 h 66"/>
                <a:gd name="T6" fmla="*/ 34 w 81"/>
                <a:gd name="T7" fmla="*/ 63 h 66"/>
                <a:gd name="T8" fmla="*/ 79 w 81"/>
                <a:gd name="T9" fmla="*/ 34 h 66"/>
                <a:gd name="T10" fmla="*/ 57 w 81"/>
                <a:gd name="T11" fmla="*/ 4 h 66"/>
                <a:gd name="T12" fmla="*/ 37 w 81"/>
                <a:gd name="T13" fmla="*/ 27 h 66"/>
                <a:gd name="T14" fmla="*/ 38 w 81"/>
                <a:gd name="T15" fmla="*/ 26 h 66"/>
                <a:gd name="T16" fmla="*/ 38 w 81"/>
                <a:gd name="T17" fmla="*/ 26 h 66"/>
                <a:gd name="T18" fmla="*/ 40 w 81"/>
                <a:gd name="T19" fmla="*/ 31 h 66"/>
                <a:gd name="T20" fmla="*/ 42 w 81"/>
                <a:gd name="T21" fmla="*/ 34 h 66"/>
                <a:gd name="T22" fmla="*/ 40 w 81"/>
                <a:gd name="T23" fmla="*/ 34 h 66"/>
                <a:gd name="T24" fmla="*/ 39 w 81"/>
                <a:gd name="T25" fmla="*/ 33 h 66"/>
                <a:gd name="T26" fmla="*/ 39 w 81"/>
                <a:gd name="T27" fmla="*/ 32 h 66"/>
                <a:gd name="T28" fmla="*/ 37 w 81"/>
                <a:gd name="T29" fmla="*/ 27 h 66"/>
                <a:gd name="T30" fmla="*/ 37 w 81"/>
                <a:gd name="T31" fmla="*/ 27 h 66"/>
                <a:gd name="T32" fmla="*/ 26 w 81"/>
                <a:gd name="T33" fmla="*/ 44 h 66"/>
                <a:gd name="T34" fmla="*/ 27 w 81"/>
                <a:gd name="T35" fmla="*/ 43 h 66"/>
                <a:gd name="T36" fmla="*/ 29 w 81"/>
                <a:gd name="T37" fmla="*/ 45 h 66"/>
                <a:gd name="T38" fmla="*/ 37 w 81"/>
                <a:gd name="T39" fmla="*/ 48 h 66"/>
                <a:gd name="T40" fmla="*/ 30 w 81"/>
                <a:gd name="T41" fmla="*/ 47 h 66"/>
                <a:gd name="T42" fmla="*/ 26 w 81"/>
                <a:gd name="T43" fmla="*/ 44 h 66"/>
                <a:gd name="T44" fmla="*/ 62 w 81"/>
                <a:gd name="T45" fmla="*/ 37 h 66"/>
                <a:gd name="T46" fmla="*/ 53 w 81"/>
                <a:gd name="T47" fmla="*/ 18 h 66"/>
                <a:gd name="T48" fmla="*/ 65 w 81"/>
                <a:gd name="T49" fmla="*/ 30 h 66"/>
                <a:gd name="T50" fmla="*/ 62 w 81"/>
                <a:gd name="T51"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 h="66">
                  <a:moveTo>
                    <a:pt x="57" y="4"/>
                  </a:moveTo>
                  <a:cubicBezTo>
                    <a:pt x="44" y="0"/>
                    <a:pt x="30" y="7"/>
                    <a:pt x="21" y="15"/>
                  </a:cubicBezTo>
                  <a:cubicBezTo>
                    <a:pt x="8" y="26"/>
                    <a:pt x="0" y="46"/>
                    <a:pt x="16" y="57"/>
                  </a:cubicBezTo>
                  <a:cubicBezTo>
                    <a:pt x="21" y="61"/>
                    <a:pt x="28" y="63"/>
                    <a:pt x="34" y="63"/>
                  </a:cubicBezTo>
                  <a:cubicBezTo>
                    <a:pt x="53" y="66"/>
                    <a:pt x="75" y="54"/>
                    <a:pt x="79" y="34"/>
                  </a:cubicBezTo>
                  <a:cubicBezTo>
                    <a:pt x="81" y="20"/>
                    <a:pt x="70" y="7"/>
                    <a:pt x="57" y="4"/>
                  </a:cubicBezTo>
                  <a:close/>
                  <a:moveTo>
                    <a:pt x="37" y="27"/>
                  </a:moveTo>
                  <a:cubicBezTo>
                    <a:pt x="37" y="27"/>
                    <a:pt x="38" y="27"/>
                    <a:pt x="38" y="26"/>
                  </a:cubicBezTo>
                  <a:cubicBezTo>
                    <a:pt x="38" y="26"/>
                    <a:pt x="38" y="26"/>
                    <a:pt x="38" y="26"/>
                  </a:cubicBezTo>
                  <a:cubicBezTo>
                    <a:pt x="39" y="28"/>
                    <a:pt x="40" y="29"/>
                    <a:pt x="40" y="31"/>
                  </a:cubicBezTo>
                  <a:cubicBezTo>
                    <a:pt x="41" y="32"/>
                    <a:pt x="41" y="33"/>
                    <a:pt x="42" y="34"/>
                  </a:cubicBezTo>
                  <a:cubicBezTo>
                    <a:pt x="41" y="34"/>
                    <a:pt x="40" y="34"/>
                    <a:pt x="40" y="34"/>
                  </a:cubicBezTo>
                  <a:cubicBezTo>
                    <a:pt x="39" y="33"/>
                    <a:pt x="39" y="33"/>
                    <a:pt x="39" y="33"/>
                  </a:cubicBezTo>
                  <a:cubicBezTo>
                    <a:pt x="39" y="33"/>
                    <a:pt x="39" y="33"/>
                    <a:pt x="39" y="32"/>
                  </a:cubicBezTo>
                  <a:cubicBezTo>
                    <a:pt x="39" y="30"/>
                    <a:pt x="39" y="28"/>
                    <a:pt x="37" y="27"/>
                  </a:cubicBezTo>
                  <a:cubicBezTo>
                    <a:pt x="37" y="27"/>
                    <a:pt x="37" y="27"/>
                    <a:pt x="37" y="27"/>
                  </a:cubicBezTo>
                  <a:close/>
                  <a:moveTo>
                    <a:pt x="26" y="44"/>
                  </a:moveTo>
                  <a:cubicBezTo>
                    <a:pt x="26" y="43"/>
                    <a:pt x="27" y="43"/>
                    <a:pt x="27" y="43"/>
                  </a:cubicBezTo>
                  <a:cubicBezTo>
                    <a:pt x="28" y="44"/>
                    <a:pt x="28" y="44"/>
                    <a:pt x="29" y="45"/>
                  </a:cubicBezTo>
                  <a:cubicBezTo>
                    <a:pt x="31" y="46"/>
                    <a:pt x="34" y="47"/>
                    <a:pt x="37" y="48"/>
                  </a:cubicBezTo>
                  <a:cubicBezTo>
                    <a:pt x="35" y="48"/>
                    <a:pt x="32" y="47"/>
                    <a:pt x="30" y="47"/>
                  </a:cubicBezTo>
                  <a:cubicBezTo>
                    <a:pt x="29" y="46"/>
                    <a:pt x="27" y="45"/>
                    <a:pt x="26" y="44"/>
                  </a:cubicBezTo>
                  <a:close/>
                  <a:moveTo>
                    <a:pt x="62" y="37"/>
                  </a:moveTo>
                  <a:cubicBezTo>
                    <a:pt x="62" y="30"/>
                    <a:pt x="58" y="23"/>
                    <a:pt x="53" y="18"/>
                  </a:cubicBezTo>
                  <a:cubicBezTo>
                    <a:pt x="60" y="19"/>
                    <a:pt x="65" y="23"/>
                    <a:pt x="65" y="30"/>
                  </a:cubicBezTo>
                  <a:cubicBezTo>
                    <a:pt x="65" y="33"/>
                    <a:pt x="64" y="35"/>
                    <a:pt x="62"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83">
              <a:extLst>
                <a:ext uri="{FF2B5EF4-FFF2-40B4-BE49-F238E27FC236}">
                  <a16:creationId xmlns:a16="http://schemas.microsoft.com/office/drawing/2014/main" xmlns="" id="{70971186-2FCC-4FB0-90B4-7B0D5343FC2E}"/>
                </a:ext>
              </a:extLst>
            </p:cNvPr>
            <p:cNvSpPr>
              <a:spLocks/>
            </p:cNvSpPr>
            <p:nvPr/>
          </p:nvSpPr>
          <p:spPr bwMode="auto">
            <a:xfrm>
              <a:off x="2188" y="769"/>
              <a:ext cx="344" cy="348"/>
            </a:xfrm>
            <a:custGeom>
              <a:avLst/>
              <a:gdLst>
                <a:gd name="T0" fmla="*/ 122 w 145"/>
                <a:gd name="T1" fmla="*/ 51 h 147"/>
                <a:gd name="T2" fmla="*/ 96 w 145"/>
                <a:gd name="T3" fmla="*/ 3 h 147"/>
                <a:gd name="T4" fmla="*/ 87 w 145"/>
                <a:gd name="T5" fmla="*/ 1 h 147"/>
                <a:gd name="T6" fmla="*/ 5 w 145"/>
                <a:gd name="T7" fmla="*/ 88 h 147"/>
                <a:gd name="T8" fmla="*/ 15 w 145"/>
                <a:gd name="T9" fmla="*/ 98 h 147"/>
                <a:gd name="T10" fmla="*/ 31 w 145"/>
                <a:gd name="T11" fmla="*/ 99 h 147"/>
                <a:gd name="T12" fmla="*/ 88 w 145"/>
                <a:gd name="T13" fmla="*/ 30 h 147"/>
                <a:gd name="T14" fmla="*/ 126 w 145"/>
                <a:gd name="T15" fmla="*/ 135 h 147"/>
                <a:gd name="T16" fmla="*/ 130 w 145"/>
                <a:gd name="T17" fmla="*/ 140 h 147"/>
                <a:gd name="T18" fmla="*/ 130 w 145"/>
                <a:gd name="T19" fmla="*/ 140 h 147"/>
                <a:gd name="T20" fmla="*/ 140 w 145"/>
                <a:gd name="T21" fmla="*/ 140 h 147"/>
                <a:gd name="T22" fmla="*/ 122 w 145"/>
                <a:gd name="T23" fmla="*/ 51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5" h="147">
                  <a:moveTo>
                    <a:pt x="122" y="51"/>
                  </a:moveTo>
                  <a:cubicBezTo>
                    <a:pt x="115" y="34"/>
                    <a:pt x="107" y="18"/>
                    <a:pt x="96" y="3"/>
                  </a:cubicBezTo>
                  <a:cubicBezTo>
                    <a:pt x="94" y="0"/>
                    <a:pt x="90" y="0"/>
                    <a:pt x="87" y="1"/>
                  </a:cubicBezTo>
                  <a:cubicBezTo>
                    <a:pt x="48" y="17"/>
                    <a:pt x="24" y="52"/>
                    <a:pt x="5" y="88"/>
                  </a:cubicBezTo>
                  <a:cubicBezTo>
                    <a:pt x="0" y="96"/>
                    <a:pt x="9" y="102"/>
                    <a:pt x="15" y="98"/>
                  </a:cubicBezTo>
                  <a:cubicBezTo>
                    <a:pt x="16" y="105"/>
                    <a:pt x="28" y="107"/>
                    <a:pt x="31" y="99"/>
                  </a:cubicBezTo>
                  <a:cubicBezTo>
                    <a:pt x="42" y="70"/>
                    <a:pt x="63" y="48"/>
                    <a:pt x="88" y="30"/>
                  </a:cubicBezTo>
                  <a:cubicBezTo>
                    <a:pt x="105" y="64"/>
                    <a:pt x="119" y="97"/>
                    <a:pt x="126" y="135"/>
                  </a:cubicBezTo>
                  <a:cubicBezTo>
                    <a:pt x="126" y="138"/>
                    <a:pt x="128" y="139"/>
                    <a:pt x="130" y="140"/>
                  </a:cubicBezTo>
                  <a:cubicBezTo>
                    <a:pt x="130" y="140"/>
                    <a:pt x="130" y="140"/>
                    <a:pt x="130" y="140"/>
                  </a:cubicBezTo>
                  <a:cubicBezTo>
                    <a:pt x="130" y="147"/>
                    <a:pt x="139" y="147"/>
                    <a:pt x="140" y="140"/>
                  </a:cubicBezTo>
                  <a:cubicBezTo>
                    <a:pt x="145" y="109"/>
                    <a:pt x="137" y="78"/>
                    <a:pt x="122"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84">
              <a:extLst>
                <a:ext uri="{FF2B5EF4-FFF2-40B4-BE49-F238E27FC236}">
                  <a16:creationId xmlns:a16="http://schemas.microsoft.com/office/drawing/2014/main" xmlns="" id="{036B7DC4-CB00-4A3D-AC26-31E4826652B8}"/>
                </a:ext>
              </a:extLst>
            </p:cNvPr>
            <p:cNvSpPr>
              <a:spLocks/>
            </p:cNvSpPr>
            <p:nvPr/>
          </p:nvSpPr>
          <p:spPr bwMode="auto">
            <a:xfrm>
              <a:off x="2513" y="1098"/>
              <a:ext cx="389" cy="183"/>
            </a:xfrm>
            <a:custGeom>
              <a:avLst/>
              <a:gdLst>
                <a:gd name="T0" fmla="*/ 159 w 164"/>
                <a:gd name="T1" fmla="*/ 61 h 77"/>
                <a:gd name="T2" fmla="*/ 154 w 164"/>
                <a:gd name="T3" fmla="*/ 54 h 77"/>
                <a:gd name="T4" fmla="*/ 152 w 164"/>
                <a:gd name="T5" fmla="*/ 47 h 77"/>
                <a:gd name="T6" fmla="*/ 81 w 164"/>
                <a:gd name="T7" fmla="*/ 14 h 77"/>
                <a:gd name="T8" fmla="*/ 8 w 164"/>
                <a:gd name="T9" fmla="*/ 6 h 77"/>
                <a:gd name="T10" fmla="*/ 8 w 164"/>
                <a:gd name="T11" fmla="*/ 21 h 77"/>
                <a:gd name="T12" fmla="*/ 8 w 164"/>
                <a:gd name="T13" fmla="*/ 21 h 77"/>
                <a:gd name="T14" fmla="*/ 12 w 164"/>
                <a:gd name="T15" fmla="*/ 24 h 77"/>
                <a:gd name="T16" fmla="*/ 17 w 164"/>
                <a:gd name="T17" fmla="*/ 24 h 77"/>
                <a:gd name="T18" fmla="*/ 89 w 164"/>
                <a:gd name="T19" fmla="*/ 34 h 77"/>
                <a:gd name="T20" fmla="*/ 133 w 164"/>
                <a:gd name="T21" fmla="*/ 55 h 77"/>
                <a:gd name="T22" fmla="*/ 144 w 164"/>
                <a:gd name="T23" fmla="*/ 68 h 77"/>
                <a:gd name="T24" fmla="*/ 159 w 164"/>
                <a:gd name="T25" fmla="*/ 6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4" h="77">
                  <a:moveTo>
                    <a:pt x="159" y="61"/>
                  </a:moveTo>
                  <a:cubicBezTo>
                    <a:pt x="157" y="58"/>
                    <a:pt x="156" y="56"/>
                    <a:pt x="154" y="54"/>
                  </a:cubicBezTo>
                  <a:cubicBezTo>
                    <a:pt x="155" y="52"/>
                    <a:pt x="155" y="49"/>
                    <a:pt x="152" y="47"/>
                  </a:cubicBezTo>
                  <a:cubicBezTo>
                    <a:pt x="134" y="30"/>
                    <a:pt x="108" y="19"/>
                    <a:pt x="81" y="14"/>
                  </a:cubicBezTo>
                  <a:cubicBezTo>
                    <a:pt x="57" y="5"/>
                    <a:pt x="33" y="0"/>
                    <a:pt x="8" y="6"/>
                  </a:cubicBezTo>
                  <a:cubicBezTo>
                    <a:pt x="0" y="8"/>
                    <a:pt x="0" y="19"/>
                    <a:pt x="8" y="21"/>
                  </a:cubicBezTo>
                  <a:cubicBezTo>
                    <a:pt x="8" y="21"/>
                    <a:pt x="8" y="21"/>
                    <a:pt x="8" y="21"/>
                  </a:cubicBezTo>
                  <a:cubicBezTo>
                    <a:pt x="9" y="23"/>
                    <a:pt x="10" y="24"/>
                    <a:pt x="12" y="24"/>
                  </a:cubicBezTo>
                  <a:cubicBezTo>
                    <a:pt x="14" y="24"/>
                    <a:pt x="16" y="24"/>
                    <a:pt x="17" y="24"/>
                  </a:cubicBezTo>
                  <a:cubicBezTo>
                    <a:pt x="40" y="29"/>
                    <a:pt x="66" y="29"/>
                    <a:pt x="89" y="34"/>
                  </a:cubicBezTo>
                  <a:cubicBezTo>
                    <a:pt x="104" y="41"/>
                    <a:pt x="119" y="48"/>
                    <a:pt x="133" y="55"/>
                  </a:cubicBezTo>
                  <a:cubicBezTo>
                    <a:pt x="137" y="59"/>
                    <a:pt x="141" y="63"/>
                    <a:pt x="144" y="68"/>
                  </a:cubicBezTo>
                  <a:cubicBezTo>
                    <a:pt x="150" y="77"/>
                    <a:pt x="164" y="69"/>
                    <a:pt x="15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85">
              <a:extLst>
                <a:ext uri="{FF2B5EF4-FFF2-40B4-BE49-F238E27FC236}">
                  <a16:creationId xmlns:a16="http://schemas.microsoft.com/office/drawing/2014/main" xmlns="" id="{EA3A120A-7068-472C-B820-FC6AEFE9D6E1}"/>
                </a:ext>
              </a:extLst>
            </p:cNvPr>
            <p:cNvSpPr>
              <a:spLocks/>
            </p:cNvSpPr>
            <p:nvPr/>
          </p:nvSpPr>
          <p:spPr bwMode="auto">
            <a:xfrm>
              <a:off x="2629" y="1243"/>
              <a:ext cx="268" cy="213"/>
            </a:xfrm>
            <a:custGeom>
              <a:avLst/>
              <a:gdLst>
                <a:gd name="T0" fmla="*/ 111 w 113"/>
                <a:gd name="T1" fmla="*/ 7 h 90"/>
                <a:gd name="T2" fmla="*/ 95 w 113"/>
                <a:gd name="T3" fmla="*/ 6 h 90"/>
                <a:gd name="T4" fmla="*/ 93 w 113"/>
                <a:gd name="T5" fmla="*/ 7 h 90"/>
                <a:gd name="T6" fmla="*/ 8 w 113"/>
                <a:gd name="T7" fmla="*/ 66 h 90"/>
                <a:gd name="T8" fmla="*/ 5 w 113"/>
                <a:gd name="T9" fmla="*/ 74 h 90"/>
                <a:gd name="T10" fmla="*/ 15 w 113"/>
                <a:gd name="T11" fmla="*/ 86 h 90"/>
                <a:gd name="T12" fmla="*/ 66 w 113"/>
                <a:gd name="T13" fmla="*/ 56 h 90"/>
                <a:gd name="T14" fmla="*/ 69 w 113"/>
                <a:gd name="T15" fmla="*/ 55 h 90"/>
                <a:gd name="T16" fmla="*/ 111 w 113"/>
                <a:gd name="T17" fmla="*/ 15 h 90"/>
                <a:gd name="T18" fmla="*/ 111 w 113"/>
                <a:gd name="T19"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90">
                  <a:moveTo>
                    <a:pt x="111" y="7"/>
                  </a:moveTo>
                  <a:cubicBezTo>
                    <a:pt x="105" y="0"/>
                    <a:pt x="99" y="2"/>
                    <a:pt x="95" y="6"/>
                  </a:cubicBezTo>
                  <a:cubicBezTo>
                    <a:pt x="94" y="6"/>
                    <a:pt x="93" y="7"/>
                    <a:pt x="93" y="7"/>
                  </a:cubicBezTo>
                  <a:cubicBezTo>
                    <a:pt x="66" y="29"/>
                    <a:pt x="41" y="52"/>
                    <a:pt x="8" y="66"/>
                  </a:cubicBezTo>
                  <a:cubicBezTo>
                    <a:pt x="5" y="68"/>
                    <a:pt x="4" y="71"/>
                    <a:pt x="5" y="74"/>
                  </a:cubicBezTo>
                  <a:cubicBezTo>
                    <a:pt x="0" y="80"/>
                    <a:pt x="7" y="90"/>
                    <a:pt x="15" y="86"/>
                  </a:cubicBezTo>
                  <a:cubicBezTo>
                    <a:pt x="33" y="77"/>
                    <a:pt x="51" y="68"/>
                    <a:pt x="66" y="56"/>
                  </a:cubicBezTo>
                  <a:cubicBezTo>
                    <a:pt x="67" y="56"/>
                    <a:pt x="68" y="55"/>
                    <a:pt x="69" y="55"/>
                  </a:cubicBezTo>
                  <a:cubicBezTo>
                    <a:pt x="87" y="45"/>
                    <a:pt x="104" y="33"/>
                    <a:pt x="111" y="15"/>
                  </a:cubicBezTo>
                  <a:cubicBezTo>
                    <a:pt x="113" y="12"/>
                    <a:pt x="113" y="9"/>
                    <a:pt x="11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86">
              <a:extLst>
                <a:ext uri="{FF2B5EF4-FFF2-40B4-BE49-F238E27FC236}">
                  <a16:creationId xmlns:a16="http://schemas.microsoft.com/office/drawing/2014/main" xmlns="" id="{0B382366-3110-4F95-89D2-CD618C6149B4}"/>
                </a:ext>
              </a:extLst>
            </p:cNvPr>
            <p:cNvSpPr>
              <a:spLocks noEditPoints="1"/>
            </p:cNvSpPr>
            <p:nvPr/>
          </p:nvSpPr>
          <p:spPr bwMode="auto">
            <a:xfrm>
              <a:off x="1254" y="1051"/>
              <a:ext cx="190" cy="154"/>
            </a:xfrm>
            <a:custGeom>
              <a:avLst/>
              <a:gdLst>
                <a:gd name="T0" fmla="*/ 2 w 80"/>
                <a:gd name="T1" fmla="*/ 32 h 65"/>
                <a:gd name="T2" fmla="*/ 45 w 80"/>
                <a:gd name="T3" fmla="*/ 63 h 65"/>
                <a:gd name="T4" fmla="*/ 63 w 80"/>
                <a:gd name="T5" fmla="*/ 57 h 65"/>
                <a:gd name="T6" fmla="*/ 60 w 80"/>
                <a:gd name="T7" fmla="*/ 15 h 65"/>
                <a:gd name="T8" fmla="*/ 24 w 80"/>
                <a:gd name="T9" fmla="*/ 3 h 65"/>
                <a:gd name="T10" fmla="*/ 2 w 80"/>
                <a:gd name="T11" fmla="*/ 32 h 65"/>
                <a:gd name="T12" fmla="*/ 44 w 80"/>
                <a:gd name="T13" fmla="*/ 27 h 65"/>
                <a:gd name="T14" fmla="*/ 41 w 80"/>
                <a:gd name="T15" fmla="*/ 32 h 65"/>
                <a:gd name="T16" fmla="*/ 41 w 80"/>
                <a:gd name="T17" fmla="*/ 33 h 65"/>
                <a:gd name="T18" fmla="*/ 41 w 80"/>
                <a:gd name="T19" fmla="*/ 33 h 65"/>
                <a:gd name="T20" fmla="*/ 39 w 80"/>
                <a:gd name="T21" fmla="*/ 33 h 65"/>
                <a:gd name="T22" fmla="*/ 40 w 80"/>
                <a:gd name="T23" fmla="*/ 30 h 65"/>
                <a:gd name="T24" fmla="*/ 42 w 80"/>
                <a:gd name="T25" fmla="*/ 26 h 65"/>
                <a:gd name="T26" fmla="*/ 43 w 80"/>
                <a:gd name="T27" fmla="*/ 26 h 65"/>
                <a:gd name="T28" fmla="*/ 43 w 80"/>
                <a:gd name="T29" fmla="*/ 26 h 65"/>
                <a:gd name="T30" fmla="*/ 44 w 80"/>
                <a:gd name="T31" fmla="*/ 27 h 65"/>
                <a:gd name="T32" fmla="*/ 50 w 80"/>
                <a:gd name="T33" fmla="*/ 46 h 65"/>
                <a:gd name="T34" fmla="*/ 43 w 80"/>
                <a:gd name="T35" fmla="*/ 47 h 65"/>
                <a:gd name="T36" fmla="*/ 51 w 80"/>
                <a:gd name="T37" fmla="*/ 45 h 65"/>
                <a:gd name="T38" fmla="*/ 53 w 80"/>
                <a:gd name="T39" fmla="*/ 43 h 65"/>
                <a:gd name="T40" fmla="*/ 54 w 80"/>
                <a:gd name="T41" fmla="*/ 43 h 65"/>
                <a:gd name="T42" fmla="*/ 50 w 80"/>
                <a:gd name="T43" fmla="*/ 46 h 65"/>
                <a:gd name="T44" fmla="*/ 16 w 80"/>
                <a:gd name="T45" fmla="*/ 29 h 65"/>
                <a:gd name="T46" fmla="*/ 27 w 80"/>
                <a:gd name="T47" fmla="*/ 17 h 65"/>
                <a:gd name="T48" fmla="*/ 18 w 80"/>
                <a:gd name="T49" fmla="*/ 36 h 65"/>
                <a:gd name="T50" fmla="*/ 16 w 80"/>
                <a:gd name="T51" fmla="*/ 2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0" h="65">
                  <a:moveTo>
                    <a:pt x="2" y="32"/>
                  </a:moveTo>
                  <a:cubicBezTo>
                    <a:pt x="5" y="52"/>
                    <a:pt x="26" y="65"/>
                    <a:pt x="45" y="63"/>
                  </a:cubicBezTo>
                  <a:cubicBezTo>
                    <a:pt x="52" y="63"/>
                    <a:pt x="59" y="61"/>
                    <a:pt x="63" y="57"/>
                  </a:cubicBezTo>
                  <a:cubicBezTo>
                    <a:pt x="80" y="46"/>
                    <a:pt x="73" y="27"/>
                    <a:pt x="60" y="15"/>
                  </a:cubicBezTo>
                  <a:cubicBezTo>
                    <a:pt x="51" y="7"/>
                    <a:pt x="37" y="0"/>
                    <a:pt x="24" y="3"/>
                  </a:cubicBezTo>
                  <a:cubicBezTo>
                    <a:pt x="11" y="6"/>
                    <a:pt x="0" y="18"/>
                    <a:pt x="2" y="32"/>
                  </a:cubicBezTo>
                  <a:close/>
                  <a:moveTo>
                    <a:pt x="44" y="27"/>
                  </a:moveTo>
                  <a:cubicBezTo>
                    <a:pt x="42" y="28"/>
                    <a:pt x="41" y="29"/>
                    <a:pt x="41" y="32"/>
                  </a:cubicBezTo>
                  <a:cubicBezTo>
                    <a:pt x="41" y="32"/>
                    <a:pt x="41" y="32"/>
                    <a:pt x="41" y="33"/>
                  </a:cubicBezTo>
                  <a:cubicBezTo>
                    <a:pt x="41" y="33"/>
                    <a:pt x="41" y="33"/>
                    <a:pt x="41" y="33"/>
                  </a:cubicBezTo>
                  <a:cubicBezTo>
                    <a:pt x="40" y="33"/>
                    <a:pt x="39" y="33"/>
                    <a:pt x="39" y="33"/>
                  </a:cubicBezTo>
                  <a:cubicBezTo>
                    <a:pt x="39" y="32"/>
                    <a:pt x="40" y="31"/>
                    <a:pt x="40" y="30"/>
                  </a:cubicBezTo>
                  <a:cubicBezTo>
                    <a:pt x="41" y="29"/>
                    <a:pt x="41" y="27"/>
                    <a:pt x="42" y="26"/>
                  </a:cubicBezTo>
                  <a:cubicBezTo>
                    <a:pt x="42" y="26"/>
                    <a:pt x="43" y="26"/>
                    <a:pt x="43" y="26"/>
                  </a:cubicBezTo>
                  <a:cubicBezTo>
                    <a:pt x="43" y="26"/>
                    <a:pt x="43" y="26"/>
                    <a:pt x="43" y="26"/>
                  </a:cubicBezTo>
                  <a:cubicBezTo>
                    <a:pt x="43" y="26"/>
                    <a:pt x="43" y="27"/>
                    <a:pt x="44" y="27"/>
                  </a:cubicBezTo>
                  <a:close/>
                  <a:moveTo>
                    <a:pt x="50" y="46"/>
                  </a:moveTo>
                  <a:cubicBezTo>
                    <a:pt x="48" y="47"/>
                    <a:pt x="45" y="47"/>
                    <a:pt x="43" y="47"/>
                  </a:cubicBezTo>
                  <a:cubicBezTo>
                    <a:pt x="46" y="47"/>
                    <a:pt x="49" y="46"/>
                    <a:pt x="51" y="45"/>
                  </a:cubicBezTo>
                  <a:cubicBezTo>
                    <a:pt x="52" y="44"/>
                    <a:pt x="52" y="43"/>
                    <a:pt x="53" y="43"/>
                  </a:cubicBezTo>
                  <a:cubicBezTo>
                    <a:pt x="53" y="43"/>
                    <a:pt x="54" y="43"/>
                    <a:pt x="54" y="43"/>
                  </a:cubicBezTo>
                  <a:cubicBezTo>
                    <a:pt x="53" y="45"/>
                    <a:pt x="51" y="46"/>
                    <a:pt x="50" y="46"/>
                  </a:cubicBezTo>
                  <a:close/>
                  <a:moveTo>
                    <a:pt x="16" y="29"/>
                  </a:moveTo>
                  <a:cubicBezTo>
                    <a:pt x="16" y="21"/>
                    <a:pt x="21" y="18"/>
                    <a:pt x="27" y="17"/>
                  </a:cubicBezTo>
                  <a:cubicBezTo>
                    <a:pt x="22" y="22"/>
                    <a:pt x="19" y="29"/>
                    <a:pt x="18" y="36"/>
                  </a:cubicBezTo>
                  <a:cubicBezTo>
                    <a:pt x="17" y="34"/>
                    <a:pt x="16" y="31"/>
                    <a:pt x="1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87">
              <a:extLst>
                <a:ext uri="{FF2B5EF4-FFF2-40B4-BE49-F238E27FC236}">
                  <a16:creationId xmlns:a16="http://schemas.microsoft.com/office/drawing/2014/main" xmlns="" id="{5C1C0765-2B70-4775-A632-53F1FEA8B26D}"/>
                </a:ext>
              </a:extLst>
            </p:cNvPr>
            <p:cNvSpPr>
              <a:spLocks/>
            </p:cNvSpPr>
            <p:nvPr/>
          </p:nvSpPr>
          <p:spPr bwMode="auto">
            <a:xfrm>
              <a:off x="1318" y="755"/>
              <a:ext cx="344" cy="348"/>
            </a:xfrm>
            <a:custGeom>
              <a:avLst/>
              <a:gdLst>
                <a:gd name="T0" fmla="*/ 25 w 145"/>
                <a:gd name="T1" fmla="*/ 50 h 147"/>
                <a:gd name="T2" fmla="*/ 52 w 145"/>
                <a:gd name="T3" fmla="*/ 3 h 147"/>
                <a:gd name="T4" fmla="*/ 61 w 145"/>
                <a:gd name="T5" fmla="*/ 2 h 147"/>
                <a:gd name="T6" fmla="*/ 141 w 145"/>
                <a:gd name="T7" fmla="*/ 91 h 147"/>
                <a:gd name="T8" fmla="*/ 130 w 145"/>
                <a:gd name="T9" fmla="*/ 101 h 147"/>
                <a:gd name="T10" fmla="*/ 114 w 145"/>
                <a:gd name="T11" fmla="*/ 101 h 147"/>
                <a:gd name="T12" fmla="*/ 59 w 145"/>
                <a:gd name="T13" fmla="*/ 31 h 147"/>
                <a:gd name="T14" fmla="*/ 18 w 145"/>
                <a:gd name="T15" fmla="*/ 134 h 147"/>
                <a:gd name="T16" fmla="*/ 14 w 145"/>
                <a:gd name="T17" fmla="*/ 139 h 147"/>
                <a:gd name="T18" fmla="*/ 14 w 145"/>
                <a:gd name="T19" fmla="*/ 140 h 147"/>
                <a:gd name="T20" fmla="*/ 3 w 145"/>
                <a:gd name="T21" fmla="*/ 140 h 147"/>
                <a:gd name="T22" fmla="*/ 25 w 145"/>
                <a:gd name="T23" fmla="*/ 5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5" h="147">
                  <a:moveTo>
                    <a:pt x="25" y="50"/>
                  </a:moveTo>
                  <a:cubicBezTo>
                    <a:pt x="32" y="34"/>
                    <a:pt x="40" y="18"/>
                    <a:pt x="52" y="3"/>
                  </a:cubicBezTo>
                  <a:cubicBezTo>
                    <a:pt x="54" y="0"/>
                    <a:pt x="58" y="0"/>
                    <a:pt x="61" y="2"/>
                  </a:cubicBezTo>
                  <a:cubicBezTo>
                    <a:pt x="99" y="19"/>
                    <a:pt x="123" y="54"/>
                    <a:pt x="141" y="91"/>
                  </a:cubicBezTo>
                  <a:cubicBezTo>
                    <a:pt x="145" y="99"/>
                    <a:pt x="136" y="105"/>
                    <a:pt x="130" y="101"/>
                  </a:cubicBezTo>
                  <a:cubicBezTo>
                    <a:pt x="129" y="108"/>
                    <a:pt x="117" y="110"/>
                    <a:pt x="114" y="101"/>
                  </a:cubicBezTo>
                  <a:cubicBezTo>
                    <a:pt x="104" y="72"/>
                    <a:pt x="83" y="49"/>
                    <a:pt x="59" y="31"/>
                  </a:cubicBezTo>
                  <a:cubicBezTo>
                    <a:pt x="41" y="64"/>
                    <a:pt x="26" y="97"/>
                    <a:pt x="18" y="134"/>
                  </a:cubicBezTo>
                  <a:cubicBezTo>
                    <a:pt x="18" y="137"/>
                    <a:pt x="16" y="139"/>
                    <a:pt x="14" y="139"/>
                  </a:cubicBezTo>
                  <a:cubicBezTo>
                    <a:pt x="14" y="139"/>
                    <a:pt x="14" y="139"/>
                    <a:pt x="14" y="140"/>
                  </a:cubicBezTo>
                  <a:cubicBezTo>
                    <a:pt x="14" y="147"/>
                    <a:pt x="4" y="146"/>
                    <a:pt x="3" y="140"/>
                  </a:cubicBezTo>
                  <a:cubicBezTo>
                    <a:pt x="0" y="108"/>
                    <a:pt x="9" y="77"/>
                    <a:pt x="25"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88">
              <a:extLst>
                <a:ext uri="{FF2B5EF4-FFF2-40B4-BE49-F238E27FC236}">
                  <a16:creationId xmlns:a16="http://schemas.microsoft.com/office/drawing/2014/main" xmlns="" id="{D7BDC4D9-9137-4DCE-9F0D-7217B0C85494}"/>
                </a:ext>
              </a:extLst>
            </p:cNvPr>
            <p:cNvSpPr>
              <a:spLocks/>
            </p:cNvSpPr>
            <p:nvPr/>
          </p:nvSpPr>
          <p:spPr bwMode="auto">
            <a:xfrm>
              <a:off x="941" y="1082"/>
              <a:ext cx="391" cy="173"/>
            </a:xfrm>
            <a:custGeom>
              <a:avLst/>
              <a:gdLst>
                <a:gd name="T0" fmla="*/ 6 w 165"/>
                <a:gd name="T1" fmla="*/ 57 h 73"/>
                <a:gd name="T2" fmla="*/ 10 w 165"/>
                <a:gd name="T3" fmla="*/ 50 h 73"/>
                <a:gd name="T4" fmla="*/ 12 w 165"/>
                <a:gd name="T5" fmla="*/ 43 h 73"/>
                <a:gd name="T6" fmla="*/ 85 w 165"/>
                <a:gd name="T7" fmla="*/ 12 h 73"/>
                <a:gd name="T8" fmla="*/ 157 w 165"/>
                <a:gd name="T9" fmla="*/ 6 h 73"/>
                <a:gd name="T10" fmla="*/ 157 w 165"/>
                <a:gd name="T11" fmla="*/ 21 h 73"/>
                <a:gd name="T12" fmla="*/ 157 w 165"/>
                <a:gd name="T13" fmla="*/ 21 h 73"/>
                <a:gd name="T14" fmla="*/ 153 w 165"/>
                <a:gd name="T15" fmla="*/ 24 h 73"/>
                <a:gd name="T16" fmla="*/ 148 w 165"/>
                <a:gd name="T17" fmla="*/ 24 h 73"/>
                <a:gd name="T18" fmla="*/ 76 w 165"/>
                <a:gd name="T19" fmla="*/ 32 h 73"/>
                <a:gd name="T20" fmla="*/ 32 w 165"/>
                <a:gd name="T21" fmla="*/ 51 h 73"/>
                <a:gd name="T22" fmla="*/ 20 w 165"/>
                <a:gd name="T23" fmla="*/ 65 h 73"/>
                <a:gd name="T24" fmla="*/ 6 w 165"/>
                <a:gd name="T25" fmla="*/ 5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73">
                  <a:moveTo>
                    <a:pt x="6" y="57"/>
                  </a:moveTo>
                  <a:cubicBezTo>
                    <a:pt x="7" y="54"/>
                    <a:pt x="9" y="52"/>
                    <a:pt x="10" y="50"/>
                  </a:cubicBezTo>
                  <a:cubicBezTo>
                    <a:pt x="10" y="48"/>
                    <a:pt x="10" y="45"/>
                    <a:pt x="12" y="43"/>
                  </a:cubicBezTo>
                  <a:cubicBezTo>
                    <a:pt x="31" y="26"/>
                    <a:pt x="58" y="16"/>
                    <a:pt x="85" y="12"/>
                  </a:cubicBezTo>
                  <a:cubicBezTo>
                    <a:pt x="109" y="4"/>
                    <a:pt x="133" y="0"/>
                    <a:pt x="157" y="6"/>
                  </a:cubicBezTo>
                  <a:cubicBezTo>
                    <a:pt x="165" y="8"/>
                    <a:pt x="165" y="19"/>
                    <a:pt x="157" y="21"/>
                  </a:cubicBezTo>
                  <a:cubicBezTo>
                    <a:pt x="157" y="21"/>
                    <a:pt x="157" y="21"/>
                    <a:pt x="157" y="21"/>
                  </a:cubicBezTo>
                  <a:cubicBezTo>
                    <a:pt x="157" y="23"/>
                    <a:pt x="155" y="24"/>
                    <a:pt x="153" y="24"/>
                  </a:cubicBezTo>
                  <a:cubicBezTo>
                    <a:pt x="151" y="24"/>
                    <a:pt x="150" y="24"/>
                    <a:pt x="148" y="24"/>
                  </a:cubicBezTo>
                  <a:cubicBezTo>
                    <a:pt x="125" y="28"/>
                    <a:pt x="100" y="28"/>
                    <a:pt x="76" y="32"/>
                  </a:cubicBezTo>
                  <a:cubicBezTo>
                    <a:pt x="61" y="38"/>
                    <a:pt x="46" y="45"/>
                    <a:pt x="32" y="51"/>
                  </a:cubicBezTo>
                  <a:cubicBezTo>
                    <a:pt x="27" y="55"/>
                    <a:pt x="24" y="59"/>
                    <a:pt x="20" y="65"/>
                  </a:cubicBezTo>
                  <a:cubicBezTo>
                    <a:pt x="14" y="73"/>
                    <a:pt x="0" y="65"/>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89">
              <a:extLst>
                <a:ext uri="{FF2B5EF4-FFF2-40B4-BE49-F238E27FC236}">
                  <a16:creationId xmlns:a16="http://schemas.microsoft.com/office/drawing/2014/main" xmlns="" id="{7E3F8932-28B5-4D07-8543-64E8359F3300}"/>
                </a:ext>
              </a:extLst>
            </p:cNvPr>
            <p:cNvSpPr>
              <a:spLocks/>
            </p:cNvSpPr>
            <p:nvPr/>
          </p:nvSpPr>
          <p:spPr bwMode="auto">
            <a:xfrm>
              <a:off x="946" y="1217"/>
              <a:ext cx="263" cy="220"/>
            </a:xfrm>
            <a:custGeom>
              <a:avLst/>
              <a:gdLst>
                <a:gd name="T0" fmla="*/ 2 w 111"/>
                <a:gd name="T1" fmla="*/ 7 h 93"/>
                <a:gd name="T2" fmla="*/ 19 w 111"/>
                <a:gd name="T3" fmla="*/ 6 h 93"/>
                <a:gd name="T4" fmla="*/ 20 w 111"/>
                <a:gd name="T5" fmla="*/ 7 h 93"/>
                <a:gd name="T6" fmla="*/ 103 w 111"/>
                <a:gd name="T7" fmla="*/ 69 h 93"/>
                <a:gd name="T8" fmla="*/ 106 w 111"/>
                <a:gd name="T9" fmla="*/ 76 h 93"/>
                <a:gd name="T10" fmla="*/ 95 w 111"/>
                <a:gd name="T11" fmla="*/ 88 h 93"/>
                <a:gd name="T12" fmla="*/ 45 w 111"/>
                <a:gd name="T13" fmla="*/ 57 h 93"/>
                <a:gd name="T14" fmla="*/ 43 w 111"/>
                <a:gd name="T15" fmla="*/ 56 h 93"/>
                <a:gd name="T16" fmla="*/ 1 w 111"/>
                <a:gd name="T17" fmla="*/ 15 h 93"/>
                <a:gd name="T18" fmla="*/ 2 w 111"/>
                <a:gd name="T19"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93">
                  <a:moveTo>
                    <a:pt x="2" y="7"/>
                  </a:moveTo>
                  <a:cubicBezTo>
                    <a:pt x="9" y="0"/>
                    <a:pt x="14" y="2"/>
                    <a:pt x="19" y="6"/>
                  </a:cubicBezTo>
                  <a:cubicBezTo>
                    <a:pt x="19" y="7"/>
                    <a:pt x="20" y="7"/>
                    <a:pt x="20" y="7"/>
                  </a:cubicBezTo>
                  <a:cubicBezTo>
                    <a:pt x="47" y="30"/>
                    <a:pt x="71" y="54"/>
                    <a:pt x="103" y="69"/>
                  </a:cubicBezTo>
                  <a:cubicBezTo>
                    <a:pt x="106" y="71"/>
                    <a:pt x="107" y="74"/>
                    <a:pt x="106" y="76"/>
                  </a:cubicBezTo>
                  <a:cubicBezTo>
                    <a:pt x="111" y="82"/>
                    <a:pt x="104" y="93"/>
                    <a:pt x="95" y="88"/>
                  </a:cubicBezTo>
                  <a:cubicBezTo>
                    <a:pt x="78" y="79"/>
                    <a:pt x="61" y="70"/>
                    <a:pt x="45" y="57"/>
                  </a:cubicBezTo>
                  <a:cubicBezTo>
                    <a:pt x="45" y="57"/>
                    <a:pt x="44" y="56"/>
                    <a:pt x="43" y="56"/>
                  </a:cubicBezTo>
                  <a:cubicBezTo>
                    <a:pt x="25" y="46"/>
                    <a:pt x="9" y="33"/>
                    <a:pt x="1" y="15"/>
                  </a:cubicBezTo>
                  <a:cubicBezTo>
                    <a:pt x="0" y="12"/>
                    <a:pt x="0" y="9"/>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90">
              <a:extLst>
                <a:ext uri="{FF2B5EF4-FFF2-40B4-BE49-F238E27FC236}">
                  <a16:creationId xmlns:a16="http://schemas.microsoft.com/office/drawing/2014/main" xmlns="" id="{F19E4F6E-A6A1-4B05-819D-C568D94A8BE8}"/>
                </a:ext>
              </a:extLst>
            </p:cNvPr>
            <p:cNvSpPr>
              <a:spLocks noEditPoints="1"/>
            </p:cNvSpPr>
            <p:nvPr/>
          </p:nvSpPr>
          <p:spPr bwMode="auto">
            <a:xfrm>
              <a:off x="2513" y="684"/>
              <a:ext cx="341" cy="438"/>
            </a:xfrm>
            <a:custGeom>
              <a:avLst/>
              <a:gdLst>
                <a:gd name="T0" fmla="*/ 130 w 144"/>
                <a:gd name="T1" fmla="*/ 151 h 185"/>
                <a:gd name="T2" fmla="*/ 43 w 144"/>
                <a:gd name="T3" fmla="*/ 164 h 185"/>
                <a:gd name="T4" fmla="*/ 82 w 144"/>
                <a:gd name="T5" fmla="*/ 118 h 185"/>
                <a:gd name="T6" fmla="*/ 73 w 144"/>
                <a:gd name="T7" fmla="*/ 107 h 185"/>
                <a:gd name="T8" fmla="*/ 51 w 144"/>
                <a:gd name="T9" fmla="*/ 124 h 185"/>
                <a:gd name="T10" fmla="*/ 85 w 144"/>
                <a:gd name="T11" fmla="*/ 64 h 185"/>
                <a:gd name="T12" fmla="*/ 75 w 144"/>
                <a:gd name="T13" fmla="*/ 58 h 185"/>
                <a:gd name="T14" fmla="*/ 51 w 144"/>
                <a:gd name="T15" fmla="*/ 77 h 185"/>
                <a:gd name="T16" fmla="*/ 78 w 144"/>
                <a:gd name="T17" fmla="*/ 12 h 185"/>
                <a:gd name="T18" fmla="*/ 65 w 144"/>
                <a:gd name="T19" fmla="*/ 6 h 185"/>
                <a:gd name="T20" fmla="*/ 1 w 144"/>
                <a:gd name="T21" fmla="*/ 145 h 185"/>
                <a:gd name="T22" fmla="*/ 4 w 144"/>
                <a:gd name="T23" fmla="*/ 152 h 185"/>
                <a:gd name="T24" fmla="*/ 2 w 144"/>
                <a:gd name="T25" fmla="*/ 164 h 185"/>
                <a:gd name="T26" fmla="*/ 14 w 144"/>
                <a:gd name="T27" fmla="*/ 170 h 185"/>
                <a:gd name="T28" fmla="*/ 15 w 144"/>
                <a:gd name="T29" fmla="*/ 171 h 185"/>
                <a:gd name="T30" fmla="*/ 15 w 144"/>
                <a:gd name="T31" fmla="*/ 171 h 185"/>
                <a:gd name="T32" fmla="*/ 22 w 144"/>
                <a:gd name="T33" fmla="*/ 184 h 185"/>
                <a:gd name="T34" fmla="*/ 133 w 144"/>
                <a:gd name="T35" fmla="*/ 166 h 185"/>
                <a:gd name="T36" fmla="*/ 130 w 144"/>
                <a:gd name="T37" fmla="*/ 151 h 185"/>
                <a:gd name="T38" fmla="*/ 56 w 144"/>
                <a:gd name="T39" fmla="*/ 92 h 185"/>
                <a:gd name="T40" fmla="*/ 20 w 144"/>
                <a:gd name="T41" fmla="*/ 148 h 185"/>
                <a:gd name="T42" fmla="*/ 25 w 144"/>
                <a:gd name="T43" fmla="*/ 132 h 185"/>
                <a:gd name="T44" fmla="*/ 56 w 144"/>
                <a:gd name="T45" fmla="*/ 92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185">
                  <a:moveTo>
                    <a:pt x="130" y="151"/>
                  </a:moveTo>
                  <a:cubicBezTo>
                    <a:pt x="101" y="155"/>
                    <a:pt x="72" y="159"/>
                    <a:pt x="43" y="164"/>
                  </a:cubicBezTo>
                  <a:cubicBezTo>
                    <a:pt x="58" y="151"/>
                    <a:pt x="73" y="137"/>
                    <a:pt x="82" y="118"/>
                  </a:cubicBezTo>
                  <a:cubicBezTo>
                    <a:pt x="85" y="112"/>
                    <a:pt x="79" y="103"/>
                    <a:pt x="73" y="107"/>
                  </a:cubicBezTo>
                  <a:cubicBezTo>
                    <a:pt x="65" y="112"/>
                    <a:pt x="57" y="118"/>
                    <a:pt x="51" y="124"/>
                  </a:cubicBezTo>
                  <a:cubicBezTo>
                    <a:pt x="63" y="105"/>
                    <a:pt x="76" y="86"/>
                    <a:pt x="85" y="64"/>
                  </a:cubicBezTo>
                  <a:cubicBezTo>
                    <a:pt x="88" y="58"/>
                    <a:pt x="79" y="54"/>
                    <a:pt x="75" y="58"/>
                  </a:cubicBezTo>
                  <a:cubicBezTo>
                    <a:pt x="67" y="64"/>
                    <a:pt x="59" y="70"/>
                    <a:pt x="51" y="77"/>
                  </a:cubicBezTo>
                  <a:cubicBezTo>
                    <a:pt x="62" y="56"/>
                    <a:pt x="73" y="35"/>
                    <a:pt x="78" y="12"/>
                  </a:cubicBezTo>
                  <a:cubicBezTo>
                    <a:pt x="79" y="4"/>
                    <a:pt x="70" y="0"/>
                    <a:pt x="65" y="6"/>
                  </a:cubicBezTo>
                  <a:cubicBezTo>
                    <a:pt x="33" y="46"/>
                    <a:pt x="15" y="96"/>
                    <a:pt x="1" y="145"/>
                  </a:cubicBezTo>
                  <a:cubicBezTo>
                    <a:pt x="0" y="148"/>
                    <a:pt x="1" y="151"/>
                    <a:pt x="4" y="152"/>
                  </a:cubicBezTo>
                  <a:cubicBezTo>
                    <a:pt x="3" y="156"/>
                    <a:pt x="2" y="160"/>
                    <a:pt x="2" y="164"/>
                  </a:cubicBezTo>
                  <a:cubicBezTo>
                    <a:pt x="1" y="171"/>
                    <a:pt x="9" y="173"/>
                    <a:pt x="14" y="170"/>
                  </a:cubicBezTo>
                  <a:cubicBezTo>
                    <a:pt x="14" y="170"/>
                    <a:pt x="15" y="171"/>
                    <a:pt x="15" y="171"/>
                  </a:cubicBezTo>
                  <a:cubicBezTo>
                    <a:pt x="15" y="171"/>
                    <a:pt x="15" y="171"/>
                    <a:pt x="15" y="171"/>
                  </a:cubicBezTo>
                  <a:cubicBezTo>
                    <a:pt x="10" y="176"/>
                    <a:pt x="14" y="185"/>
                    <a:pt x="22" y="184"/>
                  </a:cubicBezTo>
                  <a:cubicBezTo>
                    <a:pt x="59" y="176"/>
                    <a:pt x="96" y="172"/>
                    <a:pt x="133" y="166"/>
                  </a:cubicBezTo>
                  <a:cubicBezTo>
                    <a:pt x="144" y="165"/>
                    <a:pt x="140" y="149"/>
                    <a:pt x="130" y="151"/>
                  </a:cubicBezTo>
                  <a:close/>
                  <a:moveTo>
                    <a:pt x="56" y="92"/>
                  </a:moveTo>
                  <a:cubicBezTo>
                    <a:pt x="44" y="111"/>
                    <a:pt x="30" y="129"/>
                    <a:pt x="20" y="148"/>
                  </a:cubicBezTo>
                  <a:cubicBezTo>
                    <a:pt x="21" y="143"/>
                    <a:pt x="23" y="137"/>
                    <a:pt x="25" y="132"/>
                  </a:cubicBezTo>
                  <a:cubicBezTo>
                    <a:pt x="34" y="117"/>
                    <a:pt x="44" y="104"/>
                    <a:pt x="56"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91">
              <a:extLst>
                <a:ext uri="{FF2B5EF4-FFF2-40B4-BE49-F238E27FC236}">
                  <a16:creationId xmlns:a16="http://schemas.microsoft.com/office/drawing/2014/main" xmlns="" id="{BC25FA0E-8E7A-46BF-A49E-41FF9E9E6F49}"/>
                </a:ext>
              </a:extLst>
            </p:cNvPr>
            <p:cNvSpPr>
              <a:spLocks noEditPoints="1"/>
            </p:cNvSpPr>
            <p:nvPr/>
          </p:nvSpPr>
          <p:spPr bwMode="auto">
            <a:xfrm>
              <a:off x="957" y="622"/>
              <a:ext cx="389" cy="493"/>
            </a:xfrm>
            <a:custGeom>
              <a:avLst/>
              <a:gdLst>
                <a:gd name="T0" fmla="*/ 146 w 164"/>
                <a:gd name="T1" fmla="*/ 117 h 208"/>
                <a:gd name="T2" fmla="*/ 144 w 164"/>
                <a:gd name="T3" fmla="*/ 93 h 208"/>
                <a:gd name="T4" fmla="*/ 128 w 164"/>
                <a:gd name="T5" fmla="*/ 92 h 208"/>
                <a:gd name="T6" fmla="*/ 128 w 164"/>
                <a:gd name="T7" fmla="*/ 98 h 208"/>
                <a:gd name="T8" fmla="*/ 104 w 164"/>
                <a:gd name="T9" fmla="*/ 7 h 208"/>
                <a:gd name="T10" fmla="*/ 89 w 164"/>
                <a:gd name="T11" fmla="*/ 9 h 208"/>
                <a:gd name="T12" fmla="*/ 121 w 164"/>
                <a:gd name="T13" fmla="*/ 146 h 208"/>
                <a:gd name="T14" fmla="*/ 59 w 164"/>
                <a:gd name="T15" fmla="*/ 90 h 208"/>
                <a:gd name="T16" fmla="*/ 52 w 164"/>
                <a:gd name="T17" fmla="*/ 96 h 208"/>
                <a:gd name="T18" fmla="*/ 81 w 164"/>
                <a:gd name="T19" fmla="*/ 133 h 208"/>
                <a:gd name="T20" fmla="*/ 122 w 164"/>
                <a:gd name="T21" fmla="*/ 182 h 208"/>
                <a:gd name="T22" fmla="*/ 74 w 164"/>
                <a:gd name="T23" fmla="*/ 165 h 208"/>
                <a:gd name="T24" fmla="*/ 11 w 164"/>
                <a:gd name="T25" fmla="*/ 162 h 208"/>
                <a:gd name="T26" fmla="*/ 8 w 164"/>
                <a:gd name="T27" fmla="*/ 178 h 208"/>
                <a:gd name="T28" fmla="*/ 126 w 164"/>
                <a:gd name="T29" fmla="*/ 202 h 208"/>
                <a:gd name="T30" fmla="*/ 134 w 164"/>
                <a:gd name="T31" fmla="*/ 199 h 208"/>
                <a:gd name="T32" fmla="*/ 136 w 164"/>
                <a:gd name="T33" fmla="*/ 199 h 208"/>
                <a:gd name="T34" fmla="*/ 142 w 164"/>
                <a:gd name="T35" fmla="*/ 197 h 208"/>
                <a:gd name="T36" fmla="*/ 151 w 164"/>
                <a:gd name="T37" fmla="*/ 205 h 208"/>
                <a:gd name="T38" fmla="*/ 163 w 164"/>
                <a:gd name="T39" fmla="*/ 198 h 208"/>
                <a:gd name="T40" fmla="*/ 146 w 164"/>
                <a:gd name="T41" fmla="*/ 117 h 208"/>
                <a:gd name="T42" fmla="*/ 72 w 164"/>
                <a:gd name="T43" fmla="*/ 108 h 208"/>
                <a:gd name="T44" fmla="*/ 91 w 164"/>
                <a:gd name="T45" fmla="*/ 126 h 208"/>
                <a:gd name="T46" fmla="*/ 72 w 164"/>
                <a:gd name="T47" fmla="*/ 1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4" h="208">
                  <a:moveTo>
                    <a:pt x="146" y="117"/>
                  </a:moveTo>
                  <a:cubicBezTo>
                    <a:pt x="145" y="109"/>
                    <a:pt x="144" y="101"/>
                    <a:pt x="144" y="93"/>
                  </a:cubicBezTo>
                  <a:cubicBezTo>
                    <a:pt x="144" y="83"/>
                    <a:pt x="129" y="82"/>
                    <a:pt x="128" y="92"/>
                  </a:cubicBezTo>
                  <a:cubicBezTo>
                    <a:pt x="128" y="94"/>
                    <a:pt x="128" y="96"/>
                    <a:pt x="128" y="98"/>
                  </a:cubicBezTo>
                  <a:cubicBezTo>
                    <a:pt x="121" y="68"/>
                    <a:pt x="114" y="37"/>
                    <a:pt x="104" y="7"/>
                  </a:cubicBezTo>
                  <a:cubicBezTo>
                    <a:pt x="102" y="0"/>
                    <a:pt x="89" y="0"/>
                    <a:pt x="89" y="9"/>
                  </a:cubicBezTo>
                  <a:cubicBezTo>
                    <a:pt x="90" y="56"/>
                    <a:pt x="103" y="102"/>
                    <a:pt x="121" y="146"/>
                  </a:cubicBezTo>
                  <a:cubicBezTo>
                    <a:pt x="105" y="123"/>
                    <a:pt x="89" y="100"/>
                    <a:pt x="59" y="90"/>
                  </a:cubicBezTo>
                  <a:cubicBezTo>
                    <a:pt x="55" y="88"/>
                    <a:pt x="51" y="92"/>
                    <a:pt x="52" y="96"/>
                  </a:cubicBezTo>
                  <a:cubicBezTo>
                    <a:pt x="57" y="112"/>
                    <a:pt x="69" y="122"/>
                    <a:pt x="81" y="133"/>
                  </a:cubicBezTo>
                  <a:cubicBezTo>
                    <a:pt x="97" y="147"/>
                    <a:pt x="112" y="163"/>
                    <a:pt x="122" y="182"/>
                  </a:cubicBezTo>
                  <a:cubicBezTo>
                    <a:pt x="106" y="178"/>
                    <a:pt x="90" y="169"/>
                    <a:pt x="74" y="165"/>
                  </a:cubicBezTo>
                  <a:cubicBezTo>
                    <a:pt x="53" y="160"/>
                    <a:pt x="31" y="162"/>
                    <a:pt x="11" y="162"/>
                  </a:cubicBezTo>
                  <a:cubicBezTo>
                    <a:pt x="2" y="162"/>
                    <a:pt x="0" y="175"/>
                    <a:pt x="8" y="178"/>
                  </a:cubicBezTo>
                  <a:cubicBezTo>
                    <a:pt x="46" y="191"/>
                    <a:pt x="87" y="193"/>
                    <a:pt x="126" y="202"/>
                  </a:cubicBezTo>
                  <a:cubicBezTo>
                    <a:pt x="130" y="203"/>
                    <a:pt x="133" y="202"/>
                    <a:pt x="134" y="199"/>
                  </a:cubicBezTo>
                  <a:cubicBezTo>
                    <a:pt x="135" y="199"/>
                    <a:pt x="135" y="199"/>
                    <a:pt x="136" y="199"/>
                  </a:cubicBezTo>
                  <a:cubicBezTo>
                    <a:pt x="138" y="199"/>
                    <a:pt x="141" y="198"/>
                    <a:pt x="142" y="197"/>
                  </a:cubicBezTo>
                  <a:cubicBezTo>
                    <a:pt x="145" y="199"/>
                    <a:pt x="148" y="202"/>
                    <a:pt x="151" y="205"/>
                  </a:cubicBezTo>
                  <a:cubicBezTo>
                    <a:pt x="156" y="208"/>
                    <a:pt x="164" y="204"/>
                    <a:pt x="163" y="198"/>
                  </a:cubicBezTo>
                  <a:cubicBezTo>
                    <a:pt x="162" y="170"/>
                    <a:pt x="150" y="144"/>
                    <a:pt x="146" y="117"/>
                  </a:cubicBezTo>
                  <a:close/>
                  <a:moveTo>
                    <a:pt x="72" y="108"/>
                  </a:moveTo>
                  <a:cubicBezTo>
                    <a:pt x="79" y="113"/>
                    <a:pt x="86" y="119"/>
                    <a:pt x="91" y="126"/>
                  </a:cubicBezTo>
                  <a:cubicBezTo>
                    <a:pt x="84" y="121"/>
                    <a:pt x="77" y="115"/>
                    <a:pt x="72"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92">
              <a:extLst>
                <a:ext uri="{FF2B5EF4-FFF2-40B4-BE49-F238E27FC236}">
                  <a16:creationId xmlns:a16="http://schemas.microsoft.com/office/drawing/2014/main" xmlns="" id="{923245DC-9D07-494F-A603-5FF843FC1F8B}"/>
                </a:ext>
              </a:extLst>
            </p:cNvPr>
            <p:cNvSpPr>
              <a:spLocks/>
            </p:cNvSpPr>
            <p:nvPr/>
          </p:nvSpPr>
          <p:spPr bwMode="auto">
            <a:xfrm>
              <a:off x="1519" y="2514"/>
              <a:ext cx="278" cy="1040"/>
            </a:xfrm>
            <a:custGeom>
              <a:avLst/>
              <a:gdLst>
                <a:gd name="T0" fmla="*/ 106 w 117"/>
                <a:gd name="T1" fmla="*/ 4 h 439"/>
                <a:gd name="T2" fmla="*/ 104 w 117"/>
                <a:gd name="T3" fmla="*/ 6 h 439"/>
                <a:gd name="T4" fmla="*/ 100 w 117"/>
                <a:gd name="T5" fmla="*/ 8 h 439"/>
                <a:gd name="T6" fmla="*/ 47 w 117"/>
                <a:gd name="T7" fmla="*/ 105 h 439"/>
                <a:gd name="T8" fmla="*/ 23 w 117"/>
                <a:gd name="T9" fmla="*/ 195 h 439"/>
                <a:gd name="T10" fmla="*/ 6 w 117"/>
                <a:gd name="T11" fmla="*/ 318 h 439"/>
                <a:gd name="T12" fmla="*/ 0 w 117"/>
                <a:gd name="T13" fmla="*/ 428 h 439"/>
                <a:gd name="T14" fmla="*/ 16 w 117"/>
                <a:gd name="T15" fmla="*/ 429 h 439"/>
                <a:gd name="T16" fmla="*/ 16 w 117"/>
                <a:gd name="T17" fmla="*/ 420 h 439"/>
                <a:gd name="T18" fmla="*/ 17 w 117"/>
                <a:gd name="T19" fmla="*/ 416 h 439"/>
                <a:gd name="T20" fmla="*/ 19 w 117"/>
                <a:gd name="T21" fmla="*/ 374 h 439"/>
                <a:gd name="T22" fmla="*/ 28 w 117"/>
                <a:gd name="T23" fmla="*/ 304 h 439"/>
                <a:gd name="T24" fmla="*/ 44 w 117"/>
                <a:gd name="T25" fmla="*/ 199 h 439"/>
                <a:gd name="T26" fmla="*/ 107 w 117"/>
                <a:gd name="T27" fmla="*/ 19 h 439"/>
                <a:gd name="T28" fmla="*/ 109 w 117"/>
                <a:gd name="T29" fmla="*/ 18 h 439"/>
                <a:gd name="T30" fmla="*/ 112 w 117"/>
                <a:gd name="T31" fmla="*/ 12 h 439"/>
                <a:gd name="T32" fmla="*/ 114 w 117"/>
                <a:gd name="T33" fmla="*/ 9 h 439"/>
                <a:gd name="T34" fmla="*/ 106 w 117"/>
                <a:gd name="T35" fmla="*/ 4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7" h="439">
                  <a:moveTo>
                    <a:pt x="106" y="4"/>
                  </a:moveTo>
                  <a:cubicBezTo>
                    <a:pt x="105" y="5"/>
                    <a:pt x="105" y="6"/>
                    <a:pt x="104" y="6"/>
                  </a:cubicBezTo>
                  <a:cubicBezTo>
                    <a:pt x="103" y="6"/>
                    <a:pt x="102" y="7"/>
                    <a:pt x="100" y="8"/>
                  </a:cubicBezTo>
                  <a:cubicBezTo>
                    <a:pt x="69" y="30"/>
                    <a:pt x="56" y="67"/>
                    <a:pt x="47" y="105"/>
                  </a:cubicBezTo>
                  <a:cubicBezTo>
                    <a:pt x="37" y="134"/>
                    <a:pt x="30" y="164"/>
                    <a:pt x="23" y="195"/>
                  </a:cubicBezTo>
                  <a:cubicBezTo>
                    <a:pt x="15" y="235"/>
                    <a:pt x="9" y="277"/>
                    <a:pt x="6" y="318"/>
                  </a:cubicBezTo>
                  <a:cubicBezTo>
                    <a:pt x="2" y="355"/>
                    <a:pt x="1" y="391"/>
                    <a:pt x="0" y="428"/>
                  </a:cubicBezTo>
                  <a:cubicBezTo>
                    <a:pt x="0" y="438"/>
                    <a:pt x="16" y="439"/>
                    <a:pt x="16" y="429"/>
                  </a:cubicBezTo>
                  <a:cubicBezTo>
                    <a:pt x="16" y="426"/>
                    <a:pt x="16" y="423"/>
                    <a:pt x="16" y="420"/>
                  </a:cubicBezTo>
                  <a:cubicBezTo>
                    <a:pt x="17" y="419"/>
                    <a:pt x="17" y="418"/>
                    <a:pt x="17" y="416"/>
                  </a:cubicBezTo>
                  <a:cubicBezTo>
                    <a:pt x="18" y="402"/>
                    <a:pt x="18" y="388"/>
                    <a:pt x="19" y="374"/>
                  </a:cubicBezTo>
                  <a:cubicBezTo>
                    <a:pt x="21" y="351"/>
                    <a:pt x="25" y="327"/>
                    <a:pt x="28" y="304"/>
                  </a:cubicBezTo>
                  <a:cubicBezTo>
                    <a:pt x="33" y="269"/>
                    <a:pt x="37" y="234"/>
                    <a:pt x="44" y="199"/>
                  </a:cubicBezTo>
                  <a:cubicBezTo>
                    <a:pt x="56" y="135"/>
                    <a:pt x="76" y="76"/>
                    <a:pt x="107" y="19"/>
                  </a:cubicBezTo>
                  <a:cubicBezTo>
                    <a:pt x="108" y="19"/>
                    <a:pt x="109" y="18"/>
                    <a:pt x="109" y="18"/>
                  </a:cubicBezTo>
                  <a:cubicBezTo>
                    <a:pt x="111" y="16"/>
                    <a:pt x="112" y="14"/>
                    <a:pt x="112" y="12"/>
                  </a:cubicBezTo>
                  <a:cubicBezTo>
                    <a:pt x="112" y="11"/>
                    <a:pt x="113" y="10"/>
                    <a:pt x="114" y="9"/>
                  </a:cubicBezTo>
                  <a:cubicBezTo>
                    <a:pt x="117" y="3"/>
                    <a:pt x="110" y="0"/>
                    <a:pt x="10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93">
              <a:extLst>
                <a:ext uri="{FF2B5EF4-FFF2-40B4-BE49-F238E27FC236}">
                  <a16:creationId xmlns:a16="http://schemas.microsoft.com/office/drawing/2014/main" xmlns="" id="{5026A508-E593-4E76-9FD2-B9E8063351FB}"/>
                </a:ext>
              </a:extLst>
            </p:cNvPr>
            <p:cNvSpPr>
              <a:spLocks/>
            </p:cNvSpPr>
            <p:nvPr/>
          </p:nvSpPr>
          <p:spPr bwMode="auto">
            <a:xfrm>
              <a:off x="2001" y="2521"/>
              <a:ext cx="318" cy="1030"/>
            </a:xfrm>
            <a:custGeom>
              <a:avLst/>
              <a:gdLst>
                <a:gd name="T0" fmla="*/ 131 w 134"/>
                <a:gd name="T1" fmla="*/ 419 h 435"/>
                <a:gd name="T2" fmla="*/ 134 w 134"/>
                <a:gd name="T3" fmla="*/ 412 h 435"/>
                <a:gd name="T4" fmla="*/ 126 w 134"/>
                <a:gd name="T5" fmla="*/ 333 h 435"/>
                <a:gd name="T6" fmla="*/ 121 w 134"/>
                <a:gd name="T7" fmla="*/ 306 h 435"/>
                <a:gd name="T8" fmla="*/ 119 w 134"/>
                <a:gd name="T9" fmla="*/ 291 h 435"/>
                <a:gd name="T10" fmla="*/ 118 w 134"/>
                <a:gd name="T11" fmla="*/ 286 h 435"/>
                <a:gd name="T12" fmla="*/ 104 w 134"/>
                <a:gd name="T13" fmla="*/ 177 h 435"/>
                <a:gd name="T14" fmla="*/ 35 w 134"/>
                <a:gd name="T15" fmla="*/ 18 h 435"/>
                <a:gd name="T16" fmla="*/ 29 w 134"/>
                <a:gd name="T17" fmla="*/ 12 h 435"/>
                <a:gd name="T18" fmla="*/ 24 w 134"/>
                <a:gd name="T19" fmla="*/ 10 h 435"/>
                <a:gd name="T20" fmla="*/ 10 w 134"/>
                <a:gd name="T21" fmla="*/ 2 h 435"/>
                <a:gd name="T22" fmla="*/ 5 w 134"/>
                <a:gd name="T23" fmla="*/ 10 h 435"/>
                <a:gd name="T24" fmla="*/ 20 w 134"/>
                <a:gd name="T25" fmla="*/ 23 h 435"/>
                <a:gd name="T26" fmla="*/ 93 w 134"/>
                <a:gd name="T27" fmla="*/ 231 h 435"/>
                <a:gd name="T28" fmla="*/ 113 w 134"/>
                <a:gd name="T29" fmla="*/ 353 h 435"/>
                <a:gd name="T30" fmla="*/ 116 w 134"/>
                <a:gd name="T31" fmla="*/ 426 h 435"/>
                <a:gd name="T32" fmla="*/ 124 w 134"/>
                <a:gd name="T33" fmla="*/ 435 h 435"/>
                <a:gd name="T34" fmla="*/ 124 w 134"/>
                <a:gd name="T35" fmla="*/ 435 h 435"/>
                <a:gd name="T36" fmla="*/ 132 w 134"/>
                <a:gd name="T37" fmla="*/ 423 h 435"/>
                <a:gd name="T38" fmla="*/ 131 w 134"/>
                <a:gd name="T39" fmla="*/ 419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 h="435">
                  <a:moveTo>
                    <a:pt x="131" y="419"/>
                  </a:moveTo>
                  <a:cubicBezTo>
                    <a:pt x="133" y="417"/>
                    <a:pt x="134" y="415"/>
                    <a:pt x="134" y="412"/>
                  </a:cubicBezTo>
                  <a:cubicBezTo>
                    <a:pt x="134" y="385"/>
                    <a:pt x="130" y="359"/>
                    <a:pt x="126" y="333"/>
                  </a:cubicBezTo>
                  <a:cubicBezTo>
                    <a:pt x="124" y="324"/>
                    <a:pt x="123" y="315"/>
                    <a:pt x="121" y="306"/>
                  </a:cubicBezTo>
                  <a:cubicBezTo>
                    <a:pt x="120" y="301"/>
                    <a:pt x="120" y="296"/>
                    <a:pt x="119" y="291"/>
                  </a:cubicBezTo>
                  <a:cubicBezTo>
                    <a:pt x="119" y="289"/>
                    <a:pt x="118" y="288"/>
                    <a:pt x="118" y="286"/>
                  </a:cubicBezTo>
                  <a:cubicBezTo>
                    <a:pt x="113" y="250"/>
                    <a:pt x="110" y="213"/>
                    <a:pt x="104" y="177"/>
                  </a:cubicBezTo>
                  <a:cubicBezTo>
                    <a:pt x="95" y="124"/>
                    <a:pt x="79" y="55"/>
                    <a:pt x="35" y="18"/>
                  </a:cubicBezTo>
                  <a:cubicBezTo>
                    <a:pt x="33" y="16"/>
                    <a:pt x="31" y="14"/>
                    <a:pt x="29" y="12"/>
                  </a:cubicBezTo>
                  <a:cubicBezTo>
                    <a:pt x="27" y="10"/>
                    <a:pt x="25" y="9"/>
                    <a:pt x="24" y="10"/>
                  </a:cubicBezTo>
                  <a:cubicBezTo>
                    <a:pt x="19" y="7"/>
                    <a:pt x="15" y="4"/>
                    <a:pt x="10" y="2"/>
                  </a:cubicBezTo>
                  <a:cubicBezTo>
                    <a:pt x="5" y="0"/>
                    <a:pt x="0" y="6"/>
                    <a:pt x="5" y="10"/>
                  </a:cubicBezTo>
                  <a:cubicBezTo>
                    <a:pt x="10" y="14"/>
                    <a:pt x="15" y="19"/>
                    <a:pt x="20" y="23"/>
                  </a:cubicBezTo>
                  <a:cubicBezTo>
                    <a:pt x="53" y="89"/>
                    <a:pt x="77" y="159"/>
                    <a:pt x="93" y="231"/>
                  </a:cubicBezTo>
                  <a:cubicBezTo>
                    <a:pt x="100" y="272"/>
                    <a:pt x="108" y="312"/>
                    <a:pt x="113" y="353"/>
                  </a:cubicBezTo>
                  <a:cubicBezTo>
                    <a:pt x="115" y="378"/>
                    <a:pt x="114" y="402"/>
                    <a:pt x="116" y="426"/>
                  </a:cubicBezTo>
                  <a:cubicBezTo>
                    <a:pt x="116" y="431"/>
                    <a:pt x="119" y="435"/>
                    <a:pt x="124" y="435"/>
                  </a:cubicBezTo>
                  <a:cubicBezTo>
                    <a:pt x="124" y="435"/>
                    <a:pt x="124" y="435"/>
                    <a:pt x="124" y="435"/>
                  </a:cubicBezTo>
                  <a:cubicBezTo>
                    <a:pt x="131" y="435"/>
                    <a:pt x="133" y="428"/>
                    <a:pt x="132" y="423"/>
                  </a:cubicBezTo>
                  <a:cubicBezTo>
                    <a:pt x="131" y="422"/>
                    <a:pt x="131" y="420"/>
                    <a:pt x="131" y="4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94">
              <a:extLst>
                <a:ext uri="{FF2B5EF4-FFF2-40B4-BE49-F238E27FC236}">
                  <a16:creationId xmlns:a16="http://schemas.microsoft.com/office/drawing/2014/main" xmlns="" id="{11BC6C15-B28B-48C2-B4A1-2500E8B2B77A}"/>
                </a:ext>
              </a:extLst>
            </p:cNvPr>
            <p:cNvSpPr>
              <a:spLocks/>
            </p:cNvSpPr>
            <p:nvPr/>
          </p:nvSpPr>
          <p:spPr bwMode="auto">
            <a:xfrm>
              <a:off x="1527" y="3483"/>
              <a:ext cx="792" cy="97"/>
            </a:xfrm>
            <a:custGeom>
              <a:avLst/>
              <a:gdLst>
                <a:gd name="T0" fmla="*/ 319 w 334"/>
                <a:gd name="T1" fmla="*/ 2 h 41"/>
                <a:gd name="T2" fmla="*/ 212 w 334"/>
                <a:gd name="T3" fmla="*/ 18 h 41"/>
                <a:gd name="T4" fmla="*/ 144 w 334"/>
                <a:gd name="T5" fmla="*/ 16 h 41"/>
                <a:gd name="T6" fmla="*/ 65 w 334"/>
                <a:gd name="T7" fmla="*/ 6 h 41"/>
                <a:gd name="T8" fmla="*/ 8 w 334"/>
                <a:gd name="T9" fmla="*/ 5 h 41"/>
                <a:gd name="T10" fmla="*/ 4 w 334"/>
                <a:gd name="T11" fmla="*/ 16 h 41"/>
                <a:gd name="T12" fmla="*/ 10 w 334"/>
                <a:gd name="T13" fmla="*/ 32 h 41"/>
                <a:gd name="T14" fmla="*/ 219 w 334"/>
                <a:gd name="T15" fmla="*/ 35 h 41"/>
                <a:gd name="T16" fmla="*/ 322 w 334"/>
                <a:gd name="T17" fmla="*/ 18 h 41"/>
                <a:gd name="T18" fmla="*/ 323 w 334"/>
                <a:gd name="T19" fmla="*/ 18 h 41"/>
                <a:gd name="T20" fmla="*/ 323 w 334"/>
                <a:gd name="T21" fmla="*/ 18 h 41"/>
                <a:gd name="T22" fmla="*/ 325 w 334"/>
                <a:gd name="T23" fmla="*/ 18 h 41"/>
                <a:gd name="T24" fmla="*/ 319 w 334"/>
                <a:gd name="T25" fmla="*/ 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4" h="41">
                  <a:moveTo>
                    <a:pt x="319" y="2"/>
                  </a:moveTo>
                  <a:cubicBezTo>
                    <a:pt x="284" y="10"/>
                    <a:pt x="248" y="15"/>
                    <a:pt x="212" y="18"/>
                  </a:cubicBezTo>
                  <a:cubicBezTo>
                    <a:pt x="189" y="19"/>
                    <a:pt x="166" y="17"/>
                    <a:pt x="144" y="16"/>
                  </a:cubicBezTo>
                  <a:cubicBezTo>
                    <a:pt x="117" y="15"/>
                    <a:pt x="91" y="11"/>
                    <a:pt x="65" y="6"/>
                  </a:cubicBezTo>
                  <a:cubicBezTo>
                    <a:pt x="46" y="3"/>
                    <a:pt x="26" y="0"/>
                    <a:pt x="8" y="5"/>
                  </a:cubicBezTo>
                  <a:cubicBezTo>
                    <a:pt x="3" y="7"/>
                    <a:pt x="1" y="13"/>
                    <a:pt x="4" y="16"/>
                  </a:cubicBezTo>
                  <a:cubicBezTo>
                    <a:pt x="0" y="21"/>
                    <a:pt x="2" y="31"/>
                    <a:pt x="10" y="32"/>
                  </a:cubicBezTo>
                  <a:cubicBezTo>
                    <a:pt x="78" y="40"/>
                    <a:pt x="149" y="41"/>
                    <a:pt x="219" y="35"/>
                  </a:cubicBezTo>
                  <a:cubicBezTo>
                    <a:pt x="254" y="34"/>
                    <a:pt x="290" y="30"/>
                    <a:pt x="322" y="18"/>
                  </a:cubicBezTo>
                  <a:cubicBezTo>
                    <a:pt x="323" y="18"/>
                    <a:pt x="323" y="18"/>
                    <a:pt x="323" y="18"/>
                  </a:cubicBezTo>
                  <a:cubicBezTo>
                    <a:pt x="323" y="18"/>
                    <a:pt x="323" y="18"/>
                    <a:pt x="323" y="18"/>
                  </a:cubicBezTo>
                  <a:cubicBezTo>
                    <a:pt x="323" y="18"/>
                    <a:pt x="324" y="18"/>
                    <a:pt x="325" y="18"/>
                  </a:cubicBezTo>
                  <a:cubicBezTo>
                    <a:pt x="334" y="14"/>
                    <a:pt x="328" y="0"/>
                    <a:pt x="31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95">
              <a:extLst>
                <a:ext uri="{FF2B5EF4-FFF2-40B4-BE49-F238E27FC236}">
                  <a16:creationId xmlns:a16="http://schemas.microsoft.com/office/drawing/2014/main" xmlns="" id="{3B142D70-95A9-4B5C-A4B7-3CC9A3D8A57E}"/>
                </a:ext>
              </a:extLst>
            </p:cNvPr>
            <p:cNvSpPr>
              <a:spLocks/>
            </p:cNvSpPr>
            <p:nvPr/>
          </p:nvSpPr>
          <p:spPr bwMode="auto">
            <a:xfrm>
              <a:off x="1821" y="3513"/>
              <a:ext cx="505" cy="71"/>
            </a:xfrm>
            <a:custGeom>
              <a:avLst/>
              <a:gdLst>
                <a:gd name="T0" fmla="*/ 204 w 213"/>
                <a:gd name="T1" fmla="*/ 1 h 30"/>
                <a:gd name="T2" fmla="*/ 101 w 213"/>
                <a:gd name="T3" fmla="*/ 14 h 30"/>
                <a:gd name="T4" fmla="*/ 49 w 213"/>
                <a:gd name="T5" fmla="*/ 12 h 30"/>
                <a:gd name="T6" fmla="*/ 6 w 213"/>
                <a:gd name="T7" fmla="*/ 13 h 30"/>
                <a:gd name="T8" fmla="*/ 6 w 213"/>
                <a:gd name="T9" fmla="*/ 23 h 30"/>
                <a:gd name="T10" fmla="*/ 48 w 213"/>
                <a:gd name="T11" fmla="*/ 27 h 30"/>
                <a:gd name="T12" fmla="*/ 108 w 213"/>
                <a:gd name="T13" fmla="*/ 30 h 30"/>
                <a:gd name="T14" fmla="*/ 208 w 213"/>
                <a:gd name="T15" fmla="*/ 12 h 30"/>
                <a:gd name="T16" fmla="*/ 204 w 213"/>
                <a:gd name="T17"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30">
                  <a:moveTo>
                    <a:pt x="204" y="1"/>
                  </a:moveTo>
                  <a:cubicBezTo>
                    <a:pt x="169" y="9"/>
                    <a:pt x="137" y="15"/>
                    <a:pt x="101" y="14"/>
                  </a:cubicBezTo>
                  <a:cubicBezTo>
                    <a:pt x="83" y="14"/>
                    <a:pt x="66" y="13"/>
                    <a:pt x="49" y="12"/>
                  </a:cubicBezTo>
                  <a:cubicBezTo>
                    <a:pt x="35" y="11"/>
                    <a:pt x="19" y="8"/>
                    <a:pt x="6" y="13"/>
                  </a:cubicBezTo>
                  <a:cubicBezTo>
                    <a:pt x="1" y="14"/>
                    <a:pt x="0" y="21"/>
                    <a:pt x="6" y="23"/>
                  </a:cubicBezTo>
                  <a:cubicBezTo>
                    <a:pt x="19" y="28"/>
                    <a:pt x="34" y="26"/>
                    <a:pt x="48" y="27"/>
                  </a:cubicBezTo>
                  <a:cubicBezTo>
                    <a:pt x="68" y="28"/>
                    <a:pt x="88" y="29"/>
                    <a:pt x="108" y="30"/>
                  </a:cubicBezTo>
                  <a:cubicBezTo>
                    <a:pt x="139" y="30"/>
                    <a:pt x="181" y="30"/>
                    <a:pt x="208" y="12"/>
                  </a:cubicBezTo>
                  <a:cubicBezTo>
                    <a:pt x="213" y="8"/>
                    <a:pt x="211" y="0"/>
                    <a:pt x="20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96">
              <a:extLst>
                <a:ext uri="{FF2B5EF4-FFF2-40B4-BE49-F238E27FC236}">
                  <a16:creationId xmlns:a16="http://schemas.microsoft.com/office/drawing/2014/main" xmlns="" id="{BF91F6E4-D26C-4ACF-9144-B1602DAA234F}"/>
                </a:ext>
              </a:extLst>
            </p:cNvPr>
            <p:cNvSpPr>
              <a:spLocks/>
            </p:cNvSpPr>
            <p:nvPr/>
          </p:nvSpPr>
          <p:spPr bwMode="auto">
            <a:xfrm>
              <a:off x="1749" y="3542"/>
              <a:ext cx="67" cy="322"/>
            </a:xfrm>
            <a:custGeom>
              <a:avLst/>
              <a:gdLst>
                <a:gd name="T0" fmla="*/ 24 w 28"/>
                <a:gd name="T1" fmla="*/ 122 h 136"/>
                <a:gd name="T2" fmla="*/ 24 w 28"/>
                <a:gd name="T3" fmla="*/ 122 h 136"/>
                <a:gd name="T4" fmla="*/ 25 w 28"/>
                <a:gd name="T5" fmla="*/ 119 h 136"/>
                <a:gd name="T6" fmla="*/ 21 w 28"/>
                <a:gd name="T7" fmla="*/ 41 h 136"/>
                <a:gd name="T8" fmla="*/ 26 w 28"/>
                <a:gd name="T9" fmla="*/ 12 h 136"/>
                <a:gd name="T10" fmla="*/ 10 w 28"/>
                <a:gd name="T11" fmla="*/ 9 h 136"/>
                <a:gd name="T12" fmla="*/ 6 w 28"/>
                <a:gd name="T13" fmla="*/ 26 h 136"/>
                <a:gd name="T14" fmla="*/ 3 w 28"/>
                <a:gd name="T15" fmla="*/ 57 h 136"/>
                <a:gd name="T16" fmla="*/ 8 w 28"/>
                <a:gd name="T17" fmla="*/ 126 h 136"/>
                <a:gd name="T18" fmla="*/ 24 w 28"/>
                <a:gd name="T19" fmla="*/ 12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136">
                  <a:moveTo>
                    <a:pt x="24" y="122"/>
                  </a:moveTo>
                  <a:cubicBezTo>
                    <a:pt x="24" y="122"/>
                    <a:pt x="24" y="122"/>
                    <a:pt x="24" y="122"/>
                  </a:cubicBezTo>
                  <a:cubicBezTo>
                    <a:pt x="24" y="121"/>
                    <a:pt x="25" y="120"/>
                    <a:pt x="25" y="119"/>
                  </a:cubicBezTo>
                  <a:cubicBezTo>
                    <a:pt x="24" y="93"/>
                    <a:pt x="20" y="67"/>
                    <a:pt x="21" y="41"/>
                  </a:cubicBezTo>
                  <a:cubicBezTo>
                    <a:pt x="23" y="31"/>
                    <a:pt x="24" y="22"/>
                    <a:pt x="26" y="12"/>
                  </a:cubicBezTo>
                  <a:cubicBezTo>
                    <a:pt x="27" y="2"/>
                    <a:pt x="12" y="0"/>
                    <a:pt x="10" y="9"/>
                  </a:cubicBezTo>
                  <a:cubicBezTo>
                    <a:pt x="8" y="15"/>
                    <a:pt x="7" y="20"/>
                    <a:pt x="6" y="26"/>
                  </a:cubicBezTo>
                  <a:cubicBezTo>
                    <a:pt x="4" y="36"/>
                    <a:pt x="3" y="46"/>
                    <a:pt x="3" y="57"/>
                  </a:cubicBezTo>
                  <a:cubicBezTo>
                    <a:pt x="0" y="80"/>
                    <a:pt x="0" y="103"/>
                    <a:pt x="8" y="126"/>
                  </a:cubicBezTo>
                  <a:cubicBezTo>
                    <a:pt x="11" y="136"/>
                    <a:pt x="28" y="133"/>
                    <a:pt x="24"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97">
              <a:extLst>
                <a:ext uri="{FF2B5EF4-FFF2-40B4-BE49-F238E27FC236}">
                  <a16:creationId xmlns:a16="http://schemas.microsoft.com/office/drawing/2014/main" xmlns="" id="{D16BB551-6BC4-4C27-91E4-D66AFF5BF713}"/>
                </a:ext>
              </a:extLst>
            </p:cNvPr>
            <p:cNvSpPr>
              <a:spLocks/>
            </p:cNvSpPr>
            <p:nvPr/>
          </p:nvSpPr>
          <p:spPr bwMode="auto">
            <a:xfrm>
              <a:off x="2013" y="3546"/>
              <a:ext cx="68" cy="318"/>
            </a:xfrm>
            <a:custGeom>
              <a:avLst/>
              <a:gdLst>
                <a:gd name="T0" fmla="*/ 26 w 29"/>
                <a:gd name="T1" fmla="*/ 70 h 134"/>
                <a:gd name="T2" fmla="*/ 19 w 29"/>
                <a:gd name="T3" fmla="*/ 16 h 134"/>
                <a:gd name="T4" fmla="*/ 19 w 29"/>
                <a:gd name="T5" fmla="*/ 9 h 134"/>
                <a:gd name="T6" fmla="*/ 7 w 29"/>
                <a:gd name="T7" fmla="*/ 7 h 134"/>
                <a:gd name="T8" fmla="*/ 6 w 29"/>
                <a:gd name="T9" fmla="*/ 10 h 134"/>
                <a:gd name="T10" fmla="*/ 2 w 29"/>
                <a:gd name="T11" fmla="*/ 17 h 134"/>
                <a:gd name="T12" fmla="*/ 8 w 29"/>
                <a:gd name="T13" fmla="*/ 58 h 134"/>
                <a:gd name="T14" fmla="*/ 0 w 29"/>
                <a:gd name="T15" fmla="*/ 123 h 134"/>
                <a:gd name="T16" fmla="*/ 17 w 29"/>
                <a:gd name="T17" fmla="*/ 124 h 134"/>
                <a:gd name="T18" fmla="*/ 17 w 29"/>
                <a:gd name="T19" fmla="*/ 124 h 134"/>
                <a:gd name="T20" fmla="*/ 26 w 29"/>
                <a:gd name="T21" fmla="*/ 7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134">
                  <a:moveTo>
                    <a:pt x="26" y="70"/>
                  </a:moveTo>
                  <a:cubicBezTo>
                    <a:pt x="29" y="50"/>
                    <a:pt x="28" y="31"/>
                    <a:pt x="19" y="16"/>
                  </a:cubicBezTo>
                  <a:cubicBezTo>
                    <a:pt x="19" y="13"/>
                    <a:pt x="19" y="11"/>
                    <a:pt x="19" y="9"/>
                  </a:cubicBezTo>
                  <a:cubicBezTo>
                    <a:pt x="20" y="1"/>
                    <a:pt x="9" y="0"/>
                    <a:pt x="7" y="7"/>
                  </a:cubicBezTo>
                  <a:cubicBezTo>
                    <a:pt x="6" y="8"/>
                    <a:pt x="6" y="9"/>
                    <a:pt x="6" y="10"/>
                  </a:cubicBezTo>
                  <a:cubicBezTo>
                    <a:pt x="3" y="11"/>
                    <a:pt x="2" y="13"/>
                    <a:pt x="2" y="17"/>
                  </a:cubicBezTo>
                  <a:cubicBezTo>
                    <a:pt x="3" y="29"/>
                    <a:pt x="6" y="43"/>
                    <a:pt x="8" y="58"/>
                  </a:cubicBezTo>
                  <a:cubicBezTo>
                    <a:pt x="8" y="79"/>
                    <a:pt x="1" y="102"/>
                    <a:pt x="0" y="123"/>
                  </a:cubicBezTo>
                  <a:cubicBezTo>
                    <a:pt x="0" y="134"/>
                    <a:pt x="15" y="134"/>
                    <a:pt x="17" y="124"/>
                  </a:cubicBezTo>
                  <a:cubicBezTo>
                    <a:pt x="17" y="124"/>
                    <a:pt x="17" y="124"/>
                    <a:pt x="17" y="124"/>
                  </a:cubicBezTo>
                  <a:cubicBezTo>
                    <a:pt x="28" y="108"/>
                    <a:pt x="29" y="89"/>
                    <a:pt x="26"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98">
              <a:extLst>
                <a:ext uri="{FF2B5EF4-FFF2-40B4-BE49-F238E27FC236}">
                  <a16:creationId xmlns:a16="http://schemas.microsoft.com/office/drawing/2014/main" xmlns="" id="{1CA99C76-5021-4779-A10E-D136C1414698}"/>
                </a:ext>
              </a:extLst>
            </p:cNvPr>
            <p:cNvSpPr>
              <a:spLocks/>
            </p:cNvSpPr>
            <p:nvPr/>
          </p:nvSpPr>
          <p:spPr bwMode="auto">
            <a:xfrm>
              <a:off x="1211" y="2500"/>
              <a:ext cx="567" cy="611"/>
            </a:xfrm>
            <a:custGeom>
              <a:avLst/>
              <a:gdLst>
                <a:gd name="T0" fmla="*/ 233 w 239"/>
                <a:gd name="T1" fmla="*/ 8 h 258"/>
                <a:gd name="T2" fmla="*/ 116 w 239"/>
                <a:gd name="T3" fmla="*/ 81 h 258"/>
                <a:gd name="T4" fmla="*/ 4 w 239"/>
                <a:gd name="T5" fmla="*/ 243 h 258"/>
                <a:gd name="T6" fmla="*/ 19 w 239"/>
                <a:gd name="T7" fmla="*/ 250 h 258"/>
                <a:gd name="T8" fmla="*/ 120 w 239"/>
                <a:gd name="T9" fmla="*/ 109 h 258"/>
                <a:gd name="T10" fmla="*/ 187 w 239"/>
                <a:gd name="T11" fmla="*/ 53 h 258"/>
                <a:gd name="T12" fmla="*/ 206 w 239"/>
                <a:gd name="T13" fmla="*/ 41 h 258"/>
                <a:gd name="T14" fmla="*/ 218 w 239"/>
                <a:gd name="T15" fmla="*/ 35 h 258"/>
                <a:gd name="T16" fmla="*/ 225 w 239"/>
                <a:gd name="T17" fmla="*/ 30 h 258"/>
                <a:gd name="T18" fmla="*/ 226 w 239"/>
                <a:gd name="T19" fmla="*/ 29 h 258"/>
                <a:gd name="T20" fmla="*/ 223 w 239"/>
                <a:gd name="T21" fmla="*/ 21 h 258"/>
                <a:gd name="T22" fmla="*/ 233 w 239"/>
                <a:gd name="T23" fmla="*/ 19 h 258"/>
                <a:gd name="T24" fmla="*/ 233 w 239"/>
                <a:gd name="T25" fmla="*/ 8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9" h="258">
                  <a:moveTo>
                    <a:pt x="233" y="8"/>
                  </a:moveTo>
                  <a:cubicBezTo>
                    <a:pt x="189" y="0"/>
                    <a:pt x="143" y="52"/>
                    <a:pt x="116" y="81"/>
                  </a:cubicBezTo>
                  <a:cubicBezTo>
                    <a:pt x="71" y="129"/>
                    <a:pt x="28" y="181"/>
                    <a:pt x="4" y="243"/>
                  </a:cubicBezTo>
                  <a:cubicBezTo>
                    <a:pt x="0" y="252"/>
                    <a:pt x="14" y="258"/>
                    <a:pt x="19" y="250"/>
                  </a:cubicBezTo>
                  <a:cubicBezTo>
                    <a:pt x="47" y="199"/>
                    <a:pt x="79" y="151"/>
                    <a:pt x="120" y="109"/>
                  </a:cubicBezTo>
                  <a:cubicBezTo>
                    <a:pt x="140" y="88"/>
                    <a:pt x="162" y="68"/>
                    <a:pt x="187" y="53"/>
                  </a:cubicBezTo>
                  <a:cubicBezTo>
                    <a:pt x="193" y="49"/>
                    <a:pt x="199" y="45"/>
                    <a:pt x="206" y="41"/>
                  </a:cubicBezTo>
                  <a:cubicBezTo>
                    <a:pt x="209" y="40"/>
                    <a:pt x="217" y="37"/>
                    <a:pt x="218" y="35"/>
                  </a:cubicBezTo>
                  <a:cubicBezTo>
                    <a:pt x="221" y="36"/>
                    <a:pt x="224" y="34"/>
                    <a:pt x="225" y="30"/>
                  </a:cubicBezTo>
                  <a:cubicBezTo>
                    <a:pt x="225" y="30"/>
                    <a:pt x="225" y="29"/>
                    <a:pt x="226" y="29"/>
                  </a:cubicBezTo>
                  <a:cubicBezTo>
                    <a:pt x="226" y="26"/>
                    <a:pt x="225" y="23"/>
                    <a:pt x="223" y="21"/>
                  </a:cubicBezTo>
                  <a:cubicBezTo>
                    <a:pt x="226" y="21"/>
                    <a:pt x="230" y="20"/>
                    <a:pt x="233" y="19"/>
                  </a:cubicBezTo>
                  <a:cubicBezTo>
                    <a:pt x="238" y="18"/>
                    <a:pt x="239" y="9"/>
                    <a:pt x="23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99">
              <a:extLst>
                <a:ext uri="{FF2B5EF4-FFF2-40B4-BE49-F238E27FC236}">
                  <a16:creationId xmlns:a16="http://schemas.microsoft.com/office/drawing/2014/main" xmlns="" id="{C82D36BB-597E-4E5B-AD6A-B95802A03F35}"/>
                </a:ext>
              </a:extLst>
            </p:cNvPr>
            <p:cNvSpPr>
              <a:spLocks noEditPoints="1"/>
            </p:cNvSpPr>
            <p:nvPr/>
          </p:nvSpPr>
          <p:spPr bwMode="auto">
            <a:xfrm>
              <a:off x="2058" y="2521"/>
              <a:ext cx="585" cy="609"/>
            </a:xfrm>
            <a:custGeom>
              <a:avLst/>
              <a:gdLst>
                <a:gd name="T0" fmla="*/ 242 w 247"/>
                <a:gd name="T1" fmla="*/ 240 h 257"/>
                <a:gd name="T2" fmla="*/ 21 w 247"/>
                <a:gd name="T3" fmla="*/ 5 h 257"/>
                <a:gd name="T4" fmla="*/ 17 w 247"/>
                <a:gd name="T5" fmla="*/ 3 h 257"/>
                <a:gd name="T6" fmla="*/ 8 w 247"/>
                <a:gd name="T7" fmla="*/ 3 h 257"/>
                <a:gd name="T8" fmla="*/ 8 w 247"/>
                <a:gd name="T9" fmla="*/ 3 h 257"/>
                <a:gd name="T10" fmla="*/ 7 w 247"/>
                <a:gd name="T11" fmla="*/ 15 h 257"/>
                <a:gd name="T12" fmla="*/ 9 w 247"/>
                <a:gd name="T13" fmla="*/ 15 h 257"/>
                <a:gd name="T14" fmla="*/ 128 w 247"/>
                <a:gd name="T15" fmla="*/ 118 h 257"/>
                <a:gd name="T16" fmla="*/ 229 w 247"/>
                <a:gd name="T17" fmla="*/ 249 h 257"/>
                <a:gd name="T18" fmla="*/ 242 w 247"/>
                <a:gd name="T19" fmla="*/ 240 h 257"/>
                <a:gd name="T20" fmla="*/ 71 w 247"/>
                <a:gd name="T21" fmla="*/ 45 h 257"/>
                <a:gd name="T22" fmla="*/ 171 w 247"/>
                <a:gd name="T23" fmla="*/ 145 h 257"/>
                <a:gd name="T24" fmla="*/ 140 w 247"/>
                <a:gd name="T25" fmla="*/ 107 h 257"/>
                <a:gd name="T26" fmla="*/ 71 w 247"/>
                <a:gd name="T27" fmla="*/ 4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7" h="257">
                  <a:moveTo>
                    <a:pt x="242" y="240"/>
                  </a:moveTo>
                  <a:cubicBezTo>
                    <a:pt x="189" y="152"/>
                    <a:pt x="133" y="28"/>
                    <a:pt x="21" y="5"/>
                  </a:cubicBezTo>
                  <a:cubicBezTo>
                    <a:pt x="19" y="4"/>
                    <a:pt x="18" y="3"/>
                    <a:pt x="17" y="3"/>
                  </a:cubicBezTo>
                  <a:cubicBezTo>
                    <a:pt x="14" y="0"/>
                    <a:pt x="11" y="1"/>
                    <a:pt x="8" y="3"/>
                  </a:cubicBezTo>
                  <a:cubicBezTo>
                    <a:pt x="8" y="3"/>
                    <a:pt x="8" y="3"/>
                    <a:pt x="8" y="3"/>
                  </a:cubicBezTo>
                  <a:cubicBezTo>
                    <a:pt x="2" y="2"/>
                    <a:pt x="0" y="13"/>
                    <a:pt x="7" y="15"/>
                  </a:cubicBezTo>
                  <a:cubicBezTo>
                    <a:pt x="7" y="15"/>
                    <a:pt x="8" y="15"/>
                    <a:pt x="9" y="15"/>
                  </a:cubicBezTo>
                  <a:cubicBezTo>
                    <a:pt x="48" y="50"/>
                    <a:pt x="92" y="78"/>
                    <a:pt x="128" y="118"/>
                  </a:cubicBezTo>
                  <a:cubicBezTo>
                    <a:pt x="164" y="160"/>
                    <a:pt x="194" y="207"/>
                    <a:pt x="229" y="249"/>
                  </a:cubicBezTo>
                  <a:cubicBezTo>
                    <a:pt x="235" y="257"/>
                    <a:pt x="247" y="248"/>
                    <a:pt x="242" y="240"/>
                  </a:cubicBezTo>
                  <a:close/>
                  <a:moveTo>
                    <a:pt x="71" y="45"/>
                  </a:moveTo>
                  <a:cubicBezTo>
                    <a:pt x="111" y="70"/>
                    <a:pt x="143" y="106"/>
                    <a:pt x="171" y="145"/>
                  </a:cubicBezTo>
                  <a:cubicBezTo>
                    <a:pt x="161" y="132"/>
                    <a:pt x="150" y="120"/>
                    <a:pt x="140" y="107"/>
                  </a:cubicBezTo>
                  <a:cubicBezTo>
                    <a:pt x="119" y="83"/>
                    <a:pt x="96" y="64"/>
                    <a:pt x="71"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00">
              <a:extLst>
                <a:ext uri="{FF2B5EF4-FFF2-40B4-BE49-F238E27FC236}">
                  <a16:creationId xmlns:a16="http://schemas.microsoft.com/office/drawing/2014/main" xmlns="" id="{F18EEFBA-5B4A-4E68-B5E0-7DE4584CD4B3}"/>
                </a:ext>
              </a:extLst>
            </p:cNvPr>
            <p:cNvSpPr>
              <a:spLocks/>
            </p:cNvSpPr>
            <p:nvPr/>
          </p:nvSpPr>
          <p:spPr bwMode="auto">
            <a:xfrm>
              <a:off x="1576" y="2538"/>
              <a:ext cx="328" cy="1023"/>
            </a:xfrm>
            <a:custGeom>
              <a:avLst/>
              <a:gdLst>
                <a:gd name="T0" fmla="*/ 127 w 138"/>
                <a:gd name="T1" fmla="*/ 357 h 432"/>
                <a:gd name="T2" fmla="*/ 50 w 138"/>
                <a:gd name="T3" fmla="*/ 378 h 432"/>
                <a:gd name="T4" fmla="*/ 110 w 138"/>
                <a:gd name="T5" fmla="*/ 327 h 432"/>
                <a:gd name="T6" fmla="*/ 102 w 138"/>
                <a:gd name="T7" fmla="*/ 313 h 432"/>
                <a:gd name="T8" fmla="*/ 27 w 138"/>
                <a:gd name="T9" fmla="*/ 344 h 432"/>
                <a:gd name="T10" fmla="*/ 128 w 138"/>
                <a:gd name="T11" fmla="*/ 263 h 432"/>
                <a:gd name="T12" fmla="*/ 123 w 138"/>
                <a:gd name="T13" fmla="*/ 250 h 432"/>
                <a:gd name="T14" fmla="*/ 29 w 138"/>
                <a:gd name="T15" fmla="*/ 287 h 432"/>
                <a:gd name="T16" fmla="*/ 129 w 138"/>
                <a:gd name="T17" fmla="*/ 225 h 432"/>
                <a:gd name="T18" fmla="*/ 123 w 138"/>
                <a:gd name="T19" fmla="*/ 211 h 432"/>
                <a:gd name="T20" fmla="*/ 38 w 138"/>
                <a:gd name="T21" fmla="*/ 242 h 432"/>
                <a:gd name="T22" fmla="*/ 124 w 138"/>
                <a:gd name="T23" fmla="*/ 186 h 432"/>
                <a:gd name="T24" fmla="*/ 117 w 138"/>
                <a:gd name="T25" fmla="*/ 173 h 432"/>
                <a:gd name="T26" fmla="*/ 61 w 138"/>
                <a:gd name="T27" fmla="*/ 193 h 432"/>
                <a:gd name="T28" fmla="*/ 131 w 138"/>
                <a:gd name="T29" fmla="*/ 142 h 432"/>
                <a:gd name="T30" fmla="*/ 125 w 138"/>
                <a:gd name="T31" fmla="*/ 130 h 432"/>
                <a:gd name="T32" fmla="*/ 53 w 138"/>
                <a:gd name="T33" fmla="*/ 163 h 432"/>
                <a:gd name="T34" fmla="*/ 130 w 138"/>
                <a:gd name="T35" fmla="*/ 105 h 432"/>
                <a:gd name="T36" fmla="*/ 123 w 138"/>
                <a:gd name="T37" fmla="*/ 92 h 432"/>
                <a:gd name="T38" fmla="*/ 49 w 138"/>
                <a:gd name="T39" fmla="*/ 130 h 432"/>
                <a:gd name="T40" fmla="*/ 131 w 138"/>
                <a:gd name="T41" fmla="*/ 70 h 432"/>
                <a:gd name="T42" fmla="*/ 126 w 138"/>
                <a:gd name="T43" fmla="*/ 57 h 432"/>
                <a:gd name="T44" fmla="*/ 69 w 138"/>
                <a:gd name="T45" fmla="*/ 86 h 432"/>
                <a:gd name="T46" fmla="*/ 124 w 138"/>
                <a:gd name="T47" fmla="*/ 36 h 432"/>
                <a:gd name="T48" fmla="*/ 116 w 138"/>
                <a:gd name="T49" fmla="*/ 25 h 432"/>
                <a:gd name="T50" fmla="*/ 60 w 138"/>
                <a:gd name="T51" fmla="*/ 62 h 432"/>
                <a:gd name="T52" fmla="*/ 81 w 138"/>
                <a:gd name="T53" fmla="*/ 39 h 432"/>
                <a:gd name="T54" fmla="*/ 107 w 138"/>
                <a:gd name="T55" fmla="*/ 20 h 432"/>
                <a:gd name="T56" fmla="*/ 113 w 138"/>
                <a:gd name="T57" fmla="*/ 16 h 432"/>
                <a:gd name="T58" fmla="*/ 115 w 138"/>
                <a:gd name="T59" fmla="*/ 11 h 432"/>
                <a:gd name="T60" fmla="*/ 104 w 138"/>
                <a:gd name="T61" fmla="*/ 4 h 432"/>
                <a:gd name="T62" fmla="*/ 64 w 138"/>
                <a:gd name="T63" fmla="*/ 34 h 432"/>
                <a:gd name="T64" fmla="*/ 34 w 138"/>
                <a:gd name="T65" fmla="*/ 75 h 432"/>
                <a:gd name="T66" fmla="*/ 42 w 138"/>
                <a:gd name="T67" fmla="*/ 86 h 432"/>
                <a:gd name="T68" fmla="*/ 51 w 138"/>
                <a:gd name="T69" fmla="*/ 83 h 432"/>
                <a:gd name="T70" fmla="*/ 34 w 138"/>
                <a:gd name="T71" fmla="*/ 104 h 432"/>
                <a:gd name="T72" fmla="*/ 42 w 138"/>
                <a:gd name="T73" fmla="*/ 115 h 432"/>
                <a:gd name="T74" fmla="*/ 42 w 138"/>
                <a:gd name="T75" fmla="*/ 115 h 432"/>
                <a:gd name="T76" fmla="*/ 20 w 138"/>
                <a:gd name="T77" fmla="*/ 145 h 432"/>
                <a:gd name="T78" fmla="*/ 30 w 138"/>
                <a:gd name="T79" fmla="*/ 155 h 432"/>
                <a:gd name="T80" fmla="*/ 48 w 138"/>
                <a:gd name="T81" fmla="*/ 147 h 432"/>
                <a:gd name="T82" fmla="*/ 21 w 138"/>
                <a:gd name="T83" fmla="*/ 172 h 432"/>
                <a:gd name="T84" fmla="*/ 28 w 138"/>
                <a:gd name="T85" fmla="*/ 185 h 432"/>
                <a:gd name="T86" fmla="*/ 58 w 138"/>
                <a:gd name="T87" fmla="*/ 177 h 432"/>
                <a:gd name="T88" fmla="*/ 18 w 138"/>
                <a:gd name="T89" fmla="*/ 215 h 432"/>
                <a:gd name="T90" fmla="*/ 28 w 138"/>
                <a:gd name="T91" fmla="*/ 225 h 432"/>
                <a:gd name="T92" fmla="*/ 46 w 138"/>
                <a:gd name="T93" fmla="*/ 217 h 432"/>
                <a:gd name="T94" fmla="*/ 9 w 138"/>
                <a:gd name="T95" fmla="*/ 249 h 432"/>
                <a:gd name="T96" fmla="*/ 14 w 138"/>
                <a:gd name="T97" fmla="*/ 262 h 432"/>
                <a:gd name="T98" fmla="*/ 39 w 138"/>
                <a:gd name="T99" fmla="*/ 258 h 432"/>
                <a:gd name="T100" fmla="*/ 3 w 138"/>
                <a:gd name="T101" fmla="*/ 296 h 432"/>
                <a:gd name="T102" fmla="*/ 12 w 138"/>
                <a:gd name="T103" fmla="*/ 308 h 432"/>
                <a:gd name="T104" fmla="*/ 83 w 138"/>
                <a:gd name="T105" fmla="*/ 277 h 432"/>
                <a:gd name="T106" fmla="*/ 6 w 138"/>
                <a:gd name="T107" fmla="*/ 350 h 432"/>
                <a:gd name="T108" fmla="*/ 12 w 138"/>
                <a:gd name="T109" fmla="*/ 362 h 432"/>
                <a:gd name="T110" fmla="*/ 64 w 138"/>
                <a:gd name="T111" fmla="*/ 347 h 432"/>
                <a:gd name="T112" fmla="*/ 18 w 138"/>
                <a:gd name="T113" fmla="*/ 389 h 432"/>
                <a:gd name="T114" fmla="*/ 27 w 138"/>
                <a:gd name="T115" fmla="*/ 401 h 432"/>
                <a:gd name="T116" fmla="*/ 97 w 138"/>
                <a:gd name="T117" fmla="*/ 375 h 432"/>
                <a:gd name="T118" fmla="*/ 57 w 138"/>
                <a:gd name="T119" fmla="*/ 415 h 432"/>
                <a:gd name="T120" fmla="*/ 71 w 138"/>
                <a:gd name="T121" fmla="*/ 424 h 432"/>
                <a:gd name="T122" fmla="*/ 130 w 138"/>
                <a:gd name="T123" fmla="*/ 372 h 432"/>
                <a:gd name="T124" fmla="*/ 127 w 138"/>
                <a:gd name="T125" fmla="*/ 35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8" h="432">
                  <a:moveTo>
                    <a:pt x="127" y="357"/>
                  </a:moveTo>
                  <a:cubicBezTo>
                    <a:pt x="98" y="354"/>
                    <a:pt x="75" y="368"/>
                    <a:pt x="50" y="378"/>
                  </a:cubicBezTo>
                  <a:cubicBezTo>
                    <a:pt x="69" y="360"/>
                    <a:pt x="92" y="347"/>
                    <a:pt x="110" y="327"/>
                  </a:cubicBezTo>
                  <a:cubicBezTo>
                    <a:pt x="114" y="321"/>
                    <a:pt x="111" y="311"/>
                    <a:pt x="102" y="313"/>
                  </a:cubicBezTo>
                  <a:cubicBezTo>
                    <a:pt x="77" y="321"/>
                    <a:pt x="53" y="339"/>
                    <a:pt x="27" y="344"/>
                  </a:cubicBezTo>
                  <a:cubicBezTo>
                    <a:pt x="52" y="309"/>
                    <a:pt x="95" y="290"/>
                    <a:pt x="128" y="263"/>
                  </a:cubicBezTo>
                  <a:cubicBezTo>
                    <a:pt x="133" y="259"/>
                    <a:pt x="130" y="250"/>
                    <a:pt x="123" y="250"/>
                  </a:cubicBezTo>
                  <a:cubicBezTo>
                    <a:pt x="87" y="251"/>
                    <a:pt x="61" y="276"/>
                    <a:pt x="29" y="287"/>
                  </a:cubicBezTo>
                  <a:cubicBezTo>
                    <a:pt x="54" y="259"/>
                    <a:pt x="97" y="244"/>
                    <a:pt x="129" y="225"/>
                  </a:cubicBezTo>
                  <a:cubicBezTo>
                    <a:pt x="137" y="221"/>
                    <a:pt x="132" y="210"/>
                    <a:pt x="123" y="211"/>
                  </a:cubicBezTo>
                  <a:cubicBezTo>
                    <a:pt x="93" y="215"/>
                    <a:pt x="67" y="234"/>
                    <a:pt x="38" y="242"/>
                  </a:cubicBezTo>
                  <a:cubicBezTo>
                    <a:pt x="64" y="221"/>
                    <a:pt x="97" y="207"/>
                    <a:pt x="124" y="186"/>
                  </a:cubicBezTo>
                  <a:cubicBezTo>
                    <a:pt x="131" y="181"/>
                    <a:pt x="124" y="173"/>
                    <a:pt x="117" y="173"/>
                  </a:cubicBezTo>
                  <a:cubicBezTo>
                    <a:pt x="97" y="176"/>
                    <a:pt x="79" y="184"/>
                    <a:pt x="61" y="193"/>
                  </a:cubicBezTo>
                  <a:cubicBezTo>
                    <a:pt x="84" y="175"/>
                    <a:pt x="109" y="160"/>
                    <a:pt x="131" y="142"/>
                  </a:cubicBezTo>
                  <a:cubicBezTo>
                    <a:pt x="137" y="138"/>
                    <a:pt x="132" y="127"/>
                    <a:pt x="125" y="130"/>
                  </a:cubicBezTo>
                  <a:cubicBezTo>
                    <a:pt x="99" y="137"/>
                    <a:pt x="77" y="153"/>
                    <a:pt x="53" y="163"/>
                  </a:cubicBezTo>
                  <a:cubicBezTo>
                    <a:pt x="77" y="141"/>
                    <a:pt x="105" y="124"/>
                    <a:pt x="130" y="105"/>
                  </a:cubicBezTo>
                  <a:cubicBezTo>
                    <a:pt x="136" y="100"/>
                    <a:pt x="130" y="90"/>
                    <a:pt x="123" y="92"/>
                  </a:cubicBezTo>
                  <a:cubicBezTo>
                    <a:pt x="96" y="100"/>
                    <a:pt x="73" y="116"/>
                    <a:pt x="49" y="130"/>
                  </a:cubicBezTo>
                  <a:cubicBezTo>
                    <a:pt x="71" y="104"/>
                    <a:pt x="103" y="84"/>
                    <a:pt x="131" y="70"/>
                  </a:cubicBezTo>
                  <a:cubicBezTo>
                    <a:pt x="138" y="66"/>
                    <a:pt x="133" y="55"/>
                    <a:pt x="126" y="57"/>
                  </a:cubicBezTo>
                  <a:cubicBezTo>
                    <a:pt x="105" y="63"/>
                    <a:pt x="87" y="75"/>
                    <a:pt x="69" y="86"/>
                  </a:cubicBezTo>
                  <a:cubicBezTo>
                    <a:pt x="87" y="69"/>
                    <a:pt x="106" y="53"/>
                    <a:pt x="124" y="36"/>
                  </a:cubicBezTo>
                  <a:cubicBezTo>
                    <a:pt x="129" y="31"/>
                    <a:pt x="123" y="21"/>
                    <a:pt x="116" y="25"/>
                  </a:cubicBezTo>
                  <a:cubicBezTo>
                    <a:pt x="97" y="36"/>
                    <a:pt x="80" y="52"/>
                    <a:pt x="60" y="62"/>
                  </a:cubicBezTo>
                  <a:cubicBezTo>
                    <a:pt x="66" y="54"/>
                    <a:pt x="73" y="47"/>
                    <a:pt x="81" y="39"/>
                  </a:cubicBezTo>
                  <a:cubicBezTo>
                    <a:pt x="89" y="32"/>
                    <a:pt x="98" y="26"/>
                    <a:pt x="107" y="20"/>
                  </a:cubicBezTo>
                  <a:cubicBezTo>
                    <a:pt x="109" y="20"/>
                    <a:pt x="111" y="19"/>
                    <a:pt x="113" y="16"/>
                  </a:cubicBezTo>
                  <a:cubicBezTo>
                    <a:pt x="114" y="15"/>
                    <a:pt x="115" y="13"/>
                    <a:pt x="115" y="11"/>
                  </a:cubicBezTo>
                  <a:cubicBezTo>
                    <a:pt x="118" y="4"/>
                    <a:pt x="109" y="0"/>
                    <a:pt x="104" y="4"/>
                  </a:cubicBezTo>
                  <a:cubicBezTo>
                    <a:pt x="91" y="15"/>
                    <a:pt x="77" y="23"/>
                    <a:pt x="64" y="34"/>
                  </a:cubicBezTo>
                  <a:cubicBezTo>
                    <a:pt x="52" y="46"/>
                    <a:pt x="42" y="60"/>
                    <a:pt x="34" y="75"/>
                  </a:cubicBezTo>
                  <a:cubicBezTo>
                    <a:pt x="31" y="80"/>
                    <a:pt x="36" y="88"/>
                    <a:pt x="42" y="86"/>
                  </a:cubicBezTo>
                  <a:cubicBezTo>
                    <a:pt x="45" y="86"/>
                    <a:pt x="48" y="85"/>
                    <a:pt x="51" y="83"/>
                  </a:cubicBezTo>
                  <a:cubicBezTo>
                    <a:pt x="45" y="90"/>
                    <a:pt x="39" y="97"/>
                    <a:pt x="34" y="104"/>
                  </a:cubicBezTo>
                  <a:cubicBezTo>
                    <a:pt x="30" y="109"/>
                    <a:pt x="36" y="117"/>
                    <a:pt x="42" y="115"/>
                  </a:cubicBezTo>
                  <a:cubicBezTo>
                    <a:pt x="42" y="115"/>
                    <a:pt x="42" y="115"/>
                    <a:pt x="42" y="115"/>
                  </a:cubicBezTo>
                  <a:cubicBezTo>
                    <a:pt x="34" y="124"/>
                    <a:pt x="26" y="134"/>
                    <a:pt x="20" y="145"/>
                  </a:cubicBezTo>
                  <a:cubicBezTo>
                    <a:pt x="17" y="151"/>
                    <a:pt x="23" y="158"/>
                    <a:pt x="30" y="155"/>
                  </a:cubicBezTo>
                  <a:cubicBezTo>
                    <a:pt x="36" y="153"/>
                    <a:pt x="42" y="150"/>
                    <a:pt x="48" y="147"/>
                  </a:cubicBezTo>
                  <a:cubicBezTo>
                    <a:pt x="39" y="155"/>
                    <a:pt x="30" y="163"/>
                    <a:pt x="21" y="172"/>
                  </a:cubicBezTo>
                  <a:cubicBezTo>
                    <a:pt x="16" y="178"/>
                    <a:pt x="20" y="186"/>
                    <a:pt x="28" y="185"/>
                  </a:cubicBezTo>
                  <a:cubicBezTo>
                    <a:pt x="39" y="184"/>
                    <a:pt x="49" y="181"/>
                    <a:pt x="58" y="177"/>
                  </a:cubicBezTo>
                  <a:cubicBezTo>
                    <a:pt x="43" y="188"/>
                    <a:pt x="29" y="200"/>
                    <a:pt x="18" y="215"/>
                  </a:cubicBezTo>
                  <a:cubicBezTo>
                    <a:pt x="12" y="221"/>
                    <a:pt x="22" y="228"/>
                    <a:pt x="28" y="225"/>
                  </a:cubicBezTo>
                  <a:cubicBezTo>
                    <a:pt x="34" y="223"/>
                    <a:pt x="40" y="220"/>
                    <a:pt x="46" y="217"/>
                  </a:cubicBezTo>
                  <a:cubicBezTo>
                    <a:pt x="33" y="226"/>
                    <a:pt x="20" y="236"/>
                    <a:pt x="9" y="249"/>
                  </a:cubicBezTo>
                  <a:cubicBezTo>
                    <a:pt x="5" y="253"/>
                    <a:pt x="6" y="262"/>
                    <a:pt x="14" y="262"/>
                  </a:cubicBezTo>
                  <a:cubicBezTo>
                    <a:pt x="23" y="262"/>
                    <a:pt x="31" y="260"/>
                    <a:pt x="39" y="258"/>
                  </a:cubicBezTo>
                  <a:cubicBezTo>
                    <a:pt x="25" y="268"/>
                    <a:pt x="12" y="280"/>
                    <a:pt x="3" y="296"/>
                  </a:cubicBezTo>
                  <a:cubicBezTo>
                    <a:pt x="0" y="302"/>
                    <a:pt x="5" y="308"/>
                    <a:pt x="12" y="308"/>
                  </a:cubicBezTo>
                  <a:cubicBezTo>
                    <a:pt x="38" y="304"/>
                    <a:pt x="60" y="288"/>
                    <a:pt x="83" y="277"/>
                  </a:cubicBezTo>
                  <a:cubicBezTo>
                    <a:pt x="53" y="297"/>
                    <a:pt x="22" y="317"/>
                    <a:pt x="6" y="350"/>
                  </a:cubicBezTo>
                  <a:cubicBezTo>
                    <a:pt x="3" y="355"/>
                    <a:pt x="6" y="362"/>
                    <a:pt x="12" y="362"/>
                  </a:cubicBezTo>
                  <a:cubicBezTo>
                    <a:pt x="31" y="362"/>
                    <a:pt x="48" y="355"/>
                    <a:pt x="64" y="347"/>
                  </a:cubicBezTo>
                  <a:cubicBezTo>
                    <a:pt x="48" y="360"/>
                    <a:pt x="31" y="372"/>
                    <a:pt x="18" y="389"/>
                  </a:cubicBezTo>
                  <a:cubicBezTo>
                    <a:pt x="14" y="395"/>
                    <a:pt x="21" y="402"/>
                    <a:pt x="27" y="401"/>
                  </a:cubicBezTo>
                  <a:cubicBezTo>
                    <a:pt x="52" y="396"/>
                    <a:pt x="74" y="381"/>
                    <a:pt x="97" y="375"/>
                  </a:cubicBezTo>
                  <a:cubicBezTo>
                    <a:pt x="82" y="387"/>
                    <a:pt x="69" y="400"/>
                    <a:pt x="57" y="415"/>
                  </a:cubicBezTo>
                  <a:cubicBezTo>
                    <a:pt x="50" y="424"/>
                    <a:pt x="64" y="432"/>
                    <a:pt x="71" y="424"/>
                  </a:cubicBezTo>
                  <a:cubicBezTo>
                    <a:pt x="87" y="403"/>
                    <a:pt x="107" y="386"/>
                    <a:pt x="130" y="372"/>
                  </a:cubicBezTo>
                  <a:cubicBezTo>
                    <a:pt x="137" y="368"/>
                    <a:pt x="134" y="358"/>
                    <a:pt x="127" y="3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10242" name="图片 1">
            <a:extLst>
              <a:ext uri="{FF2B5EF4-FFF2-40B4-BE49-F238E27FC236}">
                <a16:creationId xmlns:a16="http://schemas.microsoft.com/office/drawing/2014/main" xmlns="" id="{75A1A726-4844-483A-AEA1-1733B04BFC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059" y="1298575"/>
            <a:ext cx="5029200"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图片 4">
            <a:extLst>
              <a:ext uri="{FF2B5EF4-FFF2-40B4-BE49-F238E27FC236}">
                <a16:creationId xmlns:a16="http://schemas.microsoft.com/office/drawing/2014/main" xmlns="" id="{73AD80E5-F773-4CC3-8036-DCB17EF977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006" y="3644129"/>
            <a:ext cx="5011738" cy="203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xmlns="" id="{2029228E-991D-4855-9820-F2064A784274}"/>
              </a:ext>
            </a:extLst>
          </p:cNvPr>
          <p:cNvSpPr/>
          <p:nvPr/>
        </p:nvSpPr>
        <p:spPr>
          <a:xfrm>
            <a:off x="5787213" y="898903"/>
            <a:ext cx="6096000" cy="5446363"/>
          </a:xfrm>
          <a:prstGeom prst="rect">
            <a:avLst/>
          </a:prstGeom>
        </p:spPr>
        <p:txBody>
          <a:bodyPr>
            <a:spAutoFit/>
          </a:bodyPr>
          <a:lstStyle/>
          <a:p>
            <a:pPr indent="304800" algn="just">
              <a:lnSpc>
                <a:spcPct val="150000"/>
              </a:lnSpc>
              <a:spcAft>
                <a:spcPts val="0"/>
              </a:spcAft>
            </a:pPr>
            <a:r>
              <a:rPr lang="zh-CN" altLang="zh-CN" kern="100" dirty="0">
                <a:latin typeface="Calibri" panose="020F0502020204030204" pitchFamily="34" charset="0"/>
                <a:cs typeface="Times New Roman" panose="02020603050405020304" pitchFamily="18" charset="0"/>
              </a:rPr>
              <a:t>进一步探究原因，将数据与点样本法得到数据进行比较。</a:t>
            </a:r>
            <a:endParaRPr lang="zh-CN" altLang="zh-CN" sz="1400" kern="100" dirty="0">
              <a:latin typeface="Calibri" panose="020F0502020204030204" pitchFamily="34" charset="0"/>
              <a:cs typeface="Times New Roman" panose="02020603050405020304" pitchFamily="18" charset="0"/>
            </a:endParaRPr>
          </a:p>
          <a:p>
            <a:pPr indent="304800" algn="just">
              <a:lnSpc>
                <a:spcPct val="150000"/>
              </a:lnSpc>
              <a:spcAft>
                <a:spcPts val="0"/>
              </a:spcAft>
            </a:pPr>
            <a:r>
              <a:rPr lang="zh-CN" altLang="zh-CN" kern="100" dirty="0">
                <a:latin typeface="Calibri" panose="020F0502020204030204" pitchFamily="34" charset="0"/>
                <a:cs typeface="Times New Roman" panose="02020603050405020304" pitchFamily="18" charset="0"/>
              </a:rPr>
              <a:t>点样本法所测数据相对较大，结果更加具有参考价值。可以看到除了西进口道直行以外，其余各道路数据偏小，而西进口道数据偏大。分析二者出现差异的原因是由于本小组</a:t>
            </a:r>
            <a:r>
              <a:rPr lang="zh-CN" altLang="zh-CN" b="1" kern="100" dirty="0">
                <a:solidFill>
                  <a:srgbClr val="FF0000"/>
                </a:solidFill>
                <a:latin typeface="Calibri" panose="020F0502020204030204" pitchFamily="34" charset="0"/>
                <a:cs typeface="Times New Roman" panose="02020603050405020304" pitchFamily="18" charset="0"/>
              </a:rPr>
              <a:t>使用该方法调查的时间相对较少</a:t>
            </a:r>
            <a:r>
              <a:rPr lang="zh-CN" altLang="zh-CN" kern="100" dirty="0">
                <a:latin typeface="Calibri" panose="020F0502020204030204" pitchFamily="34" charset="0"/>
                <a:cs typeface="Times New Roman" panose="02020603050405020304" pitchFamily="18" charset="0"/>
              </a:rPr>
              <a:t>，从而导致调查量相对较小，特别是车流量较少的方向。存在样本量较少的问题，</a:t>
            </a:r>
            <a:r>
              <a:rPr lang="zh-CN" altLang="zh-CN" b="1" kern="100" dirty="0">
                <a:solidFill>
                  <a:srgbClr val="FF0000"/>
                </a:solidFill>
                <a:latin typeface="Calibri" panose="020F0502020204030204" pitchFamily="34" charset="0"/>
                <a:cs typeface="Times New Roman" panose="02020603050405020304" pitchFamily="18" charset="0"/>
              </a:rPr>
              <a:t>从而存在偶然性</a:t>
            </a:r>
            <a:r>
              <a:rPr lang="zh-CN" altLang="zh-CN" kern="100" dirty="0">
                <a:latin typeface="Calibri" panose="020F0502020204030204" pitchFamily="34" charset="0"/>
                <a:cs typeface="Times New Roman" panose="02020603050405020304" pitchFamily="18" charset="0"/>
              </a:rPr>
              <a:t>。这可能也直接导致了西进口道出现极大的数据。</a:t>
            </a:r>
            <a:endParaRPr lang="zh-CN" altLang="zh-CN" sz="1400" kern="100" dirty="0">
              <a:latin typeface="Calibri" panose="020F0502020204030204" pitchFamily="34" charset="0"/>
              <a:cs typeface="Times New Roman" panose="02020603050405020304" pitchFamily="18" charset="0"/>
            </a:endParaRPr>
          </a:p>
          <a:p>
            <a:pPr>
              <a:lnSpc>
                <a:spcPct val="150000"/>
              </a:lnSpc>
            </a:pPr>
            <a:r>
              <a:rPr lang="en-US" altLang="zh-CN" kern="100" dirty="0">
                <a:latin typeface="Calibri" panose="020F0502020204030204" pitchFamily="34" charset="0"/>
                <a:cs typeface="Times New Roman" panose="02020603050405020304" pitchFamily="18" charset="0"/>
              </a:rPr>
              <a:t>    </a:t>
            </a:r>
            <a:r>
              <a:rPr lang="zh-CN" altLang="zh-CN" kern="100" dirty="0">
                <a:latin typeface="Calibri" panose="020F0502020204030204" pitchFamily="34" charset="0"/>
                <a:cs typeface="Times New Roman" panose="02020603050405020304" pitchFamily="18" charset="0"/>
              </a:rPr>
              <a:t>另外分析原因也可能是因为牌照法调查时间与点样本法</a:t>
            </a:r>
            <a:r>
              <a:rPr lang="zh-CN" altLang="zh-CN" b="1" kern="100" dirty="0">
                <a:solidFill>
                  <a:srgbClr val="FF0000"/>
                </a:solidFill>
                <a:latin typeface="Calibri" panose="020F0502020204030204" pitchFamily="34" charset="0"/>
                <a:cs typeface="Times New Roman" panose="02020603050405020304" pitchFamily="18" charset="0"/>
              </a:rPr>
              <a:t>调查时间不同</a:t>
            </a:r>
            <a:r>
              <a:rPr lang="zh-CN" altLang="zh-CN" kern="100" dirty="0">
                <a:latin typeface="Calibri" panose="020F0502020204030204" pitchFamily="34" charset="0"/>
                <a:cs typeface="Times New Roman" panose="02020603050405020304" pitchFamily="18" charset="0"/>
              </a:rPr>
              <a:t>，二者受到客观调查情况的影响，比如</a:t>
            </a:r>
            <a:r>
              <a:rPr lang="zh-CN" altLang="zh-CN" b="1" kern="100" dirty="0">
                <a:solidFill>
                  <a:srgbClr val="FF0000"/>
                </a:solidFill>
                <a:latin typeface="Calibri" panose="020F0502020204030204" pitchFamily="34" charset="0"/>
                <a:cs typeface="Times New Roman" panose="02020603050405020304" pitchFamily="18" charset="0"/>
              </a:rPr>
              <a:t>牌照法选择的断面之间路段与点样本法选用的引道不完全重合</a:t>
            </a:r>
            <a:r>
              <a:rPr lang="zh-CN" altLang="zh-CN" kern="100" dirty="0">
                <a:latin typeface="Calibri" panose="020F0502020204030204" pitchFamily="34" charset="0"/>
                <a:cs typeface="Times New Roman" panose="02020603050405020304" pitchFamily="18" charset="0"/>
              </a:rPr>
              <a:t>，或者</a:t>
            </a:r>
            <a:r>
              <a:rPr lang="zh-CN" altLang="zh-CN" b="1" kern="100" dirty="0">
                <a:solidFill>
                  <a:srgbClr val="FF0000"/>
                </a:solidFill>
                <a:latin typeface="Calibri" panose="020F0502020204030204" pitchFamily="34" charset="0"/>
                <a:cs typeface="Times New Roman" panose="02020603050405020304" pitchFamily="18" charset="0"/>
              </a:rPr>
              <a:t>调查到了某个非常集中的高峰流</a:t>
            </a:r>
            <a:r>
              <a:rPr lang="zh-CN" altLang="zh-CN" kern="100" dirty="0">
                <a:latin typeface="Calibri" panose="020F0502020204030204" pitchFamily="34" charset="0"/>
                <a:cs typeface="Times New Roman" panose="02020603050405020304" pitchFamily="18" charset="0"/>
              </a:rPr>
              <a:t>。也可能是导致二者差异不同的原因。</a:t>
            </a:r>
            <a:endParaRPr lang="zh-CN" altLang="en-US" kern="10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21914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1" descr="b3119313b07eca8032bb094b9a2397dda04483db">
            <a:extLst>
              <a:ext uri="{FF2B5EF4-FFF2-40B4-BE49-F238E27FC236}">
                <a16:creationId xmlns:a16="http://schemas.microsoft.com/office/drawing/2014/main" xmlns="" id="{7302D7C2-E39D-4131-A449-519945F6BC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矩形 28">
            <a:extLst>
              <a:ext uri="{FF2B5EF4-FFF2-40B4-BE49-F238E27FC236}">
                <a16:creationId xmlns:a16="http://schemas.microsoft.com/office/drawing/2014/main" xmlns="" id="{DA2CF803-CAFF-41EE-8A29-FBCA7447039D}"/>
              </a:ext>
            </a:extLst>
          </p:cNvPr>
          <p:cNvSpPr/>
          <p:nvPr/>
        </p:nvSpPr>
        <p:spPr>
          <a:xfrm>
            <a:off x="1186002" y="372621"/>
            <a:ext cx="6952158"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交通调查结果展示（排队长度</a:t>
            </a:r>
            <a:r>
              <a:rPr lang="en-US" altLang="zh-CN" sz="2800" dirty="0">
                <a:ln w="0"/>
                <a:gradFill>
                  <a:gsLst>
                    <a:gs pos="21000">
                      <a:srgbClr val="53575C"/>
                    </a:gs>
                    <a:gs pos="88000">
                      <a:srgbClr val="C5C7CA"/>
                    </a:gs>
                  </a:gsLst>
                  <a:lin ang="5400000"/>
                </a:gradFill>
              </a:rPr>
              <a:t>&amp;</a:t>
            </a:r>
            <a:r>
              <a:rPr lang="zh-CN" altLang="en-US" sz="2800" dirty="0">
                <a:ln w="0"/>
                <a:gradFill>
                  <a:gsLst>
                    <a:gs pos="21000">
                      <a:srgbClr val="53575C"/>
                    </a:gs>
                    <a:gs pos="88000">
                      <a:srgbClr val="C5C7CA"/>
                    </a:gs>
                  </a:gsLst>
                  <a:lin ang="5400000"/>
                </a:gradFill>
              </a:rPr>
              <a:t>二次停车）</a:t>
            </a:r>
          </a:p>
        </p:txBody>
      </p:sp>
      <p:grpSp>
        <p:nvGrpSpPr>
          <p:cNvPr id="59" name="Group 4">
            <a:extLst>
              <a:ext uri="{FF2B5EF4-FFF2-40B4-BE49-F238E27FC236}">
                <a16:creationId xmlns:a16="http://schemas.microsoft.com/office/drawing/2014/main" xmlns="" id="{81E9E33B-4D42-4257-9CDA-03D0D86B107D}"/>
              </a:ext>
            </a:extLst>
          </p:cNvPr>
          <p:cNvGrpSpPr>
            <a:grpSpLocks noChangeAspect="1"/>
          </p:cNvGrpSpPr>
          <p:nvPr/>
        </p:nvGrpSpPr>
        <p:grpSpPr bwMode="auto">
          <a:xfrm>
            <a:off x="9443846" y="5124629"/>
            <a:ext cx="2626233" cy="1455232"/>
            <a:chOff x="4788" y="2136"/>
            <a:chExt cx="2005" cy="1111"/>
          </a:xfrm>
          <a:solidFill>
            <a:srgbClr val="4A67AA"/>
          </a:solidFill>
        </p:grpSpPr>
        <p:sp>
          <p:nvSpPr>
            <p:cNvPr id="60" name="Freeform 5">
              <a:extLst>
                <a:ext uri="{FF2B5EF4-FFF2-40B4-BE49-F238E27FC236}">
                  <a16:creationId xmlns:a16="http://schemas.microsoft.com/office/drawing/2014/main" xmlns="" id="{02883BC2-B9FD-4A50-A302-13E9050B6D7A}"/>
                </a:ext>
              </a:extLst>
            </p:cNvPr>
            <p:cNvSpPr>
              <a:spLocks/>
            </p:cNvSpPr>
            <p:nvPr/>
          </p:nvSpPr>
          <p:spPr bwMode="auto">
            <a:xfrm>
              <a:off x="5096" y="2310"/>
              <a:ext cx="263" cy="766"/>
            </a:xfrm>
            <a:custGeom>
              <a:avLst/>
              <a:gdLst>
                <a:gd name="T0" fmla="*/ 5 w 111"/>
                <a:gd name="T1" fmla="*/ 108 h 322"/>
                <a:gd name="T2" fmla="*/ 6 w 111"/>
                <a:gd name="T3" fmla="*/ 203 h 322"/>
                <a:gd name="T4" fmla="*/ 12 w 111"/>
                <a:gd name="T5" fmla="*/ 313 h 322"/>
                <a:gd name="T6" fmla="*/ 15 w 111"/>
                <a:gd name="T7" fmla="*/ 320 h 322"/>
                <a:gd name="T8" fmla="*/ 19 w 111"/>
                <a:gd name="T9" fmla="*/ 316 h 322"/>
                <a:gd name="T10" fmla="*/ 24 w 111"/>
                <a:gd name="T11" fmla="*/ 196 h 322"/>
                <a:gd name="T12" fmla="*/ 21 w 111"/>
                <a:gd name="T13" fmla="*/ 102 h 322"/>
                <a:gd name="T14" fmla="*/ 45 w 111"/>
                <a:gd name="T15" fmla="*/ 319 h 322"/>
                <a:gd name="T16" fmla="*/ 47 w 111"/>
                <a:gd name="T17" fmla="*/ 294 h 322"/>
                <a:gd name="T18" fmla="*/ 58 w 111"/>
                <a:gd name="T19" fmla="*/ 166 h 322"/>
                <a:gd name="T20" fmla="*/ 65 w 111"/>
                <a:gd name="T21" fmla="*/ 257 h 322"/>
                <a:gd name="T22" fmla="*/ 70 w 111"/>
                <a:gd name="T23" fmla="*/ 320 h 322"/>
                <a:gd name="T24" fmla="*/ 76 w 111"/>
                <a:gd name="T25" fmla="*/ 319 h 322"/>
                <a:gd name="T26" fmla="*/ 77 w 111"/>
                <a:gd name="T27" fmla="*/ 181 h 322"/>
                <a:gd name="T28" fmla="*/ 81 w 111"/>
                <a:gd name="T29" fmla="*/ 49 h 322"/>
                <a:gd name="T30" fmla="*/ 81 w 111"/>
                <a:gd name="T31" fmla="*/ 48 h 322"/>
                <a:gd name="T32" fmla="*/ 85 w 111"/>
                <a:gd name="T33" fmla="*/ 40 h 322"/>
                <a:gd name="T34" fmla="*/ 87 w 111"/>
                <a:gd name="T35" fmla="*/ 211 h 322"/>
                <a:gd name="T36" fmla="*/ 108 w 111"/>
                <a:gd name="T37" fmla="*/ 319 h 322"/>
                <a:gd name="T38" fmla="*/ 111 w 111"/>
                <a:gd name="T39" fmla="*/ 270 h 322"/>
                <a:gd name="T40" fmla="*/ 109 w 111"/>
                <a:gd name="T41" fmla="*/ 130 h 322"/>
                <a:gd name="T42" fmla="*/ 110 w 111"/>
                <a:gd name="T43" fmla="*/ 12 h 322"/>
                <a:gd name="T44" fmla="*/ 107 w 111"/>
                <a:gd name="T45" fmla="*/ 0 h 322"/>
                <a:gd name="T46" fmla="*/ 104 w 111"/>
                <a:gd name="T47" fmla="*/ 12 h 322"/>
                <a:gd name="T48" fmla="*/ 103 w 111"/>
                <a:gd name="T49" fmla="*/ 130 h 322"/>
                <a:gd name="T50" fmla="*/ 104 w 111"/>
                <a:gd name="T51" fmla="*/ 270 h 322"/>
                <a:gd name="T52" fmla="*/ 98 w 111"/>
                <a:gd name="T53" fmla="*/ 285 h 322"/>
                <a:gd name="T54" fmla="*/ 91 w 111"/>
                <a:gd name="T55" fmla="*/ 45 h 322"/>
                <a:gd name="T56" fmla="*/ 90 w 111"/>
                <a:gd name="T57" fmla="*/ 26 h 322"/>
                <a:gd name="T58" fmla="*/ 79 w 111"/>
                <a:gd name="T59" fmla="*/ 39 h 322"/>
                <a:gd name="T60" fmla="*/ 70 w 111"/>
                <a:gd name="T61" fmla="*/ 131 h 322"/>
                <a:gd name="T62" fmla="*/ 71 w 111"/>
                <a:gd name="T63" fmla="*/ 248 h 322"/>
                <a:gd name="T64" fmla="*/ 71 w 111"/>
                <a:gd name="T65" fmla="*/ 257 h 322"/>
                <a:gd name="T66" fmla="*/ 64 w 111"/>
                <a:gd name="T67" fmla="*/ 166 h 322"/>
                <a:gd name="T68" fmla="*/ 53 w 111"/>
                <a:gd name="T69" fmla="*/ 68 h 322"/>
                <a:gd name="T70" fmla="*/ 51 w 111"/>
                <a:gd name="T71" fmla="*/ 70 h 322"/>
                <a:gd name="T72" fmla="*/ 41 w 111"/>
                <a:gd name="T73" fmla="*/ 294 h 322"/>
                <a:gd name="T74" fmla="*/ 34 w 111"/>
                <a:gd name="T75" fmla="*/ 193 h 322"/>
                <a:gd name="T76" fmla="*/ 22 w 111"/>
                <a:gd name="T77" fmla="*/ 91 h 322"/>
                <a:gd name="T78" fmla="*/ 17 w 111"/>
                <a:gd name="T79" fmla="*/ 171 h 322"/>
                <a:gd name="T80" fmla="*/ 15 w 111"/>
                <a:gd name="T81" fmla="*/ 259 h 322"/>
                <a:gd name="T82" fmla="*/ 7 w 111"/>
                <a:gd name="T83" fmla="*/ 112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1" h="322">
                  <a:moveTo>
                    <a:pt x="7" y="112"/>
                  </a:moveTo>
                  <a:cubicBezTo>
                    <a:pt x="8" y="111"/>
                    <a:pt x="7" y="109"/>
                    <a:pt x="5" y="108"/>
                  </a:cubicBezTo>
                  <a:cubicBezTo>
                    <a:pt x="3" y="108"/>
                    <a:pt x="2" y="109"/>
                    <a:pt x="1" y="110"/>
                  </a:cubicBezTo>
                  <a:cubicBezTo>
                    <a:pt x="0" y="114"/>
                    <a:pt x="3" y="157"/>
                    <a:pt x="6" y="203"/>
                  </a:cubicBezTo>
                  <a:cubicBezTo>
                    <a:pt x="8" y="247"/>
                    <a:pt x="12" y="294"/>
                    <a:pt x="12" y="312"/>
                  </a:cubicBezTo>
                  <a:cubicBezTo>
                    <a:pt x="12" y="312"/>
                    <a:pt x="12" y="312"/>
                    <a:pt x="12" y="313"/>
                  </a:cubicBezTo>
                  <a:cubicBezTo>
                    <a:pt x="11" y="315"/>
                    <a:pt x="11" y="318"/>
                    <a:pt x="15" y="320"/>
                  </a:cubicBezTo>
                  <a:cubicBezTo>
                    <a:pt x="15" y="320"/>
                    <a:pt x="15" y="320"/>
                    <a:pt x="15" y="320"/>
                  </a:cubicBezTo>
                  <a:cubicBezTo>
                    <a:pt x="16" y="320"/>
                    <a:pt x="18" y="319"/>
                    <a:pt x="19" y="318"/>
                  </a:cubicBezTo>
                  <a:cubicBezTo>
                    <a:pt x="19" y="317"/>
                    <a:pt x="19" y="317"/>
                    <a:pt x="19" y="316"/>
                  </a:cubicBezTo>
                  <a:cubicBezTo>
                    <a:pt x="19" y="315"/>
                    <a:pt x="19" y="311"/>
                    <a:pt x="20" y="303"/>
                  </a:cubicBezTo>
                  <a:cubicBezTo>
                    <a:pt x="21" y="273"/>
                    <a:pt x="24" y="206"/>
                    <a:pt x="24" y="196"/>
                  </a:cubicBezTo>
                  <a:cubicBezTo>
                    <a:pt x="24" y="191"/>
                    <a:pt x="24" y="182"/>
                    <a:pt x="23" y="171"/>
                  </a:cubicBezTo>
                  <a:cubicBezTo>
                    <a:pt x="21" y="147"/>
                    <a:pt x="19" y="115"/>
                    <a:pt x="21" y="102"/>
                  </a:cubicBezTo>
                  <a:cubicBezTo>
                    <a:pt x="23" y="115"/>
                    <a:pt x="25" y="153"/>
                    <a:pt x="27" y="193"/>
                  </a:cubicBezTo>
                  <a:cubicBezTo>
                    <a:pt x="31" y="254"/>
                    <a:pt x="35" y="319"/>
                    <a:pt x="45" y="319"/>
                  </a:cubicBezTo>
                  <a:cubicBezTo>
                    <a:pt x="45" y="319"/>
                    <a:pt x="48" y="318"/>
                    <a:pt x="48" y="316"/>
                  </a:cubicBezTo>
                  <a:cubicBezTo>
                    <a:pt x="48" y="308"/>
                    <a:pt x="48" y="301"/>
                    <a:pt x="47" y="294"/>
                  </a:cubicBezTo>
                  <a:cubicBezTo>
                    <a:pt x="47" y="242"/>
                    <a:pt x="45" y="121"/>
                    <a:pt x="50" y="83"/>
                  </a:cubicBezTo>
                  <a:cubicBezTo>
                    <a:pt x="53" y="101"/>
                    <a:pt x="55" y="133"/>
                    <a:pt x="58" y="166"/>
                  </a:cubicBezTo>
                  <a:cubicBezTo>
                    <a:pt x="60" y="189"/>
                    <a:pt x="61" y="213"/>
                    <a:pt x="64" y="234"/>
                  </a:cubicBezTo>
                  <a:cubicBezTo>
                    <a:pt x="64" y="238"/>
                    <a:pt x="64" y="247"/>
                    <a:pt x="65" y="257"/>
                  </a:cubicBezTo>
                  <a:cubicBezTo>
                    <a:pt x="66" y="281"/>
                    <a:pt x="67" y="314"/>
                    <a:pt x="70" y="320"/>
                  </a:cubicBezTo>
                  <a:cubicBezTo>
                    <a:pt x="70" y="320"/>
                    <a:pt x="70" y="320"/>
                    <a:pt x="70" y="320"/>
                  </a:cubicBezTo>
                  <a:cubicBezTo>
                    <a:pt x="71" y="322"/>
                    <a:pt x="73" y="322"/>
                    <a:pt x="74" y="321"/>
                  </a:cubicBezTo>
                  <a:cubicBezTo>
                    <a:pt x="75" y="321"/>
                    <a:pt x="76" y="320"/>
                    <a:pt x="76" y="319"/>
                  </a:cubicBezTo>
                  <a:cubicBezTo>
                    <a:pt x="78" y="303"/>
                    <a:pt x="78" y="276"/>
                    <a:pt x="77" y="247"/>
                  </a:cubicBezTo>
                  <a:cubicBezTo>
                    <a:pt x="77" y="224"/>
                    <a:pt x="76" y="199"/>
                    <a:pt x="77" y="181"/>
                  </a:cubicBezTo>
                  <a:cubicBezTo>
                    <a:pt x="78" y="164"/>
                    <a:pt x="77" y="147"/>
                    <a:pt x="76" y="130"/>
                  </a:cubicBezTo>
                  <a:cubicBezTo>
                    <a:pt x="74" y="103"/>
                    <a:pt x="73" y="76"/>
                    <a:pt x="81" y="49"/>
                  </a:cubicBezTo>
                  <a:cubicBezTo>
                    <a:pt x="81" y="49"/>
                    <a:pt x="81" y="49"/>
                    <a:pt x="81" y="49"/>
                  </a:cubicBezTo>
                  <a:cubicBezTo>
                    <a:pt x="81" y="49"/>
                    <a:pt x="81" y="49"/>
                    <a:pt x="81" y="48"/>
                  </a:cubicBezTo>
                  <a:cubicBezTo>
                    <a:pt x="81" y="48"/>
                    <a:pt x="83" y="45"/>
                    <a:pt x="84" y="41"/>
                  </a:cubicBezTo>
                  <a:cubicBezTo>
                    <a:pt x="85" y="41"/>
                    <a:pt x="85" y="41"/>
                    <a:pt x="85" y="40"/>
                  </a:cubicBezTo>
                  <a:cubicBezTo>
                    <a:pt x="85" y="42"/>
                    <a:pt x="85" y="43"/>
                    <a:pt x="85" y="45"/>
                  </a:cubicBezTo>
                  <a:cubicBezTo>
                    <a:pt x="85" y="77"/>
                    <a:pt x="85" y="149"/>
                    <a:pt x="87" y="211"/>
                  </a:cubicBezTo>
                  <a:cubicBezTo>
                    <a:pt x="88" y="240"/>
                    <a:pt x="90" y="267"/>
                    <a:pt x="92" y="286"/>
                  </a:cubicBezTo>
                  <a:cubicBezTo>
                    <a:pt x="95" y="307"/>
                    <a:pt x="100" y="320"/>
                    <a:pt x="108" y="319"/>
                  </a:cubicBezTo>
                  <a:cubicBezTo>
                    <a:pt x="108" y="320"/>
                    <a:pt x="111" y="319"/>
                    <a:pt x="111" y="316"/>
                  </a:cubicBezTo>
                  <a:cubicBezTo>
                    <a:pt x="111" y="299"/>
                    <a:pt x="111" y="285"/>
                    <a:pt x="111" y="270"/>
                  </a:cubicBezTo>
                  <a:cubicBezTo>
                    <a:pt x="111" y="234"/>
                    <a:pt x="111" y="197"/>
                    <a:pt x="111" y="163"/>
                  </a:cubicBezTo>
                  <a:cubicBezTo>
                    <a:pt x="110" y="155"/>
                    <a:pt x="110" y="143"/>
                    <a:pt x="109" y="130"/>
                  </a:cubicBezTo>
                  <a:cubicBezTo>
                    <a:pt x="107" y="91"/>
                    <a:pt x="105" y="38"/>
                    <a:pt x="109" y="19"/>
                  </a:cubicBezTo>
                  <a:cubicBezTo>
                    <a:pt x="109" y="17"/>
                    <a:pt x="110" y="15"/>
                    <a:pt x="110" y="12"/>
                  </a:cubicBezTo>
                  <a:cubicBezTo>
                    <a:pt x="110" y="8"/>
                    <a:pt x="110" y="5"/>
                    <a:pt x="110" y="3"/>
                  </a:cubicBezTo>
                  <a:cubicBezTo>
                    <a:pt x="110" y="2"/>
                    <a:pt x="109" y="0"/>
                    <a:pt x="107" y="0"/>
                  </a:cubicBezTo>
                  <a:cubicBezTo>
                    <a:pt x="106" y="0"/>
                    <a:pt x="104" y="2"/>
                    <a:pt x="104" y="3"/>
                  </a:cubicBezTo>
                  <a:cubicBezTo>
                    <a:pt x="104" y="5"/>
                    <a:pt x="104" y="8"/>
                    <a:pt x="104" y="12"/>
                  </a:cubicBezTo>
                  <a:cubicBezTo>
                    <a:pt x="103" y="14"/>
                    <a:pt x="103" y="16"/>
                    <a:pt x="103" y="17"/>
                  </a:cubicBezTo>
                  <a:cubicBezTo>
                    <a:pt x="99" y="38"/>
                    <a:pt x="101" y="91"/>
                    <a:pt x="103" y="130"/>
                  </a:cubicBezTo>
                  <a:cubicBezTo>
                    <a:pt x="104" y="144"/>
                    <a:pt x="104" y="156"/>
                    <a:pt x="104" y="164"/>
                  </a:cubicBezTo>
                  <a:cubicBezTo>
                    <a:pt x="105" y="197"/>
                    <a:pt x="105" y="234"/>
                    <a:pt x="104" y="270"/>
                  </a:cubicBezTo>
                  <a:cubicBezTo>
                    <a:pt x="104" y="285"/>
                    <a:pt x="104" y="299"/>
                    <a:pt x="104" y="311"/>
                  </a:cubicBezTo>
                  <a:cubicBezTo>
                    <a:pt x="102" y="307"/>
                    <a:pt x="100" y="298"/>
                    <a:pt x="98" y="285"/>
                  </a:cubicBezTo>
                  <a:cubicBezTo>
                    <a:pt x="96" y="266"/>
                    <a:pt x="95" y="239"/>
                    <a:pt x="93" y="210"/>
                  </a:cubicBezTo>
                  <a:cubicBezTo>
                    <a:pt x="91" y="149"/>
                    <a:pt x="91" y="77"/>
                    <a:pt x="91" y="45"/>
                  </a:cubicBezTo>
                  <a:cubicBezTo>
                    <a:pt x="91" y="38"/>
                    <a:pt x="91" y="33"/>
                    <a:pt x="91" y="29"/>
                  </a:cubicBezTo>
                  <a:cubicBezTo>
                    <a:pt x="91" y="28"/>
                    <a:pt x="91" y="27"/>
                    <a:pt x="90" y="26"/>
                  </a:cubicBezTo>
                  <a:cubicBezTo>
                    <a:pt x="89" y="25"/>
                    <a:pt x="87" y="25"/>
                    <a:pt x="86" y="26"/>
                  </a:cubicBezTo>
                  <a:cubicBezTo>
                    <a:pt x="85" y="28"/>
                    <a:pt x="79" y="38"/>
                    <a:pt x="79" y="39"/>
                  </a:cubicBezTo>
                  <a:cubicBezTo>
                    <a:pt x="77" y="42"/>
                    <a:pt x="75" y="46"/>
                    <a:pt x="75" y="48"/>
                  </a:cubicBezTo>
                  <a:cubicBezTo>
                    <a:pt x="66" y="75"/>
                    <a:pt x="68" y="103"/>
                    <a:pt x="70" y="131"/>
                  </a:cubicBezTo>
                  <a:cubicBezTo>
                    <a:pt x="71" y="147"/>
                    <a:pt x="72" y="164"/>
                    <a:pt x="71" y="180"/>
                  </a:cubicBezTo>
                  <a:cubicBezTo>
                    <a:pt x="70" y="199"/>
                    <a:pt x="70" y="223"/>
                    <a:pt x="71" y="248"/>
                  </a:cubicBezTo>
                  <a:cubicBezTo>
                    <a:pt x="71" y="252"/>
                    <a:pt x="71" y="256"/>
                    <a:pt x="71" y="259"/>
                  </a:cubicBezTo>
                  <a:cubicBezTo>
                    <a:pt x="71" y="257"/>
                    <a:pt x="71" y="257"/>
                    <a:pt x="71" y="257"/>
                  </a:cubicBezTo>
                  <a:cubicBezTo>
                    <a:pt x="71" y="246"/>
                    <a:pt x="70" y="238"/>
                    <a:pt x="70" y="234"/>
                  </a:cubicBezTo>
                  <a:cubicBezTo>
                    <a:pt x="68" y="213"/>
                    <a:pt x="66" y="189"/>
                    <a:pt x="64" y="166"/>
                  </a:cubicBezTo>
                  <a:cubicBezTo>
                    <a:pt x="61" y="122"/>
                    <a:pt x="58" y="80"/>
                    <a:pt x="54" y="69"/>
                  </a:cubicBezTo>
                  <a:cubicBezTo>
                    <a:pt x="54" y="69"/>
                    <a:pt x="53" y="68"/>
                    <a:pt x="53" y="68"/>
                  </a:cubicBezTo>
                  <a:cubicBezTo>
                    <a:pt x="51" y="67"/>
                    <a:pt x="49" y="67"/>
                    <a:pt x="48" y="68"/>
                  </a:cubicBezTo>
                  <a:cubicBezTo>
                    <a:pt x="51" y="70"/>
                    <a:pt x="51" y="70"/>
                    <a:pt x="51" y="70"/>
                  </a:cubicBezTo>
                  <a:cubicBezTo>
                    <a:pt x="48" y="68"/>
                    <a:pt x="48" y="68"/>
                    <a:pt x="48" y="68"/>
                  </a:cubicBezTo>
                  <a:cubicBezTo>
                    <a:pt x="39" y="79"/>
                    <a:pt x="41" y="233"/>
                    <a:pt x="41" y="294"/>
                  </a:cubicBezTo>
                  <a:cubicBezTo>
                    <a:pt x="41" y="300"/>
                    <a:pt x="41" y="300"/>
                    <a:pt x="41" y="300"/>
                  </a:cubicBezTo>
                  <a:cubicBezTo>
                    <a:pt x="39" y="279"/>
                    <a:pt x="36" y="235"/>
                    <a:pt x="34" y="193"/>
                  </a:cubicBezTo>
                  <a:cubicBezTo>
                    <a:pt x="31" y="147"/>
                    <a:pt x="29" y="104"/>
                    <a:pt x="24" y="93"/>
                  </a:cubicBezTo>
                  <a:cubicBezTo>
                    <a:pt x="23" y="92"/>
                    <a:pt x="23" y="91"/>
                    <a:pt x="22" y="91"/>
                  </a:cubicBezTo>
                  <a:cubicBezTo>
                    <a:pt x="21" y="90"/>
                    <a:pt x="19" y="90"/>
                    <a:pt x="18" y="91"/>
                  </a:cubicBezTo>
                  <a:cubicBezTo>
                    <a:pt x="13" y="94"/>
                    <a:pt x="16" y="162"/>
                    <a:pt x="17" y="171"/>
                  </a:cubicBezTo>
                  <a:cubicBezTo>
                    <a:pt x="17" y="182"/>
                    <a:pt x="18" y="191"/>
                    <a:pt x="18" y="196"/>
                  </a:cubicBezTo>
                  <a:cubicBezTo>
                    <a:pt x="18" y="202"/>
                    <a:pt x="17" y="231"/>
                    <a:pt x="15" y="259"/>
                  </a:cubicBezTo>
                  <a:cubicBezTo>
                    <a:pt x="14" y="241"/>
                    <a:pt x="13" y="222"/>
                    <a:pt x="12" y="203"/>
                  </a:cubicBezTo>
                  <a:cubicBezTo>
                    <a:pt x="9" y="157"/>
                    <a:pt x="6" y="115"/>
                    <a:pt x="7"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6">
              <a:extLst>
                <a:ext uri="{FF2B5EF4-FFF2-40B4-BE49-F238E27FC236}">
                  <a16:creationId xmlns:a16="http://schemas.microsoft.com/office/drawing/2014/main" xmlns="" id="{32E909A4-8452-4A34-BED8-D71EB6AF95E3}"/>
                </a:ext>
              </a:extLst>
            </p:cNvPr>
            <p:cNvSpPr>
              <a:spLocks/>
            </p:cNvSpPr>
            <p:nvPr/>
          </p:nvSpPr>
          <p:spPr bwMode="auto">
            <a:xfrm>
              <a:off x="5575" y="2136"/>
              <a:ext cx="263" cy="933"/>
            </a:xfrm>
            <a:custGeom>
              <a:avLst/>
              <a:gdLst>
                <a:gd name="T0" fmla="*/ 9 w 111"/>
                <a:gd name="T1" fmla="*/ 76 h 392"/>
                <a:gd name="T2" fmla="*/ 2 w 111"/>
                <a:gd name="T3" fmla="*/ 135 h 392"/>
                <a:gd name="T4" fmla="*/ 2 w 111"/>
                <a:gd name="T5" fmla="*/ 144 h 392"/>
                <a:gd name="T6" fmla="*/ 8 w 111"/>
                <a:gd name="T7" fmla="*/ 145 h 392"/>
                <a:gd name="T8" fmla="*/ 23 w 111"/>
                <a:gd name="T9" fmla="*/ 86 h 392"/>
                <a:gd name="T10" fmla="*/ 24 w 111"/>
                <a:gd name="T11" fmla="*/ 152 h 392"/>
                <a:gd name="T12" fmla="*/ 30 w 111"/>
                <a:gd name="T13" fmla="*/ 151 h 392"/>
                <a:gd name="T14" fmla="*/ 50 w 111"/>
                <a:gd name="T15" fmla="*/ 69 h 392"/>
                <a:gd name="T16" fmla="*/ 55 w 111"/>
                <a:gd name="T17" fmla="*/ 170 h 392"/>
                <a:gd name="T18" fmla="*/ 60 w 111"/>
                <a:gd name="T19" fmla="*/ 169 h 392"/>
                <a:gd name="T20" fmla="*/ 79 w 111"/>
                <a:gd name="T21" fmla="*/ 58 h 392"/>
                <a:gd name="T22" fmla="*/ 74 w 111"/>
                <a:gd name="T23" fmla="*/ 158 h 392"/>
                <a:gd name="T24" fmla="*/ 68 w 111"/>
                <a:gd name="T25" fmla="*/ 286 h 392"/>
                <a:gd name="T26" fmla="*/ 67 w 111"/>
                <a:gd name="T27" fmla="*/ 382 h 392"/>
                <a:gd name="T28" fmla="*/ 78 w 111"/>
                <a:gd name="T29" fmla="*/ 387 h 392"/>
                <a:gd name="T30" fmla="*/ 88 w 111"/>
                <a:gd name="T31" fmla="*/ 208 h 392"/>
                <a:gd name="T32" fmla="*/ 92 w 111"/>
                <a:gd name="T33" fmla="*/ 68 h 392"/>
                <a:gd name="T34" fmla="*/ 105 w 111"/>
                <a:gd name="T35" fmla="*/ 12 h 392"/>
                <a:gd name="T36" fmla="*/ 100 w 111"/>
                <a:gd name="T37" fmla="*/ 115 h 392"/>
                <a:gd name="T38" fmla="*/ 94 w 111"/>
                <a:gd name="T39" fmla="*/ 276 h 392"/>
                <a:gd name="T40" fmla="*/ 97 w 111"/>
                <a:gd name="T41" fmla="*/ 390 h 392"/>
                <a:gd name="T42" fmla="*/ 100 w 111"/>
                <a:gd name="T43" fmla="*/ 276 h 392"/>
                <a:gd name="T44" fmla="*/ 106 w 111"/>
                <a:gd name="T45" fmla="*/ 116 h 392"/>
                <a:gd name="T46" fmla="*/ 111 w 111"/>
                <a:gd name="T47" fmla="*/ 2 h 392"/>
                <a:gd name="T48" fmla="*/ 107 w 111"/>
                <a:gd name="T49" fmla="*/ 0 h 392"/>
                <a:gd name="T50" fmla="*/ 101 w 111"/>
                <a:gd name="T51" fmla="*/ 6 h 392"/>
                <a:gd name="T52" fmla="*/ 93 w 111"/>
                <a:gd name="T53" fmla="*/ 28 h 392"/>
                <a:gd name="T54" fmla="*/ 85 w 111"/>
                <a:gd name="T55" fmla="*/ 130 h 392"/>
                <a:gd name="T56" fmla="*/ 80 w 111"/>
                <a:gd name="T57" fmla="*/ 264 h 392"/>
                <a:gd name="T58" fmla="*/ 73 w 111"/>
                <a:gd name="T59" fmla="*/ 384 h 392"/>
                <a:gd name="T60" fmla="*/ 71 w 111"/>
                <a:gd name="T61" fmla="*/ 365 h 392"/>
                <a:gd name="T62" fmla="*/ 78 w 111"/>
                <a:gd name="T63" fmla="*/ 223 h 392"/>
                <a:gd name="T64" fmla="*/ 84 w 111"/>
                <a:gd name="T65" fmla="*/ 95 h 392"/>
                <a:gd name="T66" fmla="*/ 87 w 111"/>
                <a:gd name="T67" fmla="*/ 19 h 392"/>
                <a:gd name="T68" fmla="*/ 80 w 111"/>
                <a:gd name="T69" fmla="*/ 20 h 392"/>
                <a:gd name="T70" fmla="*/ 78 w 111"/>
                <a:gd name="T71" fmla="*/ 42 h 392"/>
                <a:gd name="T72" fmla="*/ 58 w 111"/>
                <a:gd name="T73" fmla="*/ 147 h 392"/>
                <a:gd name="T74" fmla="*/ 56 w 111"/>
                <a:gd name="T75" fmla="*/ 47 h 392"/>
                <a:gd name="T76" fmla="*/ 50 w 111"/>
                <a:gd name="T77" fmla="*/ 45 h 392"/>
                <a:gd name="T78" fmla="*/ 28 w 111"/>
                <a:gd name="T79" fmla="*/ 141 h 392"/>
                <a:gd name="T80" fmla="*/ 28 w 111"/>
                <a:gd name="T81" fmla="*/ 61 h 392"/>
                <a:gd name="T82" fmla="*/ 22 w 111"/>
                <a:gd name="T83" fmla="*/ 61 h 392"/>
                <a:gd name="T84" fmla="*/ 8 w 111"/>
                <a:gd name="T85" fmla="*/ 118 h 392"/>
                <a:gd name="T86" fmla="*/ 11 w 111"/>
                <a:gd name="T87" fmla="*/ 8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1" h="392">
                  <a:moveTo>
                    <a:pt x="11" y="80"/>
                  </a:moveTo>
                  <a:cubicBezTo>
                    <a:pt x="11" y="78"/>
                    <a:pt x="10" y="76"/>
                    <a:pt x="9" y="76"/>
                  </a:cubicBezTo>
                  <a:cubicBezTo>
                    <a:pt x="7" y="75"/>
                    <a:pt x="5" y="76"/>
                    <a:pt x="5" y="78"/>
                  </a:cubicBezTo>
                  <a:cubicBezTo>
                    <a:pt x="0" y="94"/>
                    <a:pt x="1" y="121"/>
                    <a:pt x="2" y="135"/>
                  </a:cubicBezTo>
                  <a:cubicBezTo>
                    <a:pt x="2" y="140"/>
                    <a:pt x="2" y="143"/>
                    <a:pt x="2" y="144"/>
                  </a:cubicBezTo>
                  <a:cubicBezTo>
                    <a:pt x="2" y="144"/>
                    <a:pt x="2" y="144"/>
                    <a:pt x="2" y="144"/>
                  </a:cubicBezTo>
                  <a:cubicBezTo>
                    <a:pt x="2" y="145"/>
                    <a:pt x="3" y="147"/>
                    <a:pt x="5" y="147"/>
                  </a:cubicBezTo>
                  <a:cubicBezTo>
                    <a:pt x="6" y="147"/>
                    <a:pt x="8" y="146"/>
                    <a:pt x="8" y="145"/>
                  </a:cubicBezTo>
                  <a:cubicBezTo>
                    <a:pt x="9" y="142"/>
                    <a:pt x="12" y="132"/>
                    <a:pt x="15" y="120"/>
                  </a:cubicBezTo>
                  <a:cubicBezTo>
                    <a:pt x="17" y="109"/>
                    <a:pt x="20" y="97"/>
                    <a:pt x="23" y="86"/>
                  </a:cubicBezTo>
                  <a:cubicBezTo>
                    <a:pt x="23" y="88"/>
                    <a:pt x="22" y="90"/>
                    <a:pt x="22" y="92"/>
                  </a:cubicBezTo>
                  <a:cubicBezTo>
                    <a:pt x="21" y="113"/>
                    <a:pt x="20" y="139"/>
                    <a:pt x="24" y="152"/>
                  </a:cubicBezTo>
                  <a:cubicBezTo>
                    <a:pt x="24" y="152"/>
                    <a:pt x="26" y="155"/>
                    <a:pt x="28" y="154"/>
                  </a:cubicBezTo>
                  <a:cubicBezTo>
                    <a:pt x="30" y="154"/>
                    <a:pt x="30" y="153"/>
                    <a:pt x="30" y="151"/>
                  </a:cubicBezTo>
                  <a:cubicBezTo>
                    <a:pt x="34" y="144"/>
                    <a:pt x="38" y="124"/>
                    <a:pt x="42" y="103"/>
                  </a:cubicBezTo>
                  <a:cubicBezTo>
                    <a:pt x="45" y="91"/>
                    <a:pt x="47" y="79"/>
                    <a:pt x="50" y="69"/>
                  </a:cubicBezTo>
                  <a:cubicBezTo>
                    <a:pt x="50" y="87"/>
                    <a:pt x="50" y="113"/>
                    <a:pt x="51" y="134"/>
                  </a:cubicBezTo>
                  <a:cubicBezTo>
                    <a:pt x="52" y="153"/>
                    <a:pt x="53" y="168"/>
                    <a:pt x="55" y="170"/>
                  </a:cubicBezTo>
                  <a:cubicBezTo>
                    <a:pt x="56" y="171"/>
                    <a:pt x="58" y="172"/>
                    <a:pt x="60" y="170"/>
                  </a:cubicBezTo>
                  <a:cubicBezTo>
                    <a:pt x="60" y="170"/>
                    <a:pt x="60" y="170"/>
                    <a:pt x="60" y="169"/>
                  </a:cubicBezTo>
                  <a:cubicBezTo>
                    <a:pt x="62" y="166"/>
                    <a:pt x="64" y="153"/>
                    <a:pt x="66" y="136"/>
                  </a:cubicBezTo>
                  <a:cubicBezTo>
                    <a:pt x="69" y="112"/>
                    <a:pt x="74" y="80"/>
                    <a:pt x="79" y="58"/>
                  </a:cubicBezTo>
                  <a:cubicBezTo>
                    <a:pt x="79" y="70"/>
                    <a:pt x="78" y="82"/>
                    <a:pt x="77" y="94"/>
                  </a:cubicBezTo>
                  <a:cubicBezTo>
                    <a:pt x="76" y="116"/>
                    <a:pt x="75" y="138"/>
                    <a:pt x="74" y="158"/>
                  </a:cubicBezTo>
                  <a:cubicBezTo>
                    <a:pt x="74" y="182"/>
                    <a:pt x="73" y="202"/>
                    <a:pt x="72" y="222"/>
                  </a:cubicBezTo>
                  <a:cubicBezTo>
                    <a:pt x="71" y="242"/>
                    <a:pt x="70" y="262"/>
                    <a:pt x="68" y="286"/>
                  </a:cubicBezTo>
                  <a:cubicBezTo>
                    <a:pt x="68" y="286"/>
                    <a:pt x="64" y="335"/>
                    <a:pt x="65" y="365"/>
                  </a:cubicBezTo>
                  <a:cubicBezTo>
                    <a:pt x="65" y="372"/>
                    <a:pt x="66" y="378"/>
                    <a:pt x="67" y="382"/>
                  </a:cubicBezTo>
                  <a:cubicBezTo>
                    <a:pt x="68" y="389"/>
                    <a:pt x="71" y="392"/>
                    <a:pt x="75" y="390"/>
                  </a:cubicBezTo>
                  <a:cubicBezTo>
                    <a:pt x="76" y="390"/>
                    <a:pt x="77" y="389"/>
                    <a:pt x="78" y="387"/>
                  </a:cubicBezTo>
                  <a:cubicBezTo>
                    <a:pt x="81" y="383"/>
                    <a:pt x="84" y="316"/>
                    <a:pt x="86" y="264"/>
                  </a:cubicBezTo>
                  <a:cubicBezTo>
                    <a:pt x="87" y="237"/>
                    <a:pt x="88" y="215"/>
                    <a:pt x="88" y="208"/>
                  </a:cubicBezTo>
                  <a:cubicBezTo>
                    <a:pt x="90" y="185"/>
                    <a:pt x="91" y="158"/>
                    <a:pt x="91" y="131"/>
                  </a:cubicBezTo>
                  <a:cubicBezTo>
                    <a:pt x="91" y="110"/>
                    <a:pt x="91" y="89"/>
                    <a:pt x="92" y="68"/>
                  </a:cubicBezTo>
                  <a:cubicBezTo>
                    <a:pt x="93" y="44"/>
                    <a:pt x="96" y="38"/>
                    <a:pt x="99" y="30"/>
                  </a:cubicBezTo>
                  <a:cubicBezTo>
                    <a:pt x="100" y="26"/>
                    <a:pt x="102" y="21"/>
                    <a:pt x="105" y="12"/>
                  </a:cubicBezTo>
                  <a:cubicBezTo>
                    <a:pt x="105" y="12"/>
                    <a:pt x="105" y="12"/>
                    <a:pt x="105" y="12"/>
                  </a:cubicBezTo>
                  <a:cubicBezTo>
                    <a:pt x="104" y="30"/>
                    <a:pt x="101" y="76"/>
                    <a:pt x="100" y="115"/>
                  </a:cubicBezTo>
                  <a:cubicBezTo>
                    <a:pt x="98" y="144"/>
                    <a:pt x="97" y="169"/>
                    <a:pt x="97" y="176"/>
                  </a:cubicBezTo>
                  <a:cubicBezTo>
                    <a:pt x="95" y="209"/>
                    <a:pt x="94" y="242"/>
                    <a:pt x="94" y="276"/>
                  </a:cubicBezTo>
                  <a:cubicBezTo>
                    <a:pt x="93" y="311"/>
                    <a:pt x="93" y="347"/>
                    <a:pt x="94" y="387"/>
                  </a:cubicBezTo>
                  <a:cubicBezTo>
                    <a:pt x="94" y="389"/>
                    <a:pt x="95" y="390"/>
                    <a:pt x="97" y="390"/>
                  </a:cubicBezTo>
                  <a:cubicBezTo>
                    <a:pt x="99" y="390"/>
                    <a:pt x="100" y="389"/>
                    <a:pt x="100" y="387"/>
                  </a:cubicBezTo>
                  <a:cubicBezTo>
                    <a:pt x="100" y="347"/>
                    <a:pt x="100" y="311"/>
                    <a:pt x="100" y="276"/>
                  </a:cubicBezTo>
                  <a:cubicBezTo>
                    <a:pt x="100" y="242"/>
                    <a:pt x="101" y="210"/>
                    <a:pt x="103" y="176"/>
                  </a:cubicBezTo>
                  <a:cubicBezTo>
                    <a:pt x="103" y="169"/>
                    <a:pt x="104" y="144"/>
                    <a:pt x="106" y="116"/>
                  </a:cubicBezTo>
                  <a:cubicBezTo>
                    <a:pt x="108" y="70"/>
                    <a:pt x="111" y="16"/>
                    <a:pt x="111" y="4"/>
                  </a:cubicBezTo>
                  <a:cubicBezTo>
                    <a:pt x="111" y="4"/>
                    <a:pt x="111" y="3"/>
                    <a:pt x="111" y="2"/>
                  </a:cubicBezTo>
                  <a:cubicBezTo>
                    <a:pt x="111" y="1"/>
                    <a:pt x="109" y="0"/>
                    <a:pt x="107" y="0"/>
                  </a:cubicBezTo>
                  <a:cubicBezTo>
                    <a:pt x="107" y="0"/>
                    <a:pt x="107" y="0"/>
                    <a:pt x="107" y="0"/>
                  </a:cubicBezTo>
                  <a:cubicBezTo>
                    <a:pt x="104" y="1"/>
                    <a:pt x="103" y="3"/>
                    <a:pt x="102" y="5"/>
                  </a:cubicBezTo>
                  <a:cubicBezTo>
                    <a:pt x="102" y="5"/>
                    <a:pt x="102" y="6"/>
                    <a:pt x="101" y="6"/>
                  </a:cubicBezTo>
                  <a:cubicBezTo>
                    <a:pt x="100" y="7"/>
                    <a:pt x="99" y="8"/>
                    <a:pt x="99" y="9"/>
                  </a:cubicBezTo>
                  <a:cubicBezTo>
                    <a:pt x="99" y="10"/>
                    <a:pt x="94" y="26"/>
                    <a:pt x="93" y="28"/>
                  </a:cubicBezTo>
                  <a:cubicBezTo>
                    <a:pt x="90" y="37"/>
                    <a:pt x="87" y="43"/>
                    <a:pt x="86" y="68"/>
                  </a:cubicBezTo>
                  <a:cubicBezTo>
                    <a:pt x="85" y="88"/>
                    <a:pt x="85" y="109"/>
                    <a:pt x="85" y="130"/>
                  </a:cubicBezTo>
                  <a:cubicBezTo>
                    <a:pt x="84" y="157"/>
                    <a:pt x="84" y="184"/>
                    <a:pt x="82" y="208"/>
                  </a:cubicBezTo>
                  <a:cubicBezTo>
                    <a:pt x="81" y="214"/>
                    <a:pt x="81" y="237"/>
                    <a:pt x="80" y="264"/>
                  </a:cubicBezTo>
                  <a:cubicBezTo>
                    <a:pt x="78" y="315"/>
                    <a:pt x="75" y="381"/>
                    <a:pt x="73" y="383"/>
                  </a:cubicBezTo>
                  <a:cubicBezTo>
                    <a:pt x="73" y="384"/>
                    <a:pt x="73" y="384"/>
                    <a:pt x="73" y="384"/>
                  </a:cubicBezTo>
                  <a:cubicBezTo>
                    <a:pt x="72" y="385"/>
                    <a:pt x="73" y="383"/>
                    <a:pt x="73" y="381"/>
                  </a:cubicBezTo>
                  <a:cubicBezTo>
                    <a:pt x="72" y="377"/>
                    <a:pt x="71" y="372"/>
                    <a:pt x="71" y="365"/>
                  </a:cubicBezTo>
                  <a:cubicBezTo>
                    <a:pt x="70" y="335"/>
                    <a:pt x="74" y="287"/>
                    <a:pt x="74" y="287"/>
                  </a:cubicBezTo>
                  <a:cubicBezTo>
                    <a:pt x="76" y="263"/>
                    <a:pt x="77" y="243"/>
                    <a:pt x="78" y="223"/>
                  </a:cubicBezTo>
                  <a:cubicBezTo>
                    <a:pt x="79" y="203"/>
                    <a:pt x="80" y="182"/>
                    <a:pt x="80" y="158"/>
                  </a:cubicBezTo>
                  <a:cubicBezTo>
                    <a:pt x="81" y="138"/>
                    <a:pt x="82" y="116"/>
                    <a:pt x="84" y="95"/>
                  </a:cubicBezTo>
                  <a:cubicBezTo>
                    <a:pt x="85" y="68"/>
                    <a:pt x="87" y="42"/>
                    <a:pt x="87" y="20"/>
                  </a:cubicBezTo>
                  <a:cubicBezTo>
                    <a:pt x="87" y="20"/>
                    <a:pt x="87" y="19"/>
                    <a:pt x="87" y="19"/>
                  </a:cubicBezTo>
                  <a:cubicBezTo>
                    <a:pt x="86" y="14"/>
                    <a:pt x="81" y="14"/>
                    <a:pt x="80" y="19"/>
                  </a:cubicBezTo>
                  <a:cubicBezTo>
                    <a:pt x="80" y="20"/>
                    <a:pt x="80" y="20"/>
                    <a:pt x="80" y="20"/>
                  </a:cubicBezTo>
                  <a:cubicBezTo>
                    <a:pt x="80" y="23"/>
                    <a:pt x="80" y="27"/>
                    <a:pt x="80" y="31"/>
                  </a:cubicBezTo>
                  <a:cubicBezTo>
                    <a:pt x="80" y="35"/>
                    <a:pt x="79" y="39"/>
                    <a:pt x="78" y="42"/>
                  </a:cubicBezTo>
                  <a:cubicBezTo>
                    <a:pt x="70" y="63"/>
                    <a:pt x="64" y="105"/>
                    <a:pt x="60" y="135"/>
                  </a:cubicBezTo>
                  <a:cubicBezTo>
                    <a:pt x="59" y="139"/>
                    <a:pt x="59" y="143"/>
                    <a:pt x="58" y="147"/>
                  </a:cubicBezTo>
                  <a:cubicBezTo>
                    <a:pt x="58" y="143"/>
                    <a:pt x="58" y="139"/>
                    <a:pt x="58" y="134"/>
                  </a:cubicBezTo>
                  <a:cubicBezTo>
                    <a:pt x="56" y="101"/>
                    <a:pt x="56" y="54"/>
                    <a:pt x="56" y="47"/>
                  </a:cubicBezTo>
                  <a:cubicBezTo>
                    <a:pt x="56" y="46"/>
                    <a:pt x="55" y="45"/>
                    <a:pt x="54" y="44"/>
                  </a:cubicBezTo>
                  <a:cubicBezTo>
                    <a:pt x="52" y="43"/>
                    <a:pt x="51" y="44"/>
                    <a:pt x="50" y="45"/>
                  </a:cubicBezTo>
                  <a:cubicBezTo>
                    <a:pt x="44" y="58"/>
                    <a:pt x="39" y="88"/>
                    <a:pt x="36" y="102"/>
                  </a:cubicBezTo>
                  <a:cubicBezTo>
                    <a:pt x="33" y="118"/>
                    <a:pt x="30" y="133"/>
                    <a:pt x="28" y="141"/>
                  </a:cubicBezTo>
                  <a:cubicBezTo>
                    <a:pt x="27" y="128"/>
                    <a:pt x="28" y="109"/>
                    <a:pt x="29" y="93"/>
                  </a:cubicBezTo>
                  <a:cubicBezTo>
                    <a:pt x="29" y="78"/>
                    <a:pt x="30" y="66"/>
                    <a:pt x="28" y="61"/>
                  </a:cubicBezTo>
                  <a:cubicBezTo>
                    <a:pt x="28" y="60"/>
                    <a:pt x="27" y="59"/>
                    <a:pt x="26" y="59"/>
                  </a:cubicBezTo>
                  <a:cubicBezTo>
                    <a:pt x="24" y="58"/>
                    <a:pt x="23" y="59"/>
                    <a:pt x="22" y="61"/>
                  </a:cubicBezTo>
                  <a:cubicBezTo>
                    <a:pt x="22" y="61"/>
                    <a:pt x="22" y="61"/>
                    <a:pt x="22" y="61"/>
                  </a:cubicBezTo>
                  <a:cubicBezTo>
                    <a:pt x="22" y="62"/>
                    <a:pt x="14" y="94"/>
                    <a:pt x="8" y="118"/>
                  </a:cubicBezTo>
                  <a:cubicBezTo>
                    <a:pt x="8" y="122"/>
                    <a:pt x="8" y="122"/>
                    <a:pt x="8" y="122"/>
                  </a:cubicBezTo>
                  <a:cubicBezTo>
                    <a:pt x="7" y="108"/>
                    <a:pt x="7" y="91"/>
                    <a:pt x="11"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7">
              <a:extLst>
                <a:ext uri="{FF2B5EF4-FFF2-40B4-BE49-F238E27FC236}">
                  <a16:creationId xmlns:a16="http://schemas.microsoft.com/office/drawing/2014/main" xmlns="" id="{6CEBF4CE-6CFC-4956-8BEF-4232185B0AD2}"/>
                </a:ext>
              </a:extLst>
            </p:cNvPr>
            <p:cNvSpPr>
              <a:spLocks/>
            </p:cNvSpPr>
            <p:nvPr/>
          </p:nvSpPr>
          <p:spPr bwMode="auto">
            <a:xfrm>
              <a:off x="5850" y="2151"/>
              <a:ext cx="369" cy="285"/>
            </a:xfrm>
            <a:custGeom>
              <a:avLst/>
              <a:gdLst>
                <a:gd name="T0" fmla="*/ 5 w 156"/>
                <a:gd name="T1" fmla="*/ 1 h 120"/>
                <a:gd name="T2" fmla="*/ 1 w 156"/>
                <a:gd name="T3" fmla="*/ 1 h 120"/>
                <a:gd name="T4" fmla="*/ 1 w 156"/>
                <a:gd name="T5" fmla="*/ 6 h 120"/>
                <a:gd name="T6" fmla="*/ 65 w 156"/>
                <a:gd name="T7" fmla="*/ 53 h 120"/>
                <a:gd name="T8" fmla="*/ 127 w 156"/>
                <a:gd name="T9" fmla="*/ 99 h 120"/>
                <a:gd name="T10" fmla="*/ 135 w 156"/>
                <a:gd name="T11" fmla="*/ 107 h 120"/>
                <a:gd name="T12" fmla="*/ 151 w 156"/>
                <a:gd name="T13" fmla="*/ 119 h 120"/>
                <a:gd name="T14" fmla="*/ 155 w 156"/>
                <a:gd name="T15" fmla="*/ 117 h 120"/>
                <a:gd name="T16" fmla="*/ 153 w 156"/>
                <a:gd name="T17" fmla="*/ 113 h 120"/>
                <a:gd name="T18" fmla="*/ 139 w 156"/>
                <a:gd name="T19" fmla="*/ 102 h 120"/>
                <a:gd name="T20" fmla="*/ 69 w 156"/>
                <a:gd name="T21" fmla="*/ 48 h 120"/>
                <a:gd name="T22" fmla="*/ 5 w 156"/>
                <a:gd name="T23" fmla="*/ 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20">
                  <a:moveTo>
                    <a:pt x="5" y="1"/>
                  </a:moveTo>
                  <a:cubicBezTo>
                    <a:pt x="4" y="0"/>
                    <a:pt x="2" y="0"/>
                    <a:pt x="1" y="1"/>
                  </a:cubicBezTo>
                  <a:cubicBezTo>
                    <a:pt x="0" y="3"/>
                    <a:pt x="0" y="5"/>
                    <a:pt x="1" y="6"/>
                  </a:cubicBezTo>
                  <a:cubicBezTo>
                    <a:pt x="6" y="9"/>
                    <a:pt x="36" y="32"/>
                    <a:pt x="65" y="53"/>
                  </a:cubicBezTo>
                  <a:cubicBezTo>
                    <a:pt x="92" y="74"/>
                    <a:pt x="120" y="94"/>
                    <a:pt x="127" y="99"/>
                  </a:cubicBezTo>
                  <a:cubicBezTo>
                    <a:pt x="128" y="101"/>
                    <a:pt x="131" y="104"/>
                    <a:pt x="135" y="107"/>
                  </a:cubicBezTo>
                  <a:cubicBezTo>
                    <a:pt x="142" y="113"/>
                    <a:pt x="151" y="119"/>
                    <a:pt x="151" y="119"/>
                  </a:cubicBezTo>
                  <a:cubicBezTo>
                    <a:pt x="153" y="120"/>
                    <a:pt x="155" y="119"/>
                    <a:pt x="155" y="117"/>
                  </a:cubicBezTo>
                  <a:cubicBezTo>
                    <a:pt x="156" y="115"/>
                    <a:pt x="155" y="114"/>
                    <a:pt x="153" y="113"/>
                  </a:cubicBezTo>
                  <a:cubicBezTo>
                    <a:pt x="153" y="113"/>
                    <a:pt x="145" y="107"/>
                    <a:pt x="139" y="102"/>
                  </a:cubicBezTo>
                  <a:cubicBezTo>
                    <a:pt x="116" y="83"/>
                    <a:pt x="93" y="67"/>
                    <a:pt x="69" y="48"/>
                  </a:cubicBezTo>
                  <a:cubicBezTo>
                    <a:pt x="39" y="27"/>
                    <a:pt x="10" y="5"/>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
              <a:extLst>
                <a:ext uri="{FF2B5EF4-FFF2-40B4-BE49-F238E27FC236}">
                  <a16:creationId xmlns:a16="http://schemas.microsoft.com/office/drawing/2014/main" xmlns="" id="{5270C0CC-1135-4D8F-8DED-ED5E1D3BBF22}"/>
                </a:ext>
              </a:extLst>
            </p:cNvPr>
            <p:cNvSpPr>
              <a:spLocks/>
            </p:cNvSpPr>
            <p:nvPr/>
          </p:nvSpPr>
          <p:spPr bwMode="auto">
            <a:xfrm>
              <a:off x="5807" y="2151"/>
              <a:ext cx="429" cy="271"/>
            </a:xfrm>
            <a:custGeom>
              <a:avLst/>
              <a:gdLst>
                <a:gd name="T0" fmla="*/ 7 w 181"/>
                <a:gd name="T1" fmla="*/ 3 h 114"/>
                <a:gd name="T2" fmla="*/ 3 w 181"/>
                <a:gd name="T3" fmla="*/ 0 h 114"/>
                <a:gd name="T4" fmla="*/ 1 w 181"/>
                <a:gd name="T5" fmla="*/ 4 h 114"/>
                <a:gd name="T6" fmla="*/ 10 w 181"/>
                <a:gd name="T7" fmla="*/ 13 h 114"/>
                <a:gd name="T8" fmla="*/ 30 w 181"/>
                <a:gd name="T9" fmla="*/ 28 h 114"/>
                <a:gd name="T10" fmla="*/ 101 w 181"/>
                <a:gd name="T11" fmla="*/ 72 h 114"/>
                <a:gd name="T12" fmla="*/ 175 w 181"/>
                <a:gd name="T13" fmla="*/ 113 h 114"/>
                <a:gd name="T14" fmla="*/ 180 w 181"/>
                <a:gd name="T15" fmla="*/ 112 h 114"/>
                <a:gd name="T16" fmla="*/ 178 w 181"/>
                <a:gd name="T17" fmla="*/ 107 h 114"/>
                <a:gd name="T18" fmla="*/ 105 w 181"/>
                <a:gd name="T19" fmla="*/ 66 h 114"/>
                <a:gd name="T20" fmla="*/ 33 w 181"/>
                <a:gd name="T21" fmla="*/ 23 h 114"/>
                <a:gd name="T22" fmla="*/ 14 w 181"/>
                <a:gd name="T23" fmla="*/ 8 h 114"/>
                <a:gd name="T24" fmla="*/ 7 w 181"/>
                <a:gd name="T25" fmla="*/ 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1" h="114">
                  <a:moveTo>
                    <a:pt x="7" y="3"/>
                  </a:moveTo>
                  <a:cubicBezTo>
                    <a:pt x="7" y="1"/>
                    <a:pt x="5" y="0"/>
                    <a:pt x="3" y="0"/>
                  </a:cubicBezTo>
                  <a:cubicBezTo>
                    <a:pt x="1" y="1"/>
                    <a:pt x="0" y="3"/>
                    <a:pt x="1" y="4"/>
                  </a:cubicBezTo>
                  <a:cubicBezTo>
                    <a:pt x="1" y="6"/>
                    <a:pt x="5" y="10"/>
                    <a:pt x="10" y="13"/>
                  </a:cubicBezTo>
                  <a:cubicBezTo>
                    <a:pt x="17" y="19"/>
                    <a:pt x="27" y="26"/>
                    <a:pt x="30" y="28"/>
                  </a:cubicBezTo>
                  <a:cubicBezTo>
                    <a:pt x="49" y="41"/>
                    <a:pt x="75" y="57"/>
                    <a:pt x="101" y="72"/>
                  </a:cubicBezTo>
                  <a:cubicBezTo>
                    <a:pt x="128" y="87"/>
                    <a:pt x="154" y="102"/>
                    <a:pt x="175" y="113"/>
                  </a:cubicBezTo>
                  <a:cubicBezTo>
                    <a:pt x="177" y="114"/>
                    <a:pt x="179" y="113"/>
                    <a:pt x="180" y="112"/>
                  </a:cubicBezTo>
                  <a:cubicBezTo>
                    <a:pt x="181" y="110"/>
                    <a:pt x="180" y="108"/>
                    <a:pt x="178" y="107"/>
                  </a:cubicBezTo>
                  <a:cubicBezTo>
                    <a:pt x="157" y="97"/>
                    <a:pt x="131" y="82"/>
                    <a:pt x="105" y="66"/>
                  </a:cubicBezTo>
                  <a:cubicBezTo>
                    <a:pt x="78" y="51"/>
                    <a:pt x="53" y="35"/>
                    <a:pt x="33" y="23"/>
                  </a:cubicBezTo>
                  <a:cubicBezTo>
                    <a:pt x="30" y="21"/>
                    <a:pt x="21" y="14"/>
                    <a:pt x="14" y="8"/>
                  </a:cubicBezTo>
                  <a:cubicBezTo>
                    <a:pt x="10" y="5"/>
                    <a:pt x="7" y="3"/>
                    <a:pt x="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9">
              <a:extLst>
                <a:ext uri="{FF2B5EF4-FFF2-40B4-BE49-F238E27FC236}">
                  <a16:creationId xmlns:a16="http://schemas.microsoft.com/office/drawing/2014/main" xmlns="" id="{4ECD15CF-5AD4-4914-99BB-FA68CF4C9674}"/>
                </a:ext>
              </a:extLst>
            </p:cNvPr>
            <p:cNvSpPr>
              <a:spLocks/>
            </p:cNvSpPr>
            <p:nvPr/>
          </p:nvSpPr>
          <p:spPr bwMode="auto">
            <a:xfrm>
              <a:off x="6167" y="2353"/>
              <a:ext cx="41" cy="697"/>
            </a:xfrm>
            <a:custGeom>
              <a:avLst/>
              <a:gdLst>
                <a:gd name="T0" fmla="*/ 17 w 17"/>
                <a:gd name="T1" fmla="*/ 3 h 293"/>
                <a:gd name="T2" fmla="*/ 14 w 17"/>
                <a:gd name="T3" fmla="*/ 0 h 293"/>
                <a:gd name="T4" fmla="*/ 10 w 17"/>
                <a:gd name="T5" fmla="*/ 3 h 293"/>
                <a:gd name="T6" fmla="*/ 3 w 17"/>
                <a:gd name="T7" fmla="*/ 143 h 293"/>
                <a:gd name="T8" fmla="*/ 2 w 17"/>
                <a:gd name="T9" fmla="*/ 263 h 293"/>
                <a:gd name="T10" fmla="*/ 2 w 17"/>
                <a:gd name="T11" fmla="*/ 293 h 293"/>
                <a:gd name="T12" fmla="*/ 2 w 17"/>
                <a:gd name="T13" fmla="*/ 293 h 293"/>
                <a:gd name="T14" fmla="*/ 8 w 17"/>
                <a:gd name="T15" fmla="*/ 293 h 293"/>
                <a:gd name="T16" fmla="*/ 8 w 17"/>
                <a:gd name="T17" fmla="*/ 293 h 293"/>
                <a:gd name="T18" fmla="*/ 8 w 17"/>
                <a:gd name="T19" fmla="*/ 262 h 293"/>
                <a:gd name="T20" fmla="*/ 9 w 17"/>
                <a:gd name="T21" fmla="*/ 143 h 293"/>
                <a:gd name="T22" fmla="*/ 17 w 17"/>
                <a:gd name="T23" fmla="*/ 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293">
                  <a:moveTo>
                    <a:pt x="17" y="3"/>
                  </a:moveTo>
                  <a:cubicBezTo>
                    <a:pt x="17" y="2"/>
                    <a:pt x="16" y="0"/>
                    <a:pt x="14" y="0"/>
                  </a:cubicBezTo>
                  <a:cubicBezTo>
                    <a:pt x="12" y="0"/>
                    <a:pt x="11" y="1"/>
                    <a:pt x="10" y="3"/>
                  </a:cubicBezTo>
                  <a:cubicBezTo>
                    <a:pt x="8" y="23"/>
                    <a:pt x="5" y="84"/>
                    <a:pt x="3" y="143"/>
                  </a:cubicBezTo>
                  <a:cubicBezTo>
                    <a:pt x="1" y="197"/>
                    <a:pt x="0" y="249"/>
                    <a:pt x="2" y="263"/>
                  </a:cubicBezTo>
                  <a:cubicBezTo>
                    <a:pt x="3" y="273"/>
                    <a:pt x="2" y="283"/>
                    <a:pt x="2" y="293"/>
                  </a:cubicBezTo>
                  <a:cubicBezTo>
                    <a:pt x="2" y="293"/>
                    <a:pt x="2" y="293"/>
                    <a:pt x="2" y="293"/>
                  </a:cubicBezTo>
                  <a:cubicBezTo>
                    <a:pt x="8" y="293"/>
                    <a:pt x="8" y="293"/>
                    <a:pt x="8" y="293"/>
                  </a:cubicBezTo>
                  <a:cubicBezTo>
                    <a:pt x="8" y="293"/>
                    <a:pt x="8" y="293"/>
                    <a:pt x="8" y="293"/>
                  </a:cubicBezTo>
                  <a:cubicBezTo>
                    <a:pt x="9" y="283"/>
                    <a:pt x="10" y="273"/>
                    <a:pt x="8" y="262"/>
                  </a:cubicBezTo>
                  <a:cubicBezTo>
                    <a:pt x="7" y="249"/>
                    <a:pt x="7" y="197"/>
                    <a:pt x="9" y="143"/>
                  </a:cubicBezTo>
                  <a:cubicBezTo>
                    <a:pt x="11" y="85"/>
                    <a:pt x="14" y="24"/>
                    <a:pt x="1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0">
              <a:extLst>
                <a:ext uri="{FF2B5EF4-FFF2-40B4-BE49-F238E27FC236}">
                  <a16:creationId xmlns:a16="http://schemas.microsoft.com/office/drawing/2014/main" xmlns="" id="{C2E61E7B-499D-463D-BC98-B5BF659162F6}"/>
                </a:ext>
              </a:extLst>
            </p:cNvPr>
            <p:cNvSpPr>
              <a:spLocks/>
            </p:cNvSpPr>
            <p:nvPr/>
          </p:nvSpPr>
          <p:spPr bwMode="auto">
            <a:xfrm>
              <a:off x="5286" y="2327"/>
              <a:ext cx="478" cy="249"/>
            </a:xfrm>
            <a:custGeom>
              <a:avLst/>
              <a:gdLst>
                <a:gd name="T0" fmla="*/ 5 w 202"/>
                <a:gd name="T1" fmla="*/ 1 h 105"/>
                <a:gd name="T2" fmla="*/ 1 w 202"/>
                <a:gd name="T3" fmla="*/ 2 h 105"/>
                <a:gd name="T4" fmla="*/ 1 w 202"/>
                <a:gd name="T5" fmla="*/ 7 h 105"/>
                <a:gd name="T6" fmla="*/ 34 w 202"/>
                <a:gd name="T7" fmla="*/ 26 h 105"/>
                <a:gd name="T8" fmla="*/ 72 w 202"/>
                <a:gd name="T9" fmla="*/ 42 h 105"/>
                <a:gd name="T10" fmla="*/ 74 w 202"/>
                <a:gd name="T11" fmla="*/ 43 h 105"/>
                <a:gd name="T12" fmla="*/ 154 w 202"/>
                <a:gd name="T13" fmla="*/ 77 h 105"/>
                <a:gd name="T14" fmla="*/ 166 w 202"/>
                <a:gd name="T15" fmla="*/ 83 h 105"/>
                <a:gd name="T16" fmla="*/ 186 w 202"/>
                <a:gd name="T17" fmla="*/ 95 h 105"/>
                <a:gd name="T18" fmla="*/ 196 w 202"/>
                <a:gd name="T19" fmla="*/ 102 h 105"/>
                <a:gd name="T20" fmla="*/ 200 w 202"/>
                <a:gd name="T21" fmla="*/ 104 h 105"/>
                <a:gd name="T22" fmla="*/ 201 w 202"/>
                <a:gd name="T23" fmla="*/ 99 h 105"/>
                <a:gd name="T24" fmla="*/ 190 w 202"/>
                <a:gd name="T25" fmla="*/ 90 h 105"/>
                <a:gd name="T26" fmla="*/ 169 w 202"/>
                <a:gd name="T27" fmla="*/ 77 h 105"/>
                <a:gd name="T28" fmla="*/ 157 w 202"/>
                <a:gd name="T29" fmla="*/ 71 h 105"/>
                <a:gd name="T30" fmla="*/ 76 w 202"/>
                <a:gd name="T31" fmla="*/ 37 h 105"/>
                <a:gd name="T32" fmla="*/ 74 w 202"/>
                <a:gd name="T33" fmla="*/ 36 h 105"/>
                <a:gd name="T34" fmla="*/ 37 w 202"/>
                <a:gd name="T35" fmla="*/ 21 h 105"/>
                <a:gd name="T36" fmla="*/ 5 w 202"/>
                <a:gd name="T37" fmla="*/ 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2" h="105">
                  <a:moveTo>
                    <a:pt x="5" y="1"/>
                  </a:moveTo>
                  <a:cubicBezTo>
                    <a:pt x="4" y="0"/>
                    <a:pt x="2" y="1"/>
                    <a:pt x="1" y="2"/>
                  </a:cubicBezTo>
                  <a:cubicBezTo>
                    <a:pt x="0" y="3"/>
                    <a:pt x="0" y="5"/>
                    <a:pt x="1" y="7"/>
                  </a:cubicBezTo>
                  <a:cubicBezTo>
                    <a:pt x="9" y="13"/>
                    <a:pt x="22" y="20"/>
                    <a:pt x="34" y="26"/>
                  </a:cubicBezTo>
                  <a:cubicBezTo>
                    <a:pt x="48" y="33"/>
                    <a:pt x="62" y="39"/>
                    <a:pt x="72" y="42"/>
                  </a:cubicBezTo>
                  <a:cubicBezTo>
                    <a:pt x="74" y="43"/>
                    <a:pt x="74" y="43"/>
                    <a:pt x="74" y="43"/>
                  </a:cubicBezTo>
                  <a:cubicBezTo>
                    <a:pt x="109" y="54"/>
                    <a:pt x="125" y="62"/>
                    <a:pt x="154" y="77"/>
                  </a:cubicBezTo>
                  <a:cubicBezTo>
                    <a:pt x="157" y="78"/>
                    <a:pt x="160" y="80"/>
                    <a:pt x="166" y="83"/>
                  </a:cubicBezTo>
                  <a:cubicBezTo>
                    <a:pt x="169" y="84"/>
                    <a:pt x="178" y="90"/>
                    <a:pt x="186" y="95"/>
                  </a:cubicBezTo>
                  <a:cubicBezTo>
                    <a:pt x="191" y="99"/>
                    <a:pt x="195" y="102"/>
                    <a:pt x="196" y="102"/>
                  </a:cubicBezTo>
                  <a:cubicBezTo>
                    <a:pt x="197" y="104"/>
                    <a:pt x="199" y="105"/>
                    <a:pt x="200" y="104"/>
                  </a:cubicBezTo>
                  <a:cubicBezTo>
                    <a:pt x="202" y="103"/>
                    <a:pt x="202" y="101"/>
                    <a:pt x="201" y="99"/>
                  </a:cubicBezTo>
                  <a:cubicBezTo>
                    <a:pt x="200" y="98"/>
                    <a:pt x="196" y="94"/>
                    <a:pt x="190" y="90"/>
                  </a:cubicBezTo>
                  <a:cubicBezTo>
                    <a:pt x="182" y="85"/>
                    <a:pt x="172" y="78"/>
                    <a:pt x="169" y="77"/>
                  </a:cubicBezTo>
                  <a:cubicBezTo>
                    <a:pt x="167" y="76"/>
                    <a:pt x="162" y="73"/>
                    <a:pt x="157" y="71"/>
                  </a:cubicBezTo>
                  <a:cubicBezTo>
                    <a:pt x="128" y="57"/>
                    <a:pt x="111" y="48"/>
                    <a:pt x="76" y="37"/>
                  </a:cubicBezTo>
                  <a:cubicBezTo>
                    <a:pt x="74" y="36"/>
                    <a:pt x="74" y="36"/>
                    <a:pt x="74" y="36"/>
                  </a:cubicBezTo>
                  <a:cubicBezTo>
                    <a:pt x="64" y="33"/>
                    <a:pt x="51" y="27"/>
                    <a:pt x="37" y="21"/>
                  </a:cubicBezTo>
                  <a:cubicBezTo>
                    <a:pt x="25" y="14"/>
                    <a:pt x="13" y="7"/>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1">
              <a:extLst>
                <a:ext uri="{FF2B5EF4-FFF2-40B4-BE49-F238E27FC236}">
                  <a16:creationId xmlns:a16="http://schemas.microsoft.com/office/drawing/2014/main" xmlns="" id="{D92D254B-B8B9-402E-BAF6-66B648B75C6A}"/>
                </a:ext>
              </a:extLst>
            </p:cNvPr>
            <p:cNvSpPr>
              <a:spLocks/>
            </p:cNvSpPr>
            <p:nvPr/>
          </p:nvSpPr>
          <p:spPr bwMode="auto">
            <a:xfrm>
              <a:off x="5314" y="2367"/>
              <a:ext cx="448" cy="205"/>
            </a:xfrm>
            <a:custGeom>
              <a:avLst/>
              <a:gdLst>
                <a:gd name="T0" fmla="*/ 5 w 189"/>
                <a:gd name="T1" fmla="*/ 1 h 86"/>
                <a:gd name="T2" fmla="*/ 1 w 189"/>
                <a:gd name="T3" fmla="*/ 2 h 86"/>
                <a:gd name="T4" fmla="*/ 2 w 189"/>
                <a:gd name="T5" fmla="*/ 6 h 86"/>
                <a:gd name="T6" fmla="*/ 110 w 189"/>
                <a:gd name="T7" fmla="*/ 54 h 86"/>
                <a:gd name="T8" fmla="*/ 185 w 189"/>
                <a:gd name="T9" fmla="*/ 86 h 86"/>
                <a:gd name="T10" fmla="*/ 189 w 189"/>
                <a:gd name="T11" fmla="*/ 83 h 86"/>
                <a:gd name="T12" fmla="*/ 186 w 189"/>
                <a:gd name="T13" fmla="*/ 80 h 86"/>
                <a:gd name="T14" fmla="*/ 112 w 189"/>
                <a:gd name="T15" fmla="*/ 48 h 86"/>
                <a:gd name="T16" fmla="*/ 5 w 189"/>
                <a:gd name="T17" fmla="*/ 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86">
                  <a:moveTo>
                    <a:pt x="5" y="1"/>
                  </a:moveTo>
                  <a:cubicBezTo>
                    <a:pt x="3" y="0"/>
                    <a:pt x="2" y="0"/>
                    <a:pt x="1" y="2"/>
                  </a:cubicBezTo>
                  <a:cubicBezTo>
                    <a:pt x="0" y="3"/>
                    <a:pt x="0" y="5"/>
                    <a:pt x="2" y="6"/>
                  </a:cubicBezTo>
                  <a:cubicBezTo>
                    <a:pt x="7" y="9"/>
                    <a:pt x="61" y="33"/>
                    <a:pt x="110" y="54"/>
                  </a:cubicBezTo>
                  <a:cubicBezTo>
                    <a:pt x="148" y="71"/>
                    <a:pt x="182" y="86"/>
                    <a:pt x="185" y="86"/>
                  </a:cubicBezTo>
                  <a:cubicBezTo>
                    <a:pt x="187" y="86"/>
                    <a:pt x="189" y="85"/>
                    <a:pt x="189" y="83"/>
                  </a:cubicBezTo>
                  <a:cubicBezTo>
                    <a:pt x="189" y="81"/>
                    <a:pt x="188" y="80"/>
                    <a:pt x="186" y="80"/>
                  </a:cubicBezTo>
                  <a:cubicBezTo>
                    <a:pt x="184" y="79"/>
                    <a:pt x="150" y="65"/>
                    <a:pt x="112" y="48"/>
                  </a:cubicBezTo>
                  <a:cubicBezTo>
                    <a:pt x="64" y="28"/>
                    <a:pt x="10" y="3"/>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2">
              <a:extLst>
                <a:ext uri="{FF2B5EF4-FFF2-40B4-BE49-F238E27FC236}">
                  <a16:creationId xmlns:a16="http://schemas.microsoft.com/office/drawing/2014/main" xmlns="" id="{B3902E50-7AA3-483D-90A2-942477C149E9}"/>
                </a:ext>
              </a:extLst>
            </p:cNvPr>
            <p:cNvSpPr>
              <a:spLocks/>
            </p:cNvSpPr>
            <p:nvPr/>
          </p:nvSpPr>
          <p:spPr bwMode="auto">
            <a:xfrm>
              <a:off x="4788" y="3035"/>
              <a:ext cx="2005" cy="212"/>
            </a:xfrm>
            <a:custGeom>
              <a:avLst/>
              <a:gdLst>
                <a:gd name="T0" fmla="*/ 587 w 846"/>
                <a:gd name="T1" fmla="*/ 3 h 89"/>
                <a:gd name="T2" fmla="*/ 584 w 846"/>
                <a:gd name="T3" fmla="*/ 6 h 89"/>
                <a:gd name="T4" fmla="*/ 587 w 846"/>
                <a:gd name="T5" fmla="*/ 10 h 89"/>
                <a:gd name="T6" fmla="*/ 840 w 846"/>
                <a:gd name="T7" fmla="*/ 21 h 89"/>
                <a:gd name="T8" fmla="*/ 838 w 846"/>
                <a:gd name="T9" fmla="*/ 24 h 89"/>
                <a:gd name="T10" fmla="*/ 820 w 846"/>
                <a:gd name="T11" fmla="*/ 26 h 89"/>
                <a:gd name="T12" fmla="*/ 784 w 846"/>
                <a:gd name="T13" fmla="*/ 29 h 89"/>
                <a:gd name="T14" fmla="*/ 661 w 846"/>
                <a:gd name="T15" fmla="*/ 25 h 89"/>
                <a:gd name="T16" fmla="*/ 552 w 846"/>
                <a:gd name="T17" fmla="*/ 20 h 89"/>
                <a:gd name="T18" fmla="*/ 538 w 846"/>
                <a:gd name="T19" fmla="*/ 20 h 89"/>
                <a:gd name="T20" fmla="*/ 421 w 846"/>
                <a:gd name="T21" fmla="*/ 20 h 89"/>
                <a:gd name="T22" fmla="*/ 29 w 846"/>
                <a:gd name="T23" fmla="*/ 35 h 89"/>
                <a:gd name="T24" fmla="*/ 4 w 846"/>
                <a:gd name="T25" fmla="*/ 43 h 89"/>
                <a:gd name="T26" fmla="*/ 1 w 846"/>
                <a:gd name="T27" fmla="*/ 49 h 89"/>
                <a:gd name="T28" fmla="*/ 5 w 846"/>
                <a:gd name="T29" fmla="*/ 54 h 89"/>
                <a:gd name="T30" fmla="*/ 35 w 846"/>
                <a:gd name="T31" fmla="*/ 58 h 89"/>
                <a:gd name="T32" fmla="*/ 154 w 846"/>
                <a:gd name="T33" fmla="*/ 51 h 89"/>
                <a:gd name="T34" fmla="*/ 253 w 846"/>
                <a:gd name="T35" fmla="*/ 43 h 89"/>
                <a:gd name="T36" fmla="*/ 494 w 846"/>
                <a:gd name="T37" fmla="*/ 46 h 89"/>
                <a:gd name="T38" fmla="*/ 593 w 846"/>
                <a:gd name="T39" fmla="*/ 50 h 89"/>
                <a:gd name="T40" fmla="*/ 597 w 846"/>
                <a:gd name="T41" fmla="*/ 50 h 89"/>
                <a:gd name="T42" fmla="*/ 685 w 846"/>
                <a:gd name="T43" fmla="*/ 53 h 89"/>
                <a:gd name="T44" fmla="*/ 642 w 846"/>
                <a:gd name="T45" fmla="*/ 53 h 89"/>
                <a:gd name="T46" fmla="*/ 141 w 846"/>
                <a:gd name="T47" fmla="*/ 82 h 89"/>
                <a:gd name="T48" fmla="*/ 139 w 846"/>
                <a:gd name="T49" fmla="*/ 86 h 89"/>
                <a:gd name="T50" fmla="*/ 143 w 846"/>
                <a:gd name="T51" fmla="*/ 88 h 89"/>
                <a:gd name="T52" fmla="*/ 642 w 846"/>
                <a:gd name="T53" fmla="*/ 59 h 89"/>
                <a:gd name="T54" fmla="*/ 724 w 846"/>
                <a:gd name="T55" fmla="*/ 57 h 89"/>
                <a:gd name="T56" fmla="*/ 726 w 846"/>
                <a:gd name="T57" fmla="*/ 57 h 89"/>
                <a:gd name="T58" fmla="*/ 727 w 846"/>
                <a:gd name="T59" fmla="*/ 53 h 89"/>
                <a:gd name="T60" fmla="*/ 597 w 846"/>
                <a:gd name="T61" fmla="*/ 44 h 89"/>
                <a:gd name="T62" fmla="*/ 594 w 846"/>
                <a:gd name="T63" fmla="*/ 43 h 89"/>
                <a:gd name="T64" fmla="*/ 494 w 846"/>
                <a:gd name="T65" fmla="*/ 40 h 89"/>
                <a:gd name="T66" fmla="*/ 253 w 846"/>
                <a:gd name="T67" fmla="*/ 37 h 89"/>
                <a:gd name="T68" fmla="*/ 154 w 846"/>
                <a:gd name="T69" fmla="*/ 45 h 89"/>
                <a:gd name="T70" fmla="*/ 35 w 846"/>
                <a:gd name="T71" fmla="*/ 52 h 89"/>
                <a:gd name="T72" fmla="*/ 8 w 846"/>
                <a:gd name="T73" fmla="*/ 48 h 89"/>
                <a:gd name="T74" fmla="*/ 30 w 846"/>
                <a:gd name="T75" fmla="*/ 42 h 89"/>
                <a:gd name="T76" fmla="*/ 421 w 846"/>
                <a:gd name="T77" fmla="*/ 26 h 89"/>
                <a:gd name="T78" fmla="*/ 538 w 846"/>
                <a:gd name="T79" fmla="*/ 26 h 89"/>
                <a:gd name="T80" fmla="*/ 553 w 846"/>
                <a:gd name="T81" fmla="*/ 26 h 89"/>
                <a:gd name="T82" fmla="*/ 660 w 846"/>
                <a:gd name="T83" fmla="*/ 31 h 89"/>
                <a:gd name="T84" fmla="*/ 784 w 846"/>
                <a:gd name="T85" fmla="*/ 36 h 89"/>
                <a:gd name="T86" fmla="*/ 821 w 846"/>
                <a:gd name="T87" fmla="*/ 32 h 89"/>
                <a:gd name="T88" fmla="*/ 840 w 846"/>
                <a:gd name="T89" fmla="*/ 30 h 89"/>
                <a:gd name="T90" fmla="*/ 846 w 846"/>
                <a:gd name="T91" fmla="*/ 21 h 89"/>
                <a:gd name="T92" fmla="*/ 587 w 846"/>
                <a:gd name="T93" fmla="*/ 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46" h="89">
                  <a:moveTo>
                    <a:pt x="587" y="3"/>
                  </a:moveTo>
                  <a:cubicBezTo>
                    <a:pt x="586" y="3"/>
                    <a:pt x="584" y="5"/>
                    <a:pt x="584" y="6"/>
                  </a:cubicBezTo>
                  <a:cubicBezTo>
                    <a:pt x="584" y="8"/>
                    <a:pt x="586" y="10"/>
                    <a:pt x="587" y="10"/>
                  </a:cubicBezTo>
                  <a:cubicBezTo>
                    <a:pt x="812" y="6"/>
                    <a:pt x="840" y="14"/>
                    <a:pt x="840" y="21"/>
                  </a:cubicBezTo>
                  <a:cubicBezTo>
                    <a:pt x="840" y="21"/>
                    <a:pt x="838" y="23"/>
                    <a:pt x="838" y="24"/>
                  </a:cubicBezTo>
                  <a:cubicBezTo>
                    <a:pt x="831" y="24"/>
                    <a:pt x="826" y="25"/>
                    <a:pt x="820" y="26"/>
                  </a:cubicBezTo>
                  <a:cubicBezTo>
                    <a:pt x="810" y="27"/>
                    <a:pt x="800" y="29"/>
                    <a:pt x="784" y="29"/>
                  </a:cubicBezTo>
                  <a:cubicBezTo>
                    <a:pt x="726" y="32"/>
                    <a:pt x="694" y="28"/>
                    <a:pt x="661" y="25"/>
                  </a:cubicBezTo>
                  <a:cubicBezTo>
                    <a:pt x="632" y="22"/>
                    <a:pt x="602" y="19"/>
                    <a:pt x="552" y="20"/>
                  </a:cubicBezTo>
                  <a:cubicBezTo>
                    <a:pt x="538" y="20"/>
                    <a:pt x="538" y="20"/>
                    <a:pt x="538" y="20"/>
                  </a:cubicBezTo>
                  <a:cubicBezTo>
                    <a:pt x="506" y="21"/>
                    <a:pt x="465" y="20"/>
                    <a:pt x="421" y="20"/>
                  </a:cubicBezTo>
                  <a:cubicBezTo>
                    <a:pt x="287" y="18"/>
                    <a:pt x="117" y="17"/>
                    <a:pt x="29" y="35"/>
                  </a:cubicBezTo>
                  <a:cubicBezTo>
                    <a:pt x="16" y="38"/>
                    <a:pt x="8" y="41"/>
                    <a:pt x="4" y="43"/>
                  </a:cubicBezTo>
                  <a:cubicBezTo>
                    <a:pt x="2" y="45"/>
                    <a:pt x="0" y="47"/>
                    <a:pt x="1" y="49"/>
                  </a:cubicBezTo>
                  <a:cubicBezTo>
                    <a:pt x="1" y="51"/>
                    <a:pt x="2" y="53"/>
                    <a:pt x="5" y="54"/>
                  </a:cubicBezTo>
                  <a:cubicBezTo>
                    <a:pt x="10" y="56"/>
                    <a:pt x="20" y="57"/>
                    <a:pt x="35" y="58"/>
                  </a:cubicBezTo>
                  <a:cubicBezTo>
                    <a:pt x="76" y="59"/>
                    <a:pt x="114" y="55"/>
                    <a:pt x="154" y="51"/>
                  </a:cubicBezTo>
                  <a:cubicBezTo>
                    <a:pt x="185" y="48"/>
                    <a:pt x="218" y="44"/>
                    <a:pt x="253" y="43"/>
                  </a:cubicBezTo>
                  <a:cubicBezTo>
                    <a:pt x="329" y="41"/>
                    <a:pt x="412" y="44"/>
                    <a:pt x="494" y="46"/>
                  </a:cubicBezTo>
                  <a:cubicBezTo>
                    <a:pt x="527" y="48"/>
                    <a:pt x="561" y="49"/>
                    <a:pt x="593" y="50"/>
                  </a:cubicBezTo>
                  <a:cubicBezTo>
                    <a:pt x="597" y="50"/>
                    <a:pt x="597" y="50"/>
                    <a:pt x="597" y="50"/>
                  </a:cubicBezTo>
                  <a:cubicBezTo>
                    <a:pt x="610" y="50"/>
                    <a:pt x="653" y="51"/>
                    <a:pt x="685" y="53"/>
                  </a:cubicBezTo>
                  <a:cubicBezTo>
                    <a:pt x="673" y="53"/>
                    <a:pt x="659" y="53"/>
                    <a:pt x="642" y="53"/>
                  </a:cubicBezTo>
                  <a:cubicBezTo>
                    <a:pt x="504" y="54"/>
                    <a:pt x="231" y="57"/>
                    <a:pt x="141" y="82"/>
                  </a:cubicBezTo>
                  <a:cubicBezTo>
                    <a:pt x="139" y="83"/>
                    <a:pt x="138" y="84"/>
                    <a:pt x="139" y="86"/>
                  </a:cubicBezTo>
                  <a:cubicBezTo>
                    <a:pt x="139" y="88"/>
                    <a:pt x="141" y="89"/>
                    <a:pt x="143" y="88"/>
                  </a:cubicBezTo>
                  <a:cubicBezTo>
                    <a:pt x="232" y="63"/>
                    <a:pt x="504" y="61"/>
                    <a:pt x="642" y="59"/>
                  </a:cubicBezTo>
                  <a:cubicBezTo>
                    <a:pt x="685" y="59"/>
                    <a:pt x="715" y="59"/>
                    <a:pt x="724" y="57"/>
                  </a:cubicBezTo>
                  <a:cubicBezTo>
                    <a:pt x="724" y="57"/>
                    <a:pt x="725" y="57"/>
                    <a:pt x="726" y="57"/>
                  </a:cubicBezTo>
                  <a:cubicBezTo>
                    <a:pt x="727" y="56"/>
                    <a:pt x="728" y="54"/>
                    <a:pt x="727" y="53"/>
                  </a:cubicBezTo>
                  <a:cubicBezTo>
                    <a:pt x="724" y="46"/>
                    <a:pt x="611" y="44"/>
                    <a:pt x="597" y="44"/>
                  </a:cubicBezTo>
                  <a:cubicBezTo>
                    <a:pt x="594" y="43"/>
                    <a:pt x="594" y="43"/>
                    <a:pt x="594" y="43"/>
                  </a:cubicBezTo>
                  <a:cubicBezTo>
                    <a:pt x="561" y="43"/>
                    <a:pt x="528" y="41"/>
                    <a:pt x="494" y="40"/>
                  </a:cubicBezTo>
                  <a:cubicBezTo>
                    <a:pt x="413" y="37"/>
                    <a:pt x="329" y="34"/>
                    <a:pt x="253" y="37"/>
                  </a:cubicBezTo>
                  <a:cubicBezTo>
                    <a:pt x="217" y="38"/>
                    <a:pt x="185" y="41"/>
                    <a:pt x="154" y="45"/>
                  </a:cubicBezTo>
                  <a:cubicBezTo>
                    <a:pt x="114" y="49"/>
                    <a:pt x="76" y="53"/>
                    <a:pt x="35" y="52"/>
                  </a:cubicBezTo>
                  <a:cubicBezTo>
                    <a:pt x="21" y="51"/>
                    <a:pt x="12" y="50"/>
                    <a:pt x="8" y="48"/>
                  </a:cubicBezTo>
                  <a:cubicBezTo>
                    <a:pt x="11" y="46"/>
                    <a:pt x="19" y="44"/>
                    <a:pt x="30" y="42"/>
                  </a:cubicBezTo>
                  <a:cubicBezTo>
                    <a:pt x="118" y="23"/>
                    <a:pt x="287" y="25"/>
                    <a:pt x="421" y="26"/>
                  </a:cubicBezTo>
                  <a:cubicBezTo>
                    <a:pt x="465" y="26"/>
                    <a:pt x="506" y="27"/>
                    <a:pt x="538" y="26"/>
                  </a:cubicBezTo>
                  <a:cubicBezTo>
                    <a:pt x="553" y="26"/>
                    <a:pt x="553" y="26"/>
                    <a:pt x="553" y="26"/>
                  </a:cubicBezTo>
                  <a:cubicBezTo>
                    <a:pt x="601" y="26"/>
                    <a:pt x="631" y="29"/>
                    <a:pt x="660" y="31"/>
                  </a:cubicBezTo>
                  <a:cubicBezTo>
                    <a:pt x="694" y="35"/>
                    <a:pt x="726" y="38"/>
                    <a:pt x="784" y="36"/>
                  </a:cubicBezTo>
                  <a:cubicBezTo>
                    <a:pt x="801" y="35"/>
                    <a:pt x="811" y="34"/>
                    <a:pt x="821" y="32"/>
                  </a:cubicBezTo>
                  <a:cubicBezTo>
                    <a:pt x="827" y="31"/>
                    <a:pt x="833" y="31"/>
                    <a:pt x="840" y="30"/>
                  </a:cubicBezTo>
                  <a:cubicBezTo>
                    <a:pt x="843" y="30"/>
                    <a:pt x="846" y="23"/>
                    <a:pt x="846" y="21"/>
                  </a:cubicBezTo>
                  <a:cubicBezTo>
                    <a:pt x="846" y="12"/>
                    <a:pt x="818" y="0"/>
                    <a:pt x="58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grpSp>
      <p:sp>
        <p:nvSpPr>
          <p:cNvPr id="3" name="矩形 2">
            <a:extLst>
              <a:ext uri="{FF2B5EF4-FFF2-40B4-BE49-F238E27FC236}">
                <a16:creationId xmlns:a16="http://schemas.microsoft.com/office/drawing/2014/main" xmlns="" id="{C23ADC23-AAA6-46E4-8641-2BCB23A76BD0}"/>
              </a:ext>
            </a:extLst>
          </p:cNvPr>
          <p:cNvSpPr/>
          <p:nvPr/>
        </p:nvSpPr>
        <p:spPr>
          <a:xfrm>
            <a:off x="6115207" y="2619599"/>
            <a:ext cx="4493770" cy="1706878"/>
          </a:xfrm>
          <a:prstGeom prst="rect">
            <a:avLst/>
          </a:prstGeom>
        </p:spPr>
        <p:txBody>
          <a:bodyPr wrap="square">
            <a:spAutoFit/>
          </a:bodyPr>
          <a:lstStyle/>
          <a:p>
            <a:pPr indent="304800" algn="just">
              <a:lnSpc>
                <a:spcPct val="150000"/>
              </a:lnSpc>
              <a:spcAft>
                <a:spcPts val="0"/>
              </a:spcAft>
            </a:pPr>
            <a:r>
              <a:rPr lang="zh-CN" altLang="zh-CN" kern="100" dirty="0">
                <a:latin typeface="Calibri" panose="020F0502020204030204" pitchFamily="34" charset="0"/>
                <a:cs typeface="Times New Roman" panose="02020603050405020304" pitchFamily="18" charset="0"/>
              </a:rPr>
              <a:t>我们通过测排队车辆数来推算出排队长度，统计各信号周期内各车道的停车数。表</a:t>
            </a:r>
            <a:r>
              <a:rPr lang="en-US" altLang="zh-CN" kern="100" dirty="0">
                <a:latin typeface="Calibri" panose="020F0502020204030204" pitchFamily="34" charset="0"/>
                <a:cs typeface="Times New Roman" panose="02020603050405020304" pitchFamily="18" charset="0"/>
              </a:rPr>
              <a:t>6</a:t>
            </a:r>
            <a:r>
              <a:rPr lang="zh-CN" altLang="zh-CN" kern="100" dirty="0">
                <a:latin typeface="Calibri" panose="020F0502020204030204" pitchFamily="34" charset="0"/>
                <a:cs typeface="Times New Roman" panose="02020603050405020304" pitchFamily="18" charset="0"/>
              </a:rPr>
              <a:t>展示了部分数据片段，其中每行数据为一个信号周期内各车道的最大停车数。</a:t>
            </a:r>
            <a:endParaRPr lang="zh-CN" altLang="zh-CN" sz="1400" kern="100" dirty="0">
              <a:latin typeface="Calibri" panose="020F0502020204030204" pitchFamily="34" charset="0"/>
              <a:cs typeface="Times New Roman" panose="02020603050405020304" pitchFamily="18" charset="0"/>
            </a:endParaRPr>
          </a:p>
        </p:txBody>
      </p:sp>
      <p:graphicFrame>
        <p:nvGraphicFramePr>
          <p:cNvPr id="4" name="表格 3">
            <a:extLst>
              <a:ext uri="{FF2B5EF4-FFF2-40B4-BE49-F238E27FC236}">
                <a16:creationId xmlns:a16="http://schemas.microsoft.com/office/drawing/2014/main" xmlns="" id="{19687635-F02C-4E1E-9533-41C912A27F20}"/>
              </a:ext>
            </a:extLst>
          </p:cNvPr>
          <p:cNvGraphicFramePr>
            <a:graphicFrameLocks noGrp="1"/>
          </p:cNvGraphicFramePr>
          <p:nvPr>
            <p:extLst>
              <p:ext uri="{D42A27DB-BD31-4B8C-83A1-F6EECF244321}">
                <p14:modId xmlns:p14="http://schemas.microsoft.com/office/powerpoint/2010/main" val="376058089"/>
              </p:ext>
            </p:extLst>
          </p:nvPr>
        </p:nvGraphicFramePr>
        <p:xfrm>
          <a:off x="1038771" y="1889862"/>
          <a:ext cx="3973803" cy="3554970"/>
        </p:xfrm>
        <a:graphic>
          <a:graphicData uri="http://schemas.openxmlformats.org/drawingml/2006/table">
            <a:tbl>
              <a:tblPr firstRow="1" firstCol="1" bandRow="1">
                <a:tableStyleId>{5C22544A-7EE6-4342-B048-85BDC9FD1C3A}</a:tableStyleId>
              </a:tblPr>
              <a:tblGrid>
                <a:gridCol w="791139">
                  <a:extLst>
                    <a:ext uri="{9D8B030D-6E8A-4147-A177-3AD203B41FA5}">
                      <a16:colId xmlns:a16="http://schemas.microsoft.com/office/drawing/2014/main" xmlns="" val="1000407484"/>
                    </a:ext>
                  </a:extLst>
                </a:gridCol>
                <a:gridCol w="793925">
                  <a:extLst>
                    <a:ext uri="{9D8B030D-6E8A-4147-A177-3AD203B41FA5}">
                      <a16:colId xmlns:a16="http://schemas.microsoft.com/office/drawing/2014/main" xmlns="" val="2838177168"/>
                    </a:ext>
                  </a:extLst>
                </a:gridCol>
                <a:gridCol w="777211">
                  <a:extLst>
                    <a:ext uri="{9D8B030D-6E8A-4147-A177-3AD203B41FA5}">
                      <a16:colId xmlns:a16="http://schemas.microsoft.com/office/drawing/2014/main" xmlns="" val="3573846129"/>
                    </a:ext>
                  </a:extLst>
                </a:gridCol>
                <a:gridCol w="802282">
                  <a:extLst>
                    <a:ext uri="{9D8B030D-6E8A-4147-A177-3AD203B41FA5}">
                      <a16:colId xmlns:a16="http://schemas.microsoft.com/office/drawing/2014/main" xmlns="" val="1936652348"/>
                    </a:ext>
                  </a:extLst>
                </a:gridCol>
                <a:gridCol w="809246">
                  <a:extLst>
                    <a:ext uri="{9D8B030D-6E8A-4147-A177-3AD203B41FA5}">
                      <a16:colId xmlns:a16="http://schemas.microsoft.com/office/drawing/2014/main" xmlns="" val="2855043866"/>
                    </a:ext>
                  </a:extLst>
                </a:gridCol>
              </a:tblGrid>
              <a:tr h="355497">
                <a:tc>
                  <a:txBody>
                    <a:bodyPr/>
                    <a:lstStyle/>
                    <a:p>
                      <a:pPr algn="ctr">
                        <a:spcAft>
                          <a:spcPts val="0"/>
                        </a:spcAft>
                      </a:pPr>
                      <a:r>
                        <a:rPr lang="zh-CN" sz="1050" kern="100">
                          <a:effectLst/>
                        </a:rPr>
                        <a:t>直行</a:t>
                      </a:r>
                      <a:r>
                        <a:rPr lang="en-US" sz="1050" kern="100" dirty="0">
                          <a:effectLst/>
                        </a:rPr>
                        <a:t>1</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zh-CN" sz="1050" kern="100">
                          <a:effectLst/>
                        </a:rPr>
                        <a:t>直行</a:t>
                      </a:r>
                      <a:r>
                        <a:rPr lang="en-US" sz="1050" kern="100" dirty="0">
                          <a:effectLst/>
                        </a:rPr>
                        <a:t>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zh-CN" sz="1050" kern="100">
                          <a:effectLst/>
                        </a:rPr>
                        <a:t>直行</a:t>
                      </a:r>
                      <a:r>
                        <a:rPr lang="en-US" sz="1050" kern="100" dirty="0">
                          <a:effectLst/>
                        </a:rPr>
                        <a:t>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BRT</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zh-CN" sz="1050" kern="100">
                          <a:effectLst/>
                        </a:rPr>
                        <a:t>掉头</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xmlns="" val="1786557649"/>
                  </a:ext>
                </a:extLst>
              </a:tr>
              <a:tr h="355497">
                <a:tc>
                  <a:txBody>
                    <a:bodyPr/>
                    <a:lstStyle/>
                    <a:p>
                      <a:pPr algn="ctr">
                        <a:spcAft>
                          <a:spcPts val="0"/>
                        </a:spcAft>
                      </a:pPr>
                      <a:r>
                        <a:rPr lang="en-US" sz="1050" kern="100" dirty="0">
                          <a:effectLst/>
                        </a:rPr>
                        <a:t>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1</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xmlns="" val="1080906375"/>
                  </a:ext>
                </a:extLst>
              </a:tr>
              <a:tr h="355497">
                <a:tc>
                  <a:txBody>
                    <a:bodyPr/>
                    <a:lstStyle/>
                    <a:p>
                      <a:pPr algn="ctr">
                        <a:spcAft>
                          <a:spcPts val="0"/>
                        </a:spcAft>
                      </a:pPr>
                      <a:r>
                        <a:rPr lang="en-US" sz="1050" kern="100" dirty="0">
                          <a:effectLst/>
                        </a:rPr>
                        <a:t>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0</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8</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xmlns="" val="354579102"/>
                  </a:ext>
                </a:extLst>
              </a:tr>
              <a:tr h="355497">
                <a:tc>
                  <a:txBody>
                    <a:bodyPr/>
                    <a:lstStyle/>
                    <a:p>
                      <a:pPr algn="ctr">
                        <a:spcAft>
                          <a:spcPts val="0"/>
                        </a:spcAft>
                      </a:pPr>
                      <a:r>
                        <a:rPr lang="en-US" sz="1050" kern="100" dirty="0">
                          <a:effectLst/>
                        </a:rPr>
                        <a:t>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6</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xmlns="" val="376358761"/>
                  </a:ext>
                </a:extLst>
              </a:tr>
              <a:tr h="355497">
                <a:tc>
                  <a:txBody>
                    <a:bodyPr/>
                    <a:lstStyle/>
                    <a:p>
                      <a:pPr algn="ctr">
                        <a:spcAft>
                          <a:spcPts val="0"/>
                        </a:spcAft>
                      </a:pPr>
                      <a:r>
                        <a:rPr lang="en-US" sz="1050" kern="100" dirty="0">
                          <a:effectLst/>
                        </a:rPr>
                        <a:t>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0</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xmlns="" val="3273193076"/>
                  </a:ext>
                </a:extLst>
              </a:tr>
              <a:tr h="355497">
                <a:tc>
                  <a:txBody>
                    <a:bodyPr/>
                    <a:lstStyle/>
                    <a:p>
                      <a:pPr algn="ctr">
                        <a:spcAft>
                          <a:spcPts val="0"/>
                        </a:spcAft>
                      </a:pPr>
                      <a:r>
                        <a:rPr lang="en-US" sz="1050" kern="100" dirty="0">
                          <a:effectLst/>
                        </a:rPr>
                        <a:t>6</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1</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1</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xmlns="" val="3653815887"/>
                  </a:ext>
                </a:extLst>
              </a:tr>
              <a:tr h="355497">
                <a:tc>
                  <a:txBody>
                    <a:bodyPr/>
                    <a:lstStyle/>
                    <a:p>
                      <a:pPr algn="ctr">
                        <a:spcAft>
                          <a:spcPts val="0"/>
                        </a:spcAft>
                      </a:pPr>
                      <a:r>
                        <a:rPr lang="en-US" sz="1050" kern="100" dirty="0">
                          <a:effectLst/>
                        </a:rPr>
                        <a:t>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1</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xmlns="" val="2728926061"/>
                  </a:ext>
                </a:extLst>
              </a:tr>
              <a:tr h="355497">
                <a:tc>
                  <a:txBody>
                    <a:bodyPr/>
                    <a:lstStyle/>
                    <a:p>
                      <a:pPr algn="ctr">
                        <a:spcAft>
                          <a:spcPts val="0"/>
                        </a:spcAft>
                      </a:pPr>
                      <a:r>
                        <a:rPr lang="en-US" sz="1050" kern="100" dirty="0">
                          <a:effectLst/>
                        </a:rPr>
                        <a:t>6</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1</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1</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12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xmlns="" val="270602377"/>
                  </a:ext>
                </a:extLst>
              </a:tr>
              <a:tr h="355497">
                <a:tc>
                  <a:txBody>
                    <a:bodyPr/>
                    <a:lstStyle/>
                    <a:p>
                      <a:pPr algn="ctr">
                        <a:spcAft>
                          <a:spcPts val="0"/>
                        </a:spcAft>
                      </a:pPr>
                      <a:r>
                        <a:rPr lang="en-US" sz="1050" kern="100" dirty="0">
                          <a:effectLst/>
                        </a:rPr>
                        <a:t>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xmlns="" val="323606682"/>
                  </a:ext>
                </a:extLst>
              </a:tr>
              <a:tr h="355497">
                <a:tc>
                  <a:txBody>
                    <a:bodyPr/>
                    <a:lstStyle/>
                    <a:p>
                      <a:pPr algn="ctr">
                        <a:spcAft>
                          <a:spcPts val="0"/>
                        </a:spcAft>
                      </a:pPr>
                      <a:r>
                        <a:rPr lang="en-US" sz="1050" kern="100" dirty="0">
                          <a:effectLst/>
                        </a:rPr>
                        <a:t>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1050" kern="100" dirty="0">
                          <a:effectLst/>
                        </a:rPr>
                        <a:t>7</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xmlns="" val="1742460184"/>
                  </a:ext>
                </a:extLst>
              </a:tr>
            </a:tbl>
          </a:graphicData>
        </a:graphic>
      </p:graphicFrame>
      <p:sp>
        <p:nvSpPr>
          <p:cNvPr id="5" name="矩形 4">
            <a:extLst>
              <a:ext uri="{FF2B5EF4-FFF2-40B4-BE49-F238E27FC236}">
                <a16:creationId xmlns:a16="http://schemas.microsoft.com/office/drawing/2014/main" xmlns="" id="{32322FFB-8E32-4053-B0D4-6B121CE5371B}"/>
              </a:ext>
            </a:extLst>
          </p:cNvPr>
          <p:cNvSpPr/>
          <p:nvPr/>
        </p:nvSpPr>
        <p:spPr>
          <a:xfrm>
            <a:off x="1699760" y="1324094"/>
            <a:ext cx="3206327" cy="369332"/>
          </a:xfrm>
          <a:prstGeom prst="rect">
            <a:avLst/>
          </a:prstGeom>
        </p:spPr>
        <p:txBody>
          <a:bodyPr wrap="none">
            <a:spAutoFit/>
          </a:bodyPr>
          <a:lstStyle/>
          <a:p>
            <a:r>
              <a:rPr lang="zh-CN" altLang="zh-CN" b="1" kern="100" dirty="0">
                <a:latin typeface="Calibri" panose="020F0502020204030204" pitchFamily="34" charset="0"/>
                <a:cs typeface="Times New Roman" panose="02020603050405020304" pitchFamily="18" charset="0"/>
              </a:rPr>
              <a:t>排队长度原始数据表（片段）</a:t>
            </a:r>
            <a:endParaRPr lang="zh-CN" altLang="en-US" dirty="0"/>
          </a:p>
        </p:txBody>
      </p:sp>
    </p:spTree>
    <p:extLst>
      <p:ext uri="{BB962C8B-B14F-4D97-AF65-F5344CB8AC3E}">
        <p14:creationId xmlns:p14="http://schemas.microsoft.com/office/powerpoint/2010/main" val="20295290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1" descr="b3119313b07eca8032bb094b9a2397dda04483db">
            <a:extLst>
              <a:ext uri="{FF2B5EF4-FFF2-40B4-BE49-F238E27FC236}">
                <a16:creationId xmlns:a16="http://schemas.microsoft.com/office/drawing/2014/main" xmlns="" id="{7302D7C2-E39D-4131-A449-519945F6BC7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矩形 28">
            <a:extLst>
              <a:ext uri="{FF2B5EF4-FFF2-40B4-BE49-F238E27FC236}">
                <a16:creationId xmlns:a16="http://schemas.microsoft.com/office/drawing/2014/main" xmlns="" id="{DA2CF803-CAFF-41EE-8A29-FBCA7447039D}"/>
              </a:ext>
            </a:extLst>
          </p:cNvPr>
          <p:cNvSpPr/>
          <p:nvPr/>
        </p:nvSpPr>
        <p:spPr>
          <a:xfrm>
            <a:off x="1186002" y="372621"/>
            <a:ext cx="6952158"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交通调查结果展示（排队长度</a:t>
            </a:r>
            <a:r>
              <a:rPr lang="en-US" altLang="zh-CN" sz="2800" dirty="0">
                <a:ln w="0"/>
                <a:gradFill>
                  <a:gsLst>
                    <a:gs pos="21000">
                      <a:srgbClr val="53575C"/>
                    </a:gs>
                    <a:gs pos="88000">
                      <a:srgbClr val="C5C7CA"/>
                    </a:gs>
                  </a:gsLst>
                  <a:lin ang="5400000"/>
                </a:gradFill>
              </a:rPr>
              <a:t>&amp;</a:t>
            </a:r>
            <a:r>
              <a:rPr lang="zh-CN" altLang="en-US" sz="2800" dirty="0">
                <a:ln w="0"/>
                <a:gradFill>
                  <a:gsLst>
                    <a:gs pos="21000">
                      <a:srgbClr val="53575C"/>
                    </a:gs>
                    <a:gs pos="88000">
                      <a:srgbClr val="C5C7CA"/>
                    </a:gs>
                  </a:gsLst>
                  <a:lin ang="5400000"/>
                </a:gradFill>
              </a:rPr>
              <a:t>二次停车）</a:t>
            </a:r>
          </a:p>
        </p:txBody>
      </p:sp>
      <p:sp>
        <p:nvSpPr>
          <p:cNvPr id="2" name="矩形 1">
            <a:extLst>
              <a:ext uri="{FF2B5EF4-FFF2-40B4-BE49-F238E27FC236}">
                <a16:creationId xmlns:a16="http://schemas.microsoft.com/office/drawing/2014/main" xmlns="" id="{FA33DB4F-A1FA-4AB7-B2B5-33CDFB722683}"/>
              </a:ext>
            </a:extLst>
          </p:cNvPr>
          <p:cNvSpPr/>
          <p:nvPr/>
        </p:nvSpPr>
        <p:spPr>
          <a:xfrm>
            <a:off x="0" y="1349032"/>
            <a:ext cx="12192000" cy="369332"/>
          </a:xfrm>
          <a:prstGeom prst="rect">
            <a:avLst/>
          </a:prstGeom>
        </p:spPr>
        <p:txBody>
          <a:bodyPr wrap="square">
            <a:spAutoFit/>
          </a:bodyPr>
          <a:lstStyle/>
          <a:p>
            <a:pPr indent="304800" algn="ctr">
              <a:spcAft>
                <a:spcPts val="0"/>
              </a:spcAft>
            </a:pPr>
            <a:r>
              <a:rPr lang="zh-CN" altLang="zh-CN" kern="100" dirty="0">
                <a:latin typeface="Calibri" panose="020F0502020204030204" pitchFamily="34" charset="0"/>
                <a:cs typeface="Times New Roman" panose="02020603050405020304" pitchFamily="18" charset="0"/>
              </a:rPr>
              <a:t>处理表中的数据，作出排队长度时变折线图如图</a:t>
            </a:r>
            <a:r>
              <a:rPr lang="en-US" altLang="zh-CN" kern="100" dirty="0">
                <a:latin typeface="Calibri" panose="020F0502020204030204" pitchFamily="34" charset="0"/>
                <a:cs typeface="Times New Roman" panose="02020603050405020304" pitchFamily="18" charset="0"/>
              </a:rPr>
              <a:t>1</a:t>
            </a:r>
            <a:r>
              <a:rPr lang="zh-CN" altLang="zh-CN" kern="100" dirty="0">
                <a:latin typeface="Calibri" panose="020F0502020204030204" pitchFamily="34" charset="0"/>
                <a:cs typeface="Times New Roman" panose="02020603050405020304" pitchFamily="18" charset="0"/>
              </a:rPr>
              <a:t>、图</a:t>
            </a:r>
            <a:r>
              <a:rPr lang="en-US" altLang="zh-CN" kern="100" dirty="0">
                <a:latin typeface="Calibri" panose="020F0502020204030204" pitchFamily="34" charset="0"/>
                <a:cs typeface="Times New Roman" panose="02020603050405020304" pitchFamily="18" charset="0"/>
              </a:rPr>
              <a:t>2</a:t>
            </a:r>
            <a:r>
              <a:rPr lang="zh-CN" altLang="zh-CN" kern="100" dirty="0">
                <a:latin typeface="Calibri" panose="020F0502020204030204" pitchFamily="34" charset="0"/>
                <a:cs typeface="Times New Roman" panose="02020603050405020304" pitchFamily="18" charset="0"/>
              </a:rPr>
              <a:t>：</a:t>
            </a:r>
            <a:endParaRPr lang="zh-CN" altLang="zh-CN" sz="1400" kern="100" dirty="0">
              <a:latin typeface="Calibri" panose="020F0502020204030204" pitchFamily="34" charset="0"/>
              <a:cs typeface="Times New Roman" panose="02020603050405020304" pitchFamily="18" charset="0"/>
            </a:endParaRPr>
          </a:p>
        </p:txBody>
      </p:sp>
      <p:graphicFrame>
        <p:nvGraphicFramePr>
          <p:cNvPr id="6" name="对象 5">
            <a:extLst>
              <a:ext uri="{FF2B5EF4-FFF2-40B4-BE49-F238E27FC236}">
                <a16:creationId xmlns:a16="http://schemas.microsoft.com/office/drawing/2014/main" xmlns="" id="{F043454B-A099-48AC-9A57-687E1CFAA181}"/>
              </a:ext>
            </a:extLst>
          </p:cNvPr>
          <p:cNvGraphicFramePr>
            <a:graphicFrameLocks/>
          </p:cNvGraphicFramePr>
          <p:nvPr>
            <p:extLst>
              <p:ext uri="{D42A27DB-BD31-4B8C-83A1-F6EECF244321}">
                <p14:modId xmlns:p14="http://schemas.microsoft.com/office/powerpoint/2010/main" val="184092707"/>
              </p:ext>
            </p:extLst>
          </p:nvPr>
        </p:nvGraphicFramePr>
        <p:xfrm>
          <a:off x="6262664" y="2171555"/>
          <a:ext cx="5286375" cy="2790825"/>
        </p:xfrm>
        <a:graphic>
          <a:graphicData uri="http://schemas.openxmlformats.org/presentationml/2006/ole">
            <mc:AlternateContent xmlns:mc="http://schemas.openxmlformats.org/markup-compatibility/2006">
              <mc:Choice xmlns:v="urn:schemas-microsoft-com:vml" Requires="v">
                <p:oleObj spid="_x0000_s4110" name="Chart" r:id="rId5" imgW="5285690" imgH="2792210" progId="Excel.Chart.8">
                  <p:embed/>
                </p:oleObj>
              </mc:Choice>
              <mc:Fallback>
                <p:oleObj name="Chart" r:id="rId5" imgW="5285690" imgH="2792210" progId="Excel.Chart.8">
                  <p:embed/>
                  <p:pic>
                    <p:nvPicPr>
                      <p:cNvPr id="0" name="图表 1"/>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62664" y="2171555"/>
                        <a:ext cx="5286375" cy="2790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对象 6">
            <a:extLst>
              <a:ext uri="{FF2B5EF4-FFF2-40B4-BE49-F238E27FC236}">
                <a16:creationId xmlns:a16="http://schemas.microsoft.com/office/drawing/2014/main" xmlns="" id="{95377DC6-E8DB-4E63-B98E-6B66EF3FA809}"/>
              </a:ext>
            </a:extLst>
          </p:cNvPr>
          <p:cNvGraphicFramePr>
            <a:graphicFrameLocks/>
          </p:cNvGraphicFramePr>
          <p:nvPr>
            <p:extLst>
              <p:ext uri="{D42A27DB-BD31-4B8C-83A1-F6EECF244321}">
                <p14:modId xmlns:p14="http://schemas.microsoft.com/office/powerpoint/2010/main" val="30456857"/>
              </p:ext>
            </p:extLst>
          </p:nvPr>
        </p:nvGraphicFramePr>
        <p:xfrm>
          <a:off x="642961" y="2171555"/>
          <a:ext cx="5241930" cy="2790824"/>
        </p:xfrm>
        <a:graphic>
          <a:graphicData uri="http://schemas.openxmlformats.org/presentationml/2006/ole">
            <mc:AlternateContent xmlns:mc="http://schemas.openxmlformats.org/markup-compatibility/2006">
              <mc:Choice xmlns:v="urn:schemas-microsoft-com:vml" Requires="v">
                <p:oleObj spid="_x0000_s4111" name="Chart" r:id="rId8" imgW="5285690" imgH="2591025" progId="Excel.Chart.8">
                  <p:embed/>
                </p:oleObj>
              </mc:Choice>
              <mc:Fallback>
                <p:oleObj name="Chart" r:id="rId8" imgW="5285690" imgH="2591025" progId="Excel.Chart.8">
                  <p:embed/>
                  <p:pic>
                    <p:nvPicPr>
                      <p:cNvPr id="0" name="图表 2"/>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2961" y="2171555"/>
                        <a:ext cx="5241930" cy="2790824"/>
                      </a:xfrm>
                      <a:prstGeom prst="rect">
                        <a:avLst/>
                      </a:prstGeom>
                      <a:noFill/>
                    </p:spPr>
                  </p:pic>
                </p:oleObj>
              </mc:Fallback>
            </mc:AlternateContent>
          </a:graphicData>
        </a:graphic>
      </p:graphicFrame>
      <p:sp>
        <p:nvSpPr>
          <p:cNvPr id="8" name="Rectangle 3">
            <a:extLst>
              <a:ext uri="{FF2B5EF4-FFF2-40B4-BE49-F238E27FC236}">
                <a16:creationId xmlns:a16="http://schemas.microsoft.com/office/drawing/2014/main" xmlns="" id="{F74BDC8D-1A14-4349-B6D6-308DFD53407A}"/>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4">
            <a:extLst>
              <a:ext uri="{FF2B5EF4-FFF2-40B4-BE49-F238E27FC236}">
                <a16:creationId xmlns:a16="http://schemas.microsoft.com/office/drawing/2014/main" xmlns="" id="{BCF2F8B0-4A08-4A62-92B4-58076523D9B6}"/>
              </a:ext>
            </a:extLst>
          </p:cNvPr>
          <p:cNvSpPr>
            <a:spLocks noChangeArrowheads="1"/>
          </p:cNvSpPr>
          <p:nvPr/>
        </p:nvSpPr>
        <p:spPr bwMode="auto">
          <a:xfrm>
            <a:off x="7931615" y="5392487"/>
            <a:ext cx="2136370"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100" b="1"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图</a:t>
            </a:r>
            <a:r>
              <a:rPr lang="en-US" altLang="zh-CN" sz="1100" b="1" dirty="0">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100" b="1"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 </a:t>
            </a:r>
            <a:r>
              <a:rPr kumimoji="0" lang="zh-CN" altLang="en-US" sz="1100" b="1"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西进口道排队长度折线图</a:t>
            </a:r>
            <a:endParaRPr kumimoji="0" lang="zh-CN"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dirty="0">
              <a:ln>
                <a:noFill/>
              </a:ln>
              <a:solidFill>
                <a:schemeClr val="tx1"/>
              </a:solidFill>
              <a:effectLst/>
              <a:latin typeface="Arial" panose="020B0604020202020204" pitchFamily="34" charset="0"/>
            </a:endParaRPr>
          </a:p>
        </p:txBody>
      </p:sp>
      <p:sp>
        <p:nvSpPr>
          <p:cNvPr id="11" name="Rectangle 5">
            <a:extLst>
              <a:ext uri="{FF2B5EF4-FFF2-40B4-BE49-F238E27FC236}">
                <a16:creationId xmlns:a16="http://schemas.microsoft.com/office/drawing/2014/main" xmlns="" id="{722F0BC6-E63F-4F37-892D-6E9DCF4AC3FA}"/>
              </a:ext>
            </a:extLst>
          </p:cNvPr>
          <p:cNvSpPr>
            <a:spLocks noChangeArrowheads="1"/>
          </p:cNvSpPr>
          <p:nvPr/>
        </p:nvSpPr>
        <p:spPr bwMode="auto">
          <a:xfrm>
            <a:off x="2124015" y="5407876"/>
            <a:ext cx="2452255"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zh-CN" sz="1100" b="1"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图</a:t>
            </a:r>
            <a:r>
              <a:rPr lang="en-US" altLang="zh-CN" sz="1100" b="1" dirty="0">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100" b="1"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 </a:t>
            </a:r>
            <a:r>
              <a:rPr kumimoji="0" lang="zh-CN" altLang="en-US" sz="1100" b="1"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东进口道排队长度折线图</a:t>
            </a:r>
            <a:endParaRPr kumimoji="0" lang="zh-CN" altLang="en-US" sz="2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416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1" descr="b3119313b07eca8032bb094b9a2397dda04483db">
            <a:extLst>
              <a:ext uri="{FF2B5EF4-FFF2-40B4-BE49-F238E27FC236}">
                <a16:creationId xmlns:a16="http://schemas.microsoft.com/office/drawing/2014/main" xmlns="" id="{7302D7C2-E39D-4131-A449-519945F6BC7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矩形 28">
            <a:extLst>
              <a:ext uri="{FF2B5EF4-FFF2-40B4-BE49-F238E27FC236}">
                <a16:creationId xmlns:a16="http://schemas.microsoft.com/office/drawing/2014/main" xmlns="" id="{DA2CF803-CAFF-41EE-8A29-FBCA7447039D}"/>
              </a:ext>
            </a:extLst>
          </p:cNvPr>
          <p:cNvSpPr/>
          <p:nvPr/>
        </p:nvSpPr>
        <p:spPr>
          <a:xfrm>
            <a:off x="1186002" y="372621"/>
            <a:ext cx="6952158"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交通调查结果展示（排队长度</a:t>
            </a:r>
            <a:r>
              <a:rPr lang="en-US" altLang="zh-CN" sz="2800" dirty="0">
                <a:ln w="0"/>
                <a:gradFill>
                  <a:gsLst>
                    <a:gs pos="21000">
                      <a:srgbClr val="53575C"/>
                    </a:gs>
                    <a:gs pos="88000">
                      <a:srgbClr val="C5C7CA"/>
                    </a:gs>
                  </a:gsLst>
                  <a:lin ang="5400000"/>
                </a:gradFill>
              </a:rPr>
              <a:t>&amp;</a:t>
            </a:r>
            <a:r>
              <a:rPr lang="zh-CN" altLang="en-US" sz="2800" dirty="0">
                <a:ln w="0"/>
                <a:gradFill>
                  <a:gsLst>
                    <a:gs pos="21000">
                      <a:srgbClr val="53575C"/>
                    </a:gs>
                    <a:gs pos="88000">
                      <a:srgbClr val="C5C7CA"/>
                    </a:gs>
                  </a:gsLst>
                  <a:lin ang="5400000"/>
                </a:gradFill>
              </a:rPr>
              <a:t>二次停车）</a:t>
            </a:r>
          </a:p>
        </p:txBody>
      </p:sp>
      <p:grpSp>
        <p:nvGrpSpPr>
          <p:cNvPr id="59" name="Group 4">
            <a:extLst>
              <a:ext uri="{FF2B5EF4-FFF2-40B4-BE49-F238E27FC236}">
                <a16:creationId xmlns:a16="http://schemas.microsoft.com/office/drawing/2014/main" xmlns="" id="{81E9E33B-4D42-4257-9CDA-03D0D86B107D}"/>
              </a:ext>
            </a:extLst>
          </p:cNvPr>
          <p:cNvGrpSpPr>
            <a:grpSpLocks noChangeAspect="1"/>
          </p:cNvGrpSpPr>
          <p:nvPr/>
        </p:nvGrpSpPr>
        <p:grpSpPr bwMode="auto">
          <a:xfrm>
            <a:off x="10650833" y="5998437"/>
            <a:ext cx="1379325" cy="764303"/>
            <a:chOff x="4788" y="2136"/>
            <a:chExt cx="2005" cy="1111"/>
          </a:xfrm>
          <a:solidFill>
            <a:srgbClr val="4A67AA"/>
          </a:solidFill>
        </p:grpSpPr>
        <p:sp>
          <p:nvSpPr>
            <p:cNvPr id="60" name="Freeform 5">
              <a:extLst>
                <a:ext uri="{FF2B5EF4-FFF2-40B4-BE49-F238E27FC236}">
                  <a16:creationId xmlns:a16="http://schemas.microsoft.com/office/drawing/2014/main" xmlns="" id="{02883BC2-B9FD-4A50-A302-13E9050B6D7A}"/>
                </a:ext>
              </a:extLst>
            </p:cNvPr>
            <p:cNvSpPr>
              <a:spLocks/>
            </p:cNvSpPr>
            <p:nvPr/>
          </p:nvSpPr>
          <p:spPr bwMode="auto">
            <a:xfrm>
              <a:off x="5096" y="2310"/>
              <a:ext cx="263" cy="766"/>
            </a:xfrm>
            <a:custGeom>
              <a:avLst/>
              <a:gdLst>
                <a:gd name="T0" fmla="*/ 5 w 111"/>
                <a:gd name="T1" fmla="*/ 108 h 322"/>
                <a:gd name="T2" fmla="*/ 6 w 111"/>
                <a:gd name="T3" fmla="*/ 203 h 322"/>
                <a:gd name="T4" fmla="*/ 12 w 111"/>
                <a:gd name="T5" fmla="*/ 313 h 322"/>
                <a:gd name="T6" fmla="*/ 15 w 111"/>
                <a:gd name="T7" fmla="*/ 320 h 322"/>
                <a:gd name="T8" fmla="*/ 19 w 111"/>
                <a:gd name="T9" fmla="*/ 316 h 322"/>
                <a:gd name="T10" fmla="*/ 24 w 111"/>
                <a:gd name="T11" fmla="*/ 196 h 322"/>
                <a:gd name="T12" fmla="*/ 21 w 111"/>
                <a:gd name="T13" fmla="*/ 102 h 322"/>
                <a:gd name="T14" fmla="*/ 45 w 111"/>
                <a:gd name="T15" fmla="*/ 319 h 322"/>
                <a:gd name="T16" fmla="*/ 47 w 111"/>
                <a:gd name="T17" fmla="*/ 294 h 322"/>
                <a:gd name="T18" fmla="*/ 58 w 111"/>
                <a:gd name="T19" fmla="*/ 166 h 322"/>
                <a:gd name="T20" fmla="*/ 65 w 111"/>
                <a:gd name="T21" fmla="*/ 257 h 322"/>
                <a:gd name="T22" fmla="*/ 70 w 111"/>
                <a:gd name="T23" fmla="*/ 320 h 322"/>
                <a:gd name="T24" fmla="*/ 76 w 111"/>
                <a:gd name="T25" fmla="*/ 319 h 322"/>
                <a:gd name="T26" fmla="*/ 77 w 111"/>
                <a:gd name="T27" fmla="*/ 181 h 322"/>
                <a:gd name="T28" fmla="*/ 81 w 111"/>
                <a:gd name="T29" fmla="*/ 49 h 322"/>
                <a:gd name="T30" fmla="*/ 81 w 111"/>
                <a:gd name="T31" fmla="*/ 48 h 322"/>
                <a:gd name="T32" fmla="*/ 85 w 111"/>
                <a:gd name="T33" fmla="*/ 40 h 322"/>
                <a:gd name="T34" fmla="*/ 87 w 111"/>
                <a:gd name="T35" fmla="*/ 211 h 322"/>
                <a:gd name="T36" fmla="*/ 108 w 111"/>
                <a:gd name="T37" fmla="*/ 319 h 322"/>
                <a:gd name="T38" fmla="*/ 111 w 111"/>
                <a:gd name="T39" fmla="*/ 270 h 322"/>
                <a:gd name="T40" fmla="*/ 109 w 111"/>
                <a:gd name="T41" fmla="*/ 130 h 322"/>
                <a:gd name="T42" fmla="*/ 110 w 111"/>
                <a:gd name="T43" fmla="*/ 12 h 322"/>
                <a:gd name="T44" fmla="*/ 107 w 111"/>
                <a:gd name="T45" fmla="*/ 0 h 322"/>
                <a:gd name="T46" fmla="*/ 104 w 111"/>
                <a:gd name="T47" fmla="*/ 12 h 322"/>
                <a:gd name="T48" fmla="*/ 103 w 111"/>
                <a:gd name="T49" fmla="*/ 130 h 322"/>
                <a:gd name="T50" fmla="*/ 104 w 111"/>
                <a:gd name="T51" fmla="*/ 270 h 322"/>
                <a:gd name="T52" fmla="*/ 98 w 111"/>
                <a:gd name="T53" fmla="*/ 285 h 322"/>
                <a:gd name="T54" fmla="*/ 91 w 111"/>
                <a:gd name="T55" fmla="*/ 45 h 322"/>
                <a:gd name="T56" fmla="*/ 90 w 111"/>
                <a:gd name="T57" fmla="*/ 26 h 322"/>
                <a:gd name="T58" fmla="*/ 79 w 111"/>
                <a:gd name="T59" fmla="*/ 39 h 322"/>
                <a:gd name="T60" fmla="*/ 70 w 111"/>
                <a:gd name="T61" fmla="*/ 131 h 322"/>
                <a:gd name="T62" fmla="*/ 71 w 111"/>
                <a:gd name="T63" fmla="*/ 248 h 322"/>
                <a:gd name="T64" fmla="*/ 71 w 111"/>
                <a:gd name="T65" fmla="*/ 257 h 322"/>
                <a:gd name="T66" fmla="*/ 64 w 111"/>
                <a:gd name="T67" fmla="*/ 166 h 322"/>
                <a:gd name="T68" fmla="*/ 53 w 111"/>
                <a:gd name="T69" fmla="*/ 68 h 322"/>
                <a:gd name="T70" fmla="*/ 51 w 111"/>
                <a:gd name="T71" fmla="*/ 70 h 322"/>
                <a:gd name="T72" fmla="*/ 41 w 111"/>
                <a:gd name="T73" fmla="*/ 294 h 322"/>
                <a:gd name="T74" fmla="*/ 34 w 111"/>
                <a:gd name="T75" fmla="*/ 193 h 322"/>
                <a:gd name="T76" fmla="*/ 22 w 111"/>
                <a:gd name="T77" fmla="*/ 91 h 322"/>
                <a:gd name="T78" fmla="*/ 17 w 111"/>
                <a:gd name="T79" fmla="*/ 171 h 322"/>
                <a:gd name="T80" fmla="*/ 15 w 111"/>
                <a:gd name="T81" fmla="*/ 259 h 322"/>
                <a:gd name="T82" fmla="*/ 7 w 111"/>
                <a:gd name="T83" fmla="*/ 112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1" h="322">
                  <a:moveTo>
                    <a:pt x="7" y="112"/>
                  </a:moveTo>
                  <a:cubicBezTo>
                    <a:pt x="8" y="111"/>
                    <a:pt x="7" y="109"/>
                    <a:pt x="5" y="108"/>
                  </a:cubicBezTo>
                  <a:cubicBezTo>
                    <a:pt x="3" y="108"/>
                    <a:pt x="2" y="109"/>
                    <a:pt x="1" y="110"/>
                  </a:cubicBezTo>
                  <a:cubicBezTo>
                    <a:pt x="0" y="114"/>
                    <a:pt x="3" y="157"/>
                    <a:pt x="6" y="203"/>
                  </a:cubicBezTo>
                  <a:cubicBezTo>
                    <a:pt x="8" y="247"/>
                    <a:pt x="12" y="294"/>
                    <a:pt x="12" y="312"/>
                  </a:cubicBezTo>
                  <a:cubicBezTo>
                    <a:pt x="12" y="312"/>
                    <a:pt x="12" y="312"/>
                    <a:pt x="12" y="313"/>
                  </a:cubicBezTo>
                  <a:cubicBezTo>
                    <a:pt x="11" y="315"/>
                    <a:pt x="11" y="318"/>
                    <a:pt x="15" y="320"/>
                  </a:cubicBezTo>
                  <a:cubicBezTo>
                    <a:pt x="15" y="320"/>
                    <a:pt x="15" y="320"/>
                    <a:pt x="15" y="320"/>
                  </a:cubicBezTo>
                  <a:cubicBezTo>
                    <a:pt x="16" y="320"/>
                    <a:pt x="18" y="319"/>
                    <a:pt x="19" y="318"/>
                  </a:cubicBezTo>
                  <a:cubicBezTo>
                    <a:pt x="19" y="317"/>
                    <a:pt x="19" y="317"/>
                    <a:pt x="19" y="316"/>
                  </a:cubicBezTo>
                  <a:cubicBezTo>
                    <a:pt x="19" y="315"/>
                    <a:pt x="19" y="311"/>
                    <a:pt x="20" y="303"/>
                  </a:cubicBezTo>
                  <a:cubicBezTo>
                    <a:pt x="21" y="273"/>
                    <a:pt x="24" y="206"/>
                    <a:pt x="24" y="196"/>
                  </a:cubicBezTo>
                  <a:cubicBezTo>
                    <a:pt x="24" y="191"/>
                    <a:pt x="24" y="182"/>
                    <a:pt x="23" y="171"/>
                  </a:cubicBezTo>
                  <a:cubicBezTo>
                    <a:pt x="21" y="147"/>
                    <a:pt x="19" y="115"/>
                    <a:pt x="21" y="102"/>
                  </a:cubicBezTo>
                  <a:cubicBezTo>
                    <a:pt x="23" y="115"/>
                    <a:pt x="25" y="153"/>
                    <a:pt x="27" y="193"/>
                  </a:cubicBezTo>
                  <a:cubicBezTo>
                    <a:pt x="31" y="254"/>
                    <a:pt x="35" y="319"/>
                    <a:pt x="45" y="319"/>
                  </a:cubicBezTo>
                  <a:cubicBezTo>
                    <a:pt x="45" y="319"/>
                    <a:pt x="48" y="318"/>
                    <a:pt x="48" y="316"/>
                  </a:cubicBezTo>
                  <a:cubicBezTo>
                    <a:pt x="48" y="308"/>
                    <a:pt x="48" y="301"/>
                    <a:pt x="47" y="294"/>
                  </a:cubicBezTo>
                  <a:cubicBezTo>
                    <a:pt x="47" y="242"/>
                    <a:pt x="45" y="121"/>
                    <a:pt x="50" y="83"/>
                  </a:cubicBezTo>
                  <a:cubicBezTo>
                    <a:pt x="53" y="101"/>
                    <a:pt x="55" y="133"/>
                    <a:pt x="58" y="166"/>
                  </a:cubicBezTo>
                  <a:cubicBezTo>
                    <a:pt x="60" y="189"/>
                    <a:pt x="61" y="213"/>
                    <a:pt x="64" y="234"/>
                  </a:cubicBezTo>
                  <a:cubicBezTo>
                    <a:pt x="64" y="238"/>
                    <a:pt x="64" y="247"/>
                    <a:pt x="65" y="257"/>
                  </a:cubicBezTo>
                  <a:cubicBezTo>
                    <a:pt x="66" y="281"/>
                    <a:pt x="67" y="314"/>
                    <a:pt x="70" y="320"/>
                  </a:cubicBezTo>
                  <a:cubicBezTo>
                    <a:pt x="70" y="320"/>
                    <a:pt x="70" y="320"/>
                    <a:pt x="70" y="320"/>
                  </a:cubicBezTo>
                  <a:cubicBezTo>
                    <a:pt x="71" y="322"/>
                    <a:pt x="73" y="322"/>
                    <a:pt x="74" y="321"/>
                  </a:cubicBezTo>
                  <a:cubicBezTo>
                    <a:pt x="75" y="321"/>
                    <a:pt x="76" y="320"/>
                    <a:pt x="76" y="319"/>
                  </a:cubicBezTo>
                  <a:cubicBezTo>
                    <a:pt x="78" y="303"/>
                    <a:pt x="78" y="276"/>
                    <a:pt x="77" y="247"/>
                  </a:cubicBezTo>
                  <a:cubicBezTo>
                    <a:pt x="77" y="224"/>
                    <a:pt x="76" y="199"/>
                    <a:pt x="77" y="181"/>
                  </a:cubicBezTo>
                  <a:cubicBezTo>
                    <a:pt x="78" y="164"/>
                    <a:pt x="77" y="147"/>
                    <a:pt x="76" y="130"/>
                  </a:cubicBezTo>
                  <a:cubicBezTo>
                    <a:pt x="74" y="103"/>
                    <a:pt x="73" y="76"/>
                    <a:pt x="81" y="49"/>
                  </a:cubicBezTo>
                  <a:cubicBezTo>
                    <a:pt x="81" y="49"/>
                    <a:pt x="81" y="49"/>
                    <a:pt x="81" y="49"/>
                  </a:cubicBezTo>
                  <a:cubicBezTo>
                    <a:pt x="81" y="49"/>
                    <a:pt x="81" y="49"/>
                    <a:pt x="81" y="48"/>
                  </a:cubicBezTo>
                  <a:cubicBezTo>
                    <a:pt x="81" y="48"/>
                    <a:pt x="83" y="45"/>
                    <a:pt x="84" y="41"/>
                  </a:cubicBezTo>
                  <a:cubicBezTo>
                    <a:pt x="85" y="41"/>
                    <a:pt x="85" y="41"/>
                    <a:pt x="85" y="40"/>
                  </a:cubicBezTo>
                  <a:cubicBezTo>
                    <a:pt x="85" y="42"/>
                    <a:pt x="85" y="43"/>
                    <a:pt x="85" y="45"/>
                  </a:cubicBezTo>
                  <a:cubicBezTo>
                    <a:pt x="85" y="77"/>
                    <a:pt x="85" y="149"/>
                    <a:pt x="87" y="211"/>
                  </a:cubicBezTo>
                  <a:cubicBezTo>
                    <a:pt x="88" y="240"/>
                    <a:pt x="90" y="267"/>
                    <a:pt x="92" y="286"/>
                  </a:cubicBezTo>
                  <a:cubicBezTo>
                    <a:pt x="95" y="307"/>
                    <a:pt x="100" y="320"/>
                    <a:pt x="108" y="319"/>
                  </a:cubicBezTo>
                  <a:cubicBezTo>
                    <a:pt x="108" y="320"/>
                    <a:pt x="111" y="319"/>
                    <a:pt x="111" y="316"/>
                  </a:cubicBezTo>
                  <a:cubicBezTo>
                    <a:pt x="111" y="299"/>
                    <a:pt x="111" y="285"/>
                    <a:pt x="111" y="270"/>
                  </a:cubicBezTo>
                  <a:cubicBezTo>
                    <a:pt x="111" y="234"/>
                    <a:pt x="111" y="197"/>
                    <a:pt x="111" y="163"/>
                  </a:cubicBezTo>
                  <a:cubicBezTo>
                    <a:pt x="110" y="155"/>
                    <a:pt x="110" y="143"/>
                    <a:pt x="109" y="130"/>
                  </a:cubicBezTo>
                  <a:cubicBezTo>
                    <a:pt x="107" y="91"/>
                    <a:pt x="105" y="38"/>
                    <a:pt x="109" y="19"/>
                  </a:cubicBezTo>
                  <a:cubicBezTo>
                    <a:pt x="109" y="17"/>
                    <a:pt x="110" y="15"/>
                    <a:pt x="110" y="12"/>
                  </a:cubicBezTo>
                  <a:cubicBezTo>
                    <a:pt x="110" y="8"/>
                    <a:pt x="110" y="5"/>
                    <a:pt x="110" y="3"/>
                  </a:cubicBezTo>
                  <a:cubicBezTo>
                    <a:pt x="110" y="2"/>
                    <a:pt x="109" y="0"/>
                    <a:pt x="107" y="0"/>
                  </a:cubicBezTo>
                  <a:cubicBezTo>
                    <a:pt x="106" y="0"/>
                    <a:pt x="104" y="2"/>
                    <a:pt x="104" y="3"/>
                  </a:cubicBezTo>
                  <a:cubicBezTo>
                    <a:pt x="104" y="5"/>
                    <a:pt x="104" y="8"/>
                    <a:pt x="104" y="12"/>
                  </a:cubicBezTo>
                  <a:cubicBezTo>
                    <a:pt x="103" y="14"/>
                    <a:pt x="103" y="16"/>
                    <a:pt x="103" y="17"/>
                  </a:cubicBezTo>
                  <a:cubicBezTo>
                    <a:pt x="99" y="38"/>
                    <a:pt x="101" y="91"/>
                    <a:pt x="103" y="130"/>
                  </a:cubicBezTo>
                  <a:cubicBezTo>
                    <a:pt x="104" y="144"/>
                    <a:pt x="104" y="156"/>
                    <a:pt x="104" y="164"/>
                  </a:cubicBezTo>
                  <a:cubicBezTo>
                    <a:pt x="105" y="197"/>
                    <a:pt x="105" y="234"/>
                    <a:pt x="104" y="270"/>
                  </a:cubicBezTo>
                  <a:cubicBezTo>
                    <a:pt x="104" y="285"/>
                    <a:pt x="104" y="299"/>
                    <a:pt x="104" y="311"/>
                  </a:cubicBezTo>
                  <a:cubicBezTo>
                    <a:pt x="102" y="307"/>
                    <a:pt x="100" y="298"/>
                    <a:pt x="98" y="285"/>
                  </a:cubicBezTo>
                  <a:cubicBezTo>
                    <a:pt x="96" y="266"/>
                    <a:pt x="95" y="239"/>
                    <a:pt x="93" y="210"/>
                  </a:cubicBezTo>
                  <a:cubicBezTo>
                    <a:pt x="91" y="149"/>
                    <a:pt x="91" y="77"/>
                    <a:pt x="91" y="45"/>
                  </a:cubicBezTo>
                  <a:cubicBezTo>
                    <a:pt x="91" y="38"/>
                    <a:pt x="91" y="33"/>
                    <a:pt x="91" y="29"/>
                  </a:cubicBezTo>
                  <a:cubicBezTo>
                    <a:pt x="91" y="28"/>
                    <a:pt x="91" y="27"/>
                    <a:pt x="90" y="26"/>
                  </a:cubicBezTo>
                  <a:cubicBezTo>
                    <a:pt x="89" y="25"/>
                    <a:pt x="87" y="25"/>
                    <a:pt x="86" y="26"/>
                  </a:cubicBezTo>
                  <a:cubicBezTo>
                    <a:pt x="85" y="28"/>
                    <a:pt x="79" y="38"/>
                    <a:pt x="79" y="39"/>
                  </a:cubicBezTo>
                  <a:cubicBezTo>
                    <a:pt x="77" y="42"/>
                    <a:pt x="75" y="46"/>
                    <a:pt x="75" y="48"/>
                  </a:cubicBezTo>
                  <a:cubicBezTo>
                    <a:pt x="66" y="75"/>
                    <a:pt x="68" y="103"/>
                    <a:pt x="70" y="131"/>
                  </a:cubicBezTo>
                  <a:cubicBezTo>
                    <a:pt x="71" y="147"/>
                    <a:pt x="72" y="164"/>
                    <a:pt x="71" y="180"/>
                  </a:cubicBezTo>
                  <a:cubicBezTo>
                    <a:pt x="70" y="199"/>
                    <a:pt x="70" y="223"/>
                    <a:pt x="71" y="248"/>
                  </a:cubicBezTo>
                  <a:cubicBezTo>
                    <a:pt x="71" y="252"/>
                    <a:pt x="71" y="256"/>
                    <a:pt x="71" y="259"/>
                  </a:cubicBezTo>
                  <a:cubicBezTo>
                    <a:pt x="71" y="257"/>
                    <a:pt x="71" y="257"/>
                    <a:pt x="71" y="257"/>
                  </a:cubicBezTo>
                  <a:cubicBezTo>
                    <a:pt x="71" y="246"/>
                    <a:pt x="70" y="238"/>
                    <a:pt x="70" y="234"/>
                  </a:cubicBezTo>
                  <a:cubicBezTo>
                    <a:pt x="68" y="213"/>
                    <a:pt x="66" y="189"/>
                    <a:pt x="64" y="166"/>
                  </a:cubicBezTo>
                  <a:cubicBezTo>
                    <a:pt x="61" y="122"/>
                    <a:pt x="58" y="80"/>
                    <a:pt x="54" y="69"/>
                  </a:cubicBezTo>
                  <a:cubicBezTo>
                    <a:pt x="54" y="69"/>
                    <a:pt x="53" y="68"/>
                    <a:pt x="53" y="68"/>
                  </a:cubicBezTo>
                  <a:cubicBezTo>
                    <a:pt x="51" y="67"/>
                    <a:pt x="49" y="67"/>
                    <a:pt x="48" y="68"/>
                  </a:cubicBezTo>
                  <a:cubicBezTo>
                    <a:pt x="51" y="70"/>
                    <a:pt x="51" y="70"/>
                    <a:pt x="51" y="70"/>
                  </a:cubicBezTo>
                  <a:cubicBezTo>
                    <a:pt x="48" y="68"/>
                    <a:pt x="48" y="68"/>
                    <a:pt x="48" y="68"/>
                  </a:cubicBezTo>
                  <a:cubicBezTo>
                    <a:pt x="39" y="79"/>
                    <a:pt x="41" y="233"/>
                    <a:pt x="41" y="294"/>
                  </a:cubicBezTo>
                  <a:cubicBezTo>
                    <a:pt x="41" y="300"/>
                    <a:pt x="41" y="300"/>
                    <a:pt x="41" y="300"/>
                  </a:cubicBezTo>
                  <a:cubicBezTo>
                    <a:pt x="39" y="279"/>
                    <a:pt x="36" y="235"/>
                    <a:pt x="34" y="193"/>
                  </a:cubicBezTo>
                  <a:cubicBezTo>
                    <a:pt x="31" y="147"/>
                    <a:pt x="29" y="104"/>
                    <a:pt x="24" y="93"/>
                  </a:cubicBezTo>
                  <a:cubicBezTo>
                    <a:pt x="23" y="92"/>
                    <a:pt x="23" y="91"/>
                    <a:pt x="22" y="91"/>
                  </a:cubicBezTo>
                  <a:cubicBezTo>
                    <a:pt x="21" y="90"/>
                    <a:pt x="19" y="90"/>
                    <a:pt x="18" y="91"/>
                  </a:cubicBezTo>
                  <a:cubicBezTo>
                    <a:pt x="13" y="94"/>
                    <a:pt x="16" y="162"/>
                    <a:pt x="17" y="171"/>
                  </a:cubicBezTo>
                  <a:cubicBezTo>
                    <a:pt x="17" y="182"/>
                    <a:pt x="18" y="191"/>
                    <a:pt x="18" y="196"/>
                  </a:cubicBezTo>
                  <a:cubicBezTo>
                    <a:pt x="18" y="202"/>
                    <a:pt x="17" y="231"/>
                    <a:pt x="15" y="259"/>
                  </a:cubicBezTo>
                  <a:cubicBezTo>
                    <a:pt x="14" y="241"/>
                    <a:pt x="13" y="222"/>
                    <a:pt x="12" y="203"/>
                  </a:cubicBezTo>
                  <a:cubicBezTo>
                    <a:pt x="9" y="157"/>
                    <a:pt x="6" y="115"/>
                    <a:pt x="7"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6">
              <a:extLst>
                <a:ext uri="{FF2B5EF4-FFF2-40B4-BE49-F238E27FC236}">
                  <a16:creationId xmlns:a16="http://schemas.microsoft.com/office/drawing/2014/main" xmlns="" id="{32E909A4-8452-4A34-BED8-D71EB6AF95E3}"/>
                </a:ext>
              </a:extLst>
            </p:cNvPr>
            <p:cNvSpPr>
              <a:spLocks/>
            </p:cNvSpPr>
            <p:nvPr/>
          </p:nvSpPr>
          <p:spPr bwMode="auto">
            <a:xfrm>
              <a:off x="5575" y="2136"/>
              <a:ext cx="263" cy="933"/>
            </a:xfrm>
            <a:custGeom>
              <a:avLst/>
              <a:gdLst>
                <a:gd name="T0" fmla="*/ 9 w 111"/>
                <a:gd name="T1" fmla="*/ 76 h 392"/>
                <a:gd name="T2" fmla="*/ 2 w 111"/>
                <a:gd name="T3" fmla="*/ 135 h 392"/>
                <a:gd name="T4" fmla="*/ 2 w 111"/>
                <a:gd name="T5" fmla="*/ 144 h 392"/>
                <a:gd name="T6" fmla="*/ 8 w 111"/>
                <a:gd name="T7" fmla="*/ 145 h 392"/>
                <a:gd name="T8" fmla="*/ 23 w 111"/>
                <a:gd name="T9" fmla="*/ 86 h 392"/>
                <a:gd name="T10" fmla="*/ 24 w 111"/>
                <a:gd name="T11" fmla="*/ 152 h 392"/>
                <a:gd name="T12" fmla="*/ 30 w 111"/>
                <a:gd name="T13" fmla="*/ 151 h 392"/>
                <a:gd name="T14" fmla="*/ 50 w 111"/>
                <a:gd name="T15" fmla="*/ 69 h 392"/>
                <a:gd name="T16" fmla="*/ 55 w 111"/>
                <a:gd name="T17" fmla="*/ 170 h 392"/>
                <a:gd name="T18" fmla="*/ 60 w 111"/>
                <a:gd name="T19" fmla="*/ 169 h 392"/>
                <a:gd name="T20" fmla="*/ 79 w 111"/>
                <a:gd name="T21" fmla="*/ 58 h 392"/>
                <a:gd name="T22" fmla="*/ 74 w 111"/>
                <a:gd name="T23" fmla="*/ 158 h 392"/>
                <a:gd name="T24" fmla="*/ 68 w 111"/>
                <a:gd name="T25" fmla="*/ 286 h 392"/>
                <a:gd name="T26" fmla="*/ 67 w 111"/>
                <a:gd name="T27" fmla="*/ 382 h 392"/>
                <a:gd name="T28" fmla="*/ 78 w 111"/>
                <a:gd name="T29" fmla="*/ 387 h 392"/>
                <a:gd name="T30" fmla="*/ 88 w 111"/>
                <a:gd name="T31" fmla="*/ 208 h 392"/>
                <a:gd name="T32" fmla="*/ 92 w 111"/>
                <a:gd name="T33" fmla="*/ 68 h 392"/>
                <a:gd name="T34" fmla="*/ 105 w 111"/>
                <a:gd name="T35" fmla="*/ 12 h 392"/>
                <a:gd name="T36" fmla="*/ 100 w 111"/>
                <a:gd name="T37" fmla="*/ 115 h 392"/>
                <a:gd name="T38" fmla="*/ 94 w 111"/>
                <a:gd name="T39" fmla="*/ 276 h 392"/>
                <a:gd name="T40" fmla="*/ 97 w 111"/>
                <a:gd name="T41" fmla="*/ 390 h 392"/>
                <a:gd name="T42" fmla="*/ 100 w 111"/>
                <a:gd name="T43" fmla="*/ 276 h 392"/>
                <a:gd name="T44" fmla="*/ 106 w 111"/>
                <a:gd name="T45" fmla="*/ 116 h 392"/>
                <a:gd name="T46" fmla="*/ 111 w 111"/>
                <a:gd name="T47" fmla="*/ 2 h 392"/>
                <a:gd name="T48" fmla="*/ 107 w 111"/>
                <a:gd name="T49" fmla="*/ 0 h 392"/>
                <a:gd name="T50" fmla="*/ 101 w 111"/>
                <a:gd name="T51" fmla="*/ 6 h 392"/>
                <a:gd name="T52" fmla="*/ 93 w 111"/>
                <a:gd name="T53" fmla="*/ 28 h 392"/>
                <a:gd name="T54" fmla="*/ 85 w 111"/>
                <a:gd name="T55" fmla="*/ 130 h 392"/>
                <a:gd name="T56" fmla="*/ 80 w 111"/>
                <a:gd name="T57" fmla="*/ 264 h 392"/>
                <a:gd name="T58" fmla="*/ 73 w 111"/>
                <a:gd name="T59" fmla="*/ 384 h 392"/>
                <a:gd name="T60" fmla="*/ 71 w 111"/>
                <a:gd name="T61" fmla="*/ 365 h 392"/>
                <a:gd name="T62" fmla="*/ 78 w 111"/>
                <a:gd name="T63" fmla="*/ 223 h 392"/>
                <a:gd name="T64" fmla="*/ 84 w 111"/>
                <a:gd name="T65" fmla="*/ 95 h 392"/>
                <a:gd name="T66" fmla="*/ 87 w 111"/>
                <a:gd name="T67" fmla="*/ 19 h 392"/>
                <a:gd name="T68" fmla="*/ 80 w 111"/>
                <a:gd name="T69" fmla="*/ 20 h 392"/>
                <a:gd name="T70" fmla="*/ 78 w 111"/>
                <a:gd name="T71" fmla="*/ 42 h 392"/>
                <a:gd name="T72" fmla="*/ 58 w 111"/>
                <a:gd name="T73" fmla="*/ 147 h 392"/>
                <a:gd name="T74" fmla="*/ 56 w 111"/>
                <a:gd name="T75" fmla="*/ 47 h 392"/>
                <a:gd name="T76" fmla="*/ 50 w 111"/>
                <a:gd name="T77" fmla="*/ 45 h 392"/>
                <a:gd name="T78" fmla="*/ 28 w 111"/>
                <a:gd name="T79" fmla="*/ 141 h 392"/>
                <a:gd name="T80" fmla="*/ 28 w 111"/>
                <a:gd name="T81" fmla="*/ 61 h 392"/>
                <a:gd name="T82" fmla="*/ 22 w 111"/>
                <a:gd name="T83" fmla="*/ 61 h 392"/>
                <a:gd name="T84" fmla="*/ 8 w 111"/>
                <a:gd name="T85" fmla="*/ 118 h 392"/>
                <a:gd name="T86" fmla="*/ 11 w 111"/>
                <a:gd name="T87" fmla="*/ 8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1" h="392">
                  <a:moveTo>
                    <a:pt x="11" y="80"/>
                  </a:moveTo>
                  <a:cubicBezTo>
                    <a:pt x="11" y="78"/>
                    <a:pt x="10" y="76"/>
                    <a:pt x="9" y="76"/>
                  </a:cubicBezTo>
                  <a:cubicBezTo>
                    <a:pt x="7" y="75"/>
                    <a:pt x="5" y="76"/>
                    <a:pt x="5" y="78"/>
                  </a:cubicBezTo>
                  <a:cubicBezTo>
                    <a:pt x="0" y="94"/>
                    <a:pt x="1" y="121"/>
                    <a:pt x="2" y="135"/>
                  </a:cubicBezTo>
                  <a:cubicBezTo>
                    <a:pt x="2" y="140"/>
                    <a:pt x="2" y="143"/>
                    <a:pt x="2" y="144"/>
                  </a:cubicBezTo>
                  <a:cubicBezTo>
                    <a:pt x="2" y="144"/>
                    <a:pt x="2" y="144"/>
                    <a:pt x="2" y="144"/>
                  </a:cubicBezTo>
                  <a:cubicBezTo>
                    <a:pt x="2" y="145"/>
                    <a:pt x="3" y="147"/>
                    <a:pt x="5" y="147"/>
                  </a:cubicBezTo>
                  <a:cubicBezTo>
                    <a:pt x="6" y="147"/>
                    <a:pt x="8" y="146"/>
                    <a:pt x="8" y="145"/>
                  </a:cubicBezTo>
                  <a:cubicBezTo>
                    <a:pt x="9" y="142"/>
                    <a:pt x="12" y="132"/>
                    <a:pt x="15" y="120"/>
                  </a:cubicBezTo>
                  <a:cubicBezTo>
                    <a:pt x="17" y="109"/>
                    <a:pt x="20" y="97"/>
                    <a:pt x="23" y="86"/>
                  </a:cubicBezTo>
                  <a:cubicBezTo>
                    <a:pt x="23" y="88"/>
                    <a:pt x="22" y="90"/>
                    <a:pt x="22" y="92"/>
                  </a:cubicBezTo>
                  <a:cubicBezTo>
                    <a:pt x="21" y="113"/>
                    <a:pt x="20" y="139"/>
                    <a:pt x="24" y="152"/>
                  </a:cubicBezTo>
                  <a:cubicBezTo>
                    <a:pt x="24" y="152"/>
                    <a:pt x="26" y="155"/>
                    <a:pt x="28" y="154"/>
                  </a:cubicBezTo>
                  <a:cubicBezTo>
                    <a:pt x="30" y="154"/>
                    <a:pt x="30" y="153"/>
                    <a:pt x="30" y="151"/>
                  </a:cubicBezTo>
                  <a:cubicBezTo>
                    <a:pt x="34" y="144"/>
                    <a:pt x="38" y="124"/>
                    <a:pt x="42" y="103"/>
                  </a:cubicBezTo>
                  <a:cubicBezTo>
                    <a:pt x="45" y="91"/>
                    <a:pt x="47" y="79"/>
                    <a:pt x="50" y="69"/>
                  </a:cubicBezTo>
                  <a:cubicBezTo>
                    <a:pt x="50" y="87"/>
                    <a:pt x="50" y="113"/>
                    <a:pt x="51" y="134"/>
                  </a:cubicBezTo>
                  <a:cubicBezTo>
                    <a:pt x="52" y="153"/>
                    <a:pt x="53" y="168"/>
                    <a:pt x="55" y="170"/>
                  </a:cubicBezTo>
                  <a:cubicBezTo>
                    <a:pt x="56" y="171"/>
                    <a:pt x="58" y="172"/>
                    <a:pt x="60" y="170"/>
                  </a:cubicBezTo>
                  <a:cubicBezTo>
                    <a:pt x="60" y="170"/>
                    <a:pt x="60" y="170"/>
                    <a:pt x="60" y="169"/>
                  </a:cubicBezTo>
                  <a:cubicBezTo>
                    <a:pt x="62" y="166"/>
                    <a:pt x="64" y="153"/>
                    <a:pt x="66" y="136"/>
                  </a:cubicBezTo>
                  <a:cubicBezTo>
                    <a:pt x="69" y="112"/>
                    <a:pt x="74" y="80"/>
                    <a:pt x="79" y="58"/>
                  </a:cubicBezTo>
                  <a:cubicBezTo>
                    <a:pt x="79" y="70"/>
                    <a:pt x="78" y="82"/>
                    <a:pt x="77" y="94"/>
                  </a:cubicBezTo>
                  <a:cubicBezTo>
                    <a:pt x="76" y="116"/>
                    <a:pt x="75" y="138"/>
                    <a:pt x="74" y="158"/>
                  </a:cubicBezTo>
                  <a:cubicBezTo>
                    <a:pt x="74" y="182"/>
                    <a:pt x="73" y="202"/>
                    <a:pt x="72" y="222"/>
                  </a:cubicBezTo>
                  <a:cubicBezTo>
                    <a:pt x="71" y="242"/>
                    <a:pt x="70" y="262"/>
                    <a:pt x="68" y="286"/>
                  </a:cubicBezTo>
                  <a:cubicBezTo>
                    <a:pt x="68" y="286"/>
                    <a:pt x="64" y="335"/>
                    <a:pt x="65" y="365"/>
                  </a:cubicBezTo>
                  <a:cubicBezTo>
                    <a:pt x="65" y="372"/>
                    <a:pt x="66" y="378"/>
                    <a:pt x="67" y="382"/>
                  </a:cubicBezTo>
                  <a:cubicBezTo>
                    <a:pt x="68" y="389"/>
                    <a:pt x="71" y="392"/>
                    <a:pt x="75" y="390"/>
                  </a:cubicBezTo>
                  <a:cubicBezTo>
                    <a:pt x="76" y="390"/>
                    <a:pt x="77" y="389"/>
                    <a:pt x="78" y="387"/>
                  </a:cubicBezTo>
                  <a:cubicBezTo>
                    <a:pt x="81" y="383"/>
                    <a:pt x="84" y="316"/>
                    <a:pt x="86" y="264"/>
                  </a:cubicBezTo>
                  <a:cubicBezTo>
                    <a:pt x="87" y="237"/>
                    <a:pt x="88" y="215"/>
                    <a:pt x="88" y="208"/>
                  </a:cubicBezTo>
                  <a:cubicBezTo>
                    <a:pt x="90" y="185"/>
                    <a:pt x="91" y="158"/>
                    <a:pt x="91" y="131"/>
                  </a:cubicBezTo>
                  <a:cubicBezTo>
                    <a:pt x="91" y="110"/>
                    <a:pt x="91" y="89"/>
                    <a:pt x="92" y="68"/>
                  </a:cubicBezTo>
                  <a:cubicBezTo>
                    <a:pt x="93" y="44"/>
                    <a:pt x="96" y="38"/>
                    <a:pt x="99" y="30"/>
                  </a:cubicBezTo>
                  <a:cubicBezTo>
                    <a:pt x="100" y="26"/>
                    <a:pt x="102" y="21"/>
                    <a:pt x="105" y="12"/>
                  </a:cubicBezTo>
                  <a:cubicBezTo>
                    <a:pt x="105" y="12"/>
                    <a:pt x="105" y="12"/>
                    <a:pt x="105" y="12"/>
                  </a:cubicBezTo>
                  <a:cubicBezTo>
                    <a:pt x="104" y="30"/>
                    <a:pt x="101" y="76"/>
                    <a:pt x="100" y="115"/>
                  </a:cubicBezTo>
                  <a:cubicBezTo>
                    <a:pt x="98" y="144"/>
                    <a:pt x="97" y="169"/>
                    <a:pt x="97" y="176"/>
                  </a:cubicBezTo>
                  <a:cubicBezTo>
                    <a:pt x="95" y="209"/>
                    <a:pt x="94" y="242"/>
                    <a:pt x="94" y="276"/>
                  </a:cubicBezTo>
                  <a:cubicBezTo>
                    <a:pt x="93" y="311"/>
                    <a:pt x="93" y="347"/>
                    <a:pt x="94" y="387"/>
                  </a:cubicBezTo>
                  <a:cubicBezTo>
                    <a:pt x="94" y="389"/>
                    <a:pt x="95" y="390"/>
                    <a:pt x="97" y="390"/>
                  </a:cubicBezTo>
                  <a:cubicBezTo>
                    <a:pt x="99" y="390"/>
                    <a:pt x="100" y="389"/>
                    <a:pt x="100" y="387"/>
                  </a:cubicBezTo>
                  <a:cubicBezTo>
                    <a:pt x="100" y="347"/>
                    <a:pt x="100" y="311"/>
                    <a:pt x="100" y="276"/>
                  </a:cubicBezTo>
                  <a:cubicBezTo>
                    <a:pt x="100" y="242"/>
                    <a:pt x="101" y="210"/>
                    <a:pt x="103" y="176"/>
                  </a:cubicBezTo>
                  <a:cubicBezTo>
                    <a:pt x="103" y="169"/>
                    <a:pt x="104" y="144"/>
                    <a:pt x="106" y="116"/>
                  </a:cubicBezTo>
                  <a:cubicBezTo>
                    <a:pt x="108" y="70"/>
                    <a:pt x="111" y="16"/>
                    <a:pt x="111" y="4"/>
                  </a:cubicBezTo>
                  <a:cubicBezTo>
                    <a:pt x="111" y="4"/>
                    <a:pt x="111" y="3"/>
                    <a:pt x="111" y="2"/>
                  </a:cubicBezTo>
                  <a:cubicBezTo>
                    <a:pt x="111" y="1"/>
                    <a:pt x="109" y="0"/>
                    <a:pt x="107" y="0"/>
                  </a:cubicBezTo>
                  <a:cubicBezTo>
                    <a:pt x="107" y="0"/>
                    <a:pt x="107" y="0"/>
                    <a:pt x="107" y="0"/>
                  </a:cubicBezTo>
                  <a:cubicBezTo>
                    <a:pt x="104" y="1"/>
                    <a:pt x="103" y="3"/>
                    <a:pt x="102" y="5"/>
                  </a:cubicBezTo>
                  <a:cubicBezTo>
                    <a:pt x="102" y="5"/>
                    <a:pt x="102" y="6"/>
                    <a:pt x="101" y="6"/>
                  </a:cubicBezTo>
                  <a:cubicBezTo>
                    <a:pt x="100" y="7"/>
                    <a:pt x="99" y="8"/>
                    <a:pt x="99" y="9"/>
                  </a:cubicBezTo>
                  <a:cubicBezTo>
                    <a:pt x="99" y="10"/>
                    <a:pt x="94" y="26"/>
                    <a:pt x="93" y="28"/>
                  </a:cubicBezTo>
                  <a:cubicBezTo>
                    <a:pt x="90" y="37"/>
                    <a:pt x="87" y="43"/>
                    <a:pt x="86" y="68"/>
                  </a:cubicBezTo>
                  <a:cubicBezTo>
                    <a:pt x="85" y="88"/>
                    <a:pt x="85" y="109"/>
                    <a:pt x="85" y="130"/>
                  </a:cubicBezTo>
                  <a:cubicBezTo>
                    <a:pt x="84" y="157"/>
                    <a:pt x="84" y="184"/>
                    <a:pt x="82" y="208"/>
                  </a:cubicBezTo>
                  <a:cubicBezTo>
                    <a:pt x="81" y="214"/>
                    <a:pt x="81" y="237"/>
                    <a:pt x="80" y="264"/>
                  </a:cubicBezTo>
                  <a:cubicBezTo>
                    <a:pt x="78" y="315"/>
                    <a:pt x="75" y="381"/>
                    <a:pt x="73" y="383"/>
                  </a:cubicBezTo>
                  <a:cubicBezTo>
                    <a:pt x="73" y="384"/>
                    <a:pt x="73" y="384"/>
                    <a:pt x="73" y="384"/>
                  </a:cubicBezTo>
                  <a:cubicBezTo>
                    <a:pt x="72" y="385"/>
                    <a:pt x="73" y="383"/>
                    <a:pt x="73" y="381"/>
                  </a:cubicBezTo>
                  <a:cubicBezTo>
                    <a:pt x="72" y="377"/>
                    <a:pt x="71" y="372"/>
                    <a:pt x="71" y="365"/>
                  </a:cubicBezTo>
                  <a:cubicBezTo>
                    <a:pt x="70" y="335"/>
                    <a:pt x="74" y="287"/>
                    <a:pt x="74" y="287"/>
                  </a:cubicBezTo>
                  <a:cubicBezTo>
                    <a:pt x="76" y="263"/>
                    <a:pt x="77" y="243"/>
                    <a:pt x="78" y="223"/>
                  </a:cubicBezTo>
                  <a:cubicBezTo>
                    <a:pt x="79" y="203"/>
                    <a:pt x="80" y="182"/>
                    <a:pt x="80" y="158"/>
                  </a:cubicBezTo>
                  <a:cubicBezTo>
                    <a:pt x="81" y="138"/>
                    <a:pt x="82" y="116"/>
                    <a:pt x="84" y="95"/>
                  </a:cubicBezTo>
                  <a:cubicBezTo>
                    <a:pt x="85" y="68"/>
                    <a:pt x="87" y="42"/>
                    <a:pt x="87" y="20"/>
                  </a:cubicBezTo>
                  <a:cubicBezTo>
                    <a:pt x="87" y="20"/>
                    <a:pt x="87" y="19"/>
                    <a:pt x="87" y="19"/>
                  </a:cubicBezTo>
                  <a:cubicBezTo>
                    <a:pt x="86" y="14"/>
                    <a:pt x="81" y="14"/>
                    <a:pt x="80" y="19"/>
                  </a:cubicBezTo>
                  <a:cubicBezTo>
                    <a:pt x="80" y="20"/>
                    <a:pt x="80" y="20"/>
                    <a:pt x="80" y="20"/>
                  </a:cubicBezTo>
                  <a:cubicBezTo>
                    <a:pt x="80" y="23"/>
                    <a:pt x="80" y="27"/>
                    <a:pt x="80" y="31"/>
                  </a:cubicBezTo>
                  <a:cubicBezTo>
                    <a:pt x="80" y="35"/>
                    <a:pt x="79" y="39"/>
                    <a:pt x="78" y="42"/>
                  </a:cubicBezTo>
                  <a:cubicBezTo>
                    <a:pt x="70" y="63"/>
                    <a:pt x="64" y="105"/>
                    <a:pt x="60" y="135"/>
                  </a:cubicBezTo>
                  <a:cubicBezTo>
                    <a:pt x="59" y="139"/>
                    <a:pt x="59" y="143"/>
                    <a:pt x="58" y="147"/>
                  </a:cubicBezTo>
                  <a:cubicBezTo>
                    <a:pt x="58" y="143"/>
                    <a:pt x="58" y="139"/>
                    <a:pt x="58" y="134"/>
                  </a:cubicBezTo>
                  <a:cubicBezTo>
                    <a:pt x="56" y="101"/>
                    <a:pt x="56" y="54"/>
                    <a:pt x="56" y="47"/>
                  </a:cubicBezTo>
                  <a:cubicBezTo>
                    <a:pt x="56" y="46"/>
                    <a:pt x="55" y="45"/>
                    <a:pt x="54" y="44"/>
                  </a:cubicBezTo>
                  <a:cubicBezTo>
                    <a:pt x="52" y="43"/>
                    <a:pt x="51" y="44"/>
                    <a:pt x="50" y="45"/>
                  </a:cubicBezTo>
                  <a:cubicBezTo>
                    <a:pt x="44" y="58"/>
                    <a:pt x="39" y="88"/>
                    <a:pt x="36" y="102"/>
                  </a:cubicBezTo>
                  <a:cubicBezTo>
                    <a:pt x="33" y="118"/>
                    <a:pt x="30" y="133"/>
                    <a:pt x="28" y="141"/>
                  </a:cubicBezTo>
                  <a:cubicBezTo>
                    <a:pt x="27" y="128"/>
                    <a:pt x="28" y="109"/>
                    <a:pt x="29" y="93"/>
                  </a:cubicBezTo>
                  <a:cubicBezTo>
                    <a:pt x="29" y="78"/>
                    <a:pt x="30" y="66"/>
                    <a:pt x="28" y="61"/>
                  </a:cubicBezTo>
                  <a:cubicBezTo>
                    <a:pt x="28" y="60"/>
                    <a:pt x="27" y="59"/>
                    <a:pt x="26" y="59"/>
                  </a:cubicBezTo>
                  <a:cubicBezTo>
                    <a:pt x="24" y="58"/>
                    <a:pt x="23" y="59"/>
                    <a:pt x="22" y="61"/>
                  </a:cubicBezTo>
                  <a:cubicBezTo>
                    <a:pt x="22" y="61"/>
                    <a:pt x="22" y="61"/>
                    <a:pt x="22" y="61"/>
                  </a:cubicBezTo>
                  <a:cubicBezTo>
                    <a:pt x="22" y="62"/>
                    <a:pt x="14" y="94"/>
                    <a:pt x="8" y="118"/>
                  </a:cubicBezTo>
                  <a:cubicBezTo>
                    <a:pt x="8" y="122"/>
                    <a:pt x="8" y="122"/>
                    <a:pt x="8" y="122"/>
                  </a:cubicBezTo>
                  <a:cubicBezTo>
                    <a:pt x="7" y="108"/>
                    <a:pt x="7" y="91"/>
                    <a:pt x="11"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7">
              <a:extLst>
                <a:ext uri="{FF2B5EF4-FFF2-40B4-BE49-F238E27FC236}">
                  <a16:creationId xmlns:a16="http://schemas.microsoft.com/office/drawing/2014/main" xmlns="" id="{6CEBF4CE-6CFC-4956-8BEF-4232185B0AD2}"/>
                </a:ext>
              </a:extLst>
            </p:cNvPr>
            <p:cNvSpPr>
              <a:spLocks/>
            </p:cNvSpPr>
            <p:nvPr/>
          </p:nvSpPr>
          <p:spPr bwMode="auto">
            <a:xfrm>
              <a:off x="5850" y="2151"/>
              <a:ext cx="369" cy="285"/>
            </a:xfrm>
            <a:custGeom>
              <a:avLst/>
              <a:gdLst>
                <a:gd name="T0" fmla="*/ 5 w 156"/>
                <a:gd name="T1" fmla="*/ 1 h 120"/>
                <a:gd name="T2" fmla="*/ 1 w 156"/>
                <a:gd name="T3" fmla="*/ 1 h 120"/>
                <a:gd name="T4" fmla="*/ 1 w 156"/>
                <a:gd name="T5" fmla="*/ 6 h 120"/>
                <a:gd name="T6" fmla="*/ 65 w 156"/>
                <a:gd name="T7" fmla="*/ 53 h 120"/>
                <a:gd name="T8" fmla="*/ 127 w 156"/>
                <a:gd name="T9" fmla="*/ 99 h 120"/>
                <a:gd name="T10" fmla="*/ 135 w 156"/>
                <a:gd name="T11" fmla="*/ 107 h 120"/>
                <a:gd name="T12" fmla="*/ 151 w 156"/>
                <a:gd name="T13" fmla="*/ 119 h 120"/>
                <a:gd name="T14" fmla="*/ 155 w 156"/>
                <a:gd name="T15" fmla="*/ 117 h 120"/>
                <a:gd name="T16" fmla="*/ 153 w 156"/>
                <a:gd name="T17" fmla="*/ 113 h 120"/>
                <a:gd name="T18" fmla="*/ 139 w 156"/>
                <a:gd name="T19" fmla="*/ 102 h 120"/>
                <a:gd name="T20" fmla="*/ 69 w 156"/>
                <a:gd name="T21" fmla="*/ 48 h 120"/>
                <a:gd name="T22" fmla="*/ 5 w 156"/>
                <a:gd name="T23" fmla="*/ 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20">
                  <a:moveTo>
                    <a:pt x="5" y="1"/>
                  </a:moveTo>
                  <a:cubicBezTo>
                    <a:pt x="4" y="0"/>
                    <a:pt x="2" y="0"/>
                    <a:pt x="1" y="1"/>
                  </a:cubicBezTo>
                  <a:cubicBezTo>
                    <a:pt x="0" y="3"/>
                    <a:pt x="0" y="5"/>
                    <a:pt x="1" y="6"/>
                  </a:cubicBezTo>
                  <a:cubicBezTo>
                    <a:pt x="6" y="9"/>
                    <a:pt x="36" y="32"/>
                    <a:pt x="65" y="53"/>
                  </a:cubicBezTo>
                  <a:cubicBezTo>
                    <a:pt x="92" y="74"/>
                    <a:pt x="120" y="94"/>
                    <a:pt x="127" y="99"/>
                  </a:cubicBezTo>
                  <a:cubicBezTo>
                    <a:pt x="128" y="101"/>
                    <a:pt x="131" y="104"/>
                    <a:pt x="135" y="107"/>
                  </a:cubicBezTo>
                  <a:cubicBezTo>
                    <a:pt x="142" y="113"/>
                    <a:pt x="151" y="119"/>
                    <a:pt x="151" y="119"/>
                  </a:cubicBezTo>
                  <a:cubicBezTo>
                    <a:pt x="153" y="120"/>
                    <a:pt x="155" y="119"/>
                    <a:pt x="155" y="117"/>
                  </a:cubicBezTo>
                  <a:cubicBezTo>
                    <a:pt x="156" y="115"/>
                    <a:pt x="155" y="114"/>
                    <a:pt x="153" y="113"/>
                  </a:cubicBezTo>
                  <a:cubicBezTo>
                    <a:pt x="153" y="113"/>
                    <a:pt x="145" y="107"/>
                    <a:pt x="139" y="102"/>
                  </a:cubicBezTo>
                  <a:cubicBezTo>
                    <a:pt x="116" y="83"/>
                    <a:pt x="93" y="67"/>
                    <a:pt x="69" y="48"/>
                  </a:cubicBezTo>
                  <a:cubicBezTo>
                    <a:pt x="39" y="27"/>
                    <a:pt x="10" y="5"/>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
              <a:extLst>
                <a:ext uri="{FF2B5EF4-FFF2-40B4-BE49-F238E27FC236}">
                  <a16:creationId xmlns:a16="http://schemas.microsoft.com/office/drawing/2014/main" xmlns="" id="{5270C0CC-1135-4D8F-8DED-ED5E1D3BBF22}"/>
                </a:ext>
              </a:extLst>
            </p:cNvPr>
            <p:cNvSpPr>
              <a:spLocks/>
            </p:cNvSpPr>
            <p:nvPr/>
          </p:nvSpPr>
          <p:spPr bwMode="auto">
            <a:xfrm>
              <a:off x="5807" y="2151"/>
              <a:ext cx="429" cy="271"/>
            </a:xfrm>
            <a:custGeom>
              <a:avLst/>
              <a:gdLst>
                <a:gd name="T0" fmla="*/ 7 w 181"/>
                <a:gd name="T1" fmla="*/ 3 h 114"/>
                <a:gd name="T2" fmla="*/ 3 w 181"/>
                <a:gd name="T3" fmla="*/ 0 h 114"/>
                <a:gd name="T4" fmla="*/ 1 w 181"/>
                <a:gd name="T5" fmla="*/ 4 h 114"/>
                <a:gd name="T6" fmla="*/ 10 w 181"/>
                <a:gd name="T7" fmla="*/ 13 h 114"/>
                <a:gd name="T8" fmla="*/ 30 w 181"/>
                <a:gd name="T9" fmla="*/ 28 h 114"/>
                <a:gd name="T10" fmla="*/ 101 w 181"/>
                <a:gd name="T11" fmla="*/ 72 h 114"/>
                <a:gd name="T12" fmla="*/ 175 w 181"/>
                <a:gd name="T13" fmla="*/ 113 h 114"/>
                <a:gd name="T14" fmla="*/ 180 w 181"/>
                <a:gd name="T15" fmla="*/ 112 h 114"/>
                <a:gd name="T16" fmla="*/ 178 w 181"/>
                <a:gd name="T17" fmla="*/ 107 h 114"/>
                <a:gd name="T18" fmla="*/ 105 w 181"/>
                <a:gd name="T19" fmla="*/ 66 h 114"/>
                <a:gd name="T20" fmla="*/ 33 w 181"/>
                <a:gd name="T21" fmla="*/ 23 h 114"/>
                <a:gd name="T22" fmla="*/ 14 w 181"/>
                <a:gd name="T23" fmla="*/ 8 h 114"/>
                <a:gd name="T24" fmla="*/ 7 w 181"/>
                <a:gd name="T25" fmla="*/ 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1" h="114">
                  <a:moveTo>
                    <a:pt x="7" y="3"/>
                  </a:moveTo>
                  <a:cubicBezTo>
                    <a:pt x="7" y="1"/>
                    <a:pt x="5" y="0"/>
                    <a:pt x="3" y="0"/>
                  </a:cubicBezTo>
                  <a:cubicBezTo>
                    <a:pt x="1" y="1"/>
                    <a:pt x="0" y="3"/>
                    <a:pt x="1" y="4"/>
                  </a:cubicBezTo>
                  <a:cubicBezTo>
                    <a:pt x="1" y="6"/>
                    <a:pt x="5" y="10"/>
                    <a:pt x="10" y="13"/>
                  </a:cubicBezTo>
                  <a:cubicBezTo>
                    <a:pt x="17" y="19"/>
                    <a:pt x="27" y="26"/>
                    <a:pt x="30" y="28"/>
                  </a:cubicBezTo>
                  <a:cubicBezTo>
                    <a:pt x="49" y="41"/>
                    <a:pt x="75" y="57"/>
                    <a:pt x="101" y="72"/>
                  </a:cubicBezTo>
                  <a:cubicBezTo>
                    <a:pt x="128" y="87"/>
                    <a:pt x="154" y="102"/>
                    <a:pt x="175" y="113"/>
                  </a:cubicBezTo>
                  <a:cubicBezTo>
                    <a:pt x="177" y="114"/>
                    <a:pt x="179" y="113"/>
                    <a:pt x="180" y="112"/>
                  </a:cubicBezTo>
                  <a:cubicBezTo>
                    <a:pt x="181" y="110"/>
                    <a:pt x="180" y="108"/>
                    <a:pt x="178" y="107"/>
                  </a:cubicBezTo>
                  <a:cubicBezTo>
                    <a:pt x="157" y="97"/>
                    <a:pt x="131" y="82"/>
                    <a:pt x="105" y="66"/>
                  </a:cubicBezTo>
                  <a:cubicBezTo>
                    <a:pt x="78" y="51"/>
                    <a:pt x="53" y="35"/>
                    <a:pt x="33" y="23"/>
                  </a:cubicBezTo>
                  <a:cubicBezTo>
                    <a:pt x="30" y="21"/>
                    <a:pt x="21" y="14"/>
                    <a:pt x="14" y="8"/>
                  </a:cubicBezTo>
                  <a:cubicBezTo>
                    <a:pt x="10" y="5"/>
                    <a:pt x="7" y="3"/>
                    <a:pt x="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9">
              <a:extLst>
                <a:ext uri="{FF2B5EF4-FFF2-40B4-BE49-F238E27FC236}">
                  <a16:creationId xmlns:a16="http://schemas.microsoft.com/office/drawing/2014/main" xmlns="" id="{4ECD15CF-5AD4-4914-99BB-FA68CF4C9674}"/>
                </a:ext>
              </a:extLst>
            </p:cNvPr>
            <p:cNvSpPr>
              <a:spLocks/>
            </p:cNvSpPr>
            <p:nvPr/>
          </p:nvSpPr>
          <p:spPr bwMode="auto">
            <a:xfrm>
              <a:off x="6167" y="2353"/>
              <a:ext cx="41" cy="697"/>
            </a:xfrm>
            <a:custGeom>
              <a:avLst/>
              <a:gdLst>
                <a:gd name="T0" fmla="*/ 17 w 17"/>
                <a:gd name="T1" fmla="*/ 3 h 293"/>
                <a:gd name="T2" fmla="*/ 14 w 17"/>
                <a:gd name="T3" fmla="*/ 0 h 293"/>
                <a:gd name="T4" fmla="*/ 10 w 17"/>
                <a:gd name="T5" fmla="*/ 3 h 293"/>
                <a:gd name="T6" fmla="*/ 3 w 17"/>
                <a:gd name="T7" fmla="*/ 143 h 293"/>
                <a:gd name="T8" fmla="*/ 2 w 17"/>
                <a:gd name="T9" fmla="*/ 263 h 293"/>
                <a:gd name="T10" fmla="*/ 2 w 17"/>
                <a:gd name="T11" fmla="*/ 293 h 293"/>
                <a:gd name="T12" fmla="*/ 2 w 17"/>
                <a:gd name="T13" fmla="*/ 293 h 293"/>
                <a:gd name="T14" fmla="*/ 8 w 17"/>
                <a:gd name="T15" fmla="*/ 293 h 293"/>
                <a:gd name="T16" fmla="*/ 8 w 17"/>
                <a:gd name="T17" fmla="*/ 293 h 293"/>
                <a:gd name="T18" fmla="*/ 8 w 17"/>
                <a:gd name="T19" fmla="*/ 262 h 293"/>
                <a:gd name="T20" fmla="*/ 9 w 17"/>
                <a:gd name="T21" fmla="*/ 143 h 293"/>
                <a:gd name="T22" fmla="*/ 17 w 17"/>
                <a:gd name="T23" fmla="*/ 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293">
                  <a:moveTo>
                    <a:pt x="17" y="3"/>
                  </a:moveTo>
                  <a:cubicBezTo>
                    <a:pt x="17" y="2"/>
                    <a:pt x="16" y="0"/>
                    <a:pt x="14" y="0"/>
                  </a:cubicBezTo>
                  <a:cubicBezTo>
                    <a:pt x="12" y="0"/>
                    <a:pt x="11" y="1"/>
                    <a:pt x="10" y="3"/>
                  </a:cubicBezTo>
                  <a:cubicBezTo>
                    <a:pt x="8" y="23"/>
                    <a:pt x="5" y="84"/>
                    <a:pt x="3" y="143"/>
                  </a:cubicBezTo>
                  <a:cubicBezTo>
                    <a:pt x="1" y="197"/>
                    <a:pt x="0" y="249"/>
                    <a:pt x="2" y="263"/>
                  </a:cubicBezTo>
                  <a:cubicBezTo>
                    <a:pt x="3" y="273"/>
                    <a:pt x="2" y="283"/>
                    <a:pt x="2" y="293"/>
                  </a:cubicBezTo>
                  <a:cubicBezTo>
                    <a:pt x="2" y="293"/>
                    <a:pt x="2" y="293"/>
                    <a:pt x="2" y="293"/>
                  </a:cubicBezTo>
                  <a:cubicBezTo>
                    <a:pt x="8" y="293"/>
                    <a:pt x="8" y="293"/>
                    <a:pt x="8" y="293"/>
                  </a:cubicBezTo>
                  <a:cubicBezTo>
                    <a:pt x="8" y="293"/>
                    <a:pt x="8" y="293"/>
                    <a:pt x="8" y="293"/>
                  </a:cubicBezTo>
                  <a:cubicBezTo>
                    <a:pt x="9" y="283"/>
                    <a:pt x="10" y="273"/>
                    <a:pt x="8" y="262"/>
                  </a:cubicBezTo>
                  <a:cubicBezTo>
                    <a:pt x="7" y="249"/>
                    <a:pt x="7" y="197"/>
                    <a:pt x="9" y="143"/>
                  </a:cubicBezTo>
                  <a:cubicBezTo>
                    <a:pt x="11" y="85"/>
                    <a:pt x="14" y="24"/>
                    <a:pt x="1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0">
              <a:extLst>
                <a:ext uri="{FF2B5EF4-FFF2-40B4-BE49-F238E27FC236}">
                  <a16:creationId xmlns:a16="http://schemas.microsoft.com/office/drawing/2014/main" xmlns="" id="{C2E61E7B-499D-463D-BC98-B5BF659162F6}"/>
                </a:ext>
              </a:extLst>
            </p:cNvPr>
            <p:cNvSpPr>
              <a:spLocks/>
            </p:cNvSpPr>
            <p:nvPr/>
          </p:nvSpPr>
          <p:spPr bwMode="auto">
            <a:xfrm>
              <a:off x="5286" y="2327"/>
              <a:ext cx="478" cy="249"/>
            </a:xfrm>
            <a:custGeom>
              <a:avLst/>
              <a:gdLst>
                <a:gd name="T0" fmla="*/ 5 w 202"/>
                <a:gd name="T1" fmla="*/ 1 h 105"/>
                <a:gd name="T2" fmla="*/ 1 w 202"/>
                <a:gd name="T3" fmla="*/ 2 h 105"/>
                <a:gd name="T4" fmla="*/ 1 w 202"/>
                <a:gd name="T5" fmla="*/ 7 h 105"/>
                <a:gd name="T6" fmla="*/ 34 w 202"/>
                <a:gd name="T7" fmla="*/ 26 h 105"/>
                <a:gd name="T8" fmla="*/ 72 w 202"/>
                <a:gd name="T9" fmla="*/ 42 h 105"/>
                <a:gd name="T10" fmla="*/ 74 w 202"/>
                <a:gd name="T11" fmla="*/ 43 h 105"/>
                <a:gd name="T12" fmla="*/ 154 w 202"/>
                <a:gd name="T13" fmla="*/ 77 h 105"/>
                <a:gd name="T14" fmla="*/ 166 w 202"/>
                <a:gd name="T15" fmla="*/ 83 h 105"/>
                <a:gd name="T16" fmla="*/ 186 w 202"/>
                <a:gd name="T17" fmla="*/ 95 h 105"/>
                <a:gd name="T18" fmla="*/ 196 w 202"/>
                <a:gd name="T19" fmla="*/ 102 h 105"/>
                <a:gd name="T20" fmla="*/ 200 w 202"/>
                <a:gd name="T21" fmla="*/ 104 h 105"/>
                <a:gd name="T22" fmla="*/ 201 w 202"/>
                <a:gd name="T23" fmla="*/ 99 h 105"/>
                <a:gd name="T24" fmla="*/ 190 w 202"/>
                <a:gd name="T25" fmla="*/ 90 h 105"/>
                <a:gd name="T26" fmla="*/ 169 w 202"/>
                <a:gd name="T27" fmla="*/ 77 h 105"/>
                <a:gd name="T28" fmla="*/ 157 w 202"/>
                <a:gd name="T29" fmla="*/ 71 h 105"/>
                <a:gd name="T30" fmla="*/ 76 w 202"/>
                <a:gd name="T31" fmla="*/ 37 h 105"/>
                <a:gd name="T32" fmla="*/ 74 w 202"/>
                <a:gd name="T33" fmla="*/ 36 h 105"/>
                <a:gd name="T34" fmla="*/ 37 w 202"/>
                <a:gd name="T35" fmla="*/ 21 h 105"/>
                <a:gd name="T36" fmla="*/ 5 w 202"/>
                <a:gd name="T37" fmla="*/ 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2" h="105">
                  <a:moveTo>
                    <a:pt x="5" y="1"/>
                  </a:moveTo>
                  <a:cubicBezTo>
                    <a:pt x="4" y="0"/>
                    <a:pt x="2" y="1"/>
                    <a:pt x="1" y="2"/>
                  </a:cubicBezTo>
                  <a:cubicBezTo>
                    <a:pt x="0" y="3"/>
                    <a:pt x="0" y="5"/>
                    <a:pt x="1" y="7"/>
                  </a:cubicBezTo>
                  <a:cubicBezTo>
                    <a:pt x="9" y="13"/>
                    <a:pt x="22" y="20"/>
                    <a:pt x="34" y="26"/>
                  </a:cubicBezTo>
                  <a:cubicBezTo>
                    <a:pt x="48" y="33"/>
                    <a:pt x="62" y="39"/>
                    <a:pt x="72" y="42"/>
                  </a:cubicBezTo>
                  <a:cubicBezTo>
                    <a:pt x="74" y="43"/>
                    <a:pt x="74" y="43"/>
                    <a:pt x="74" y="43"/>
                  </a:cubicBezTo>
                  <a:cubicBezTo>
                    <a:pt x="109" y="54"/>
                    <a:pt x="125" y="62"/>
                    <a:pt x="154" y="77"/>
                  </a:cubicBezTo>
                  <a:cubicBezTo>
                    <a:pt x="157" y="78"/>
                    <a:pt x="160" y="80"/>
                    <a:pt x="166" y="83"/>
                  </a:cubicBezTo>
                  <a:cubicBezTo>
                    <a:pt x="169" y="84"/>
                    <a:pt x="178" y="90"/>
                    <a:pt x="186" y="95"/>
                  </a:cubicBezTo>
                  <a:cubicBezTo>
                    <a:pt x="191" y="99"/>
                    <a:pt x="195" y="102"/>
                    <a:pt x="196" y="102"/>
                  </a:cubicBezTo>
                  <a:cubicBezTo>
                    <a:pt x="197" y="104"/>
                    <a:pt x="199" y="105"/>
                    <a:pt x="200" y="104"/>
                  </a:cubicBezTo>
                  <a:cubicBezTo>
                    <a:pt x="202" y="103"/>
                    <a:pt x="202" y="101"/>
                    <a:pt x="201" y="99"/>
                  </a:cubicBezTo>
                  <a:cubicBezTo>
                    <a:pt x="200" y="98"/>
                    <a:pt x="196" y="94"/>
                    <a:pt x="190" y="90"/>
                  </a:cubicBezTo>
                  <a:cubicBezTo>
                    <a:pt x="182" y="85"/>
                    <a:pt x="172" y="78"/>
                    <a:pt x="169" y="77"/>
                  </a:cubicBezTo>
                  <a:cubicBezTo>
                    <a:pt x="167" y="76"/>
                    <a:pt x="162" y="73"/>
                    <a:pt x="157" y="71"/>
                  </a:cubicBezTo>
                  <a:cubicBezTo>
                    <a:pt x="128" y="57"/>
                    <a:pt x="111" y="48"/>
                    <a:pt x="76" y="37"/>
                  </a:cubicBezTo>
                  <a:cubicBezTo>
                    <a:pt x="74" y="36"/>
                    <a:pt x="74" y="36"/>
                    <a:pt x="74" y="36"/>
                  </a:cubicBezTo>
                  <a:cubicBezTo>
                    <a:pt x="64" y="33"/>
                    <a:pt x="51" y="27"/>
                    <a:pt x="37" y="21"/>
                  </a:cubicBezTo>
                  <a:cubicBezTo>
                    <a:pt x="25" y="14"/>
                    <a:pt x="13" y="7"/>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1">
              <a:extLst>
                <a:ext uri="{FF2B5EF4-FFF2-40B4-BE49-F238E27FC236}">
                  <a16:creationId xmlns:a16="http://schemas.microsoft.com/office/drawing/2014/main" xmlns="" id="{D92D254B-B8B9-402E-BAF6-66B648B75C6A}"/>
                </a:ext>
              </a:extLst>
            </p:cNvPr>
            <p:cNvSpPr>
              <a:spLocks/>
            </p:cNvSpPr>
            <p:nvPr/>
          </p:nvSpPr>
          <p:spPr bwMode="auto">
            <a:xfrm>
              <a:off x="5314" y="2367"/>
              <a:ext cx="448" cy="205"/>
            </a:xfrm>
            <a:custGeom>
              <a:avLst/>
              <a:gdLst>
                <a:gd name="T0" fmla="*/ 5 w 189"/>
                <a:gd name="T1" fmla="*/ 1 h 86"/>
                <a:gd name="T2" fmla="*/ 1 w 189"/>
                <a:gd name="T3" fmla="*/ 2 h 86"/>
                <a:gd name="T4" fmla="*/ 2 w 189"/>
                <a:gd name="T5" fmla="*/ 6 h 86"/>
                <a:gd name="T6" fmla="*/ 110 w 189"/>
                <a:gd name="T7" fmla="*/ 54 h 86"/>
                <a:gd name="T8" fmla="*/ 185 w 189"/>
                <a:gd name="T9" fmla="*/ 86 h 86"/>
                <a:gd name="T10" fmla="*/ 189 w 189"/>
                <a:gd name="T11" fmla="*/ 83 h 86"/>
                <a:gd name="T12" fmla="*/ 186 w 189"/>
                <a:gd name="T13" fmla="*/ 80 h 86"/>
                <a:gd name="T14" fmla="*/ 112 w 189"/>
                <a:gd name="T15" fmla="*/ 48 h 86"/>
                <a:gd name="T16" fmla="*/ 5 w 189"/>
                <a:gd name="T17" fmla="*/ 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86">
                  <a:moveTo>
                    <a:pt x="5" y="1"/>
                  </a:moveTo>
                  <a:cubicBezTo>
                    <a:pt x="3" y="0"/>
                    <a:pt x="2" y="0"/>
                    <a:pt x="1" y="2"/>
                  </a:cubicBezTo>
                  <a:cubicBezTo>
                    <a:pt x="0" y="3"/>
                    <a:pt x="0" y="5"/>
                    <a:pt x="2" y="6"/>
                  </a:cubicBezTo>
                  <a:cubicBezTo>
                    <a:pt x="7" y="9"/>
                    <a:pt x="61" y="33"/>
                    <a:pt x="110" y="54"/>
                  </a:cubicBezTo>
                  <a:cubicBezTo>
                    <a:pt x="148" y="71"/>
                    <a:pt x="182" y="86"/>
                    <a:pt x="185" y="86"/>
                  </a:cubicBezTo>
                  <a:cubicBezTo>
                    <a:pt x="187" y="86"/>
                    <a:pt x="189" y="85"/>
                    <a:pt x="189" y="83"/>
                  </a:cubicBezTo>
                  <a:cubicBezTo>
                    <a:pt x="189" y="81"/>
                    <a:pt x="188" y="80"/>
                    <a:pt x="186" y="80"/>
                  </a:cubicBezTo>
                  <a:cubicBezTo>
                    <a:pt x="184" y="79"/>
                    <a:pt x="150" y="65"/>
                    <a:pt x="112" y="48"/>
                  </a:cubicBezTo>
                  <a:cubicBezTo>
                    <a:pt x="64" y="28"/>
                    <a:pt x="10" y="3"/>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2">
              <a:extLst>
                <a:ext uri="{FF2B5EF4-FFF2-40B4-BE49-F238E27FC236}">
                  <a16:creationId xmlns:a16="http://schemas.microsoft.com/office/drawing/2014/main" xmlns="" id="{B3902E50-7AA3-483D-90A2-942477C149E9}"/>
                </a:ext>
              </a:extLst>
            </p:cNvPr>
            <p:cNvSpPr>
              <a:spLocks/>
            </p:cNvSpPr>
            <p:nvPr/>
          </p:nvSpPr>
          <p:spPr bwMode="auto">
            <a:xfrm>
              <a:off x="4788" y="3035"/>
              <a:ext cx="2005" cy="212"/>
            </a:xfrm>
            <a:custGeom>
              <a:avLst/>
              <a:gdLst>
                <a:gd name="T0" fmla="*/ 587 w 846"/>
                <a:gd name="T1" fmla="*/ 3 h 89"/>
                <a:gd name="T2" fmla="*/ 584 w 846"/>
                <a:gd name="T3" fmla="*/ 6 h 89"/>
                <a:gd name="T4" fmla="*/ 587 w 846"/>
                <a:gd name="T5" fmla="*/ 10 h 89"/>
                <a:gd name="T6" fmla="*/ 840 w 846"/>
                <a:gd name="T7" fmla="*/ 21 h 89"/>
                <a:gd name="T8" fmla="*/ 838 w 846"/>
                <a:gd name="T9" fmla="*/ 24 h 89"/>
                <a:gd name="T10" fmla="*/ 820 w 846"/>
                <a:gd name="T11" fmla="*/ 26 h 89"/>
                <a:gd name="T12" fmla="*/ 784 w 846"/>
                <a:gd name="T13" fmla="*/ 29 h 89"/>
                <a:gd name="T14" fmla="*/ 661 w 846"/>
                <a:gd name="T15" fmla="*/ 25 h 89"/>
                <a:gd name="T16" fmla="*/ 552 w 846"/>
                <a:gd name="T17" fmla="*/ 20 h 89"/>
                <a:gd name="T18" fmla="*/ 538 w 846"/>
                <a:gd name="T19" fmla="*/ 20 h 89"/>
                <a:gd name="T20" fmla="*/ 421 w 846"/>
                <a:gd name="T21" fmla="*/ 20 h 89"/>
                <a:gd name="T22" fmla="*/ 29 w 846"/>
                <a:gd name="T23" fmla="*/ 35 h 89"/>
                <a:gd name="T24" fmla="*/ 4 w 846"/>
                <a:gd name="T25" fmla="*/ 43 h 89"/>
                <a:gd name="T26" fmla="*/ 1 w 846"/>
                <a:gd name="T27" fmla="*/ 49 h 89"/>
                <a:gd name="T28" fmla="*/ 5 w 846"/>
                <a:gd name="T29" fmla="*/ 54 h 89"/>
                <a:gd name="T30" fmla="*/ 35 w 846"/>
                <a:gd name="T31" fmla="*/ 58 h 89"/>
                <a:gd name="T32" fmla="*/ 154 w 846"/>
                <a:gd name="T33" fmla="*/ 51 h 89"/>
                <a:gd name="T34" fmla="*/ 253 w 846"/>
                <a:gd name="T35" fmla="*/ 43 h 89"/>
                <a:gd name="T36" fmla="*/ 494 w 846"/>
                <a:gd name="T37" fmla="*/ 46 h 89"/>
                <a:gd name="T38" fmla="*/ 593 w 846"/>
                <a:gd name="T39" fmla="*/ 50 h 89"/>
                <a:gd name="T40" fmla="*/ 597 w 846"/>
                <a:gd name="T41" fmla="*/ 50 h 89"/>
                <a:gd name="T42" fmla="*/ 685 w 846"/>
                <a:gd name="T43" fmla="*/ 53 h 89"/>
                <a:gd name="T44" fmla="*/ 642 w 846"/>
                <a:gd name="T45" fmla="*/ 53 h 89"/>
                <a:gd name="T46" fmla="*/ 141 w 846"/>
                <a:gd name="T47" fmla="*/ 82 h 89"/>
                <a:gd name="T48" fmla="*/ 139 w 846"/>
                <a:gd name="T49" fmla="*/ 86 h 89"/>
                <a:gd name="T50" fmla="*/ 143 w 846"/>
                <a:gd name="T51" fmla="*/ 88 h 89"/>
                <a:gd name="T52" fmla="*/ 642 w 846"/>
                <a:gd name="T53" fmla="*/ 59 h 89"/>
                <a:gd name="T54" fmla="*/ 724 w 846"/>
                <a:gd name="T55" fmla="*/ 57 h 89"/>
                <a:gd name="T56" fmla="*/ 726 w 846"/>
                <a:gd name="T57" fmla="*/ 57 h 89"/>
                <a:gd name="T58" fmla="*/ 727 w 846"/>
                <a:gd name="T59" fmla="*/ 53 h 89"/>
                <a:gd name="T60" fmla="*/ 597 w 846"/>
                <a:gd name="T61" fmla="*/ 44 h 89"/>
                <a:gd name="T62" fmla="*/ 594 w 846"/>
                <a:gd name="T63" fmla="*/ 43 h 89"/>
                <a:gd name="T64" fmla="*/ 494 w 846"/>
                <a:gd name="T65" fmla="*/ 40 h 89"/>
                <a:gd name="T66" fmla="*/ 253 w 846"/>
                <a:gd name="T67" fmla="*/ 37 h 89"/>
                <a:gd name="T68" fmla="*/ 154 w 846"/>
                <a:gd name="T69" fmla="*/ 45 h 89"/>
                <a:gd name="T70" fmla="*/ 35 w 846"/>
                <a:gd name="T71" fmla="*/ 52 h 89"/>
                <a:gd name="T72" fmla="*/ 8 w 846"/>
                <a:gd name="T73" fmla="*/ 48 h 89"/>
                <a:gd name="T74" fmla="*/ 30 w 846"/>
                <a:gd name="T75" fmla="*/ 42 h 89"/>
                <a:gd name="T76" fmla="*/ 421 w 846"/>
                <a:gd name="T77" fmla="*/ 26 h 89"/>
                <a:gd name="T78" fmla="*/ 538 w 846"/>
                <a:gd name="T79" fmla="*/ 26 h 89"/>
                <a:gd name="T80" fmla="*/ 553 w 846"/>
                <a:gd name="T81" fmla="*/ 26 h 89"/>
                <a:gd name="T82" fmla="*/ 660 w 846"/>
                <a:gd name="T83" fmla="*/ 31 h 89"/>
                <a:gd name="T84" fmla="*/ 784 w 846"/>
                <a:gd name="T85" fmla="*/ 36 h 89"/>
                <a:gd name="T86" fmla="*/ 821 w 846"/>
                <a:gd name="T87" fmla="*/ 32 h 89"/>
                <a:gd name="T88" fmla="*/ 840 w 846"/>
                <a:gd name="T89" fmla="*/ 30 h 89"/>
                <a:gd name="T90" fmla="*/ 846 w 846"/>
                <a:gd name="T91" fmla="*/ 21 h 89"/>
                <a:gd name="T92" fmla="*/ 587 w 846"/>
                <a:gd name="T93" fmla="*/ 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46" h="89">
                  <a:moveTo>
                    <a:pt x="587" y="3"/>
                  </a:moveTo>
                  <a:cubicBezTo>
                    <a:pt x="586" y="3"/>
                    <a:pt x="584" y="5"/>
                    <a:pt x="584" y="6"/>
                  </a:cubicBezTo>
                  <a:cubicBezTo>
                    <a:pt x="584" y="8"/>
                    <a:pt x="586" y="10"/>
                    <a:pt x="587" y="10"/>
                  </a:cubicBezTo>
                  <a:cubicBezTo>
                    <a:pt x="812" y="6"/>
                    <a:pt x="840" y="14"/>
                    <a:pt x="840" y="21"/>
                  </a:cubicBezTo>
                  <a:cubicBezTo>
                    <a:pt x="840" y="21"/>
                    <a:pt x="838" y="23"/>
                    <a:pt x="838" y="24"/>
                  </a:cubicBezTo>
                  <a:cubicBezTo>
                    <a:pt x="831" y="24"/>
                    <a:pt x="826" y="25"/>
                    <a:pt x="820" y="26"/>
                  </a:cubicBezTo>
                  <a:cubicBezTo>
                    <a:pt x="810" y="27"/>
                    <a:pt x="800" y="29"/>
                    <a:pt x="784" y="29"/>
                  </a:cubicBezTo>
                  <a:cubicBezTo>
                    <a:pt x="726" y="32"/>
                    <a:pt x="694" y="28"/>
                    <a:pt x="661" y="25"/>
                  </a:cubicBezTo>
                  <a:cubicBezTo>
                    <a:pt x="632" y="22"/>
                    <a:pt x="602" y="19"/>
                    <a:pt x="552" y="20"/>
                  </a:cubicBezTo>
                  <a:cubicBezTo>
                    <a:pt x="538" y="20"/>
                    <a:pt x="538" y="20"/>
                    <a:pt x="538" y="20"/>
                  </a:cubicBezTo>
                  <a:cubicBezTo>
                    <a:pt x="506" y="21"/>
                    <a:pt x="465" y="20"/>
                    <a:pt x="421" y="20"/>
                  </a:cubicBezTo>
                  <a:cubicBezTo>
                    <a:pt x="287" y="18"/>
                    <a:pt x="117" y="17"/>
                    <a:pt x="29" y="35"/>
                  </a:cubicBezTo>
                  <a:cubicBezTo>
                    <a:pt x="16" y="38"/>
                    <a:pt x="8" y="41"/>
                    <a:pt x="4" y="43"/>
                  </a:cubicBezTo>
                  <a:cubicBezTo>
                    <a:pt x="2" y="45"/>
                    <a:pt x="0" y="47"/>
                    <a:pt x="1" y="49"/>
                  </a:cubicBezTo>
                  <a:cubicBezTo>
                    <a:pt x="1" y="51"/>
                    <a:pt x="2" y="53"/>
                    <a:pt x="5" y="54"/>
                  </a:cubicBezTo>
                  <a:cubicBezTo>
                    <a:pt x="10" y="56"/>
                    <a:pt x="20" y="57"/>
                    <a:pt x="35" y="58"/>
                  </a:cubicBezTo>
                  <a:cubicBezTo>
                    <a:pt x="76" y="59"/>
                    <a:pt x="114" y="55"/>
                    <a:pt x="154" y="51"/>
                  </a:cubicBezTo>
                  <a:cubicBezTo>
                    <a:pt x="185" y="48"/>
                    <a:pt x="218" y="44"/>
                    <a:pt x="253" y="43"/>
                  </a:cubicBezTo>
                  <a:cubicBezTo>
                    <a:pt x="329" y="41"/>
                    <a:pt x="412" y="44"/>
                    <a:pt x="494" y="46"/>
                  </a:cubicBezTo>
                  <a:cubicBezTo>
                    <a:pt x="527" y="48"/>
                    <a:pt x="561" y="49"/>
                    <a:pt x="593" y="50"/>
                  </a:cubicBezTo>
                  <a:cubicBezTo>
                    <a:pt x="597" y="50"/>
                    <a:pt x="597" y="50"/>
                    <a:pt x="597" y="50"/>
                  </a:cubicBezTo>
                  <a:cubicBezTo>
                    <a:pt x="610" y="50"/>
                    <a:pt x="653" y="51"/>
                    <a:pt x="685" y="53"/>
                  </a:cubicBezTo>
                  <a:cubicBezTo>
                    <a:pt x="673" y="53"/>
                    <a:pt x="659" y="53"/>
                    <a:pt x="642" y="53"/>
                  </a:cubicBezTo>
                  <a:cubicBezTo>
                    <a:pt x="504" y="54"/>
                    <a:pt x="231" y="57"/>
                    <a:pt x="141" y="82"/>
                  </a:cubicBezTo>
                  <a:cubicBezTo>
                    <a:pt x="139" y="83"/>
                    <a:pt x="138" y="84"/>
                    <a:pt x="139" y="86"/>
                  </a:cubicBezTo>
                  <a:cubicBezTo>
                    <a:pt x="139" y="88"/>
                    <a:pt x="141" y="89"/>
                    <a:pt x="143" y="88"/>
                  </a:cubicBezTo>
                  <a:cubicBezTo>
                    <a:pt x="232" y="63"/>
                    <a:pt x="504" y="61"/>
                    <a:pt x="642" y="59"/>
                  </a:cubicBezTo>
                  <a:cubicBezTo>
                    <a:pt x="685" y="59"/>
                    <a:pt x="715" y="59"/>
                    <a:pt x="724" y="57"/>
                  </a:cubicBezTo>
                  <a:cubicBezTo>
                    <a:pt x="724" y="57"/>
                    <a:pt x="725" y="57"/>
                    <a:pt x="726" y="57"/>
                  </a:cubicBezTo>
                  <a:cubicBezTo>
                    <a:pt x="727" y="56"/>
                    <a:pt x="728" y="54"/>
                    <a:pt x="727" y="53"/>
                  </a:cubicBezTo>
                  <a:cubicBezTo>
                    <a:pt x="724" y="46"/>
                    <a:pt x="611" y="44"/>
                    <a:pt x="597" y="44"/>
                  </a:cubicBezTo>
                  <a:cubicBezTo>
                    <a:pt x="594" y="43"/>
                    <a:pt x="594" y="43"/>
                    <a:pt x="594" y="43"/>
                  </a:cubicBezTo>
                  <a:cubicBezTo>
                    <a:pt x="561" y="43"/>
                    <a:pt x="528" y="41"/>
                    <a:pt x="494" y="40"/>
                  </a:cubicBezTo>
                  <a:cubicBezTo>
                    <a:pt x="413" y="37"/>
                    <a:pt x="329" y="34"/>
                    <a:pt x="253" y="37"/>
                  </a:cubicBezTo>
                  <a:cubicBezTo>
                    <a:pt x="217" y="38"/>
                    <a:pt x="185" y="41"/>
                    <a:pt x="154" y="45"/>
                  </a:cubicBezTo>
                  <a:cubicBezTo>
                    <a:pt x="114" y="49"/>
                    <a:pt x="76" y="53"/>
                    <a:pt x="35" y="52"/>
                  </a:cubicBezTo>
                  <a:cubicBezTo>
                    <a:pt x="21" y="51"/>
                    <a:pt x="12" y="50"/>
                    <a:pt x="8" y="48"/>
                  </a:cubicBezTo>
                  <a:cubicBezTo>
                    <a:pt x="11" y="46"/>
                    <a:pt x="19" y="44"/>
                    <a:pt x="30" y="42"/>
                  </a:cubicBezTo>
                  <a:cubicBezTo>
                    <a:pt x="118" y="23"/>
                    <a:pt x="287" y="25"/>
                    <a:pt x="421" y="26"/>
                  </a:cubicBezTo>
                  <a:cubicBezTo>
                    <a:pt x="465" y="26"/>
                    <a:pt x="506" y="27"/>
                    <a:pt x="538" y="26"/>
                  </a:cubicBezTo>
                  <a:cubicBezTo>
                    <a:pt x="553" y="26"/>
                    <a:pt x="553" y="26"/>
                    <a:pt x="553" y="26"/>
                  </a:cubicBezTo>
                  <a:cubicBezTo>
                    <a:pt x="601" y="26"/>
                    <a:pt x="631" y="29"/>
                    <a:pt x="660" y="31"/>
                  </a:cubicBezTo>
                  <a:cubicBezTo>
                    <a:pt x="694" y="35"/>
                    <a:pt x="726" y="38"/>
                    <a:pt x="784" y="36"/>
                  </a:cubicBezTo>
                  <a:cubicBezTo>
                    <a:pt x="801" y="35"/>
                    <a:pt x="811" y="34"/>
                    <a:pt x="821" y="32"/>
                  </a:cubicBezTo>
                  <a:cubicBezTo>
                    <a:pt x="827" y="31"/>
                    <a:pt x="833" y="31"/>
                    <a:pt x="840" y="30"/>
                  </a:cubicBezTo>
                  <a:cubicBezTo>
                    <a:pt x="843" y="30"/>
                    <a:pt x="846" y="23"/>
                    <a:pt x="846" y="21"/>
                  </a:cubicBezTo>
                  <a:cubicBezTo>
                    <a:pt x="846" y="12"/>
                    <a:pt x="818" y="0"/>
                    <a:pt x="58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grpSp>
      <p:sp>
        <p:nvSpPr>
          <p:cNvPr id="2" name="矩形 1">
            <a:extLst>
              <a:ext uri="{FF2B5EF4-FFF2-40B4-BE49-F238E27FC236}">
                <a16:creationId xmlns:a16="http://schemas.microsoft.com/office/drawing/2014/main" xmlns="" id="{99684C3F-A48E-4AEF-82B6-9A8FD7B25B37}"/>
              </a:ext>
            </a:extLst>
          </p:cNvPr>
          <p:cNvSpPr/>
          <p:nvPr/>
        </p:nvSpPr>
        <p:spPr>
          <a:xfrm>
            <a:off x="5180969" y="1499854"/>
            <a:ext cx="6159527" cy="4566186"/>
          </a:xfrm>
          <a:prstGeom prst="rect">
            <a:avLst/>
          </a:prstGeom>
        </p:spPr>
        <p:txBody>
          <a:bodyPr wrap="square">
            <a:spAutoFit/>
          </a:bodyPr>
          <a:lstStyle/>
          <a:p>
            <a:pPr indent="304800" algn="just">
              <a:lnSpc>
                <a:spcPct val="150000"/>
              </a:lnSpc>
              <a:spcAft>
                <a:spcPts val="0"/>
              </a:spcAft>
            </a:pPr>
            <a:r>
              <a:rPr lang="zh-CN" altLang="zh-CN" sz="1400" kern="100" dirty="0">
                <a:latin typeface="+mn-ea"/>
                <a:cs typeface="Times New Roman" panose="02020603050405020304" pitchFamily="18" charset="0"/>
              </a:rPr>
              <a:t>从图表中可以看出，</a:t>
            </a:r>
            <a:r>
              <a:rPr lang="en-US" altLang="zh-CN" sz="1400" b="1" kern="100" dirty="0">
                <a:solidFill>
                  <a:srgbClr val="FF0000"/>
                </a:solidFill>
                <a:latin typeface="+mn-ea"/>
                <a:cs typeface="Times New Roman" panose="02020603050405020304" pitchFamily="18" charset="0"/>
              </a:rPr>
              <a:t>BRT</a:t>
            </a:r>
            <a:r>
              <a:rPr lang="zh-CN" altLang="zh-CN" sz="1400" b="1" kern="100" dirty="0">
                <a:solidFill>
                  <a:srgbClr val="FF0000"/>
                </a:solidFill>
                <a:latin typeface="+mn-ea"/>
                <a:cs typeface="Times New Roman" panose="02020603050405020304" pitchFamily="18" charset="0"/>
              </a:rPr>
              <a:t>车道和靠近右边分流岛的直行车道的平均排队长度较小</a:t>
            </a:r>
            <a:r>
              <a:rPr lang="zh-CN" altLang="zh-CN" sz="1400" kern="100" dirty="0">
                <a:latin typeface="+mn-ea"/>
                <a:cs typeface="Times New Roman" panose="02020603050405020304" pitchFamily="18" charset="0"/>
              </a:rPr>
              <a:t>，其他车道的排队长度呈现出一定的相关性。</a:t>
            </a:r>
          </a:p>
          <a:p>
            <a:pPr indent="304800" algn="just">
              <a:lnSpc>
                <a:spcPct val="150000"/>
              </a:lnSpc>
              <a:spcAft>
                <a:spcPts val="0"/>
              </a:spcAft>
            </a:pPr>
            <a:r>
              <a:rPr lang="zh-CN" altLang="zh-CN" sz="1400" kern="100" dirty="0">
                <a:latin typeface="+mn-ea"/>
                <a:cs typeface="Times New Roman" panose="02020603050405020304" pitchFamily="18" charset="0"/>
              </a:rPr>
              <a:t>在观测期间，</a:t>
            </a:r>
            <a:r>
              <a:rPr lang="zh-CN" altLang="zh-CN" sz="1400" b="1" kern="100" dirty="0">
                <a:solidFill>
                  <a:srgbClr val="FF0000"/>
                </a:solidFill>
                <a:latin typeface="+mn-ea"/>
                <a:cs typeface="Times New Roman" panose="02020603050405020304" pitchFamily="18" charset="0"/>
              </a:rPr>
              <a:t>仅在路面交通状况出现一定的异常时（三轮车冲入车道以及直行车道车辆强行变道影响通行）检测到二次停车，其余时间均未观测到二次停车</a:t>
            </a:r>
            <a:r>
              <a:rPr lang="zh-CN" altLang="zh-CN" sz="1400" kern="100" dirty="0">
                <a:latin typeface="+mn-ea"/>
                <a:cs typeface="Times New Roman" panose="02020603050405020304" pitchFamily="18" charset="0"/>
              </a:rPr>
              <a:t>。路口存在各类非机动车与机动车同时通行的情况，客观上增大了路口的行车延误，但在正常情况下不会导致二次停车的出现。最右侧直行车道与右转车道有一定程度的并用，在该车道上的一部分通行车辆的行驶方向为右转，导致该直行车道的平均来车数少于其他直行车道，观测到的平均排队长度有所减少。</a:t>
            </a:r>
          </a:p>
          <a:p>
            <a:pPr indent="304800" algn="just">
              <a:lnSpc>
                <a:spcPct val="150000"/>
              </a:lnSpc>
              <a:spcAft>
                <a:spcPts val="0"/>
              </a:spcAft>
            </a:pPr>
            <a:r>
              <a:rPr lang="zh-CN" altLang="zh-CN" sz="1400" kern="100" dirty="0">
                <a:latin typeface="+mn-ea"/>
                <a:cs typeface="Times New Roman" panose="02020603050405020304" pitchFamily="18" charset="0"/>
              </a:rPr>
              <a:t>总体而言，</a:t>
            </a:r>
            <a:r>
              <a:rPr lang="zh-CN" altLang="zh-CN" sz="1400" b="1" kern="100" dirty="0">
                <a:solidFill>
                  <a:srgbClr val="FF0000"/>
                </a:solidFill>
                <a:latin typeface="+mn-ea"/>
                <a:cs typeface="Times New Roman" panose="02020603050405020304" pitchFamily="18" charset="0"/>
              </a:rPr>
              <a:t>中山大道的道路设计较为合理，车流量不大，通行早高峰现象不明显</a:t>
            </a:r>
            <a:r>
              <a:rPr lang="zh-CN" altLang="zh-CN" sz="1400" kern="100" dirty="0">
                <a:latin typeface="+mn-ea"/>
                <a:cs typeface="Times New Roman" panose="02020603050405020304" pitchFamily="18" charset="0"/>
              </a:rPr>
              <a:t>。一个信号周期内到达车辆较少，车辆的平均排队长度能控制在</a:t>
            </a:r>
            <a:r>
              <a:rPr lang="en-US" altLang="zh-CN" sz="1400" kern="100" dirty="0">
                <a:latin typeface="+mn-ea"/>
                <a:cs typeface="Times New Roman" panose="02020603050405020304" pitchFamily="18" charset="0"/>
              </a:rPr>
              <a:t>10</a:t>
            </a:r>
            <a:r>
              <a:rPr lang="zh-CN" altLang="zh-CN" sz="1400" kern="100" dirty="0">
                <a:latin typeface="+mn-ea"/>
                <a:cs typeface="Times New Roman" panose="02020603050405020304" pitchFamily="18" charset="0"/>
              </a:rPr>
              <a:t>辆左右，正常情况下不会出现二次停车的情况。但交叉口内存在非机动车和机动车同时通行的现象，</a:t>
            </a:r>
            <a:r>
              <a:rPr lang="zh-CN" altLang="zh-CN" sz="1400" b="1" kern="100" dirty="0">
                <a:solidFill>
                  <a:srgbClr val="FF0000"/>
                </a:solidFill>
                <a:latin typeface="+mn-ea"/>
                <a:cs typeface="Times New Roman" panose="02020603050405020304" pitchFamily="18" charset="0"/>
              </a:rPr>
              <a:t>非机动车的随机性和行驶方向的不确定性会影响车辆的通行，增大行车延误</a:t>
            </a:r>
            <a:r>
              <a:rPr lang="zh-CN" altLang="zh-CN" sz="1400" kern="100" dirty="0">
                <a:latin typeface="+mn-ea"/>
                <a:cs typeface="Times New Roman" panose="02020603050405020304" pitchFamily="18" charset="0"/>
              </a:rPr>
              <a:t>。</a:t>
            </a:r>
          </a:p>
        </p:txBody>
      </p:sp>
      <p:graphicFrame>
        <p:nvGraphicFramePr>
          <p:cNvPr id="14" name="对象 13">
            <a:extLst>
              <a:ext uri="{FF2B5EF4-FFF2-40B4-BE49-F238E27FC236}">
                <a16:creationId xmlns:a16="http://schemas.microsoft.com/office/drawing/2014/main" xmlns="" id="{674046E1-994B-4873-8343-4286BE1D6245}"/>
              </a:ext>
            </a:extLst>
          </p:cNvPr>
          <p:cNvGraphicFramePr>
            <a:graphicFrameLocks/>
          </p:cNvGraphicFramePr>
          <p:nvPr>
            <p:extLst>
              <p:ext uri="{D42A27DB-BD31-4B8C-83A1-F6EECF244321}">
                <p14:modId xmlns:p14="http://schemas.microsoft.com/office/powerpoint/2010/main" val="817868566"/>
              </p:ext>
            </p:extLst>
          </p:nvPr>
        </p:nvGraphicFramePr>
        <p:xfrm>
          <a:off x="460079" y="1320752"/>
          <a:ext cx="4145061" cy="2108248"/>
        </p:xfrm>
        <a:graphic>
          <a:graphicData uri="http://schemas.openxmlformats.org/presentationml/2006/ole">
            <mc:AlternateContent xmlns:mc="http://schemas.openxmlformats.org/markup-compatibility/2006">
              <mc:Choice xmlns:v="urn:schemas-microsoft-com:vml" Requires="v">
                <p:oleObj spid="_x0000_s3081" name="Chart" r:id="rId5" imgW="5285690" imgH="2591025" progId="Excel.Chart.8">
                  <p:embed/>
                </p:oleObj>
              </mc:Choice>
              <mc:Fallback>
                <p:oleObj name="Chart" r:id="rId5" imgW="5285690" imgH="2591025" progId="Excel.Chart.8">
                  <p:embed/>
                  <p:pic>
                    <p:nvPicPr>
                      <p:cNvPr id="7" name="对象 6">
                        <a:extLst>
                          <a:ext uri="{FF2B5EF4-FFF2-40B4-BE49-F238E27FC236}">
                            <a16:creationId xmlns:a16="http://schemas.microsoft.com/office/drawing/2014/main" xmlns="" id="{95377DC6-E8DB-4E63-B98E-6B66EF3FA809}"/>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0079" y="1320752"/>
                        <a:ext cx="4145061" cy="2108248"/>
                      </a:xfrm>
                      <a:prstGeom prst="rect">
                        <a:avLst/>
                      </a:prstGeom>
                      <a:noFill/>
                    </p:spPr>
                  </p:pic>
                </p:oleObj>
              </mc:Fallback>
            </mc:AlternateContent>
          </a:graphicData>
        </a:graphic>
      </p:graphicFrame>
      <p:graphicFrame>
        <p:nvGraphicFramePr>
          <p:cNvPr id="15" name="对象 14">
            <a:extLst>
              <a:ext uri="{FF2B5EF4-FFF2-40B4-BE49-F238E27FC236}">
                <a16:creationId xmlns:a16="http://schemas.microsoft.com/office/drawing/2014/main" xmlns="" id="{9079D1EB-5F62-4A89-B33E-DDE90B844050}"/>
              </a:ext>
            </a:extLst>
          </p:cNvPr>
          <p:cNvGraphicFramePr>
            <a:graphicFrameLocks/>
          </p:cNvGraphicFramePr>
          <p:nvPr>
            <p:extLst>
              <p:ext uri="{D42A27DB-BD31-4B8C-83A1-F6EECF244321}">
                <p14:modId xmlns:p14="http://schemas.microsoft.com/office/powerpoint/2010/main" val="3782107382"/>
              </p:ext>
            </p:extLst>
          </p:nvPr>
        </p:nvGraphicFramePr>
        <p:xfrm>
          <a:off x="460081" y="3705534"/>
          <a:ext cx="4145062" cy="2443747"/>
        </p:xfrm>
        <a:graphic>
          <a:graphicData uri="http://schemas.openxmlformats.org/presentationml/2006/ole">
            <mc:AlternateContent xmlns:mc="http://schemas.openxmlformats.org/markup-compatibility/2006">
              <mc:Choice xmlns:v="urn:schemas-microsoft-com:vml" Requires="v">
                <p:oleObj spid="_x0000_s3082" name="Chart" r:id="rId8" imgW="5285690" imgH="2792210" progId="Excel.Chart.8">
                  <p:embed/>
                </p:oleObj>
              </mc:Choice>
              <mc:Fallback>
                <p:oleObj name="Chart" r:id="rId8" imgW="5285690" imgH="2792210" progId="Excel.Chart.8">
                  <p:embed/>
                  <p:pic>
                    <p:nvPicPr>
                      <p:cNvPr id="6" name="对象 5">
                        <a:extLst>
                          <a:ext uri="{FF2B5EF4-FFF2-40B4-BE49-F238E27FC236}">
                            <a16:creationId xmlns:a16="http://schemas.microsoft.com/office/drawing/2014/main" xmlns="" id="{F043454B-A099-48AC-9A57-687E1CFAA181}"/>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0081" y="3705534"/>
                        <a:ext cx="4145062" cy="2443747"/>
                      </a:xfrm>
                      <a:prstGeom prst="rect">
                        <a:avLst/>
                      </a:prstGeom>
                      <a:noFill/>
                    </p:spPr>
                  </p:pic>
                </p:oleObj>
              </mc:Fallback>
            </mc:AlternateContent>
          </a:graphicData>
        </a:graphic>
      </p:graphicFrame>
    </p:spTree>
    <p:extLst>
      <p:ext uri="{BB962C8B-B14F-4D97-AF65-F5344CB8AC3E}">
        <p14:creationId xmlns:p14="http://schemas.microsoft.com/office/powerpoint/2010/main" val="8003090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a:extLst>
              <a:ext uri="{FF2B5EF4-FFF2-40B4-BE49-F238E27FC236}">
                <a16:creationId xmlns:a16="http://schemas.microsoft.com/office/drawing/2014/main" xmlns="" id="{B58E7931-C55C-4418-8B50-8D5521363D6D}"/>
              </a:ext>
            </a:extLst>
          </p:cNvPr>
          <p:cNvSpPr txBox="1"/>
          <p:nvPr/>
        </p:nvSpPr>
        <p:spPr>
          <a:xfrm>
            <a:off x="5411162" y="2845078"/>
            <a:ext cx="4663440" cy="523220"/>
          </a:xfrm>
          <a:prstGeom prst="rect">
            <a:avLst/>
          </a:prstGeom>
          <a:noFill/>
        </p:spPr>
        <p:txBody>
          <a:bodyPr wrap="square" rtlCol="0">
            <a:spAutoFit/>
          </a:bodyPr>
          <a:lstStyle/>
          <a:p>
            <a:pPr algn="ctr"/>
            <a:r>
              <a:rPr lang="zh-CN" altLang="en-US" sz="2800" b="1" dirty="0" smtClean="0">
                <a:solidFill>
                  <a:schemeClr val="tx1">
                    <a:lumMod val="85000"/>
                    <a:lumOff val="15000"/>
                  </a:schemeClr>
                </a:solidFill>
                <a:latin typeface="微软雅黑" panose="020B0503020204020204" pitchFamily="34" charset="-122"/>
                <a:ea typeface="微软雅黑" panose="020B0503020204020204" pitchFamily="34" charset="-122"/>
              </a:rPr>
              <a:t>结论</a:t>
            </a:r>
            <a:endParaRPr lang="en-US" altLang="zh-CN"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0" name="组合 9">
            <a:extLst>
              <a:ext uri="{FF2B5EF4-FFF2-40B4-BE49-F238E27FC236}">
                <a16:creationId xmlns:a16="http://schemas.microsoft.com/office/drawing/2014/main" xmlns="" id="{B8C37B49-C7CA-4054-98B2-3741ED233E92}"/>
              </a:ext>
            </a:extLst>
          </p:cNvPr>
          <p:cNvGrpSpPr/>
          <p:nvPr/>
        </p:nvGrpSpPr>
        <p:grpSpPr>
          <a:xfrm>
            <a:off x="5579569" y="3340599"/>
            <a:ext cx="4447733" cy="149104"/>
            <a:chOff x="3649980" y="3375660"/>
            <a:chExt cx="4663440" cy="108000"/>
          </a:xfrm>
        </p:grpSpPr>
        <p:cxnSp>
          <p:nvCxnSpPr>
            <p:cNvPr id="11" name="直接连接符 10">
              <a:extLst>
                <a:ext uri="{FF2B5EF4-FFF2-40B4-BE49-F238E27FC236}">
                  <a16:creationId xmlns:a16="http://schemas.microsoft.com/office/drawing/2014/main" xmlns="" id="{D5E30621-71F4-4D27-B282-85EA31332934}"/>
                </a:ext>
              </a:extLst>
            </p:cNvPr>
            <p:cNvCxnSpPr/>
            <p:nvPr/>
          </p:nvCxnSpPr>
          <p:spPr>
            <a:xfrm>
              <a:off x="3733800" y="3429660"/>
              <a:ext cx="449580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2" name="椭圆 11">
              <a:extLst>
                <a:ext uri="{FF2B5EF4-FFF2-40B4-BE49-F238E27FC236}">
                  <a16:creationId xmlns:a16="http://schemas.microsoft.com/office/drawing/2014/main" xmlns="" id="{BD8FF48B-8F11-481E-89C3-FDEC542B1BD6}"/>
                </a:ext>
              </a:extLst>
            </p:cNvPr>
            <p:cNvSpPr/>
            <p:nvPr/>
          </p:nvSpPr>
          <p:spPr>
            <a:xfrm>
              <a:off x="3649980" y="3375660"/>
              <a:ext cx="108000" cy="1080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C24C76B8-A23B-4C03-9CF4-368DCB7D716B}"/>
                </a:ext>
              </a:extLst>
            </p:cNvPr>
            <p:cNvSpPr/>
            <p:nvPr/>
          </p:nvSpPr>
          <p:spPr>
            <a:xfrm>
              <a:off x="8205420" y="3375660"/>
              <a:ext cx="108000" cy="1080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a:extLst>
              <a:ext uri="{FF2B5EF4-FFF2-40B4-BE49-F238E27FC236}">
                <a16:creationId xmlns:a16="http://schemas.microsoft.com/office/drawing/2014/main" xmlns="" id="{FBA92F8D-6E8C-4AFA-82FD-54553F26A8B6}"/>
              </a:ext>
            </a:extLst>
          </p:cNvPr>
          <p:cNvSpPr txBox="1"/>
          <p:nvPr/>
        </p:nvSpPr>
        <p:spPr>
          <a:xfrm>
            <a:off x="1434602" y="1912348"/>
            <a:ext cx="4205521" cy="3154710"/>
          </a:xfrm>
          <a:prstGeom prst="rect">
            <a:avLst/>
          </a:prstGeom>
          <a:noFill/>
        </p:spPr>
        <p:txBody>
          <a:bodyPr wrap="square" rtlCol="0">
            <a:spAutoFit/>
          </a:bodyPr>
          <a:lstStyle/>
          <a:p>
            <a:pPr algn="ctr"/>
            <a:r>
              <a:rPr lang="en-US" altLang="zh-CN" sz="199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04</a:t>
            </a:r>
            <a:endParaRPr lang="zh-CN" altLang="en-US" sz="199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p:txBody>
      </p:sp>
      <p:sp useBgFill="1">
        <p:nvSpPr>
          <p:cNvPr id="15" name="文本框 14">
            <a:extLst>
              <a:ext uri="{FF2B5EF4-FFF2-40B4-BE49-F238E27FC236}">
                <a16:creationId xmlns:a16="http://schemas.microsoft.com/office/drawing/2014/main" xmlns="" id="{8FF94724-4DF8-4ED5-919F-63A9F59EA471}"/>
              </a:ext>
            </a:extLst>
          </p:cNvPr>
          <p:cNvSpPr txBox="1"/>
          <p:nvPr/>
        </p:nvSpPr>
        <p:spPr>
          <a:xfrm>
            <a:off x="2059863" y="3093723"/>
            <a:ext cx="3230339" cy="646331"/>
          </a:xfrm>
          <a:prstGeom prst="rect">
            <a:avLst/>
          </a:prstGeom>
        </p:spPr>
        <p:txBody>
          <a:bodyPr wrap="square" rtlCol="0">
            <a:spAutoFit/>
          </a:bodyPr>
          <a:lstStyle/>
          <a:p>
            <a:pPr algn="ctr"/>
            <a:r>
              <a:rPr lang="en-US" altLang="zh-CN" sz="3600" b="1" dirty="0">
                <a:solidFill>
                  <a:schemeClr val="accent1"/>
                </a:solidFill>
                <a:latin typeface="Times New Roman" panose="02020603050405020304" pitchFamily="18" charset="0"/>
                <a:cs typeface="Times New Roman" panose="02020603050405020304" pitchFamily="18" charset="0"/>
              </a:rPr>
              <a:t>PART FOUR</a:t>
            </a:r>
            <a:endParaRPr lang="zh-CN" altLang="en-US" sz="3600" b="1" dirty="0">
              <a:solidFill>
                <a:schemeClr val="accent1"/>
              </a:solidFill>
              <a:latin typeface="Times New Roman" panose="02020603050405020304" pitchFamily="18" charset="0"/>
              <a:cs typeface="Times New Roman" panose="02020603050405020304" pitchFamily="18" charset="0"/>
            </a:endParaRPr>
          </a:p>
        </p:txBody>
      </p:sp>
      <p:grpSp>
        <p:nvGrpSpPr>
          <p:cNvPr id="16" name="Group 39">
            <a:extLst>
              <a:ext uri="{FF2B5EF4-FFF2-40B4-BE49-F238E27FC236}">
                <a16:creationId xmlns:a16="http://schemas.microsoft.com/office/drawing/2014/main" xmlns="" id="{8E68204F-6BA1-43DD-817A-BABE9984AC63}"/>
              </a:ext>
            </a:extLst>
          </p:cNvPr>
          <p:cNvGrpSpPr>
            <a:grpSpLocks noChangeAspect="1"/>
          </p:cNvGrpSpPr>
          <p:nvPr/>
        </p:nvGrpSpPr>
        <p:grpSpPr bwMode="auto">
          <a:xfrm>
            <a:off x="8876156" y="5051833"/>
            <a:ext cx="3302354" cy="1518947"/>
            <a:chOff x="2625" y="1600"/>
            <a:chExt cx="2435" cy="1120"/>
          </a:xfrm>
          <a:solidFill>
            <a:srgbClr val="4A67AA"/>
          </a:solidFill>
        </p:grpSpPr>
        <p:sp>
          <p:nvSpPr>
            <p:cNvPr id="17" name="Freeform 40">
              <a:extLst>
                <a:ext uri="{FF2B5EF4-FFF2-40B4-BE49-F238E27FC236}">
                  <a16:creationId xmlns:a16="http://schemas.microsoft.com/office/drawing/2014/main" xmlns="" id="{3166D55E-3103-4285-B6E6-2B0636B87D79}"/>
                </a:ext>
              </a:extLst>
            </p:cNvPr>
            <p:cNvSpPr>
              <a:spLocks noEditPoints="1"/>
            </p:cNvSpPr>
            <p:nvPr/>
          </p:nvSpPr>
          <p:spPr bwMode="auto">
            <a:xfrm>
              <a:off x="2926" y="1976"/>
              <a:ext cx="1009" cy="647"/>
            </a:xfrm>
            <a:custGeom>
              <a:avLst/>
              <a:gdLst>
                <a:gd name="T0" fmla="*/ 92 w 426"/>
                <a:gd name="T1" fmla="*/ 48 h 272"/>
                <a:gd name="T2" fmla="*/ 261 w 426"/>
                <a:gd name="T3" fmla="*/ 17 h 272"/>
                <a:gd name="T4" fmla="*/ 26 w 426"/>
                <a:gd name="T5" fmla="*/ 76 h 272"/>
                <a:gd name="T6" fmla="*/ 198 w 426"/>
                <a:gd name="T7" fmla="*/ 52 h 272"/>
                <a:gd name="T8" fmla="*/ 27 w 426"/>
                <a:gd name="T9" fmla="*/ 113 h 272"/>
                <a:gd name="T10" fmla="*/ 108 w 426"/>
                <a:gd name="T11" fmla="*/ 100 h 272"/>
                <a:gd name="T12" fmla="*/ 133 w 426"/>
                <a:gd name="T13" fmla="*/ 105 h 272"/>
                <a:gd name="T14" fmla="*/ 24 w 426"/>
                <a:gd name="T15" fmla="*/ 137 h 272"/>
                <a:gd name="T16" fmla="*/ 171 w 426"/>
                <a:gd name="T17" fmla="*/ 117 h 272"/>
                <a:gd name="T18" fmla="*/ 162 w 426"/>
                <a:gd name="T19" fmla="*/ 127 h 272"/>
                <a:gd name="T20" fmla="*/ 343 w 426"/>
                <a:gd name="T21" fmla="*/ 124 h 272"/>
                <a:gd name="T22" fmla="*/ 316 w 426"/>
                <a:gd name="T23" fmla="*/ 133 h 272"/>
                <a:gd name="T24" fmla="*/ 149 w 426"/>
                <a:gd name="T25" fmla="*/ 167 h 272"/>
                <a:gd name="T26" fmla="*/ 38 w 426"/>
                <a:gd name="T27" fmla="*/ 198 h 272"/>
                <a:gd name="T28" fmla="*/ 193 w 426"/>
                <a:gd name="T29" fmla="*/ 177 h 272"/>
                <a:gd name="T30" fmla="*/ 240 w 426"/>
                <a:gd name="T31" fmla="*/ 183 h 272"/>
                <a:gd name="T32" fmla="*/ 104 w 426"/>
                <a:gd name="T33" fmla="*/ 202 h 272"/>
                <a:gd name="T34" fmla="*/ 156 w 426"/>
                <a:gd name="T35" fmla="*/ 212 h 272"/>
                <a:gd name="T36" fmla="*/ 257 w 426"/>
                <a:gd name="T37" fmla="*/ 210 h 272"/>
                <a:gd name="T38" fmla="*/ 71 w 426"/>
                <a:gd name="T39" fmla="*/ 248 h 272"/>
                <a:gd name="T40" fmla="*/ 356 w 426"/>
                <a:gd name="T41" fmla="*/ 216 h 272"/>
                <a:gd name="T42" fmla="*/ 228 w 426"/>
                <a:gd name="T43" fmla="*/ 238 h 272"/>
                <a:gd name="T44" fmla="*/ 91 w 426"/>
                <a:gd name="T45" fmla="*/ 255 h 272"/>
                <a:gd name="T46" fmla="*/ 96 w 426"/>
                <a:gd name="T47" fmla="*/ 266 h 272"/>
                <a:gd name="T48" fmla="*/ 351 w 426"/>
                <a:gd name="T49" fmla="*/ 247 h 272"/>
                <a:gd name="T50" fmla="*/ 208 w 426"/>
                <a:gd name="T51" fmla="*/ 267 h 272"/>
                <a:gd name="T52" fmla="*/ 365 w 426"/>
                <a:gd name="T53" fmla="*/ 256 h 272"/>
                <a:gd name="T54" fmla="*/ 310 w 426"/>
                <a:gd name="T55" fmla="*/ 245 h 272"/>
                <a:gd name="T56" fmla="*/ 86 w 426"/>
                <a:gd name="T57" fmla="*/ 261 h 272"/>
                <a:gd name="T58" fmla="*/ 175 w 426"/>
                <a:gd name="T59" fmla="*/ 248 h 272"/>
                <a:gd name="T60" fmla="*/ 422 w 426"/>
                <a:gd name="T61" fmla="*/ 216 h 272"/>
                <a:gd name="T62" fmla="*/ 236 w 426"/>
                <a:gd name="T63" fmla="*/ 224 h 272"/>
                <a:gd name="T64" fmla="*/ 53 w 426"/>
                <a:gd name="T65" fmla="*/ 243 h 272"/>
                <a:gd name="T66" fmla="*/ 414 w 426"/>
                <a:gd name="T67" fmla="*/ 185 h 272"/>
                <a:gd name="T68" fmla="*/ 102 w 426"/>
                <a:gd name="T69" fmla="*/ 214 h 272"/>
                <a:gd name="T70" fmla="*/ 110 w 426"/>
                <a:gd name="T71" fmla="*/ 207 h 272"/>
                <a:gd name="T72" fmla="*/ 422 w 426"/>
                <a:gd name="T73" fmla="*/ 151 h 272"/>
                <a:gd name="T74" fmla="*/ 194 w 426"/>
                <a:gd name="T75" fmla="*/ 171 h 272"/>
                <a:gd name="T76" fmla="*/ 92 w 426"/>
                <a:gd name="T77" fmla="*/ 184 h 272"/>
                <a:gd name="T78" fmla="*/ 204 w 426"/>
                <a:gd name="T79" fmla="*/ 161 h 272"/>
                <a:gd name="T80" fmla="*/ 421 w 426"/>
                <a:gd name="T81" fmla="*/ 113 h 272"/>
                <a:gd name="T82" fmla="*/ 356 w 426"/>
                <a:gd name="T83" fmla="*/ 117 h 272"/>
                <a:gd name="T84" fmla="*/ 163 w 426"/>
                <a:gd name="T85" fmla="*/ 132 h 272"/>
                <a:gd name="T86" fmla="*/ 306 w 426"/>
                <a:gd name="T87" fmla="*/ 90 h 272"/>
                <a:gd name="T88" fmla="*/ 236 w 426"/>
                <a:gd name="T89" fmla="*/ 99 h 272"/>
                <a:gd name="T90" fmla="*/ 52 w 426"/>
                <a:gd name="T91" fmla="*/ 131 h 272"/>
                <a:gd name="T92" fmla="*/ 290 w 426"/>
                <a:gd name="T93" fmla="*/ 70 h 272"/>
                <a:gd name="T94" fmla="*/ 107 w 426"/>
                <a:gd name="T95" fmla="*/ 95 h 272"/>
                <a:gd name="T96" fmla="*/ 98 w 426"/>
                <a:gd name="T97" fmla="*/ 97 h 272"/>
                <a:gd name="T98" fmla="*/ 304 w 426"/>
                <a:gd name="T99" fmla="*/ 31 h 272"/>
                <a:gd name="T100" fmla="*/ 153 w 426"/>
                <a:gd name="T101" fmla="*/ 52 h 272"/>
                <a:gd name="T102" fmla="*/ 310 w 426"/>
                <a:gd name="T103" fmla="*/ 6 h 272"/>
                <a:gd name="T104" fmla="*/ 25 w 426"/>
                <a:gd name="T105" fmla="*/ 5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26" h="272">
                  <a:moveTo>
                    <a:pt x="25" y="56"/>
                  </a:moveTo>
                  <a:cubicBezTo>
                    <a:pt x="23" y="56"/>
                    <a:pt x="23" y="58"/>
                    <a:pt x="23" y="59"/>
                  </a:cubicBezTo>
                  <a:cubicBezTo>
                    <a:pt x="23" y="61"/>
                    <a:pt x="25" y="62"/>
                    <a:pt x="26" y="61"/>
                  </a:cubicBezTo>
                  <a:cubicBezTo>
                    <a:pt x="48" y="55"/>
                    <a:pt x="70" y="52"/>
                    <a:pt x="92" y="48"/>
                  </a:cubicBezTo>
                  <a:cubicBezTo>
                    <a:pt x="109" y="46"/>
                    <a:pt x="125" y="43"/>
                    <a:pt x="142" y="39"/>
                  </a:cubicBezTo>
                  <a:cubicBezTo>
                    <a:pt x="150" y="38"/>
                    <a:pt x="220" y="22"/>
                    <a:pt x="267" y="14"/>
                  </a:cubicBezTo>
                  <a:cubicBezTo>
                    <a:pt x="271" y="13"/>
                    <a:pt x="276" y="12"/>
                    <a:pt x="280" y="11"/>
                  </a:cubicBezTo>
                  <a:cubicBezTo>
                    <a:pt x="274" y="13"/>
                    <a:pt x="267" y="15"/>
                    <a:pt x="261" y="17"/>
                  </a:cubicBezTo>
                  <a:cubicBezTo>
                    <a:pt x="226" y="28"/>
                    <a:pt x="187" y="39"/>
                    <a:pt x="152" y="47"/>
                  </a:cubicBezTo>
                  <a:cubicBezTo>
                    <a:pt x="134" y="51"/>
                    <a:pt x="117" y="53"/>
                    <a:pt x="101" y="56"/>
                  </a:cubicBezTo>
                  <a:cubicBezTo>
                    <a:pt x="74" y="60"/>
                    <a:pt x="48" y="63"/>
                    <a:pt x="25" y="73"/>
                  </a:cubicBezTo>
                  <a:cubicBezTo>
                    <a:pt x="26" y="76"/>
                    <a:pt x="26" y="76"/>
                    <a:pt x="26" y="76"/>
                  </a:cubicBezTo>
                  <a:cubicBezTo>
                    <a:pt x="25" y="73"/>
                    <a:pt x="25" y="73"/>
                    <a:pt x="25" y="73"/>
                  </a:cubicBezTo>
                  <a:cubicBezTo>
                    <a:pt x="24" y="74"/>
                    <a:pt x="23" y="75"/>
                    <a:pt x="24" y="77"/>
                  </a:cubicBezTo>
                  <a:cubicBezTo>
                    <a:pt x="24" y="77"/>
                    <a:pt x="24" y="78"/>
                    <a:pt x="25" y="78"/>
                  </a:cubicBezTo>
                  <a:cubicBezTo>
                    <a:pt x="38" y="84"/>
                    <a:pt x="123" y="67"/>
                    <a:pt x="198" y="52"/>
                  </a:cubicBezTo>
                  <a:cubicBezTo>
                    <a:pt x="228" y="46"/>
                    <a:pt x="257" y="40"/>
                    <a:pt x="278" y="37"/>
                  </a:cubicBezTo>
                  <a:cubicBezTo>
                    <a:pt x="241" y="49"/>
                    <a:pt x="171" y="68"/>
                    <a:pt x="114" y="83"/>
                  </a:cubicBezTo>
                  <a:cubicBezTo>
                    <a:pt x="83" y="91"/>
                    <a:pt x="10" y="106"/>
                    <a:pt x="25" y="113"/>
                  </a:cubicBezTo>
                  <a:cubicBezTo>
                    <a:pt x="26" y="113"/>
                    <a:pt x="27" y="113"/>
                    <a:pt x="27" y="113"/>
                  </a:cubicBezTo>
                  <a:cubicBezTo>
                    <a:pt x="36" y="111"/>
                    <a:pt x="50" y="109"/>
                    <a:pt x="65" y="107"/>
                  </a:cubicBezTo>
                  <a:cubicBezTo>
                    <a:pt x="77" y="105"/>
                    <a:pt x="90" y="104"/>
                    <a:pt x="99" y="102"/>
                  </a:cubicBezTo>
                  <a:cubicBezTo>
                    <a:pt x="108" y="100"/>
                    <a:pt x="108" y="100"/>
                    <a:pt x="108" y="100"/>
                  </a:cubicBezTo>
                  <a:cubicBezTo>
                    <a:pt x="108" y="100"/>
                    <a:pt x="108" y="100"/>
                    <a:pt x="108" y="100"/>
                  </a:cubicBezTo>
                  <a:cubicBezTo>
                    <a:pt x="108" y="100"/>
                    <a:pt x="108" y="100"/>
                    <a:pt x="108" y="100"/>
                  </a:cubicBezTo>
                  <a:cubicBezTo>
                    <a:pt x="110" y="100"/>
                    <a:pt x="110" y="100"/>
                    <a:pt x="110" y="100"/>
                  </a:cubicBezTo>
                  <a:cubicBezTo>
                    <a:pt x="124" y="97"/>
                    <a:pt x="234" y="76"/>
                    <a:pt x="278" y="68"/>
                  </a:cubicBezTo>
                  <a:cubicBezTo>
                    <a:pt x="229" y="81"/>
                    <a:pt x="182" y="93"/>
                    <a:pt x="133" y="105"/>
                  </a:cubicBezTo>
                  <a:cubicBezTo>
                    <a:pt x="112" y="111"/>
                    <a:pt x="91" y="116"/>
                    <a:pt x="67" y="122"/>
                  </a:cubicBezTo>
                  <a:cubicBezTo>
                    <a:pt x="63" y="123"/>
                    <a:pt x="58" y="124"/>
                    <a:pt x="54" y="125"/>
                  </a:cubicBezTo>
                  <a:cubicBezTo>
                    <a:pt x="47" y="127"/>
                    <a:pt x="29" y="131"/>
                    <a:pt x="25" y="135"/>
                  </a:cubicBezTo>
                  <a:cubicBezTo>
                    <a:pt x="24" y="135"/>
                    <a:pt x="24" y="136"/>
                    <a:pt x="24" y="137"/>
                  </a:cubicBezTo>
                  <a:cubicBezTo>
                    <a:pt x="24" y="137"/>
                    <a:pt x="25" y="138"/>
                    <a:pt x="26" y="138"/>
                  </a:cubicBezTo>
                  <a:cubicBezTo>
                    <a:pt x="34" y="140"/>
                    <a:pt x="61" y="135"/>
                    <a:pt x="65" y="135"/>
                  </a:cubicBezTo>
                  <a:cubicBezTo>
                    <a:pt x="88" y="132"/>
                    <a:pt x="114" y="128"/>
                    <a:pt x="126" y="126"/>
                  </a:cubicBezTo>
                  <a:cubicBezTo>
                    <a:pt x="141" y="123"/>
                    <a:pt x="156" y="120"/>
                    <a:pt x="171" y="117"/>
                  </a:cubicBezTo>
                  <a:cubicBezTo>
                    <a:pt x="194" y="112"/>
                    <a:pt x="217" y="107"/>
                    <a:pt x="237" y="104"/>
                  </a:cubicBezTo>
                  <a:cubicBezTo>
                    <a:pt x="241" y="104"/>
                    <a:pt x="245" y="103"/>
                    <a:pt x="251" y="102"/>
                  </a:cubicBezTo>
                  <a:cubicBezTo>
                    <a:pt x="264" y="100"/>
                    <a:pt x="280" y="97"/>
                    <a:pt x="290" y="97"/>
                  </a:cubicBezTo>
                  <a:cubicBezTo>
                    <a:pt x="264" y="106"/>
                    <a:pt x="213" y="117"/>
                    <a:pt x="162" y="127"/>
                  </a:cubicBezTo>
                  <a:cubicBezTo>
                    <a:pt x="155" y="128"/>
                    <a:pt x="6" y="161"/>
                    <a:pt x="27" y="169"/>
                  </a:cubicBezTo>
                  <a:cubicBezTo>
                    <a:pt x="27" y="169"/>
                    <a:pt x="27" y="169"/>
                    <a:pt x="27" y="169"/>
                  </a:cubicBezTo>
                  <a:cubicBezTo>
                    <a:pt x="41" y="172"/>
                    <a:pt x="170" y="151"/>
                    <a:pt x="259" y="137"/>
                  </a:cubicBezTo>
                  <a:cubicBezTo>
                    <a:pt x="300" y="130"/>
                    <a:pt x="332" y="125"/>
                    <a:pt x="343" y="124"/>
                  </a:cubicBezTo>
                  <a:cubicBezTo>
                    <a:pt x="347" y="123"/>
                    <a:pt x="352" y="123"/>
                    <a:pt x="356" y="122"/>
                  </a:cubicBezTo>
                  <a:cubicBezTo>
                    <a:pt x="373" y="121"/>
                    <a:pt x="389" y="119"/>
                    <a:pt x="405" y="116"/>
                  </a:cubicBezTo>
                  <a:cubicBezTo>
                    <a:pt x="391" y="121"/>
                    <a:pt x="368" y="125"/>
                    <a:pt x="343" y="129"/>
                  </a:cubicBezTo>
                  <a:cubicBezTo>
                    <a:pt x="334" y="130"/>
                    <a:pt x="325" y="132"/>
                    <a:pt x="316" y="133"/>
                  </a:cubicBezTo>
                  <a:cubicBezTo>
                    <a:pt x="276" y="140"/>
                    <a:pt x="233" y="149"/>
                    <a:pt x="203" y="155"/>
                  </a:cubicBezTo>
                  <a:cubicBezTo>
                    <a:pt x="194" y="157"/>
                    <a:pt x="186" y="159"/>
                    <a:pt x="181" y="160"/>
                  </a:cubicBezTo>
                  <a:cubicBezTo>
                    <a:pt x="179" y="160"/>
                    <a:pt x="179" y="160"/>
                    <a:pt x="179" y="160"/>
                  </a:cubicBezTo>
                  <a:cubicBezTo>
                    <a:pt x="169" y="162"/>
                    <a:pt x="159" y="164"/>
                    <a:pt x="149" y="167"/>
                  </a:cubicBezTo>
                  <a:cubicBezTo>
                    <a:pt x="129" y="171"/>
                    <a:pt x="109" y="175"/>
                    <a:pt x="91" y="178"/>
                  </a:cubicBezTo>
                  <a:cubicBezTo>
                    <a:pt x="86" y="179"/>
                    <a:pt x="76" y="182"/>
                    <a:pt x="65" y="185"/>
                  </a:cubicBezTo>
                  <a:cubicBezTo>
                    <a:pt x="60" y="186"/>
                    <a:pt x="24" y="192"/>
                    <a:pt x="24" y="196"/>
                  </a:cubicBezTo>
                  <a:cubicBezTo>
                    <a:pt x="23" y="200"/>
                    <a:pt x="31" y="199"/>
                    <a:pt x="38" y="198"/>
                  </a:cubicBezTo>
                  <a:cubicBezTo>
                    <a:pt x="43" y="198"/>
                    <a:pt x="49" y="197"/>
                    <a:pt x="55" y="197"/>
                  </a:cubicBezTo>
                  <a:cubicBezTo>
                    <a:pt x="64" y="195"/>
                    <a:pt x="64" y="195"/>
                    <a:pt x="64" y="195"/>
                  </a:cubicBezTo>
                  <a:cubicBezTo>
                    <a:pt x="76" y="194"/>
                    <a:pt x="89" y="192"/>
                    <a:pt x="103" y="191"/>
                  </a:cubicBezTo>
                  <a:cubicBezTo>
                    <a:pt x="134" y="187"/>
                    <a:pt x="167" y="184"/>
                    <a:pt x="193" y="177"/>
                  </a:cubicBezTo>
                  <a:cubicBezTo>
                    <a:pt x="195" y="176"/>
                    <a:pt x="195" y="176"/>
                    <a:pt x="195" y="176"/>
                  </a:cubicBezTo>
                  <a:cubicBezTo>
                    <a:pt x="199" y="175"/>
                    <a:pt x="284" y="163"/>
                    <a:pt x="349" y="156"/>
                  </a:cubicBezTo>
                  <a:cubicBezTo>
                    <a:pt x="375" y="153"/>
                    <a:pt x="398" y="151"/>
                    <a:pt x="411" y="151"/>
                  </a:cubicBezTo>
                  <a:cubicBezTo>
                    <a:pt x="379" y="161"/>
                    <a:pt x="260" y="180"/>
                    <a:pt x="240" y="183"/>
                  </a:cubicBezTo>
                  <a:cubicBezTo>
                    <a:pt x="238" y="183"/>
                    <a:pt x="237" y="183"/>
                    <a:pt x="237" y="183"/>
                  </a:cubicBezTo>
                  <a:cubicBezTo>
                    <a:pt x="202" y="189"/>
                    <a:pt x="167" y="194"/>
                    <a:pt x="132" y="198"/>
                  </a:cubicBezTo>
                  <a:cubicBezTo>
                    <a:pt x="124" y="199"/>
                    <a:pt x="117" y="200"/>
                    <a:pt x="110" y="201"/>
                  </a:cubicBezTo>
                  <a:cubicBezTo>
                    <a:pt x="104" y="202"/>
                    <a:pt x="104" y="202"/>
                    <a:pt x="104" y="202"/>
                  </a:cubicBezTo>
                  <a:cubicBezTo>
                    <a:pt x="98" y="203"/>
                    <a:pt x="82" y="207"/>
                    <a:pt x="66" y="211"/>
                  </a:cubicBezTo>
                  <a:cubicBezTo>
                    <a:pt x="55" y="213"/>
                    <a:pt x="23" y="220"/>
                    <a:pt x="22" y="224"/>
                  </a:cubicBezTo>
                  <a:cubicBezTo>
                    <a:pt x="21" y="233"/>
                    <a:pt x="91" y="221"/>
                    <a:pt x="102" y="219"/>
                  </a:cubicBezTo>
                  <a:cubicBezTo>
                    <a:pt x="122" y="216"/>
                    <a:pt x="141" y="213"/>
                    <a:pt x="156" y="212"/>
                  </a:cubicBezTo>
                  <a:cubicBezTo>
                    <a:pt x="184" y="210"/>
                    <a:pt x="212" y="206"/>
                    <a:pt x="241" y="203"/>
                  </a:cubicBezTo>
                  <a:cubicBezTo>
                    <a:pt x="271" y="199"/>
                    <a:pt x="300" y="195"/>
                    <a:pt x="329" y="193"/>
                  </a:cubicBezTo>
                  <a:cubicBezTo>
                    <a:pt x="358" y="191"/>
                    <a:pt x="381" y="190"/>
                    <a:pt x="397" y="190"/>
                  </a:cubicBezTo>
                  <a:cubicBezTo>
                    <a:pt x="366" y="195"/>
                    <a:pt x="313" y="202"/>
                    <a:pt x="257" y="210"/>
                  </a:cubicBezTo>
                  <a:cubicBezTo>
                    <a:pt x="245" y="211"/>
                    <a:pt x="0" y="239"/>
                    <a:pt x="26" y="250"/>
                  </a:cubicBezTo>
                  <a:cubicBezTo>
                    <a:pt x="27" y="250"/>
                    <a:pt x="28" y="250"/>
                    <a:pt x="28" y="250"/>
                  </a:cubicBezTo>
                  <a:cubicBezTo>
                    <a:pt x="32" y="249"/>
                    <a:pt x="40" y="249"/>
                    <a:pt x="49" y="249"/>
                  </a:cubicBezTo>
                  <a:cubicBezTo>
                    <a:pt x="57" y="249"/>
                    <a:pt x="66" y="249"/>
                    <a:pt x="71" y="248"/>
                  </a:cubicBezTo>
                  <a:cubicBezTo>
                    <a:pt x="85" y="246"/>
                    <a:pt x="101" y="245"/>
                    <a:pt x="117" y="244"/>
                  </a:cubicBezTo>
                  <a:cubicBezTo>
                    <a:pt x="127" y="243"/>
                    <a:pt x="136" y="243"/>
                    <a:pt x="145" y="242"/>
                  </a:cubicBezTo>
                  <a:cubicBezTo>
                    <a:pt x="177" y="239"/>
                    <a:pt x="207" y="235"/>
                    <a:pt x="237" y="230"/>
                  </a:cubicBezTo>
                  <a:cubicBezTo>
                    <a:pt x="275" y="224"/>
                    <a:pt x="313" y="218"/>
                    <a:pt x="356" y="216"/>
                  </a:cubicBezTo>
                  <a:cubicBezTo>
                    <a:pt x="357" y="216"/>
                    <a:pt x="358" y="216"/>
                    <a:pt x="360" y="216"/>
                  </a:cubicBezTo>
                  <a:cubicBezTo>
                    <a:pt x="371" y="215"/>
                    <a:pt x="403" y="213"/>
                    <a:pt x="415" y="215"/>
                  </a:cubicBezTo>
                  <a:cubicBezTo>
                    <a:pt x="407" y="217"/>
                    <a:pt x="389" y="220"/>
                    <a:pt x="365" y="223"/>
                  </a:cubicBezTo>
                  <a:cubicBezTo>
                    <a:pt x="314" y="230"/>
                    <a:pt x="244" y="237"/>
                    <a:pt x="228" y="238"/>
                  </a:cubicBezTo>
                  <a:cubicBezTo>
                    <a:pt x="211" y="239"/>
                    <a:pt x="192" y="241"/>
                    <a:pt x="174" y="243"/>
                  </a:cubicBezTo>
                  <a:cubicBezTo>
                    <a:pt x="156" y="245"/>
                    <a:pt x="138" y="247"/>
                    <a:pt x="121" y="249"/>
                  </a:cubicBezTo>
                  <a:cubicBezTo>
                    <a:pt x="116" y="250"/>
                    <a:pt x="110" y="251"/>
                    <a:pt x="105" y="252"/>
                  </a:cubicBezTo>
                  <a:cubicBezTo>
                    <a:pt x="100" y="253"/>
                    <a:pt x="96" y="254"/>
                    <a:pt x="91" y="255"/>
                  </a:cubicBezTo>
                  <a:cubicBezTo>
                    <a:pt x="89" y="255"/>
                    <a:pt x="81" y="256"/>
                    <a:pt x="73" y="258"/>
                  </a:cubicBezTo>
                  <a:cubicBezTo>
                    <a:pt x="64" y="260"/>
                    <a:pt x="27" y="266"/>
                    <a:pt x="27" y="268"/>
                  </a:cubicBezTo>
                  <a:cubicBezTo>
                    <a:pt x="26" y="272"/>
                    <a:pt x="32" y="271"/>
                    <a:pt x="34" y="270"/>
                  </a:cubicBezTo>
                  <a:cubicBezTo>
                    <a:pt x="45" y="270"/>
                    <a:pt x="69" y="268"/>
                    <a:pt x="96" y="266"/>
                  </a:cubicBezTo>
                  <a:cubicBezTo>
                    <a:pt x="136" y="263"/>
                    <a:pt x="182" y="259"/>
                    <a:pt x="190" y="259"/>
                  </a:cubicBezTo>
                  <a:cubicBezTo>
                    <a:pt x="210" y="258"/>
                    <a:pt x="229" y="256"/>
                    <a:pt x="248" y="255"/>
                  </a:cubicBezTo>
                  <a:cubicBezTo>
                    <a:pt x="269" y="253"/>
                    <a:pt x="290" y="251"/>
                    <a:pt x="310" y="251"/>
                  </a:cubicBezTo>
                  <a:cubicBezTo>
                    <a:pt x="321" y="250"/>
                    <a:pt x="335" y="249"/>
                    <a:pt x="351" y="247"/>
                  </a:cubicBezTo>
                  <a:cubicBezTo>
                    <a:pt x="372" y="245"/>
                    <a:pt x="396" y="242"/>
                    <a:pt x="409" y="243"/>
                  </a:cubicBezTo>
                  <a:cubicBezTo>
                    <a:pt x="414" y="243"/>
                    <a:pt x="420" y="244"/>
                    <a:pt x="408" y="246"/>
                  </a:cubicBezTo>
                  <a:cubicBezTo>
                    <a:pt x="389" y="248"/>
                    <a:pt x="327" y="254"/>
                    <a:pt x="276" y="259"/>
                  </a:cubicBezTo>
                  <a:cubicBezTo>
                    <a:pt x="243" y="263"/>
                    <a:pt x="216" y="265"/>
                    <a:pt x="208" y="267"/>
                  </a:cubicBezTo>
                  <a:cubicBezTo>
                    <a:pt x="207" y="267"/>
                    <a:pt x="206" y="268"/>
                    <a:pt x="206" y="270"/>
                  </a:cubicBezTo>
                  <a:cubicBezTo>
                    <a:pt x="206" y="271"/>
                    <a:pt x="207" y="272"/>
                    <a:pt x="209" y="272"/>
                  </a:cubicBezTo>
                  <a:cubicBezTo>
                    <a:pt x="217" y="271"/>
                    <a:pt x="244" y="268"/>
                    <a:pt x="277" y="265"/>
                  </a:cubicBezTo>
                  <a:cubicBezTo>
                    <a:pt x="279" y="265"/>
                    <a:pt x="326" y="260"/>
                    <a:pt x="365" y="256"/>
                  </a:cubicBezTo>
                  <a:cubicBezTo>
                    <a:pt x="391" y="253"/>
                    <a:pt x="414" y="251"/>
                    <a:pt x="419" y="247"/>
                  </a:cubicBezTo>
                  <a:cubicBezTo>
                    <a:pt x="422" y="246"/>
                    <a:pt x="422" y="241"/>
                    <a:pt x="418" y="240"/>
                  </a:cubicBezTo>
                  <a:cubicBezTo>
                    <a:pt x="409" y="236"/>
                    <a:pt x="378" y="239"/>
                    <a:pt x="350" y="242"/>
                  </a:cubicBezTo>
                  <a:cubicBezTo>
                    <a:pt x="335" y="243"/>
                    <a:pt x="320" y="245"/>
                    <a:pt x="310" y="245"/>
                  </a:cubicBezTo>
                  <a:cubicBezTo>
                    <a:pt x="289" y="246"/>
                    <a:pt x="268" y="247"/>
                    <a:pt x="248" y="249"/>
                  </a:cubicBezTo>
                  <a:cubicBezTo>
                    <a:pt x="228" y="251"/>
                    <a:pt x="209" y="253"/>
                    <a:pt x="190" y="253"/>
                  </a:cubicBezTo>
                  <a:cubicBezTo>
                    <a:pt x="182" y="254"/>
                    <a:pt x="136" y="257"/>
                    <a:pt x="95" y="260"/>
                  </a:cubicBezTo>
                  <a:cubicBezTo>
                    <a:pt x="92" y="261"/>
                    <a:pt x="89" y="261"/>
                    <a:pt x="86" y="261"/>
                  </a:cubicBezTo>
                  <a:cubicBezTo>
                    <a:pt x="88" y="261"/>
                    <a:pt x="91" y="260"/>
                    <a:pt x="92" y="260"/>
                  </a:cubicBezTo>
                  <a:cubicBezTo>
                    <a:pt x="96" y="259"/>
                    <a:pt x="101" y="259"/>
                    <a:pt x="106" y="258"/>
                  </a:cubicBezTo>
                  <a:cubicBezTo>
                    <a:pt x="111" y="256"/>
                    <a:pt x="116" y="255"/>
                    <a:pt x="122" y="255"/>
                  </a:cubicBezTo>
                  <a:cubicBezTo>
                    <a:pt x="139" y="252"/>
                    <a:pt x="157" y="250"/>
                    <a:pt x="175" y="248"/>
                  </a:cubicBezTo>
                  <a:cubicBezTo>
                    <a:pt x="193" y="246"/>
                    <a:pt x="211" y="245"/>
                    <a:pt x="228" y="243"/>
                  </a:cubicBezTo>
                  <a:cubicBezTo>
                    <a:pt x="244" y="242"/>
                    <a:pt x="315" y="236"/>
                    <a:pt x="366" y="229"/>
                  </a:cubicBezTo>
                  <a:cubicBezTo>
                    <a:pt x="394" y="225"/>
                    <a:pt x="417" y="221"/>
                    <a:pt x="422" y="217"/>
                  </a:cubicBezTo>
                  <a:cubicBezTo>
                    <a:pt x="422" y="217"/>
                    <a:pt x="422" y="216"/>
                    <a:pt x="422" y="216"/>
                  </a:cubicBezTo>
                  <a:cubicBezTo>
                    <a:pt x="424" y="214"/>
                    <a:pt x="423" y="211"/>
                    <a:pt x="419" y="210"/>
                  </a:cubicBezTo>
                  <a:cubicBezTo>
                    <a:pt x="406" y="206"/>
                    <a:pt x="367" y="210"/>
                    <a:pt x="360" y="210"/>
                  </a:cubicBezTo>
                  <a:cubicBezTo>
                    <a:pt x="357" y="210"/>
                    <a:pt x="356" y="211"/>
                    <a:pt x="356" y="211"/>
                  </a:cubicBezTo>
                  <a:cubicBezTo>
                    <a:pt x="313" y="212"/>
                    <a:pt x="275" y="218"/>
                    <a:pt x="236" y="224"/>
                  </a:cubicBezTo>
                  <a:cubicBezTo>
                    <a:pt x="207" y="229"/>
                    <a:pt x="177" y="234"/>
                    <a:pt x="144" y="237"/>
                  </a:cubicBezTo>
                  <a:cubicBezTo>
                    <a:pt x="135" y="238"/>
                    <a:pt x="126" y="238"/>
                    <a:pt x="117" y="239"/>
                  </a:cubicBezTo>
                  <a:cubicBezTo>
                    <a:pt x="101" y="240"/>
                    <a:pt x="85" y="240"/>
                    <a:pt x="71" y="243"/>
                  </a:cubicBezTo>
                  <a:cubicBezTo>
                    <a:pt x="66" y="243"/>
                    <a:pt x="60" y="243"/>
                    <a:pt x="53" y="243"/>
                  </a:cubicBezTo>
                  <a:cubicBezTo>
                    <a:pt x="93" y="237"/>
                    <a:pt x="178" y="226"/>
                    <a:pt x="257" y="215"/>
                  </a:cubicBezTo>
                  <a:cubicBezTo>
                    <a:pt x="271" y="213"/>
                    <a:pt x="419" y="194"/>
                    <a:pt x="423" y="191"/>
                  </a:cubicBezTo>
                  <a:cubicBezTo>
                    <a:pt x="426" y="188"/>
                    <a:pt x="425" y="186"/>
                    <a:pt x="420" y="186"/>
                  </a:cubicBezTo>
                  <a:cubicBezTo>
                    <a:pt x="419" y="185"/>
                    <a:pt x="416" y="185"/>
                    <a:pt x="414" y="185"/>
                  </a:cubicBezTo>
                  <a:cubicBezTo>
                    <a:pt x="401" y="185"/>
                    <a:pt x="371" y="184"/>
                    <a:pt x="328" y="188"/>
                  </a:cubicBezTo>
                  <a:cubicBezTo>
                    <a:pt x="300" y="190"/>
                    <a:pt x="270" y="194"/>
                    <a:pt x="241" y="197"/>
                  </a:cubicBezTo>
                  <a:cubicBezTo>
                    <a:pt x="212" y="201"/>
                    <a:pt x="183" y="205"/>
                    <a:pt x="156" y="207"/>
                  </a:cubicBezTo>
                  <a:cubicBezTo>
                    <a:pt x="140" y="208"/>
                    <a:pt x="121" y="211"/>
                    <a:pt x="102" y="214"/>
                  </a:cubicBezTo>
                  <a:cubicBezTo>
                    <a:pt x="83" y="216"/>
                    <a:pt x="65" y="219"/>
                    <a:pt x="48" y="221"/>
                  </a:cubicBezTo>
                  <a:cubicBezTo>
                    <a:pt x="54" y="219"/>
                    <a:pt x="61" y="217"/>
                    <a:pt x="68" y="216"/>
                  </a:cubicBezTo>
                  <a:cubicBezTo>
                    <a:pt x="83" y="212"/>
                    <a:pt x="99" y="208"/>
                    <a:pt x="105" y="208"/>
                  </a:cubicBezTo>
                  <a:cubicBezTo>
                    <a:pt x="110" y="207"/>
                    <a:pt x="110" y="207"/>
                    <a:pt x="110" y="207"/>
                  </a:cubicBezTo>
                  <a:cubicBezTo>
                    <a:pt x="118" y="206"/>
                    <a:pt x="125" y="205"/>
                    <a:pt x="132" y="204"/>
                  </a:cubicBezTo>
                  <a:cubicBezTo>
                    <a:pt x="168" y="199"/>
                    <a:pt x="203" y="194"/>
                    <a:pt x="238" y="188"/>
                  </a:cubicBezTo>
                  <a:cubicBezTo>
                    <a:pt x="241" y="188"/>
                    <a:pt x="241" y="188"/>
                    <a:pt x="241" y="188"/>
                  </a:cubicBezTo>
                  <a:cubicBezTo>
                    <a:pt x="263" y="185"/>
                    <a:pt x="410" y="162"/>
                    <a:pt x="422" y="151"/>
                  </a:cubicBezTo>
                  <a:cubicBezTo>
                    <a:pt x="423" y="151"/>
                    <a:pt x="423" y="151"/>
                    <a:pt x="423" y="150"/>
                  </a:cubicBezTo>
                  <a:cubicBezTo>
                    <a:pt x="424" y="149"/>
                    <a:pt x="423" y="147"/>
                    <a:pt x="421" y="147"/>
                  </a:cubicBezTo>
                  <a:cubicBezTo>
                    <a:pt x="409" y="143"/>
                    <a:pt x="357" y="150"/>
                    <a:pt x="348" y="151"/>
                  </a:cubicBezTo>
                  <a:cubicBezTo>
                    <a:pt x="283" y="158"/>
                    <a:pt x="198" y="170"/>
                    <a:pt x="194" y="171"/>
                  </a:cubicBezTo>
                  <a:cubicBezTo>
                    <a:pt x="191" y="172"/>
                    <a:pt x="191" y="172"/>
                    <a:pt x="191" y="172"/>
                  </a:cubicBezTo>
                  <a:cubicBezTo>
                    <a:pt x="166" y="178"/>
                    <a:pt x="134" y="182"/>
                    <a:pt x="103" y="185"/>
                  </a:cubicBezTo>
                  <a:cubicBezTo>
                    <a:pt x="91" y="187"/>
                    <a:pt x="80" y="188"/>
                    <a:pt x="69" y="189"/>
                  </a:cubicBezTo>
                  <a:cubicBezTo>
                    <a:pt x="79" y="187"/>
                    <a:pt x="87" y="184"/>
                    <a:pt x="92" y="184"/>
                  </a:cubicBezTo>
                  <a:cubicBezTo>
                    <a:pt x="109" y="180"/>
                    <a:pt x="130" y="176"/>
                    <a:pt x="150" y="172"/>
                  </a:cubicBezTo>
                  <a:cubicBezTo>
                    <a:pt x="161" y="170"/>
                    <a:pt x="171" y="167"/>
                    <a:pt x="180" y="166"/>
                  </a:cubicBezTo>
                  <a:cubicBezTo>
                    <a:pt x="182" y="165"/>
                    <a:pt x="182" y="165"/>
                    <a:pt x="182" y="165"/>
                  </a:cubicBezTo>
                  <a:cubicBezTo>
                    <a:pt x="188" y="164"/>
                    <a:pt x="196" y="162"/>
                    <a:pt x="204" y="161"/>
                  </a:cubicBezTo>
                  <a:cubicBezTo>
                    <a:pt x="234" y="155"/>
                    <a:pt x="277" y="146"/>
                    <a:pt x="317" y="139"/>
                  </a:cubicBezTo>
                  <a:cubicBezTo>
                    <a:pt x="326" y="137"/>
                    <a:pt x="335" y="136"/>
                    <a:pt x="343" y="134"/>
                  </a:cubicBezTo>
                  <a:cubicBezTo>
                    <a:pt x="379" y="128"/>
                    <a:pt x="410" y="124"/>
                    <a:pt x="420" y="113"/>
                  </a:cubicBezTo>
                  <a:cubicBezTo>
                    <a:pt x="420" y="113"/>
                    <a:pt x="421" y="113"/>
                    <a:pt x="421" y="113"/>
                  </a:cubicBezTo>
                  <a:cubicBezTo>
                    <a:pt x="421" y="112"/>
                    <a:pt x="421" y="111"/>
                    <a:pt x="421" y="110"/>
                  </a:cubicBezTo>
                  <a:cubicBezTo>
                    <a:pt x="421" y="110"/>
                    <a:pt x="420" y="108"/>
                    <a:pt x="416" y="108"/>
                  </a:cubicBezTo>
                  <a:cubicBezTo>
                    <a:pt x="414" y="109"/>
                    <a:pt x="412" y="109"/>
                    <a:pt x="412" y="109"/>
                  </a:cubicBezTo>
                  <a:cubicBezTo>
                    <a:pt x="393" y="113"/>
                    <a:pt x="374" y="115"/>
                    <a:pt x="356" y="117"/>
                  </a:cubicBezTo>
                  <a:cubicBezTo>
                    <a:pt x="351" y="117"/>
                    <a:pt x="346" y="118"/>
                    <a:pt x="342" y="118"/>
                  </a:cubicBezTo>
                  <a:cubicBezTo>
                    <a:pt x="332" y="120"/>
                    <a:pt x="299" y="125"/>
                    <a:pt x="258" y="132"/>
                  </a:cubicBezTo>
                  <a:cubicBezTo>
                    <a:pt x="176" y="145"/>
                    <a:pt x="66" y="164"/>
                    <a:pt x="39" y="164"/>
                  </a:cubicBezTo>
                  <a:cubicBezTo>
                    <a:pt x="54" y="159"/>
                    <a:pt x="105" y="144"/>
                    <a:pt x="163" y="132"/>
                  </a:cubicBezTo>
                  <a:cubicBezTo>
                    <a:pt x="227" y="119"/>
                    <a:pt x="291" y="106"/>
                    <a:pt x="308" y="95"/>
                  </a:cubicBezTo>
                  <a:cubicBezTo>
                    <a:pt x="309" y="94"/>
                    <a:pt x="309" y="93"/>
                    <a:pt x="309" y="92"/>
                  </a:cubicBezTo>
                  <a:cubicBezTo>
                    <a:pt x="309" y="90"/>
                    <a:pt x="307" y="89"/>
                    <a:pt x="306" y="90"/>
                  </a:cubicBezTo>
                  <a:cubicBezTo>
                    <a:pt x="306" y="90"/>
                    <a:pt x="306" y="90"/>
                    <a:pt x="306" y="90"/>
                  </a:cubicBezTo>
                  <a:cubicBezTo>
                    <a:pt x="306" y="90"/>
                    <a:pt x="304" y="90"/>
                    <a:pt x="303" y="90"/>
                  </a:cubicBezTo>
                  <a:cubicBezTo>
                    <a:pt x="299" y="91"/>
                    <a:pt x="294" y="91"/>
                    <a:pt x="294" y="92"/>
                  </a:cubicBezTo>
                  <a:cubicBezTo>
                    <a:pt x="283" y="91"/>
                    <a:pt x="265" y="94"/>
                    <a:pt x="250" y="97"/>
                  </a:cubicBezTo>
                  <a:cubicBezTo>
                    <a:pt x="245" y="98"/>
                    <a:pt x="240" y="98"/>
                    <a:pt x="236" y="99"/>
                  </a:cubicBezTo>
                  <a:cubicBezTo>
                    <a:pt x="216" y="102"/>
                    <a:pt x="193" y="107"/>
                    <a:pt x="170" y="111"/>
                  </a:cubicBezTo>
                  <a:cubicBezTo>
                    <a:pt x="155" y="115"/>
                    <a:pt x="140" y="118"/>
                    <a:pt x="126" y="120"/>
                  </a:cubicBezTo>
                  <a:cubicBezTo>
                    <a:pt x="114" y="122"/>
                    <a:pt x="87" y="127"/>
                    <a:pt x="64" y="130"/>
                  </a:cubicBezTo>
                  <a:cubicBezTo>
                    <a:pt x="60" y="130"/>
                    <a:pt x="56" y="131"/>
                    <a:pt x="52" y="131"/>
                  </a:cubicBezTo>
                  <a:cubicBezTo>
                    <a:pt x="53" y="131"/>
                    <a:pt x="54" y="131"/>
                    <a:pt x="55" y="130"/>
                  </a:cubicBezTo>
                  <a:cubicBezTo>
                    <a:pt x="59" y="130"/>
                    <a:pt x="64" y="129"/>
                    <a:pt x="69" y="127"/>
                  </a:cubicBezTo>
                  <a:cubicBezTo>
                    <a:pt x="90" y="122"/>
                    <a:pt x="112" y="116"/>
                    <a:pt x="135" y="111"/>
                  </a:cubicBezTo>
                  <a:cubicBezTo>
                    <a:pt x="187" y="98"/>
                    <a:pt x="238" y="85"/>
                    <a:pt x="290" y="70"/>
                  </a:cubicBezTo>
                  <a:cubicBezTo>
                    <a:pt x="299" y="68"/>
                    <a:pt x="302" y="65"/>
                    <a:pt x="302" y="63"/>
                  </a:cubicBezTo>
                  <a:cubicBezTo>
                    <a:pt x="300" y="57"/>
                    <a:pt x="128" y="91"/>
                    <a:pt x="109" y="95"/>
                  </a:cubicBezTo>
                  <a:cubicBezTo>
                    <a:pt x="107" y="95"/>
                    <a:pt x="107" y="95"/>
                    <a:pt x="107" y="95"/>
                  </a:cubicBezTo>
                  <a:cubicBezTo>
                    <a:pt x="107" y="95"/>
                    <a:pt x="107" y="95"/>
                    <a:pt x="107" y="95"/>
                  </a:cubicBezTo>
                  <a:cubicBezTo>
                    <a:pt x="107" y="95"/>
                    <a:pt x="107" y="95"/>
                    <a:pt x="107" y="95"/>
                  </a:cubicBezTo>
                  <a:cubicBezTo>
                    <a:pt x="107" y="95"/>
                    <a:pt x="107" y="95"/>
                    <a:pt x="107" y="95"/>
                  </a:cubicBezTo>
                  <a:cubicBezTo>
                    <a:pt x="107" y="95"/>
                    <a:pt x="107" y="95"/>
                    <a:pt x="107" y="95"/>
                  </a:cubicBezTo>
                  <a:cubicBezTo>
                    <a:pt x="98" y="97"/>
                    <a:pt x="98" y="97"/>
                    <a:pt x="98" y="97"/>
                  </a:cubicBezTo>
                  <a:cubicBezTo>
                    <a:pt x="89" y="98"/>
                    <a:pt x="76" y="100"/>
                    <a:pt x="64" y="102"/>
                  </a:cubicBezTo>
                  <a:cubicBezTo>
                    <a:pt x="62" y="102"/>
                    <a:pt x="62" y="102"/>
                    <a:pt x="62" y="102"/>
                  </a:cubicBezTo>
                  <a:cubicBezTo>
                    <a:pt x="77" y="98"/>
                    <a:pt x="95" y="93"/>
                    <a:pt x="115" y="88"/>
                  </a:cubicBezTo>
                  <a:cubicBezTo>
                    <a:pt x="131" y="84"/>
                    <a:pt x="304" y="40"/>
                    <a:pt x="304" y="31"/>
                  </a:cubicBezTo>
                  <a:cubicBezTo>
                    <a:pt x="303" y="22"/>
                    <a:pt x="205" y="45"/>
                    <a:pt x="196" y="47"/>
                  </a:cubicBezTo>
                  <a:cubicBezTo>
                    <a:pt x="134" y="59"/>
                    <a:pt x="64" y="73"/>
                    <a:pt x="37" y="74"/>
                  </a:cubicBezTo>
                  <a:cubicBezTo>
                    <a:pt x="57" y="68"/>
                    <a:pt x="79" y="64"/>
                    <a:pt x="101" y="61"/>
                  </a:cubicBezTo>
                  <a:cubicBezTo>
                    <a:pt x="118" y="59"/>
                    <a:pt x="135" y="56"/>
                    <a:pt x="153" y="52"/>
                  </a:cubicBezTo>
                  <a:cubicBezTo>
                    <a:pt x="188" y="44"/>
                    <a:pt x="227" y="33"/>
                    <a:pt x="263" y="22"/>
                  </a:cubicBezTo>
                  <a:cubicBezTo>
                    <a:pt x="278" y="17"/>
                    <a:pt x="294" y="13"/>
                    <a:pt x="308" y="9"/>
                  </a:cubicBezTo>
                  <a:cubicBezTo>
                    <a:pt x="309" y="9"/>
                    <a:pt x="310" y="8"/>
                    <a:pt x="310" y="6"/>
                  </a:cubicBezTo>
                  <a:cubicBezTo>
                    <a:pt x="310" y="6"/>
                    <a:pt x="310" y="6"/>
                    <a:pt x="310" y="6"/>
                  </a:cubicBezTo>
                  <a:cubicBezTo>
                    <a:pt x="309" y="0"/>
                    <a:pt x="277" y="6"/>
                    <a:pt x="266" y="8"/>
                  </a:cubicBezTo>
                  <a:cubicBezTo>
                    <a:pt x="219" y="17"/>
                    <a:pt x="149" y="32"/>
                    <a:pt x="140" y="34"/>
                  </a:cubicBezTo>
                  <a:cubicBezTo>
                    <a:pt x="124" y="38"/>
                    <a:pt x="108" y="40"/>
                    <a:pt x="91" y="43"/>
                  </a:cubicBezTo>
                  <a:cubicBezTo>
                    <a:pt x="69" y="47"/>
                    <a:pt x="46" y="50"/>
                    <a:pt x="25" y="56"/>
                  </a:cubicBezTo>
                  <a:close/>
                  <a:moveTo>
                    <a:pt x="297" y="65"/>
                  </a:moveTo>
                  <a:cubicBezTo>
                    <a:pt x="297" y="65"/>
                    <a:pt x="296" y="65"/>
                    <a:pt x="295" y="65"/>
                  </a:cubicBezTo>
                  <a:cubicBezTo>
                    <a:pt x="296" y="65"/>
                    <a:pt x="297" y="65"/>
                    <a:pt x="297"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41">
              <a:extLst>
                <a:ext uri="{FF2B5EF4-FFF2-40B4-BE49-F238E27FC236}">
                  <a16:creationId xmlns:a16="http://schemas.microsoft.com/office/drawing/2014/main" xmlns="" id="{FFA7B598-A282-4860-8EC7-A9CCE57149AC}"/>
                </a:ext>
              </a:extLst>
            </p:cNvPr>
            <p:cNvSpPr>
              <a:spLocks/>
            </p:cNvSpPr>
            <p:nvPr/>
          </p:nvSpPr>
          <p:spPr bwMode="auto">
            <a:xfrm>
              <a:off x="3911" y="1600"/>
              <a:ext cx="422" cy="1034"/>
            </a:xfrm>
            <a:custGeom>
              <a:avLst/>
              <a:gdLst>
                <a:gd name="T0" fmla="*/ 1 w 178"/>
                <a:gd name="T1" fmla="*/ 44 h 435"/>
                <a:gd name="T2" fmla="*/ 12 w 178"/>
                <a:gd name="T3" fmla="*/ 194 h 435"/>
                <a:gd name="T4" fmla="*/ 14 w 178"/>
                <a:gd name="T5" fmla="*/ 193 h 435"/>
                <a:gd name="T6" fmla="*/ 28 w 178"/>
                <a:gd name="T7" fmla="*/ 126 h 435"/>
                <a:gd name="T8" fmla="*/ 33 w 178"/>
                <a:gd name="T9" fmla="*/ 198 h 435"/>
                <a:gd name="T10" fmla="*/ 38 w 178"/>
                <a:gd name="T11" fmla="*/ 199 h 435"/>
                <a:gd name="T12" fmla="*/ 47 w 178"/>
                <a:gd name="T13" fmla="*/ 62 h 435"/>
                <a:gd name="T14" fmla="*/ 51 w 178"/>
                <a:gd name="T15" fmla="*/ 210 h 435"/>
                <a:gd name="T16" fmla="*/ 68 w 178"/>
                <a:gd name="T17" fmla="*/ 212 h 435"/>
                <a:gd name="T18" fmla="*/ 76 w 178"/>
                <a:gd name="T19" fmla="*/ 35 h 435"/>
                <a:gd name="T20" fmla="*/ 76 w 178"/>
                <a:gd name="T21" fmla="*/ 229 h 435"/>
                <a:gd name="T22" fmla="*/ 93 w 178"/>
                <a:gd name="T23" fmla="*/ 244 h 435"/>
                <a:gd name="T24" fmla="*/ 97 w 178"/>
                <a:gd name="T25" fmla="*/ 150 h 435"/>
                <a:gd name="T26" fmla="*/ 100 w 178"/>
                <a:gd name="T27" fmla="*/ 36 h 435"/>
                <a:gd name="T28" fmla="*/ 105 w 178"/>
                <a:gd name="T29" fmla="*/ 80 h 435"/>
                <a:gd name="T30" fmla="*/ 104 w 178"/>
                <a:gd name="T31" fmla="*/ 292 h 435"/>
                <a:gd name="T32" fmla="*/ 118 w 178"/>
                <a:gd name="T33" fmla="*/ 233 h 435"/>
                <a:gd name="T34" fmla="*/ 125 w 178"/>
                <a:gd name="T35" fmla="*/ 217 h 435"/>
                <a:gd name="T36" fmla="*/ 125 w 178"/>
                <a:gd name="T37" fmla="*/ 424 h 435"/>
                <a:gd name="T38" fmla="*/ 145 w 178"/>
                <a:gd name="T39" fmla="*/ 294 h 435"/>
                <a:gd name="T40" fmla="*/ 149 w 178"/>
                <a:gd name="T41" fmla="*/ 54 h 435"/>
                <a:gd name="T42" fmla="*/ 154 w 178"/>
                <a:gd name="T43" fmla="*/ 87 h 435"/>
                <a:gd name="T44" fmla="*/ 155 w 178"/>
                <a:gd name="T45" fmla="*/ 277 h 435"/>
                <a:gd name="T46" fmla="*/ 166 w 178"/>
                <a:gd name="T47" fmla="*/ 425 h 435"/>
                <a:gd name="T48" fmla="*/ 176 w 178"/>
                <a:gd name="T49" fmla="*/ 103 h 435"/>
                <a:gd name="T50" fmla="*/ 173 w 178"/>
                <a:gd name="T51" fmla="*/ 2 h 435"/>
                <a:gd name="T52" fmla="*/ 168 w 178"/>
                <a:gd name="T53" fmla="*/ 299 h 435"/>
                <a:gd name="T54" fmla="*/ 160 w 178"/>
                <a:gd name="T55" fmla="*/ 277 h 435"/>
                <a:gd name="T56" fmla="*/ 159 w 178"/>
                <a:gd name="T57" fmla="*/ 87 h 435"/>
                <a:gd name="T58" fmla="*/ 150 w 178"/>
                <a:gd name="T59" fmla="*/ 7 h 435"/>
                <a:gd name="T60" fmla="*/ 141 w 178"/>
                <a:gd name="T61" fmla="*/ 176 h 435"/>
                <a:gd name="T62" fmla="*/ 131 w 178"/>
                <a:gd name="T63" fmla="*/ 424 h 435"/>
                <a:gd name="T64" fmla="*/ 131 w 178"/>
                <a:gd name="T65" fmla="*/ 217 h 435"/>
                <a:gd name="T66" fmla="*/ 118 w 178"/>
                <a:gd name="T67" fmla="*/ 100 h 435"/>
                <a:gd name="T68" fmla="*/ 107 w 178"/>
                <a:gd name="T69" fmla="*/ 287 h 435"/>
                <a:gd name="T70" fmla="*/ 111 w 178"/>
                <a:gd name="T71" fmla="*/ 80 h 435"/>
                <a:gd name="T72" fmla="*/ 95 w 178"/>
                <a:gd name="T73" fmla="*/ 33 h 435"/>
                <a:gd name="T74" fmla="*/ 92 w 178"/>
                <a:gd name="T75" fmla="*/ 141 h 435"/>
                <a:gd name="T76" fmla="*/ 88 w 178"/>
                <a:gd name="T77" fmla="*/ 230 h 435"/>
                <a:gd name="T78" fmla="*/ 81 w 178"/>
                <a:gd name="T79" fmla="*/ 229 h 435"/>
                <a:gd name="T80" fmla="*/ 80 w 178"/>
                <a:gd name="T81" fmla="*/ 27 h 435"/>
                <a:gd name="T82" fmla="*/ 66 w 178"/>
                <a:gd name="T83" fmla="*/ 88 h 435"/>
                <a:gd name="T84" fmla="*/ 56 w 178"/>
                <a:gd name="T85" fmla="*/ 225 h 435"/>
                <a:gd name="T86" fmla="*/ 54 w 178"/>
                <a:gd name="T87" fmla="*/ 30 h 435"/>
                <a:gd name="T88" fmla="*/ 50 w 178"/>
                <a:gd name="T89" fmla="*/ 27 h 435"/>
                <a:gd name="T90" fmla="*/ 45 w 178"/>
                <a:gd name="T91" fmla="*/ 29 h 435"/>
                <a:gd name="T92" fmla="*/ 39 w 178"/>
                <a:gd name="T93" fmla="*/ 103 h 435"/>
                <a:gd name="T94" fmla="*/ 25 w 178"/>
                <a:gd name="T95" fmla="*/ 36 h 435"/>
                <a:gd name="T96" fmla="*/ 7 w 178"/>
                <a:gd name="T97" fmla="*/ 146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435">
                  <a:moveTo>
                    <a:pt x="6" y="43"/>
                  </a:moveTo>
                  <a:cubicBezTo>
                    <a:pt x="6" y="42"/>
                    <a:pt x="5" y="41"/>
                    <a:pt x="3" y="41"/>
                  </a:cubicBezTo>
                  <a:cubicBezTo>
                    <a:pt x="2" y="41"/>
                    <a:pt x="0" y="42"/>
                    <a:pt x="1" y="44"/>
                  </a:cubicBezTo>
                  <a:cubicBezTo>
                    <a:pt x="1" y="46"/>
                    <a:pt x="1" y="56"/>
                    <a:pt x="1" y="69"/>
                  </a:cubicBezTo>
                  <a:cubicBezTo>
                    <a:pt x="1" y="91"/>
                    <a:pt x="1" y="121"/>
                    <a:pt x="2" y="147"/>
                  </a:cubicBezTo>
                  <a:cubicBezTo>
                    <a:pt x="3" y="173"/>
                    <a:pt x="5" y="195"/>
                    <a:pt x="12" y="194"/>
                  </a:cubicBezTo>
                  <a:cubicBezTo>
                    <a:pt x="12" y="192"/>
                    <a:pt x="12" y="192"/>
                    <a:pt x="12" y="192"/>
                  </a:cubicBezTo>
                  <a:cubicBezTo>
                    <a:pt x="12" y="194"/>
                    <a:pt x="12" y="194"/>
                    <a:pt x="12" y="194"/>
                  </a:cubicBezTo>
                  <a:cubicBezTo>
                    <a:pt x="13" y="194"/>
                    <a:pt x="14" y="194"/>
                    <a:pt x="14" y="193"/>
                  </a:cubicBezTo>
                  <a:cubicBezTo>
                    <a:pt x="21" y="182"/>
                    <a:pt x="21" y="147"/>
                    <a:pt x="21" y="112"/>
                  </a:cubicBezTo>
                  <a:cubicBezTo>
                    <a:pt x="22" y="88"/>
                    <a:pt x="22" y="65"/>
                    <a:pt x="24" y="50"/>
                  </a:cubicBezTo>
                  <a:cubicBezTo>
                    <a:pt x="25" y="64"/>
                    <a:pt x="26" y="96"/>
                    <a:pt x="28" y="126"/>
                  </a:cubicBezTo>
                  <a:cubicBezTo>
                    <a:pt x="29" y="157"/>
                    <a:pt x="30" y="187"/>
                    <a:pt x="33" y="198"/>
                  </a:cubicBezTo>
                  <a:cubicBezTo>
                    <a:pt x="33" y="198"/>
                    <a:pt x="33" y="198"/>
                    <a:pt x="33" y="198"/>
                  </a:cubicBezTo>
                  <a:cubicBezTo>
                    <a:pt x="33" y="198"/>
                    <a:pt x="33" y="198"/>
                    <a:pt x="33" y="198"/>
                  </a:cubicBezTo>
                  <a:cubicBezTo>
                    <a:pt x="34" y="201"/>
                    <a:pt x="35" y="202"/>
                    <a:pt x="36" y="202"/>
                  </a:cubicBezTo>
                  <a:cubicBezTo>
                    <a:pt x="36" y="202"/>
                    <a:pt x="36" y="202"/>
                    <a:pt x="36" y="202"/>
                  </a:cubicBezTo>
                  <a:cubicBezTo>
                    <a:pt x="37" y="202"/>
                    <a:pt x="38" y="201"/>
                    <a:pt x="38" y="199"/>
                  </a:cubicBezTo>
                  <a:cubicBezTo>
                    <a:pt x="47" y="167"/>
                    <a:pt x="46" y="135"/>
                    <a:pt x="44" y="103"/>
                  </a:cubicBezTo>
                  <a:cubicBezTo>
                    <a:pt x="44" y="99"/>
                    <a:pt x="44" y="95"/>
                    <a:pt x="44" y="91"/>
                  </a:cubicBezTo>
                  <a:cubicBezTo>
                    <a:pt x="44" y="91"/>
                    <a:pt x="45" y="77"/>
                    <a:pt x="47" y="62"/>
                  </a:cubicBezTo>
                  <a:cubicBezTo>
                    <a:pt x="48" y="50"/>
                    <a:pt x="49" y="37"/>
                    <a:pt x="50" y="33"/>
                  </a:cubicBezTo>
                  <a:cubicBezTo>
                    <a:pt x="51" y="33"/>
                    <a:pt x="50" y="104"/>
                    <a:pt x="50" y="109"/>
                  </a:cubicBezTo>
                  <a:cubicBezTo>
                    <a:pt x="51" y="151"/>
                    <a:pt x="51" y="196"/>
                    <a:pt x="51" y="210"/>
                  </a:cubicBezTo>
                  <a:cubicBezTo>
                    <a:pt x="51" y="214"/>
                    <a:pt x="51" y="219"/>
                    <a:pt x="51" y="225"/>
                  </a:cubicBezTo>
                  <a:cubicBezTo>
                    <a:pt x="50" y="245"/>
                    <a:pt x="51" y="293"/>
                    <a:pt x="59" y="280"/>
                  </a:cubicBezTo>
                  <a:cubicBezTo>
                    <a:pt x="63" y="274"/>
                    <a:pt x="66" y="246"/>
                    <a:pt x="68" y="212"/>
                  </a:cubicBezTo>
                  <a:cubicBezTo>
                    <a:pt x="71" y="165"/>
                    <a:pt x="72" y="107"/>
                    <a:pt x="71" y="87"/>
                  </a:cubicBezTo>
                  <a:cubicBezTo>
                    <a:pt x="70" y="78"/>
                    <a:pt x="70" y="63"/>
                    <a:pt x="72" y="49"/>
                  </a:cubicBezTo>
                  <a:cubicBezTo>
                    <a:pt x="73" y="44"/>
                    <a:pt x="74" y="39"/>
                    <a:pt x="76" y="35"/>
                  </a:cubicBezTo>
                  <a:cubicBezTo>
                    <a:pt x="79" y="71"/>
                    <a:pt x="78" y="122"/>
                    <a:pt x="77" y="169"/>
                  </a:cubicBezTo>
                  <a:cubicBezTo>
                    <a:pt x="76" y="190"/>
                    <a:pt x="76" y="211"/>
                    <a:pt x="76" y="228"/>
                  </a:cubicBezTo>
                  <a:cubicBezTo>
                    <a:pt x="76" y="231"/>
                    <a:pt x="76" y="228"/>
                    <a:pt x="76" y="229"/>
                  </a:cubicBezTo>
                  <a:cubicBezTo>
                    <a:pt x="76" y="232"/>
                    <a:pt x="77" y="283"/>
                    <a:pt x="83" y="285"/>
                  </a:cubicBezTo>
                  <a:cubicBezTo>
                    <a:pt x="84" y="285"/>
                    <a:pt x="86" y="285"/>
                    <a:pt x="87" y="283"/>
                  </a:cubicBezTo>
                  <a:cubicBezTo>
                    <a:pt x="92" y="276"/>
                    <a:pt x="93" y="262"/>
                    <a:pt x="93" y="244"/>
                  </a:cubicBezTo>
                  <a:cubicBezTo>
                    <a:pt x="93" y="239"/>
                    <a:pt x="93" y="235"/>
                    <a:pt x="94" y="230"/>
                  </a:cubicBezTo>
                  <a:cubicBezTo>
                    <a:pt x="94" y="218"/>
                    <a:pt x="95" y="204"/>
                    <a:pt x="95" y="191"/>
                  </a:cubicBezTo>
                  <a:cubicBezTo>
                    <a:pt x="96" y="174"/>
                    <a:pt x="97" y="158"/>
                    <a:pt x="97" y="150"/>
                  </a:cubicBezTo>
                  <a:cubicBezTo>
                    <a:pt x="97" y="141"/>
                    <a:pt x="97" y="141"/>
                    <a:pt x="97" y="141"/>
                  </a:cubicBezTo>
                  <a:cubicBezTo>
                    <a:pt x="97" y="133"/>
                    <a:pt x="97" y="125"/>
                    <a:pt x="97" y="118"/>
                  </a:cubicBezTo>
                  <a:cubicBezTo>
                    <a:pt x="97" y="90"/>
                    <a:pt x="97" y="64"/>
                    <a:pt x="100" y="36"/>
                  </a:cubicBezTo>
                  <a:cubicBezTo>
                    <a:pt x="101" y="35"/>
                    <a:pt x="101" y="34"/>
                    <a:pt x="101" y="33"/>
                  </a:cubicBezTo>
                  <a:cubicBezTo>
                    <a:pt x="100" y="29"/>
                    <a:pt x="101" y="27"/>
                    <a:pt x="102" y="24"/>
                  </a:cubicBezTo>
                  <a:cubicBezTo>
                    <a:pt x="103" y="31"/>
                    <a:pt x="104" y="54"/>
                    <a:pt x="105" y="80"/>
                  </a:cubicBezTo>
                  <a:cubicBezTo>
                    <a:pt x="106" y="116"/>
                    <a:pt x="106" y="155"/>
                    <a:pt x="105" y="163"/>
                  </a:cubicBezTo>
                  <a:cubicBezTo>
                    <a:pt x="103" y="170"/>
                    <a:pt x="100" y="212"/>
                    <a:pt x="100" y="246"/>
                  </a:cubicBezTo>
                  <a:cubicBezTo>
                    <a:pt x="100" y="269"/>
                    <a:pt x="101" y="288"/>
                    <a:pt x="104" y="292"/>
                  </a:cubicBezTo>
                  <a:cubicBezTo>
                    <a:pt x="106" y="294"/>
                    <a:pt x="108" y="294"/>
                    <a:pt x="110" y="293"/>
                  </a:cubicBezTo>
                  <a:cubicBezTo>
                    <a:pt x="114" y="289"/>
                    <a:pt x="115" y="270"/>
                    <a:pt x="117" y="250"/>
                  </a:cubicBezTo>
                  <a:cubicBezTo>
                    <a:pt x="117" y="244"/>
                    <a:pt x="117" y="238"/>
                    <a:pt x="118" y="233"/>
                  </a:cubicBezTo>
                  <a:cubicBezTo>
                    <a:pt x="121" y="196"/>
                    <a:pt x="122" y="145"/>
                    <a:pt x="123" y="101"/>
                  </a:cubicBezTo>
                  <a:cubicBezTo>
                    <a:pt x="124" y="63"/>
                    <a:pt x="125" y="32"/>
                    <a:pt x="126" y="20"/>
                  </a:cubicBezTo>
                  <a:cubicBezTo>
                    <a:pt x="133" y="49"/>
                    <a:pt x="129" y="141"/>
                    <a:pt x="125" y="217"/>
                  </a:cubicBezTo>
                  <a:cubicBezTo>
                    <a:pt x="123" y="255"/>
                    <a:pt x="122" y="289"/>
                    <a:pt x="122" y="309"/>
                  </a:cubicBezTo>
                  <a:cubicBezTo>
                    <a:pt x="122" y="311"/>
                    <a:pt x="122" y="316"/>
                    <a:pt x="122" y="323"/>
                  </a:cubicBezTo>
                  <a:cubicBezTo>
                    <a:pt x="121" y="346"/>
                    <a:pt x="120" y="404"/>
                    <a:pt x="125" y="424"/>
                  </a:cubicBezTo>
                  <a:cubicBezTo>
                    <a:pt x="127" y="431"/>
                    <a:pt x="132" y="435"/>
                    <a:pt x="136" y="427"/>
                  </a:cubicBezTo>
                  <a:cubicBezTo>
                    <a:pt x="137" y="424"/>
                    <a:pt x="137" y="419"/>
                    <a:pt x="138" y="410"/>
                  </a:cubicBezTo>
                  <a:cubicBezTo>
                    <a:pt x="142" y="375"/>
                    <a:pt x="144" y="335"/>
                    <a:pt x="145" y="294"/>
                  </a:cubicBezTo>
                  <a:cubicBezTo>
                    <a:pt x="146" y="253"/>
                    <a:pt x="147" y="212"/>
                    <a:pt x="147" y="176"/>
                  </a:cubicBezTo>
                  <a:cubicBezTo>
                    <a:pt x="147" y="171"/>
                    <a:pt x="147" y="176"/>
                    <a:pt x="147" y="172"/>
                  </a:cubicBezTo>
                  <a:cubicBezTo>
                    <a:pt x="147" y="153"/>
                    <a:pt x="147" y="96"/>
                    <a:pt x="149" y="54"/>
                  </a:cubicBezTo>
                  <a:cubicBezTo>
                    <a:pt x="151" y="37"/>
                    <a:pt x="152" y="23"/>
                    <a:pt x="154" y="15"/>
                  </a:cubicBezTo>
                  <a:cubicBezTo>
                    <a:pt x="154" y="22"/>
                    <a:pt x="154" y="30"/>
                    <a:pt x="154" y="39"/>
                  </a:cubicBezTo>
                  <a:cubicBezTo>
                    <a:pt x="154" y="61"/>
                    <a:pt x="153" y="85"/>
                    <a:pt x="154" y="87"/>
                  </a:cubicBezTo>
                  <a:cubicBezTo>
                    <a:pt x="154" y="109"/>
                    <a:pt x="155" y="134"/>
                    <a:pt x="155" y="158"/>
                  </a:cubicBezTo>
                  <a:cubicBezTo>
                    <a:pt x="155" y="186"/>
                    <a:pt x="154" y="214"/>
                    <a:pt x="154" y="238"/>
                  </a:cubicBezTo>
                  <a:cubicBezTo>
                    <a:pt x="153" y="249"/>
                    <a:pt x="154" y="263"/>
                    <a:pt x="155" y="277"/>
                  </a:cubicBezTo>
                  <a:cubicBezTo>
                    <a:pt x="156" y="318"/>
                    <a:pt x="152" y="355"/>
                    <a:pt x="153" y="396"/>
                  </a:cubicBezTo>
                  <a:cubicBezTo>
                    <a:pt x="153" y="412"/>
                    <a:pt x="155" y="426"/>
                    <a:pt x="158" y="428"/>
                  </a:cubicBezTo>
                  <a:cubicBezTo>
                    <a:pt x="162" y="431"/>
                    <a:pt x="164" y="427"/>
                    <a:pt x="166" y="425"/>
                  </a:cubicBezTo>
                  <a:cubicBezTo>
                    <a:pt x="172" y="413"/>
                    <a:pt x="173" y="363"/>
                    <a:pt x="174" y="299"/>
                  </a:cubicBezTo>
                  <a:cubicBezTo>
                    <a:pt x="174" y="278"/>
                    <a:pt x="174" y="256"/>
                    <a:pt x="175" y="232"/>
                  </a:cubicBezTo>
                  <a:cubicBezTo>
                    <a:pt x="176" y="188"/>
                    <a:pt x="176" y="143"/>
                    <a:pt x="176" y="103"/>
                  </a:cubicBezTo>
                  <a:cubicBezTo>
                    <a:pt x="177" y="58"/>
                    <a:pt x="177" y="21"/>
                    <a:pt x="178" y="3"/>
                  </a:cubicBezTo>
                  <a:cubicBezTo>
                    <a:pt x="178" y="1"/>
                    <a:pt x="177" y="0"/>
                    <a:pt x="175" y="0"/>
                  </a:cubicBezTo>
                  <a:cubicBezTo>
                    <a:pt x="174" y="0"/>
                    <a:pt x="173" y="1"/>
                    <a:pt x="173" y="2"/>
                  </a:cubicBezTo>
                  <a:cubicBezTo>
                    <a:pt x="172" y="20"/>
                    <a:pt x="171" y="58"/>
                    <a:pt x="171" y="103"/>
                  </a:cubicBezTo>
                  <a:cubicBezTo>
                    <a:pt x="171" y="143"/>
                    <a:pt x="170" y="188"/>
                    <a:pt x="169" y="232"/>
                  </a:cubicBezTo>
                  <a:cubicBezTo>
                    <a:pt x="169" y="255"/>
                    <a:pt x="168" y="278"/>
                    <a:pt x="168" y="299"/>
                  </a:cubicBezTo>
                  <a:cubicBezTo>
                    <a:pt x="168" y="302"/>
                    <a:pt x="164" y="425"/>
                    <a:pt x="161" y="422"/>
                  </a:cubicBezTo>
                  <a:cubicBezTo>
                    <a:pt x="160" y="422"/>
                    <a:pt x="159" y="416"/>
                    <a:pt x="159" y="396"/>
                  </a:cubicBezTo>
                  <a:cubicBezTo>
                    <a:pt x="158" y="355"/>
                    <a:pt x="162" y="317"/>
                    <a:pt x="160" y="277"/>
                  </a:cubicBezTo>
                  <a:cubicBezTo>
                    <a:pt x="159" y="263"/>
                    <a:pt x="159" y="249"/>
                    <a:pt x="159" y="238"/>
                  </a:cubicBezTo>
                  <a:cubicBezTo>
                    <a:pt x="160" y="214"/>
                    <a:pt x="160" y="186"/>
                    <a:pt x="160" y="158"/>
                  </a:cubicBezTo>
                  <a:cubicBezTo>
                    <a:pt x="160" y="133"/>
                    <a:pt x="160" y="109"/>
                    <a:pt x="159" y="87"/>
                  </a:cubicBezTo>
                  <a:cubicBezTo>
                    <a:pt x="159" y="85"/>
                    <a:pt x="159" y="61"/>
                    <a:pt x="159" y="39"/>
                  </a:cubicBezTo>
                  <a:cubicBezTo>
                    <a:pt x="159" y="29"/>
                    <a:pt x="159" y="18"/>
                    <a:pt x="159" y="8"/>
                  </a:cubicBezTo>
                  <a:cubicBezTo>
                    <a:pt x="160" y="2"/>
                    <a:pt x="152" y="3"/>
                    <a:pt x="150" y="7"/>
                  </a:cubicBezTo>
                  <a:cubicBezTo>
                    <a:pt x="146" y="15"/>
                    <a:pt x="145" y="38"/>
                    <a:pt x="144" y="54"/>
                  </a:cubicBezTo>
                  <a:cubicBezTo>
                    <a:pt x="141" y="95"/>
                    <a:pt x="141" y="153"/>
                    <a:pt x="141" y="172"/>
                  </a:cubicBezTo>
                  <a:cubicBezTo>
                    <a:pt x="141" y="173"/>
                    <a:pt x="141" y="169"/>
                    <a:pt x="141" y="176"/>
                  </a:cubicBezTo>
                  <a:cubicBezTo>
                    <a:pt x="141" y="212"/>
                    <a:pt x="141" y="254"/>
                    <a:pt x="140" y="294"/>
                  </a:cubicBezTo>
                  <a:cubicBezTo>
                    <a:pt x="138" y="335"/>
                    <a:pt x="136" y="375"/>
                    <a:pt x="133" y="409"/>
                  </a:cubicBezTo>
                  <a:cubicBezTo>
                    <a:pt x="132" y="417"/>
                    <a:pt x="132" y="422"/>
                    <a:pt x="131" y="424"/>
                  </a:cubicBezTo>
                  <a:cubicBezTo>
                    <a:pt x="125" y="417"/>
                    <a:pt x="127" y="352"/>
                    <a:pt x="127" y="323"/>
                  </a:cubicBezTo>
                  <a:cubicBezTo>
                    <a:pt x="127" y="316"/>
                    <a:pt x="127" y="311"/>
                    <a:pt x="127" y="309"/>
                  </a:cubicBezTo>
                  <a:cubicBezTo>
                    <a:pt x="127" y="290"/>
                    <a:pt x="129" y="255"/>
                    <a:pt x="131" y="217"/>
                  </a:cubicBezTo>
                  <a:cubicBezTo>
                    <a:pt x="134" y="135"/>
                    <a:pt x="139" y="34"/>
                    <a:pt x="129" y="12"/>
                  </a:cubicBezTo>
                  <a:cubicBezTo>
                    <a:pt x="128" y="10"/>
                    <a:pt x="126" y="9"/>
                    <a:pt x="124" y="10"/>
                  </a:cubicBezTo>
                  <a:cubicBezTo>
                    <a:pt x="120" y="12"/>
                    <a:pt x="119" y="52"/>
                    <a:pt x="118" y="100"/>
                  </a:cubicBezTo>
                  <a:cubicBezTo>
                    <a:pt x="117" y="144"/>
                    <a:pt x="116" y="195"/>
                    <a:pt x="113" y="232"/>
                  </a:cubicBezTo>
                  <a:cubicBezTo>
                    <a:pt x="112" y="238"/>
                    <a:pt x="112" y="244"/>
                    <a:pt x="111" y="249"/>
                  </a:cubicBezTo>
                  <a:cubicBezTo>
                    <a:pt x="110" y="266"/>
                    <a:pt x="109" y="282"/>
                    <a:pt x="107" y="287"/>
                  </a:cubicBezTo>
                  <a:cubicBezTo>
                    <a:pt x="106" y="282"/>
                    <a:pt x="105" y="266"/>
                    <a:pt x="105" y="246"/>
                  </a:cubicBezTo>
                  <a:cubicBezTo>
                    <a:pt x="106" y="213"/>
                    <a:pt x="108" y="171"/>
                    <a:pt x="110" y="165"/>
                  </a:cubicBezTo>
                  <a:cubicBezTo>
                    <a:pt x="112" y="156"/>
                    <a:pt x="112" y="116"/>
                    <a:pt x="111" y="80"/>
                  </a:cubicBezTo>
                  <a:cubicBezTo>
                    <a:pt x="110" y="52"/>
                    <a:pt x="108" y="26"/>
                    <a:pt x="105" y="18"/>
                  </a:cubicBezTo>
                  <a:cubicBezTo>
                    <a:pt x="105" y="18"/>
                    <a:pt x="105" y="18"/>
                    <a:pt x="105" y="18"/>
                  </a:cubicBezTo>
                  <a:cubicBezTo>
                    <a:pt x="102" y="11"/>
                    <a:pt x="95" y="21"/>
                    <a:pt x="95" y="33"/>
                  </a:cubicBezTo>
                  <a:cubicBezTo>
                    <a:pt x="95" y="34"/>
                    <a:pt x="95" y="35"/>
                    <a:pt x="95" y="36"/>
                  </a:cubicBezTo>
                  <a:cubicBezTo>
                    <a:pt x="92" y="64"/>
                    <a:pt x="92" y="90"/>
                    <a:pt x="92" y="118"/>
                  </a:cubicBezTo>
                  <a:cubicBezTo>
                    <a:pt x="92" y="125"/>
                    <a:pt x="92" y="133"/>
                    <a:pt x="92" y="141"/>
                  </a:cubicBezTo>
                  <a:cubicBezTo>
                    <a:pt x="91" y="150"/>
                    <a:pt x="91" y="150"/>
                    <a:pt x="91" y="150"/>
                  </a:cubicBezTo>
                  <a:cubicBezTo>
                    <a:pt x="91" y="158"/>
                    <a:pt x="91" y="174"/>
                    <a:pt x="90" y="191"/>
                  </a:cubicBezTo>
                  <a:cubicBezTo>
                    <a:pt x="89" y="204"/>
                    <a:pt x="89" y="217"/>
                    <a:pt x="88" y="230"/>
                  </a:cubicBezTo>
                  <a:cubicBezTo>
                    <a:pt x="88" y="235"/>
                    <a:pt x="88" y="239"/>
                    <a:pt x="88" y="244"/>
                  </a:cubicBezTo>
                  <a:cubicBezTo>
                    <a:pt x="87" y="259"/>
                    <a:pt x="87" y="271"/>
                    <a:pt x="84" y="278"/>
                  </a:cubicBezTo>
                  <a:cubicBezTo>
                    <a:pt x="81" y="272"/>
                    <a:pt x="81" y="238"/>
                    <a:pt x="81" y="229"/>
                  </a:cubicBezTo>
                  <a:cubicBezTo>
                    <a:pt x="81" y="227"/>
                    <a:pt x="81" y="230"/>
                    <a:pt x="81" y="228"/>
                  </a:cubicBezTo>
                  <a:cubicBezTo>
                    <a:pt x="81" y="210"/>
                    <a:pt x="82" y="190"/>
                    <a:pt x="82" y="169"/>
                  </a:cubicBezTo>
                  <a:cubicBezTo>
                    <a:pt x="84" y="118"/>
                    <a:pt x="85" y="63"/>
                    <a:pt x="80" y="27"/>
                  </a:cubicBezTo>
                  <a:cubicBezTo>
                    <a:pt x="80" y="26"/>
                    <a:pt x="80" y="26"/>
                    <a:pt x="79" y="25"/>
                  </a:cubicBezTo>
                  <a:cubicBezTo>
                    <a:pt x="73" y="19"/>
                    <a:pt x="67" y="46"/>
                    <a:pt x="67" y="49"/>
                  </a:cubicBezTo>
                  <a:cubicBezTo>
                    <a:pt x="65" y="62"/>
                    <a:pt x="65" y="78"/>
                    <a:pt x="66" y="88"/>
                  </a:cubicBezTo>
                  <a:cubicBezTo>
                    <a:pt x="67" y="107"/>
                    <a:pt x="66" y="165"/>
                    <a:pt x="63" y="212"/>
                  </a:cubicBezTo>
                  <a:cubicBezTo>
                    <a:pt x="61" y="239"/>
                    <a:pt x="59" y="262"/>
                    <a:pt x="56" y="272"/>
                  </a:cubicBezTo>
                  <a:cubicBezTo>
                    <a:pt x="55" y="264"/>
                    <a:pt x="55" y="243"/>
                    <a:pt x="56" y="225"/>
                  </a:cubicBezTo>
                  <a:cubicBezTo>
                    <a:pt x="56" y="220"/>
                    <a:pt x="56" y="215"/>
                    <a:pt x="56" y="210"/>
                  </a:cubicBezTo>
                  <a:cubicBezTo>
                    <a:pt x="57" y="196"/>
                    <a:pt x="56" y="151"/>
                    <a:pt x="56" y="109"/>
                  </a:cubicBezTo>
                  <a:cubicBezTo>
                    <a:pt x="56" y="84"/>
                    <a:pt x="56" y="54"/>
                    <a:pt x="54" y="30"/>
                  </a:cubicBezTo>
                  <a:cubicBezTo>
                    <a:pt x="54" y="28"/>
                    <a:pt x="53" y="27"/>
                    <a:pt x="51" y="27"/>
                  </a:cubicBezTo>
                  <a:cubicBezTo>
                    <a:pt x="51" y="27"/>
                    <a:pt x="51" y="27"/>
                    <a:pt x="51" y="27"/>
                  </a:cubicBezTo>
                  <a:cubicBezTo>
                    <a:pt x="50" y="28"/>
                    <a:pt x="50" y="28"/>
                    <a:pt x="50" y="27"/>
                  </a:cubicBezTo>
                  <a:cubicBezTo>
                    <a:pt x="49" y="27"/>
                    <a:pt x="48" y="27"/>
                    <a:pt x="47" y="28"/>
                  </a:cubicBezTo>
                  <a:cubicBezTo>
                    <a:pt x="46" y="28"/>
                    <a:pt x="45" y="28"/>
                    <a:pt x="45" y="29"/>
                  </a:cubicBezTo>
                  <a:cubicBezTo>
                    <a:pt x="45" y="29"/>
                    <a:pt x="45" y="29"/>
                    <a:pt x="45" y="29"/>
                  </a:cubicBezTo>
                  <a:cubicBezTo>
                    <a:pt x="45" y="30"/>
                    <a:pt x="43" y="46"/>
                    <a:pt x="42" y="61"/>
                  </a:cubicBezTo>
                  <a:cubicBezTo>
                    <a:pt x="40" y="76"/>
                    <a:pt x="39" y="91"/>
                    <a:pt x="39" y="91"/>
                  </a:cubicBezTo>
                  <a:cubicBezTo>
                    <a:pt x="39" y="95"/>
                    <a:pt x="39" y="99"/>
                    <a:pt x="39" y="103"/>
                  </a:cubicBezTo>
                  <a:cubicBezTo>
                    <a:pt x="40" y="132"/>
                    <a:pt x="41" y="161"/>
                    <a:pt x="35" y="189"/>
                  </a:cubicBezTo>
                  <a:cubicBezTo>
                    <a:pt x="35" y="177"/>
                    <a:pt x="34" y="152"/>
                    <a:pt x="33" y="126"/>
                  </a:cubicBezTo>
                  <a:cubicBezTo>
                    <a:pt x="33" y="118"/>
                    <a:pt x="30" y="38"/>
                    <a:pt x="25" y="36"/>
                  </a:cubicBezTo>
                  <a:cubicBezTo>
                    <a:pt x="17" y="34"/>
                    <a:pt x="16" y="101"/>
                    <a:pt x="16" y="112"/>
                  </a:cubicBezTo>
                  <a:cubicBezTo>
                    <a:pt x="16" y="143"/>
                    <a:pt x="15" y="175"/>
                    <a:pt x="11" y="188"/>
                  </a:cubicBezTo>
                  <a:cubicBezTo>
                    <a:pt x="9" y="183"/>
                    <a:pt x="8" y="166"/>
                    <a:pt x="7" y="146"/>
                  </a:cubicBezTo>
                  <a:cubicBezTo>
                    <a:pt x="6" y="121"/>
                    <a:pt x="6" y="91"/>
                    <a:pt x="6" y="69"/>
                  </a:cubicBezTo>
                  <a:cubicBezTo>
                    <a:pt x="6" y="56"/>
                    <a:pt x="6" y="46"/>
                    <a:pt x="6"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42">
              <a:extLst>
                <a:ext uri="{FF2B5EF4-FFF2-40B4-BE49-F238E27FC236}">
                  <a16:creationId xmlns:a16="http://schemas.microsoft.com/office/drawing/2014/main" xmlns="" id="{780F82A5-D5EE-41BF-85A2-B32AB2AA087F}"/>
                </a:ext>
              </a:extLst>
            </p:cNvPr>
            <p:cNvSpPr>
              <a:spLocks/>
            </p:cNvSpPr>
            <p:nvPr/>
          </p:nvSpPr>
          <p:spPr bwMode="auto">
            <a:xfrm>
              <a:off x="4292" y="1602"/>
              <a:ext cx="301" cy="131"/>
            </a:xfrm>
            <a:custGeom>
              <a:avLst/>
              <a:gdLst>
                <a:gd name="T0" fmla="*/ 4 w 127"/>
                <a:gd name="T1" fmla="*/ 1 h 55"/>
                <a:gd name="T2" fmla="*/ 1 w 127"/>
                <a:gd name="T3" fmla="*/ 1 h 55"/>
                <a:gd name="T4" fmla="*/ 1 w 127"/>
                <a:gd name="T5" fmla="*/ 5 h 55"/>
                <a:gd name="T6" fmla="*/ 100 w 127"/>
                <a:gd name="T7" fmla="*/ 46 h 55"/>
                <a:gd name="T8" fmla="*/ 123 w 127"/>
                <a:gd name="T9" fmla="*/ 54 h 55"/>
                <a:gd name="T10" fmla="*/ 126 w 127"/>
                <a:gd name="T11" fmla="*/ 52 h 55"/>
                <a:gd name="T12" fmla="*/ 125 w 127"/>
                <a:gd name="T13" fmla="*/ 49 h 55"/>
                <a:gd name="T14" fmla="*/ 102 w 127"/>
                <a:gd name="T15" fmla="*/ 40 h 55"/>
                <a:gd name="T16" fmla="*/ 4 w 127"/>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55">
                  <a:moveTo>
                    <a:pt x="4" y="1"/>
                  </a:moveTo>
                  <a:cubicBezTo>
                    <a:pt x="3" y="0"/>
                    <a:pt x="2" y="0"/>
                    <a:pt x="1" y="1"/>
                  </a:cubicBezTo>
                  <a:cubicBezTo>
                    <a:pt x="0" y="2"/>
                    <a:pt x="0" y="4"/>
                    <a:pt x="1" y="5"/>
                  </a:cubicBezTo>
                  <a:cubicBezTo>
                    <a:pt x="12" y="14"/>
                    <a:pt x="67" y="34"/>
                    <a:pt x="100" y="46"/>
                  </a:cubicBezTo>
                  <a:cubicBezTo>
                    <a:pt x="110" y="49"/>
                    <a:pt x="118" y="52"/>
                    <a:pt x="123" y="54"/>
                  </a:cubicBezTo>
                  <a:cubicBezTo>
                    <a:pt x="124" y="55"/>
                    <a:pt x="126" y="54"/>
                    <a:pt x="126" y="52"/>
                  </a:cubicBezTo>
                  <a:cubicBezTo>
                    <a:pt x="127" y="51"/>
                    <a:pt x="126" y="49"/>
                    <a:pt x="125" y="49"/>
                  </a:cubicBezTo>
                  <a:cubicBezTo>
                    <a:pt x="121" y="47"/>
                    <a:pt x="112" y="44"/>
                    <a:pt x="102" y="40"/>
                  </a:cubicBezTo>
                  <a:cubicBezTo>
                    <a:pt x="69" y="29"/>
                    <a:pt x="15" y="1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43">
              <a:extLst>
                <a:ext uri="{FF2B5EF4-FFF2-40B4-BE49-F238E27FC236}">
                  <a16:creationId xmlns:a16="http://schemas.microsoft.com/office/drawing/2014/main" xmlns="" id="{65A8AB98-0232-4890-A1E4-146420F7A178}"/>
                </a:ext>
              </a:extLst>
            </p:cNvPr>
            <p:cNvSpPr>
              <a:spLocks/>
            </p:cNvSpPr>
            <p:nvPr/>
          </p:nvSpPr>
          <p:spPr bwMode="auto">
            <a:xfrm>
              <a:off x="3579" y="1964"/>
              <a:ext cx="446" cy="133"/>
            </a:xfrm>
            <a:custGeom>
              <a:avLst/>
              <a:gdLst>
                <a:gd name="T0" fmla="*/ 2 w 188"/>
                <a:gd name="T1" fmla="*/ 4 h 56"/>
                <a:gd name="T2" fmla="*/ 0 w 188"/>
                <a:gd name="T3" fmla="*/ 7 h 56"/>
                <a:gd name="T4" fmla="*/ 3 w 188"/>
                <a:gd name="T5" fmla="*/ 9 h 56"/>
                <a:gd name="T6" fmla="*/ 185 w 188"/>
                <a:gd name="T7" fmla="*/ 55 h 56"/>
                <a:gd name="T8" fmla="*/ 188 w 188"/>
                <a:gd name="T9" fmla="*/ 53 h 56"/>
                <a:gd name="T10" fmla="*/ 186 w 188"/>
                <a:gd name="T11" fmla="*/ 50 h 56"/>
                <a:gd name="T12" fmla="*/ 2 w 188"/>
                <a:gd name="T13" fmla="*/ 4 h 56"/>
              </a:gdLst>
              <a:ahLst/>
              <a:cxnLst>
                <a:cxn ang="0">
                  <a:pos x="T0" y="T1"/>
                </a:cxn>
                <a:cxn ang="0">
                  <a:pos x="T2" y="T3"/>
                </a:cxn>
                <a:cxn ang="0">
                  <a:pos x="T4" y="T5"/>
                </a:cxn>
                <a:cxn ang="0">
                  <a:pos x="T6" y="T7"/>
                </a:cxn>
                <a:cxn ang="0">
                  <a:pos x="T8" y="T9"/>
                </a:cxn>
                <a:cxn ang="0">
                  <a:pos x="T10" y="T11"/>
                </a:cxn>
                <a:cxn ang="0">
                  <a:pos x="T12" y="T13"/>
                </a:cxn>
              </a:cxnLst>
              <a:rect l="0" t="0" r="r" b="b"/>
              <a:pathLst>
                <a:path w="188" h="56">
                  <a:moveTo>
                    <a:pt x="2" y="4"/>
                  </a:moveTo>
                  <a:cubicBezTo>
                    <a:pt x="0" y="4"/>
                    <a:pt x="0" y="6"/>
                    <a:pt x="0" y="7"/>
                  </a:cubicBezTo>
                  <a:cubicBezTo>
                    <a:pt x="0" y="9"/>
                    <a:pt x="2" y="10"/>
                    <a:pt x="3" y="9"/>
                  </a:cubicBezTo>
                  <a:cubicBezTo>
                    <a:pt x="15" y="6"/>
                    <a:pt x="149" y="50"/>
                    <a:pt x="185" y="55"/>
                  </a:cubicBezTo>
                  <a:cubicBezTo>
                    <a:pt x="187" y="56"/>
                    <a:pt x="188" y="54"/>
                    <a:pt x="188" y="53"/>
                  </a:cubicBezTo>
                  <a:cubicBezTo>
                    <a:pt x="188" y="52"/>
                    <a:pt x="187" y="50"/>
                    <a:pt x="186" y="50"/>
                  </a:cubicBezTo>
                  <a:cubicBezTo>
                    <a:pt x="148" y="45"/>
                    <a:pt x="16" y="0"/>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44">
              <a:extLst>
                <a:ext uri="{FF2B5EF4-FFF2-40B4-BE49-F238E27FC236}">
                  <a16:creationId xmlns:a16="http://schemas.microsoft.com/office/drawing/2014/main" xmlns="" id="{70A4BF06-B9D6-4092-ACFE-4673BE14A0C6}"/>
                </a:ext>
              </a:extLst>
            </p:cNvPr>
            <p:cNvSpPr>
              <a:spLocks/>
            </p:cNvSpPr>
            <p:nvPr/>
          </p:nvSpPr>
          <p:spPr bwMode="auto">
            <a:xfrm>
              <a:off x="3871" y="2228"/>
              <a:ext cx="350" cy="97"/>
            </a:xfrm>
            <a:custGeom>
              <a:avLst/>
              <a:gdLst>
                <a:gd name="T0" fmla="*/ 3 w 148"/>
                <a:gd name="T1" fmla="*/ 1 h 41"/>
                <a:gd name="T2" fmla="*/ 0 w 148"/>
                <a:gd name="T3" fmla="*/ 3 h 41"/>
                <a:gd name="T4" fmla="*/ 2 w 148"/>
                <a:gd name="T5" fmla="*/ 6 h 41"/>
                <a:gd name="T6" fmla="*/ 90 w 148"/>
                <a:gd name="T7" fmla="*/ 28 h 41"/>
                <a:gd name="T8" fmla="*/ 146 w 148"/>
                <a:gd name="T9" fmla="*/ 41 h 41"/>
                <a:gd name="T10" fmla="*/ 148 w 148"/>
                <a:gd name="T11" fmla="*/ 38 h 41"/>
                <a:gd name="T12" fmla="*/ 145 w 148"/>
                <a:gd name="T13" fmla="*/ 36 h 41"/>
                <a:gd name="T14" fmla="*/ 92 w 148"/>
                <a:gd name="T15" fmla="*/ 22 h 41"/>
                <a:gd name="T16" fmla="*/ 3 w 148"/>
                <a:gd name="T17" fmla="*/ 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41">
                  <a:moveTo>
                    <a:pt x="3" y="1"/>
                  </a:moveTo>
                  <a:cubicBezTo>
                    <a:pt x="2" y="0"/>
                    <a:pt x="0" y="1"/>
                    <a:pt x="0" y="3"/>
                  </a:cubicBezTo>
                  <a:cubicBezTo>
                    <a:pt x="0" y="4"/>
                    <a:pt x="1" y="6"/>
                    <a:pt x="2" y="6"/>
                  </a:cubicBezTo>
                  <a:cubicBezTo>
                    <a:pt x="11" y="8"/>
                    <a:pt x="54" y="18"/>
                    <a:pt x="90" y="28"/>
                  </a:cubicBezTo>
                  <a:cubicBezTo>
                    <a:pt x="119" y="35"/>
                    <a:pt x="144" y="41"/>
                    <a:pt x="146" y="41"/>
                  </a:cubicBezTo>
                  <a:cubicBezTo>
                    <a:pt x="147" y="41"/>
                    <a:pt x="148" y="40"/>
                    <a:pt x="148" y="38"/>
                  </a:cubicBezTo>
                  <a:cubicBezTo>
                    <a:pt x="148" y="37"/>
                    <a:pt x="147" y="36"/>
                    <a:pt x="145" y="36"/>
                  </a:cubicBezTo>
                  <a:cubicBezTo>
                    <a:pt x="145" y="36"/>
                    <a:pt x="120" y="30"/>
                    <a:pt x="92" y="22"/>
                  </a:cubicBezTo>
                  <a:cubicBezTo>
                    <a:pt x="55" y="13"/>
                    <a:pt x="12" y="2"/>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45">
              <a:extLst>
                <a:ext uri="{FF2B5EF4-FFF2-40B4-BE49-F238E27FC236}">
                  <a16:creationId xmlns:a16="http://schemas.microsoft.com/office/drawing/2014/main" xmlns="" id="{411624DF-4000-436A-ABCB-44BCD2D529DE}"/>
                </a:ext>
              </a:extLst>
            </p:cNvPr>
            <p:cNvSpPr>
              <a:spLocks/>
            </p:cNvSpPr>
            <p:nvPr/>
          </p:nvSpPr>
          <p:spPr bwMode="auto">
            <a:xfrm>
              <a:off x="4560" y="1702"/>
              <a:ext cx="26" cy="916"/>
            </a:xfrm>
            <a:custGeom>
              <a:avLst/>
              <a:gdLst>
                <a:gd name="T0" fmla="*/ 11 w 11"/>
                <a:gd name="T1" fmla="*/ 3 h 385"/>
                <a:gd name="T2" fmla="*/ 9 w 11"/>
                <a:gd name="T3" fmla="*/ 0 h 385"/>
                <a:gd name="T4" fmla="*/ 6 w 11"/>
                <a:gd name="T5" fmla="*/ 3 h 385"/>
                <a:gd name="T6" fmla="*/ 1 w 11"/>
                <a:gd name="T7" fmla="*/ 245 h 385"/>
                <a:gd name="T8" fmla="*/ 0 w 11"/>
                <a:gd name="T9" fmla="*/ 383 h 385"/>
                <a:gd name="T10" fmla="*/ 2 w 11"/>
                <a:gd name="T11" fmla="*/ 385 h 385"/>
                <a:gd name="T12" fmla="*/ 5 w 11"/>
                <a:gd name="T13" fmla="*/ 383 h 385"/>
                <a:gd name="T14" fmla="*/ 6 w 11"/>
                <a:gd name="T15" fmla="*/ 245 h 385"/>
                <a:gd name="T16" fmla="*/ 11 w 11"/>
                <a:gd name="T17" fmla="*/ 3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85">
                  <a:moveTo>
                    <a:pt x="11" y="3"/>
                  </a:moveTo>
                  <a:cubicBezTo>
                    <a:pt x="11" y="1"/>
                    <a:pt x="10" y="0"/>
                    <a:pt x="9" y="0"/>
                  </a:cubicBezTo>
                  <a:cubicBezTo>
                    <a:pt x="7" y="0"/>
                    <a:pt x="6" y="1"/>
                    <a:pt x="6" y="3"/>
                  </a:cubicBezTo>
                  <a:cubicBezTo>
                    <a:pt x="2" y="81"/>
                    <a:pt x="1" y="164"/>
                    <a:pt x="1" y="245"/>
                  </a:cubicBezTo>
                  <a:cubicBezTo>
                    <a:pt x="1" y="292"/>
                    <a:pt x="0" y="338"/>
                    <a:pt x="0" y="383"/>
                  </a:cubicBezTo>
                  <a:cubicBezTo>
                    <a:pt x="0" y="384"/>
                    <a:pt x="1" y="385"/>
                    <a:pt x="2" y="385"/>
                  </a:cubicBezTo>
                  <a:cubicBezTo>
                    <a:pt x="4" y="385"/>
                    <a:pt x="5" y="384"/>
                    <a:pt x="5" y="383"/>
                  </a:cubicBezTo>
                  <a:cubicBezTo>
                    <a:pt x="6" y="338"/>
                    <a:pt x="6" y="292"/>
                    <a:pt x="6" y="245"/>
                  </a:cubicBezTo>
                  <a:cubicBezTo>
                    <a:pt x="7" y="164"/>
                    <a:pt x="7" y="81"/>
                    <a:pt x="1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46">
              <a:extLst>
                <a:ext uri="{FF2B5EF4-FFF2-40B4-BE49-F238E27FC236}">
                  <a16:creationId xmlns:a16="http://schemas.microsoft.com/office/drawing/2014/main" xmlns="" id="{6AF59579-2B5E-44A1-9A87-EE4A54729ABC}"/>
                </a:ext>
              </a:extLst>
            </p:cNvPr>
            <p:cNvSpPr>
              <a:spLocks/>
            </p:cNvSpPr>
            <p:nvPr/>
          </p:nvSpPr>
          <p:spPr bwMode="auto">
            <a:xfrm>
              <a:off x="3416" y="2282"/>
              <a:ext cx="26" cy="357"/>
            </a:xfrm>
            <a:custGeom>
              <a:avLst/>
              <a:gdLst>
                <a:gd name="T0" fmla="*/ 6 w 11"/>
                <a:gd name="T1" fmla="*/ 2 h 150"/>
                <a:gd name="T2" fmla="*/ 3 w 11"/>
                <a:gd name="T3" fmla="*/ 0 h 150"/>
                <a:gd name="T4" fmla="*/ 0 w 11"/>
                <a:gd name="T5" fmla="*/ 2 h 150"/>
                <a:gd name="T6" fmla="*/ 2 w 11"/>
                <a:gd name="T7" fmla="*/ 95 h 150"/>
                <a:gd name="T8" fmla="*/ 5 w 11"/>
                <a:gd name="T9" fmla="*/ 147 h 150"/>
                <a:gd name="T10" fmla="*/ 9 w 11"/>
                <a:gd name="T11" fmla="*/ 149 h 150"/>
                <a:gd name="T12" fmla="*/ 11 w 11"/>
                <a:gd name="T13" fmla="*/ 146 h 150"/>
                <a:gd name="T14" fmla="*/ 7 w 11"/>
                <a:gd name="T15" fmla="*/ 95 h 150"/>
                <a:gd name="T16" fmla="*/ 6 w 11"/>
                <a:gd name="T17" fmla="*/ 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50">
                  <a:moveTo>
                    <a:pt x="6" y="2"/>
                  </a:moveTo>
                  <a:cubicBezTo>
                    <a:pt x="6" y="1"/>
                    <a:pt x="5" y="0"/>
                    <a:pt x="3" y="0"/>
                  </a:cubicBezTo>
                  <a:cubicBezTo>
                    <a:pt x="2" y="0"/>
                    <a:pt x="0" y="1"/>
                    <a:pt x="0" y="2"/>
                  </a:cubicBezTo>
                  <a:cubicBezTo>
                    <a:pt x="0" y="16"/>
                    <a:pt x="1" y="59"/>
                    <a:pt x="2" y="95"/>
                  </a:cubicBezTo>
                  <a:cubicBezTo>
                    <a:pt x="3" y="117"/>
                    <a:pt x="4" y="137"/>
                    <a:pt x="5" y="147"/>
                  </a:cubicBezTo>
                  <a:cubicBezTo>
                    <a:pt x="6" y="149"/>
                    <a:pt x="7" y="150"/>
                    <a:pt x="9" y="149"/>
                  </a:cubicBezTo>
                  <a:cubicBezTo>
                    <a:pt x="10" y="149"/>
                    <a:pt x="11" y="148"/>
                    <a:pt x="11" y="146"/>
                  </a:cubicBezTo>
                  <a:cubicBezTo>
                    <a:pt x="9" y="136"/>
                    <a:pt x="8" y="117"/>
                    <a:pt x="7" y="95"/>
                  </a:cubicBezTo>
                  <a:cubicBezTo>
                    <a:pt x="6" y="59"/>
                    <a:pt x="6" y="16"/>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47">
              <a:extLst>
                <a:ext uri="{FF2B5EF4-FFF2-40B4-BE49-F238E27FC236}">
                  <a16:creationId xmlns:a16="http://schemas.microsoft.com/office/drawing/2014/main" xmlns="" id="{6B4530E1-108F-451B-AE33-4DC797DA1502}"/>
                </a:ext>
              </a:extLst>
            </p:cNvPr>
            <p:cNvSpPr>
              <a:spLocks/>
            </p:cNvSpPr>
            <p:nvPr/>
          </p:nvSpPr>
          <p:spPr bwMode="auto">
            <a:xfrm>
              <a:off x="2625" y="2615"/>
              <a:ext cx="2435" cy="105"/>
            </a:xfrm>
            <a:custGeom>
              <a:avLst/>
              <a:gdLst>
                <a:gd name="T0" fmla="*/ 3 w 1028"/>
                <a:gd name="T1" fmla="*/ 18 h 44"/>
                <a:gd name="T2" fmla="*/ 0 w 1028"/>
                <a:gd name="T3" fmla="*/ 21 h 44"/>
                <a:gd name="T4" fmla="*/ 3 w 1028"/>
                <a:gd name="T5" fmla="*/ 24 h 44"/>
                <a:gd name="T6" fmla="*/ 252 w 1028"/>
                <a:gd name="T7" fmla="*/ 20 h 44"/>
                <a:gd name="T8" fmla="*/ 1009 w 1028"/>
                <a:gd name="T9" fmla="*/ 20 h 44"/>
                <a:gd name="T10" fmla="*/ 1018 w 1028"/>
                <a:gd name="T11" fmla="*/ 25 h 44"/>
                <a:gd name="T12" fmla="*/ 667 w 1028"/>
                <a:gd name="T13" fmla="*/ 29 h 44"/>
                <a:gd name="T14" fmla="*/ 508 w 1028"/>
                <a:gd name="T15" fmla="*/ 26 h 44"/>
                <a:gd name="T16" fmla="*/ 191 w 1028"/>
                <a:gd name="T17" fmla="*/ 27 h 44"/>
                <a:gd name="T18" fmla="*/ 71 w 1028"/>
                <a:gd name="T19" fmla="*/ 41 h 44"/>
                <a:gd name="T20" fmla="*/ 74 w 1028"/>
                <a:gd name="T21" fmla="*/ 44 h 44"/>
                <a:gd name="T22" fmla="*/ 77 w 1028"/>
                <a:gd name="T23" fmla="*/ 42 h 44"/>
                <a:gd name="T24" fmla="*/ 191 w 1028"/>
                <a:gd name="T25" fmla="*/ 32 h 44"/>
                <a:gd name="T26" fmla="*/ 508 w 1028"/>
                <a:gd name="T27" fmla="*/ 32 h 44"/>
                <a:gd name="T28" fmla="*/ 667 w 1028"/>
                <a:gd name="T29" fmla="*/ 35 h 44"/>
                <a:gd name="T30" fmla="*/ 1020 w 1028"/>
                <a:gd name="T31" fmla="*/ 30 h 44"/>
                <a:gd name="T32" fmla="*/ 1027 w 1028"/>
                <a:gd name="T33" fmla="*/ 21 h 44"/>
                <a:gd name="T34" fmla="*/ 252 w 1028"/>
                <a:gd name="T35" fmla="*/ 14 h 44"/>
                <a:gd name="T36" fmla="*/ 3 w 1028"/>
                <a:gd name="T37" fmla="*/ 1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8" h="44">
                  <a:moveTo>
                    <a:pt x="3" y="18"/>
                  </a:moveTo>
                  <a:cubicBezTo>
                    <a:pt x="2" y="18"/>
                    <a:pt x="0" y="19"/>
                    <a:pt x="0" y="21"/>
                  </a:cubicBezTo>
                  <a:cubicBezTo>
                    <a:pt x="0" y="22"/>
                    <a:pt x="2" y="24"/>
                    <a:pt x="3" y="24"/>
                  </a:cubicBezTo>
                  <a:cubicBezTo>
                    <a:pt x="59" y="23"/>
                    <a:pt x="148" y="22"/>
                    <a:pt x="252" y="20"/>
                  </a:cubicBezTo>
                  <a:cubicBezTo>
                    <a:pt x="390" y="17"/>
                    <a:pt x="935" y="7"/>
                    <a:pt x="1009" y="20"/>
                  </a:cubicBezTo>
                  <a:cubicBezTo>
                    <a:pt x="1017" y="22"/>
                    <a:pt x="1023" y="22"/>
                    <a:pt x="1018" y="25"/>
                  </a:cubicBezTo>
                  <a:cubicBezTo>
                    <a:pt x="988" y="36"/>
                    <a:pt x="839" y="33"/>
                    <a:pt x="667" y="29"/>
                  </a:cubicBezTo>
                  <a:cubicBezTo>
                    <a:pt x="615" y="28"/>
                    <a:pt x="561" y="27"/>
                    <a:pt x="508" y="26"/>
                  </a:cubicBezTo>
                  <a:cubicBezTo>
                    <a:pt x="388" y="25"/>
                    <a:pt x="273" y="25"/>
                    <a:pt x="191" y="27"/>
                  </a:cubicBezTo>
                  <a:cubicBezTo>
                    <a:pt x="118" y="29"/>
                    <a:pt x="71" y="33"/>
                    <a:pt x="71" y="41"/>
                  </a:cubicBezTo>
                  <a:cubicBezTo>
                    <a:pt x="71" y="43"/>
                    <a:pt x="72" y="44"/>
                    <a:pt x="74" y="44"/>
                  </a:cubicBezTo>
                  <a:cubicBezTo>
                    <a:pt x="75" y="44"/>
                    <a:pt x="77" y="44"/>
                    <a:pt x="77" y="42"/>
                  </a:cubicBezTo>
                  <a:cubicBezTo>
                    <a:pt x="78" y="38"/>
                    <a:pt x="121" y="34"/>
                    <a:pt x="191" y="32"/>
                  </a:cubicBezTo>
                  <a:cubicBezTo>
                    <a:pt x="273" y="30"/>
                    <a:pt x="388" y="30"/>
                    <a:pt x="508" y="32"/>
                  </a:cubicBezTo>
                  <a:cubicBezTo>
                    <a:pt x="561" y="33"/>
                    <a:pt x="615" y="34"/>
                    <a:pt x="667" y="35"/>
                  </a:cubicBezTo>
                  <a:cubicBezTo>
                    <a:pt x="839" y="39"/>
                    <a:pt x="989" y="42"/>
                    <a:pt x="1020" y="30"/>
                  </a:cubicBezTo>
                  <a:cubicBezTo>
                    <a:pt x="1026" y="27"/>
                    <a:pt x="1028" y="25"/>
                    <a:pt x="1027" y="21"/>
                  </a:cubicBezTo>
                  <a:cubicBezTo>
                    <a:pt x="1018" y="0"/>
                    <a:pt x="570" y="9"/>
                    <a:pt x="252" y="14"/>
                  </a:cubicBezTo>
                  <a:cubicBezTo>
                    <a:pt x="148" y="16"/>
                    <a:pt x="59" y="18"/>
                    <a:pt x="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 name="文本框 1">
            <a:extLst>
              <a:ext uri="{FF2B5EF4-FFF2-40B4-BE49-F238E27FC236}">
                <a16:creationId xmlns:a16="http://schemas.microsoft.com/office/drawing/2014/main" xmlns="" id="{7F0AC2D5-3F4B-44B6-8D7B-B1378EA3D05F}"/>
              </a:ext>
            </a:extLst>
          </p:cNvPr>
          <p:cNvSpPr txBox="1"/>
          <p:nvPr/>
        </p:nvSpPr>
        <p:spPr>
          <a:xfrm>
            <a:off x="5558344" y="3484819"/>
            <a:ext cx="4447733" cy="369332"/>
          </a:xfrm>
          <a:prstGeom prst="rect">
            <a:avLst/>
          </a:prstGeom>
          <a:noFill/>
        </p:spPr>
        <p:txBody>
          <a:bodyPr wrap="square" rtlCol="0">
            <a:spAutoFit/>
          </a:bodyPr>
          <a:lstStyle/>
          <a:p>
            <a:pPr algn="ctr"/>
            <a:r>
              <a:rPr lang="en-US" altLang="zh-CN" dirty="0"/>
              <a:t>Conclusion</a:t>
            </a:r>
            <a:endParaRPr lang="zh-CN" altLang="en-US" dirty="0"/>
          </a:p>
        </p:txBody>
      </p:sp>
    </p:spTree>
    <p:extLst>
      <p:ext uri="{BB962C8B-B14F-4D97-AF65-F5344CB8AC3E}">
        <p14:creationId xmlns:p14="http://schemas.microsoft.com/office/powerpoint/2010/main" val="2003604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par>
                                <p:cTn id="9" presetID="22" presetClass="entr" presetSubtype="8"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par>
                                <p:cTn id="17" presetID="16" presetClass="entr" presetSubtype="37" fill="hold" grpId="0"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barn(outVertical)">
                                      <p:cBhvr>
                                        <p:cTn id="19" dur="500"/>
                                        <p:tgtEl>
                                          <p:spTgt spid="15"/>
                                        </p:tgtEl>
                                      </p:cBhvr>
                                    </p:animEffect>
                                  </p:childTnLst>
                                </p:cTn>
                              </p:par>
                              <p:par>
                                <p:cTn id="20" presetID="10" presetClass="entr" presetSubtype="0" fill="hold" nodeType="withEffect">
                                  <p:stCondLst>
                                    <p:cond delay="6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
            <a:extLst>
              <a:ext uri="{FF2B5EF4-FFF2-40B4-BE49-F238E27FC236}">
                <a16:creationId xmlns:a16="http://schemas.microsoft.com/office/drawing/2014/main" xmlns="" id="{7A89B415-5F3A-41E5-B3F3-D0C12E65EE5D}"/>
              </a:ext>
            </a:extLst>
          </p:cNvPr>
          <p:cNvSpPr/>
          <p:nvPr/>
        </p:nvSpPr>
        <p:spPr>
          <a:xfrm>
            <a:off x="1072938" y="1494387"/>
            <a:ext cx="10046121" cy="45706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1" descr="b3119313b07eca8032bb094b9a2397dda04483db">
            <a:extLst>
              <a:ext uri="{FF2B5EF4-FFF2-40B4-BE49-F238E27FC236}">
                <a16:creationId xmlns:a16="http://schemas.microsoft.com/office/drawing/2014/main" xmlns="" id="{7302D7C2-E39D-4131-A449-519945F6BC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矩形 28">
            <a:extLst>
              <a:ext uri="{FF2B5EF4-FFF2-40B4-BE49-F238E27FC236}">
                <a16:creationId xmlns:a16="http://schemas.microsoft.com/office/drawing/2014/main" xmlns="" id="{DA2CF803-CAFF-41EE-8A29-FBCA7447039D}"/>
              </a:ext>
            </a:extLst>
          </p:cNvPr>
          <p:cNvSpPr/>
          <p:nvPr/>
        </p:nvSpPr>
        <p:spPr>
          <a:xfrm>
            <a:off x="1186002" y="372621"/>
            <a:ext cx="6952158"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交通调查结果展示（结论）</a:t>
            </a:r>
          </a:p>
        </p:txBody>
      </p:sp>
      <p:grpSp>
        <p:nvGrpSpPr>
          <p:cNvPr id="59" name="Group 4">
            <a:extLst>
              <a:ext uri="{FF2B5EF4-FFF2-40B4-BE49-F238E27FC236}">
                <a16:creationId xmlns:a16="http://schemas.microsoft.com/office/drawing/2014/main" xmlns="" id="{81E9E33B-4D42-4257-9CDA-03D0D86B107D}"/>
              </a:ext>
            </a:extLst>
          </p:cNvPr>
          <p:cNvGrpSpPr>
            <a:grpSpLocks noChangeAspect="1"/>
          </p:cNvGrpSpPr>
          <p:nvPr/>
        </p:nvGrpSpPr>
        <p:grpSpPr bwMode="auto">
          <a:xfrm>
            <a:off x="9794622" y="252079"/>
            <a:ext cx="1957726" cy="1084803"/>
            <a:chOff x="4788" y="2136"/>
            <a:chExt cx="2005" cy="1111"/>
          </a:xfrm>
          <a:solidFill>
            <a:srgbClr val="4A67AA"/>
          </a:solidFill>
        </p:grpSpPr>
        <p:sp>
          <p:nvSpPr>
            <p:cNvPr id="60" name="Freeform 5">
              <a:extLst>
                <a:ext uri="{FF2B5EF4-FFF2-40B4-BE49-F238E27FC236}">
                  <a16:creationId xmlns:a16="http://schemas.microsoft.com/office/drawing/2014/main" xmlns="" id="{02883BC2-B9FD-4A50-A302-13E9050B6D7A}"/>
                </a:ext>
              </a:extLst>
            </p:cNvPr>
            <p:cNvSpPr>
              <a:spLocks/>
            </p:cNvSpPr>
            <p:nvPr/>
          </p:nvSpPr>
          <p:spPr bwMode="auto">
            <a:xfrm>
              <a:off x="5096" y="2310"/>
              <a:ext cx="263" cy="766"/>
            </a:xfrm>
            <a:custGeom>
              <a:avLst/>
              <a:gdLst>
                <a:gd name="T0" fmla="*/ 5 w 111"/>
                <a:gd name="T1" fmla="*/ 108 h 322"/>
                <a:gd name="T2" fmla="*/ 6 w 111"/>
                <a:gd name="T3" fmla="*/ 203 h 322"/>
                <a:gd name="T4" fmla="*/ 12 w 111"/>
                <a:gd name="T5" fmla="*/ 313 h 322"/>
                <a:gd name="T6" fmla="*/ 15 w 111"/>
                <a:gd name="T7" fmla="*/ 320 h 322"/>
                <a:gd name="T8" fmla="*/ 19 w 111"/>
                <a:gd name="T9" fmla="*/ 316 h 322"/>
                <a:gd name="T10" fmla="*/ 24 w 111"/>
                <a:gd name="T11" fmla="*/ 196 h 322"/>
                <a:gd name="T12" fmla="*/ 21 w 111"/>
                <a:gd name="T13" fmla="*/ 102 h 322"/>
                <a:gd name="T14" fmla="*/ 45 w 111"/>
                <a:gd name="T15" fmla="*/ 319 h 322"/>
                <a:gd name="T16" fmla="*/ 47 w 111"/>
                <a:gd name="T17" fmla="*/ 294 h 322"/>
                <a:gd name="T18" fmla="*/ 58 w 111"/>
                <a:gd name="T19" fmla="*/ 166 h 322"/>
                <a:gd name="T20" fmla="*/ 65 w 111"/>
                <a:gd name="T21" fmla="*/ 257 h 322"/>
                <a:gd name="T22" fmla="*/ 70 w 111"/>
                <a:gd name="T23" fmla="*/ 320 h 322"/>
                <a:gd name="T24" fmla="*/ 76 w 111"/>
                <a:gd name="T25" fmla="*/ 319 h 322"/>
                <a:gd name="T26" fmla="*/ 77 w 111"/>
                <a:gd name="T27" fmla="*/ 181 h 322"/>
                <a:gd name="T28" fmla="*/ 81 w 111"/>
                <a:gd name="T29" fmla="*/ 49 h 322"/>
                <a:gd name="T30" fmla="*/ 81 w 111"/>
                <a:gd name="T31" fmla="*/ 48 h 322"/>
                <a:gd name="T32" fmla="*/ 85 w 111"/>
                <a:gd name="T33" fmla="*/ 40 h 322"/>
                <a:gd name="T34" fmla="*/ 87 w 111"/>
                <a:gd name="T35" fmla="*/ 211 h 322"/>
                <a:gd name="T36" fmla="*/ 108 w 111"/>
                <a:gd name="T37" fmla="*/ 319 h 322"/>
                <a:gd name="T38" fmla="*/ 111 w 111"/>
                <a:gd name="T39" fmla="*/ 270 h 322"/>
                <a:gd name="T40" fmla="*/ 109 w 111"/>
                <a:gd name="T41" fmla="*/ 130 h 322"/>
                <a:gd name="T42" fmla="*/ 110 w 111"/>
                <a:gd name="T43" fmla="*/ 12 h 322"/>
                <a:gd name="T44" fmla="*/ 107 w 111"/>
                <a:gd name="T45" fmla="*/ 0 h 322"/>
                <a:gd name="T46" fmla="*/ 104 w 111"/>
                <a:gd name="T47" fmla="*/ 12 h 322"/>
                <a:gd name="T48" fmla="*/ 103 w 111"/>
                <a:gd name="T49" fmla="*/ 130 h 322"/>
                <a:gd name="T50" fmla="*/ 104 w 111"/>
                <a:gd name="T51" fmla="*/ 270 h 322"/>
                <a:gd name="T52" fmla="*/ 98 w 111"/>
                <a:gd name="T53" fmla="*/ 285 h 322"/>
                <a:gd name="T54" fmla="*/ 91 w 111"/>
                <a:gd name="T55" fmla="*/ 45 h 322"/>
                <a:gd name="T56" fmla="*/ 90 w 111"/>
                <a:gd name="T57" fmla="*/ 26 h 322"/>
                <a:gd name="T58" fmla="*/ 79 w 111"/>
                <a:gd name="T59" fmla="*/ 39 h 322"/>
                <a:gd name="T60" fmla="*/ 70 w 111"/>
                <a:gd name="T61" fmla="*/ 131 h 322"/>
                <a:gd name="T62" fmla="*/ 71 w 111"/>
                <a:gd name="T63" fmla="*/ 248 h 322"/>
                <a:gd name="T64" fmla="*/ 71 w 111"/>
                <a:gd name="T65" fmla="*/ 257 h 322"/>
                <a:gd name="T66" fmla="*/ 64 w 111"/>
                <a:gd name="T67" fmla="*/ 166 h 322"/>
                <a:gd name="T68" fmla="*/ 53 w 111"/>
                <a:gd name="T69" fmla="*/ 68 h 322"/>
                <a:gd name="T70" fmla="*/ 51 w 111"/>
                <a:gd name="T71" fmla="*/ 70 h 322"/>
                <a:gd name="T72" fmla="*/ 41 w 111"/>
                <a:gd name="T73" fmla="*/ 294 h 322"/>
                <a:gd name="T74" fmla="*/ 34 w 111"/>
                <a:gd name="T75" fmla="*/ 193 h 322"/>
                <a:gd name="T76" fmla="*/ 22 w 111"/>
                <a:gd name="T77" fmla="*/ 91 h 322"/>
                <a:gd name="T78" fmla="*/ 17 w 111"/>
                <a:gd name="T79" fmla="*/ 171 h 322"/>
                <a:gd name="T80" fmla="*/ 15 w 111"/>
                <a:gd name="T81" fmla="*/ 259 h 322"/>
                <a:gd name="T82" fmla="*/ 7 w 111"/>
                <a:gd name="T83" fmla="*/ 112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1" h="322">
                  <a:moveTo>
                    <a:pt x="7" y="112"/>
                  </a:moveTo>
                  <a:cubicBezTo>
                    <a:pt x="8" y="111"/>
                    <a:pt x="7" y="109"/>
                    <a:pt x="5" y="108"/>
                  </a:cubicBezTo>
                  <a:cubicBezTo>
                    <a:pt x="3" y="108"/>
                    <a:pt x="2" y="109"/>
                    <a:pt x="1" y="110"/>
                  </a:cubicBezTo>
                  <a:cubicBezTo>
                    <a:pt x="0" y="114"/>
                    <a:pt x="3" y="157"/>
                    <a:pt x="6" y="203"/>
                  </a:cubicBezTo>
                  <a:cubicBezTo>
                    <a:pt x="8" y="247"/>
                    <a:pt x="12" y="294"/>
                    <a:pt x="12" y="312"/>
                  </a:cubicBezTo>
                  <a:cubicBezTo>
                    <a:pt x="12" y="312"/>
                    <a:pt x="12" y="312"/>
                    <a:pt x="12" y="313"/>
                  </a:cubicBezTo>
                  <a:cubicBezTo>
                    <a:pt x="11" y="315"/>
                    <a:pt x="11" y="318"/>
                    <a:pt x="15" y="320"/>
                  </a:cubicBezTo>
                  <a:cubicBezTo>
                    <a:pt x="15" y="320"/>
                    <a:pt x="15" y="320"/>
                    <a:pt x="15" y="320"/>
                  </a:cubicBezTo>
                  <a:cubicBezTo>
                    <a:pt x="16" y="320"/>
                    <a:pt x="18" y="319"/>
                    <a:pt x="19" y="318"/>
                  </a:cubicBezTo>
                  <a:cubicBezTo>
                    <a:pt x="19" y="317"/>
                    <a:pt x="19" y="317"/>
                    <a:pt x="19" y="316"/>
                  </a:cubicBezTo>
                  <a:cubicBezTo>
                    <a:pt x="19" y="315"/>
                    <a:pt x="19" y="311"/>
                    <a:pt x="20" y="303"/>
                  </a:cubicBezTo>
                  <a:cubicBezTo>
                    <a:pt x="21" y="273"/>
                    <a:pt x="24" y="206"/>
                    <a:pt x="24" y="196"/>
                  </a:cubicBezTo>
                  <a:cubicBezTo>
                    <a:pt x="24" y="191"/>
                    <a:pt x="24" y="182"/>
                    <a:pt x="23" y="171"/>
                  </a:cubicBezTo>
                  <a:cubicBezTo>
                    <a:pt x="21" y="147"/>
                    <a:pt x="19" y="115"/>
                    <a:pt x="21" y="102"/>
                  </a:cubicBezTo>
                  <a:cubicBezTo>
                    <a:pt x="23" y="115"/>
                    <a:pt x="25" y="153"/>
                    <a:pt x="27" y="193"/>
                  </a:cubicBezTo>
                  <a:cubicBezTo>
                    <a:pt x="31" y="254"/>
                    <a:pt x="35" y="319"/>
                    <a:pt x="45" y="319"/>
                  </a:cubicBezTo>
                  <a:cubicBezTo>
                    <a:pt x="45" y="319"/>
                    <a:pt x="48" y="318"/>
                    <a:pt x="48" y="316"/>
                  </a:cubicBezTo>
                  <a:cubicBezTo>
                    <a:pt x="48" y="308"/>
                    <a:pt x="48" y="301"/>
                    <a:pt x="47" y="294"/>
                  </a:cubicBezTo>
                  <a:cubicBezTo>
                    <a:pt x="47" y="242"/>
                    <a:pt x="45" y="121"/>
                    <a:pt x="50" y="83"/>
                  </a:cubicBezTo>
                  <a:cubicBezTo>
                    <a:pt x="53" y="101"/>
                    <a:pt x="55" y="133"/>
                    <a:pt x="58" y="166"/>
                  </a:cubicBezTo>
                  <a:cubicBezTo>
                    <a:pt x="60" y="189"/>
                    <a:pt x="61" y="213"/>
                    <a:pt x="64" y="234"/>
                  </a:cubicBezTo>
                  <a:cubicBezTo>
                    <a:pt x="64" y="238"/>
                    <a:pt x="64" y="247"/>
                    <a:pt x="65" y="257"/>
                  </a:cubicBezTo>
                  <a:cubicBezTo>
                    <a:pt x="66" y="281"/>
                    <a:pt x="67" y="314"/>
                    <a:pt x="70" y="320"/>
                  </a:cubicBezTo>
                  <a:cubicBezTo>
                    <a:pt x="70" y="320"/>
                    <a:pt x="70" y="320"/>
                    <a:pt x="70" y="320"/>
                  </a:cubicBezTo>
                  <a:cubicBezTo>
                    <a:pt x="71" y="322"/>
                    <a:pt x="73" y="322"/>
                    <a:pt x="74" y="321"/>
                  </a:cubicBezTo>
                  <a:cubicBezTo>
                    <a:pt x="75" y="321"/>
                    <a:pt x="76" y="320"/>
                    <a:pt x="76" y="319"/>
                  </a:cubicBezTo>
                  <a:cubicBezTo>
                    <a:pt x="78" y="303"/>
                    <a:pt x="78" y="276"/>
                    <a:pt x="77" y="247"/>
                  </a:cubicBezTo>
                  <a:cubicBezTo>
                    <a:pt x="77" y="224"/>
                    <a:pt x="76" y="199"/>
                    <a:pt x="77" y="181"/>
                  </a:cubicBezTo>
                  <a:cubicBezTo>
                    <a:pt x="78" y="164"/>
                    <a:pt x="77" y="147"/>
                    <a:pt x="76" y="130"/>
                  </a:cubicBezTo>
                  <a:cubicBezTo>
                    <a:pt x="74" y="103"/>
                    <a:pt x="73" y="76"/>
                    <a:pt x="81" y="49"/>
                  </a:cubicBezTo>
                  <a:cubicBezTo>
                    <a:pt x="81" y="49"/>
                    <a:pt x="81" y="49"/>
                    <a:pt x="81" y="49"/>
                  </a:cubicBezTo>
                  <a:cubicBezTo>
                    <a:pt x="81" y="49"/>
                    <a:pt x="81" y="49"/>
                    <a:pt x="81" y="48"/>
                  </a:cubicBezTo>
                  <a:cubicBezTo>
                    <a:pt x="81" y="48"/>
                    <a:pt x="83" y="45"/>
                    <a:pt x="84" y="41"/>
                  </a:cubicBezTo>
                  <a:cubicBezTo>
                    <a:pt x="85" y="41"/>
                    <a:pt x="85" y="41"/>
                    <a:pt x="85" y="40"/>
                  </a:cubicBezTo>
                  <a:cubicBezTo>
                    <a:pt x="85" y="42"/>
                    <a:pt x="85" y="43"/>
                    <a:pt x="85" y="45"/>
                  </a:cubicBezTo>
                  <a:cubicBezTo>
                    <a:pt x="85" y="77"/>
                    <a:pt x="85" y="149"/>
                    <a:pt x="87" y="211"/>
                  </a:cubicBezTo>
                  <a:cubicBezTo>
                    <a:pt x="88" y="240"/>
                    <a:pt x="90" y="267"/>
                    <a:pt x="92" y="286"/>
                  </a:cubicBezTo>
                  <a:cubicBezTo>
                    <a:pt x="95" y="307"/>
                    <a:pt x="100" y="320"/>
                    <a:pt x="108" y="319"/>
                  </a:cubicBezTo>
                  <a:cubicBezTo>
                    <a:pt x="108" y="320"/>
                    <a:pt x="111" y="319"/>
                    <a:pt x="111" y="316"/>
                  </a:cubicBezTo>
                  <a:cubicBezTo>
                    <a:pt x="111" y="299"/>
                    <a:pt x="111" y="285"/>
                    <a:pt x="111" y="270"/>
                  </a:cubicBezTo>
                  <a:cubicBezTo>
                    <a:pt x="111" y="234"/>
                    <a:pt x="111" y="197"/>
                    <a:pt x="111" y="163"/>
                  </a:cubicBezTo>
                  <a:cubicBezTo>
                    <a:pt x="110" y="155"/>
                    <a:pt x="110" y="143"/>
                    <a:pt x="109" y="130"/>
                  </a:cubicBezTo>
                  <a:cubicBezTo>
                    <a:pt x="107" y="91"/>
                    <a:pt x="105" y="38"/>
                    <a:pt x="109" y="19"/>
                  </a:cubicBezTo>
                  <a:cubicBezTo>
                    <a:pt x="109" y="17"/>
                    <a:pt x="110" y="15"/>
                    <a:pt x="110" y="12"/>
                  </a:cubicBezTo>
                  <a:cubicBezTo>
                    <a:pt x="110" y="8"/>
                    <a:pt x="110" y="5"/>
                    <a:pt x="110" y="3"/>
                  </a:cubicBezTo>
                  <a:cubicBezTo>
                    <a:pt x="110" y="2"/>
                    <a:pt x="109" y="0"/>
                    <a:pt x="107" y="0"/>
                  </a:cubicBezTo>
                  <a:cubicBezTo>
                    <a:pt x="106" y="0"/>
                    <a:pt x="104" y="2"/>
                    <a:pt x="104" y="3"/>
                  </a:cubicBezTo>
                  <a:cubicBezTo>
                    <a:pt x="104" y="5"/>
                    <a:pt x="104" y="8"/>
                    <a:pt x="104" y="12"/>
                  </a:cubicBezTo>
                  <a:cubicBezTo>
                    <a:pt x="103" y="14"/>
                    <a:pt x="103" y="16"/>
                    <a:pt x="103" y="17"/>
                  </a:cubicBezTo>
                  <a:cubicBezTo>
                    <a:pt x="99" y="38"/>
                    <a:pt x="101" y="91"/>
                    <a:pt x="103" y="130"/>
                  </a:cubicBezTo>
                  <a:cubicBezTo>
                    <a:pt x="104" y="144"/>
                    <a:pt x="104" y="156"/>
                    <a:pt x="104" y="164"/>
                  </a:cubicBezTo>
                  <a:cubicBezTo>
                    <a:pt x="105" y="197"/>
                    <a:pt x="105" y="234"/>
                    <a:pt x="104" y="270"/>
                  </a:cubicBezTo>
                  <a:cubicBezTo>
                    <a:pt x="104" y="285"/>
                    <a:pt x="104" y="299"/>
                    <a:pt x="104" y="311"/>
                  </a:cubicBezTo>
                  <a:cubicBezTo>
                    <a:pt x="102" y="307"/>
                    <a:pt x="100" y="298"/>
                    <a:pt x="98" y="285"/>
                  </a:cubicBezTo>
                  <a:cubicBezTo>
                    <a:pt x="96" y="266"/>
                    <a:pt x="95" y="239"/>
                    <a:pt x="93" y="210"/>
                  </a:cubicBezTo>
                  <a:cubicBezTo>
                    <a:pt x="91" y="149"/>
                    <a:pt x="91" y="77"/>
                    <a:pt x="91" y="45"/>
                  </a:cubicBezTo>
                  <a:cubicBezTo>
                    <a:pt x="91" y="38"/>
                    <a:pt x="91" y="33"/>
                    <a:pt x="91" y="29"/>
                  </a:cubicBezTo>
                  <a:cubicBezTo>
                    <a:pt x="91" y="28"/>
                    <a:pt x="91" y="27"/>
                    <a:pt x="90" y="26"/>
                  </a:cubicBezTo>
                  <a:cubicBezTo>
                    <a:pt x="89" y="25"/>
                    <a:pt x="87" y="25"/>
                    <a:pt x="86" y="26"/>
                  </a:cubicBezTo>
                  <a:cubicBezTo>
                    <a:pt x="85" y="28"/>
                    <a:pt x="79" y="38"/>
                    <a:pt x="79" y="39"/>
                  </a:cubicBezTo>
                  <a:cubicBezTo>
                    <a:pt x="77" y="42"/>
                    <a:pt x="75" y="46"/>
                    <a:pt x="75" y="48"/>
                  </a:cubicBezTo>
                  <a:cubicBezTo>
                    <a:pt x="66" y="75"/>
                    <a:pt x="68" y="103"/>
                    <a:pt x="70" y="131"/>
                  </a:cubicBezTo>
                  <a:cubicBezTo>
                    <a:pt x="71" y="147"/>
                    <a:pt x="72" y="164"/>
                    <a:pt x="71" y="180"/>
                  </a:cubicBezTo>
                  <a:cubicBezTo>
                    <a:pt x="70" y="199"/>
                    <a:pt x="70" y="223"/>
                    <a:pt x="71" y="248"/>
                  </a:cubicBezTo>
                  <a:cubicBezTo>
                    <a:pt x="71" y="252"/>
                    <a:pt x="71" y="256"/>
                    <a:pt x="71" y="259"/>
                  </a:cubicBezTo>
                  <a:cubicBezTo>
                    <a:pt x="71" y="257"/>
                    <a:pt x="71" y="257"/>
                    <a:pt x="71" y="257"/>
                  </a:cubicBezTo>
                  <a:cubicBezTo>
                    <a:pt x="71" y="246"/>
                    <a:pt x="70" y="238"/>
                    <a:pt x="70" y="234"/>
                  </a:cubicBezTo>
                  <a:cubicBezTo>
                    <a:pt x="68" y="213"/>
                    <a:pt x="66" y="189"/>
                    <a:pt x="64" y="166"/>
                  </a:cubicBezTo>
                  <a:cubicBezTo>
                    <a:pt x="61" y="122"/>
                    <a:pt x="58" y="80"/>
                    <a:pt x="54" y="69"/>
                  </a:cubicBezTo>
                  <a:cubicBezTo>
                    <a:pt x="54" y="69"/>
                    <a:pt x="53" y="68"/>
                    <a:pt x="53" y="68"/>
                  </a:cubicBezTo>
                  <a:cubicBezTo>
                    <a:pt x="51" y="67"/>
                    <a:pt x="49" y="67"/>
                    <a:pt x="48" y="68"/>
                  </a:cubicBezTo>
                  <a:cubicBezTo>
                    <a:pt x="51" y="70"/>
                    <a:pt x="51" y="70"/>
                    <a:pt x="51" y="70"/>
                  </a:cubicBezTo>
                  <a:cubicBezTo>
                    <a:pt x="48" y="68"/>
                    <a:pt x="48" y="68"/>
                    <a:pt x="48" y="68"/>
                  </a:cubicBezTo>
                  <a:cubicBezTo>
                    <a:pt x="39" y="79"/>
                    <a:pt x="41" y="233"/>
                    <a:pt x="41" y="294"/>
                  </a:cubicBezTo>
                  <a:cubicBezTo>
                    <a:pt x="41" y="300"/>
                    <a:pt x="41" y="300"/>
                    <a:pt x="41" y="300"/>
                  </a:cubicBezTo>
                  <a:cubicBezTo>
                    <a:pt x="39" y="279"/>
                    <a:pt x="36" y="235"/>
                    <a:pt x="34" y="193"/>
                  </a:cubicBezTo>
                  <a:cubicBezTo>
                    <a:pt x="31" y="147"/>
                    <a:pt x="29" y="104"/>
                    <a:pt x="24" y="93"/>
                  </a:cubicBezTo>
                  <a:cubicBezTo>
                    <a:pt x="23" y="92"/>
                    <a:pt x="23" y="91"/>
                    <a:pt x="22" y="91"/>
                  </a:cubicBezTo>
                  <a:cubicBezTo>
                    <a:pt x="21" y="90"/>
                    <a:pt x="19" y="90"/>
                    <a:pt x="18" y="91"/>
                  </a:cubicBezTo>
                  <a:cubicBezTo>
                    <a:pt x="13" y="94"/>
                    <a:pt x="16" y="162"/>
                    <a:pt x="17" y="171"/>
                  </a:cubicBezTo>
                  <a:cubicBezTo>
                    <a:pt x="17" y="182"/>
                    <a:pt x="18" y="191"/>
                    <a:pt x="18" y="196"/>
                  </a:cubicBezTo>
                  <a:cubicBezTo>
                    <a:pt x="18" y="202"/>
                    <a:pt x="17" y="231"/>
                    <a:pt x="15" y="259"/>
                  </a:cubicBezTo>
                  <a:cubicBezTo>
                    <a:pt x="14" y="241"/>
                    <a:pt x="13" y="222"/>
                    <a:pt x="12" y="203"/>
                  </a:cubicBezTo>
                  <a:cubicBezTo>
                    <a:pt x="9" y="157"/>
                    <a:pt x="6" y="115"/>
                    <a:pt x="7"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6">
              <a:extLst>
                <a:ext uri="{FF2B5EF4-FFF2-40B4-BE49-F238E27FC236}">
                  <a16:creationId xmlns:a16="http://schemas.microsoft.com/office/drawing/2014/main" xmlns="" id="{32E909A4-8452-4A34-BED8-D71EB6AF95E3}"/>
                </a:ext>
              </a:extLst>
            </p:cNvPr>
            <p:cNvSpPr>
              <a:spLocks/>
            </p:cNvSpPr>
            <p:nvPr/>
          </p:nvSpPr>
          <p:spPr bwMode="auto">
            <a:xfrm>
              <a:off x="5575" y="2136"/>
              <a:ext cx="263" cy="933"/>
            </a:xfrm>
            <a:custGeom>
              <a:avLst/>
              <a:gdLst>
                <a:gd name="T0" fmla="*/ 9 w 111"/>
                <a:gd name="T1" fmla="*/ 76 h 392"/>
                <a:gd name="T2" fmla="*/ 2 w 111"/>
                <a:gd name="T3" fmla="*/ 135 h 392"/>
                <a:gd name="T4" fmla="*/ 2 w 111"/>
                <a:gd name="T5" fmla="*/ 144 h 392"/>
                <a:gd name="T6" fmla="*/ 8 w 111"/>
                <a:gd name="T7" fmla="*/ 145 h 392"/>
                <a:gd name="T8" fmla="*/ 23 w 111"/>
                <a:gd name="T9" fmla="*/ 86 h 392"/>
                <a:gd name="T10" fmla="*/ 24 w 111"/>
                <a:gd name="T11" fmla="*/ 152 h 392"/>
                <a:gd name="T12" fmla="*/ 30 w 111"/>
                <a:gd name="T13" fmla="*/ 151 h 392"/>
                <a:gd name="T14" fmla="*/ 50 w 111"/>
                <a:gd name="T15" fmla="*/ 69 h 392"/>
                <a:gd name="T16" fmla="*/ 55 w 111"/>
                <a:gd name="T17" fmla="*/ 170 h 392"/>
                <a:gd name="T18" fmla="*/ 60 w 111"/>
                <a:gd name="T19" fmla="*/ 169 h 392"/>
                <a:gd name="T20" fmla="*/ 79 w 111"/>
                <a:gd name="T21" fmla="*/ 58 h 392"/>
                <a:gd name="T22" fmla="*/ 74 w 111"/>
                <a:gd name="T23" fmla="*/ 158 h 392"/>
                <a:gd name="T24" fmla="*/ 68 w 111"/>
                <a:gd name="T25" fmla="*/ 286 h 392"/>
                <a:gd name="T26" fmla="*/ 67 w 111"/>
                <a:gd name="T27" fmla="*/ 382 h 392"/>
                <a:gd name="T28" fmla="*/ 78 w 111"/>
                <a:gd name="T29" fmla="*/ 387 h 392"/>
                <a:gd name="T30" fmla="*/ 88 w 111"/>
                <a:gd name="T31" fmla="*/ 208 h 392"/>
                <a:gd name="T32" fmla="*/ 92 w 111"/>
                <a:gd name="T33" fmla="*/ 68 h 392"/>
                <a:gd name="T34" fmla="*/ 105 w 111"/>
                <a:gd name="T35" fmla="*/ 12 h 392"/>
                <a:gd name="T36" fmla="*/ 100 w 111"/>
                <a:gd name="T37" fmla="*/ 115 h 392"/>
                <a:gd name="T38" fmla="*/ 94 w 111"/>
                <a:gd name="T39" fmla="*/ 276 h 392"/>
                <a:gd name="T40" fmla="*/ 97 w 111"/>
                <a:gd name="T41" fmla="*/ 390 h 392"/>
                <a:gd name="T42" fmla="*/ 100 w 111"/>
                <a:gd name="T43" fmla="*/ 276 h 392"/>
                <a:gd name="T44" fmla="*/ 106 w 111"/>
                <a:gd name="T45" fmla="*/ 116 h 392"/>
                <a:gd name="T46" fmla="*/ 111 w 111"/>
                <a:gd name="T47" fmla="*/ 2 h 392"/>
                <a:gd name="T48" fmla="*/ 107 w 111"/>
                <a:gd name="T49" fmla="*/ 0 h 392"/>
                <a:gd name="T50" fmla="*/ 101 w 111"/>
                <a:gd name="T51" fmla="*/ 6 h 392"/>
                <a:gd name="T52" fmla="*/ 93 w 111"/>
                <a:gd name="T53" fmla="*/ 28 h 392"/>
                <a:gd name="T54" fmla="*/ 85 w 111"/>
                <a:gd name="T55" fmla="*/ 130 h 392"/>
                <a:gd name="T56" fmla="*/ 80 w 111"/>
                <a:gd name="T57" fmla="*/ 264 h 392"/>
                <a:gd name="T58" fmla="*/ 73 w 111"/>
                <a:gd name="T59" fmla="*/ 384 h 392"/>
                <a:gd name="T60" fmla="*/ 71 w 111"/>
                <a:gd name="T61" fmla="*/ 365 h 392"/>
                <a:gd name="T62" fmla="*/ 78 w 111"/>
                <a:gd name="T63" fmla="*/ 223 h 392"/>
                <a:gd name="T64" fmla="*/ 84 w 111"/>
                <a:gd name="T65" fmla="*/ 95 h 392"/>
                <a:gd name="T66" fmla="*/ 87 w 111"/>
                <a:gd name="T67" fmla="*/ 19 h 392"/>
                <a:gd name="T68" fmla="*/ 80 w 111"/>
                <a:gd name="T69" fmla="*/ 20 h 392"/>
                <a:gd name="T70" fmla="*/ 78 w 111"/>
                <a:gd name="T71" fmla="*/ 42 h 392"/>
                <a:gd name="T72" fmla="*/ 58 w 111"/>
                <a:gd name="T73" fmla="*/ 147 h 392"/>
                <a:gd name="T74" fmla="*/ 56 w 111"/>
                <a:gd name="T75" fmla="*/ 47 h 392"/>
                <a:gd name="T76" fmla="*/ 50 w 111"/>
                <a:gd name="T77" fmla="*/ 45 h 392"/>
                <a:gd name="T78" fmla="*/ 28 w 111"/>
                <a:gd name="T79" fmla="*/ 141 h 392"/>
                <a:gd name="T80" fmla="*/ 28 w 111"/>
                <a:gd name="T81" fmla="*/ 61 h 392"/>
                <a:gd name="T82" fmla="*/ 22 w 111"/>
                <a:gd name="T83" fmla="*/ 61 h 392"/>
                <a:gd name="T84" fmla="*/ 8 w 111"/>
                <a:gd name="T85" fmla="*/ 118 h 392"/>
                <a:gd name="T86" fmla="*/ 11 w 111"/>
                <a:gd name="T87" fmla="*/ 8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1" h="392">
                  <a:moveTo>
                    <a:pt x="11" y="80"/>
                  </a:moveTo>
                  <a:cubicBezTo>
                    <a:pt x="11" y="78"/>
                    <a:pt x="10" y="76"/>
                    <a:pt x="9" y="76"/>
                  </a:cubicBezTo>
                  <a:cubicBezTo>
                    <a:pt x="7" y="75"/>
                    <a:pt x="5" y="76"/>
                    <a:pt x="5" y="78"/>
                  </a:cubicBezTo>
                  <a:cubicBezTo>
                    <a:pt x="0" y="94"/>
                    <a:pt x="1" y="121"/>
                    <a:pt x="2" y="135"/>
                  </a:cubicBezTo>
                  <a:cubicBezTo>
                    <a:pt x="2" y="140"/>
                    <a:pt x="2" y="143"/>
                    <a:pt x="2" y="144"/>
                  </a:cubicBezTo>
                  <a:cubicBezTo>
                    <a:pt x="2" y="144"/>
                    <a:pt x="2" y="144"/>
                    <a:pt x="2" y="144"/>
                  </a:cubicBezTo>
                  <a:cubicBezTo>
                    <a:pt x="2" y="145"/>
                    <a:pt x="3" y="147"/>
                    <a:pt x="5" y="147"/>
                  </a:cubicBezTo>
                  <a:cubicBezTo>
                    <a:pt x="6" y="147"/>
                    <a:pt x="8" y="146"/>
                    <a:pt x="8" y="145"/>
                  </a:cubicBezTo>
                  <a:cubicBezTo>
                    <a:pt x="9" y="142"/>
                    <a:pt x="12" y="132"/>
                    <a:pt x="15" y="120"/>
                  </a:cubicBezTo>
                  <a:cubicBezTo>
                    <a:pt x="17" y="109"/>
                    <a:pt x="20" y="97"/>
                    <a:pt x="23" y="86"/>
                  </a:cubicBezTo>
                  <a:cubicBezTo>
                    <a:pt x="23" y="88"/>
                    <a:pt x="22" y="90"/>
                    <a:pt x="22" y="92"/>
                  </a:cubicBezTo>
                  <a:cubicBezTo>
                    <a:pt x="21" y="113"/>
                    <a:pt x="20" y="139"/>
                    <a:pt x="24" y="152"/>
                  </a:cubicBezTo>
                  <a:cubicBezTo>
                    <a:pt x="24" y="152"/>
                    <a:pt x="26" y="155"/>
                    <a:pt x="28" y="154"/>
                  </a:cubicBezTo>
                  <a:cubicBezTo>
                    <a:pt x="30" y="154"/>
                    <a:pt x="30" y="153"/>
                    <a:pt x="30" y="151"/>
                  </a:cubicBezTo>
                  <a:cubicBezTo>
                    <a:pt x="34" y="144"/>
                    <a:pt x="38" y="124"/>
                    <a:pt x="42" y="103"/>
                  </a:cubicBezTo>
                  <a:cubicBezTo>
                    <a:pt x="45" y="91"/>
                    <a:pt x="47" y="79"/>
                    <a:pt x="50" y="69"/>
                  </a:cubicBezTo>
                  <a:cubicBezTo>
                    <a:pt x="50" y="87"/>
                    <a:pt x="50" y="113"/>
                    <a:pt x="51" y="134"/>
                  </a:cubicBezTo>
                  <a:cubicBezTo>
                    <a:pt x="52" y="153"/>
                    <a:pt x="53" y="168"/>
                    <a:pt x="55" y="170"/>
                  </a:cubicBezTo>
                  <a:cubicBezTo>
                    <a:pt x="56" y="171"/>
                    <a:pt x="58" y="172"/>
                    <a:pt x="60" y="170"/>
                  </a:cubicBezTo>
                  <a:cubicBezTo>
                    <a:pt x="60" y="170"/>
                    <a:pt x="60" y="170"/>
                    <a:pt x="60" y="169"/>
                  </a:cubicBezTo>
                  <a:cubicBezTo>
                    <a:pt x="62" y="166"/>
                    <a:pt x="64" y="153"/>
                    <a:pt x="66" y="136"/>
                  </a:cubicBezTo>
                  <a:cubicBezTo>
                    <a:pt x="69" y="112"/>
                    <a:pt x="74" y="80"/>
                    <a:pt x="79" y="58"/>
                  </a:cubicBezTo>
                  <a:cubicBezTo>
                    <a:pt x="79" y="70"/>
                    <a:pt x="78" y="82"/>
                    <a:pt x="77" y="94"/>
                  </a:cubicBezTo>
                  <a:cubicBezTo>
                    <a:pt x="76" y="116"/>
                    <a:pt x="75" y="138"/>
                    <a:pt x="74" y="158"/>
                  </a:cubicBezTo>
                  <a:cubicBezTo>
                    <a:pt x="74" y="182"/>
                    <a:pt x="73" y="202"/>
                    <a:pt x="72" y="222"/>
                  </a:cubicBezTo>
                  <a:cubicBezTo>
                    <a:pt x="71" y="242"/>
                    <a:pt x="70" y="262"/>
                    <a:pt x="68" y="286"/>
                  </a:cubicBezTo>
                  <a:cubicBezTo>
                    <a:pt x="68" y="286"/>
                    <a:pt x="64" y="335"/>
                    <a:pt x="65" y="365"/>
                  </a:cubicBezTo>
                  <a:cubicBezTo>
                    <a:pt x="65" y="372"/>
                    <a:pt x="66" y="378"/>
                    <a:pt x="67" y="382"/>
                  </a:cubicBezTo>
                  <a:cubicBezTo>
                    <a:pt x="68" y="389"/>
                    <a:pt x="71" y="392"/>
                    <a:pt x="75" y="390"/>
                  </a:cubicBezTo>
                  <a:cubicBezTo>
                    <a:pt x="76" y="390"/>
                    <a:pt x="77" y="389"/>
                    <a:pt x="78" y="387"/>
                  </a:cubicBezTo>
                  <a:cubicBezTo>
                    <a:pt x="81" y="383"/>
                    <a:pt x="84" y="316"/>
                    <a:pt x="86" y="264"/>
                  </a:cubicBezTo>
                  <a:cubicBezTo>
                    <a:pt x="87" y="237"/>
                    <a:pt x="88" y="215"/>
                    <a:pt x="88" y="208"/>
                  </a:cubicBezTo>
                  <a:cubicBezTo>
                    <a:pt x="90" y="185"/>
                    <a:pt x="91" y="158"/>
                    <a:pt x="91" y="131"/>
                  </a:cubicBezTo>
                  <a:cubicBezTo>
                    <a:pt x="91" y="110"/>
                    <a:pt x="91" y="89"/>
                    <a:pt x="92" y="68"/>
                  </a:cubicBezTo>
                  <a:cubicBezTo>
                    <a:pt x="93" y="44"/>
                    <a:pt x="96" y="38"/>
                    <a:pt x="99" y="30"/>
                  </a:cubicBezTo>
                  <a:cubicBezTo>
                    <a:pt x="100" y="26"/>
                    <a:pt x="102" y="21"/>
                    <a:pt x="105" y="12"/>
                  </a:cubicBezTo>
                  <a:cubicBezTo>
                    <a:pt x="105" y="12"/>
                    <a:pt x="105" y="12"/>
                    <a:pt x="105" y="12"/>
                  </a:cubicBezTo>
                  <a:cubicBezTo>
                    <a:pt x="104" y="30"/>
                    <a:pt x="101" y="76"/>
                    <a:pt x="100" y="115"/>
                  </a:cubicBezTo>
                  <a:cubicBezTo>
                    <a:pt x="98" y="144"/>
                    <a:pt x="97" y="169"/>
                    <a:pt x="97" y="176"/>
                  </a:cubicBezTo>
                  <a:cubicBezTo>
                    <a:pt x="95" y="209"/>
                    <a:pt x="94" y="242"/>
                    <a:pt x="94" y="276"/>
                  </a:cubicBezTo>
                  <a:cubicBezTo>
                    <a:pt x="93" y="311"/>
                    <a:pt x="93" y="347"/>
                    <a:pt x="94" y="387"/>
                  </a:cubicBezTo>
                  <a:cubicBezTo>
                    <a:pt x="94" y="389"/>
                    <a:pt x="95" y="390"/>
                    <a:pt x="97" y="390"/>
                  </a:cubicBezTo>
                  <a:cubicBezTo>
                    <a:pt x="99" y="390"/>
                    <a:pt x="100" y="389"/>
                    <a:pt x="100" y="387"/>
                  </a:cubicBezTo>
                  <a:cubicBezTo>
                    <a:pt x="100" y="347"/>
                    <a:pt x="100" y="311"/>
                    <a:pt x="100" y="276"/>
                  </a:cubicBezTo>
                  <a:cubicBezTo>
                    <a:pt x="100" y="242"/>
                    <a:pt x="101" y="210"/>
                    <a:pt x="103" y="176"/>
                  </a:cubicBezTo>
                  <a:cubicBezTo>
                    <a:pt x="103" y="169"/>
                    <a:pt x="104" y="144"/>
                    <a:pt x="106" y="116"/>
                  </a:cubicBezTo>
                  <a:cubicBezTo>
                    <a:pt x="108" y="70"/>
                    <a:pt x="111" y="16"/>
                    <a:pt x="111" y="4"/>
                  </a:cubicBezTo>
                  <a:cubicBezTo>
                    <a:pt x="111" y="4"/>
                    <a:pt x="111" y="3"/>
                    <a:pt x="111" y="2"/>
                  </a:cubicBezTo>
                  <a:cubicBezTo>
                    <a:pt x="111" y="1"/>
                    <a:pt x="109" y="0"/>
                    <a:pt x="107" y="0"/>
                  </a:cubicBezTo>
                  <a:cubicBezTo>
                    <a:pt x="107" y="0"/>
                    <a:pt x="107" y="0"/>
                    <a:pt x="107" y="0"/>
                  </a:cubicBezTo>
                  <a:cubicBezTo>
                    <a:pt x="104" y="1"/>
                    <a:pt x="103" y="3"/>
                    <a:pt x="102" y="5"/>
                  </a:cubicBezTo>
                  <a:cubicBezTo>
                    <a:pt x="102" y="5"/>
                    <a:pt x="102" y="6"/>
                    <a:pt x="101" y="6"/>
                  </a:cubicBezTo>
                  <a:cubicBezTo>
                    <a:pt x="100" y="7"/>
                    <a:pt x="99" y="8"/>
                    <a:pt x="99" y="9"/>
                  </a:cubicBezTo>
                  <a:cubicBezTo>
                    <a:pt x="99" y="10"/>
                    <a:pt x="94" y="26"/>
                    <a:pt x="93" y="28"/>
                  </a:cubicBezTo>
                  <a:cubicBezTo>
                    <a:pt x="90" y="37"/>
                    <a:pt x="87" y="43"/>
                    <a:pt x="86" y="68"/>
                  </a:cubicBezTo>
                  <a:cubicBezTo>
                    <a:pt x="85" y="88"/>
                    <a:pt x="85" y="109"/>
                    <a:pt x="85" y="130"/>
                  </a:cubicBezTo>
                  <a:cubicBezTo>
                    <a:pt x="84" y="157"/>
                    <a:pt x="84" y="184"/>
                    <a:pt x="82" y="208"/>
                  </a:cubicBezTo>
                  <a:cubicBezTo>
                    <a:pt x="81" y="214"/>
                    <a:pt x="81" y="237"/>
                    <a:pt x="80" y="264"/>
                  </a:cubicBezTo>
                  <a:cubicBezTo>
                    <a:pt x="78" y="315"/>
                    <a:pt x="75" y="381"/>
                    <a:pt x="73" y="383"/>
                  </a:cubicBezTo>
                  <a:cubicBezTo>
                    <a:pt x="73" y="384"/>
                    <a:pt x="73" y="384"/>
                    <a:pt x="73" y="384"/>
                  </a:cubicBezTo>
                  <a:cubicBezTo>
                    <a:pt x="72" y="385"/>
                    <a:pt x="73" y="383"/>
                    <a:pt x="73" y="381"/>
                  </a:cubicBezTo>
                  <a:cubicBezTo>
                    <a:pt x="72" y="377"/>
                    <a:pt x="71" y="372"/>
                    <a:pt x="71" y="365"/>
                  </a:cubicBezTo>
                  <a:cubicBezTo>
                    <a:pt x="70" y="335"/>
                    <a:pt x="74" y="287"/>
                    <a:pt x="74" y="287"/>
                  </a:cubicBezTo>
                  <a:cubicBezTo>
                    <a:pt x="76" y="263"/>
                    <a:pt x="77" y="243"/>
                    <a:pt x="78" y="223"/>
                  </a:cubicBezTo>
                  <a:cubicBezTo>
                    <a:pt x="79" y="203"/>
                    <a:pt x="80" y="182"/>
                    <a:pt x="80" y="158"/>
                  </a:cubicBezTo>
                  <a:cubicBezTo>
                    <a:pt x="81" y="138"/>
                    <a:pt x="82" y="116"/>
                    <a:pt x="84" y="95"/>
                  </a:cubicBezTo>
                  <a:cubicBezTo>
                    <a:pt x="85" y="68"/>
                    <a:pt x="87" y="42"/>
                    <a:pt x="87" y="20"/>
                  </a:cubicBezTo>
                  <a:cubicBezTo>
                    <a:pt x="87" y="20"/>
                    <a:pt x="87" y="19"/>
                    <a:pt x="87" y="19"/>
                  </a:cubicBezTo>
                  <a:cubicBezTo>
                    <a:pt x="86" y="14"/>
                    <a:pt x="81" y="14"/>
                    <a:pt x="80" y="19"/>
                  </a:cubicBezTo>
                  <a:cubicBezTo>
                    <a:pt x="80" y="20"/>
                    <a:pt x="80" y="20"/>
                    <a:pt x="80" y="20"/>
                  </a:cubicBezTo>
                  <a:cubicBezTo>
                    <a:pt x="80" y="23"/>
                    <a:pt x="80" y="27"/>
                    <a:pt x="80" y="31"/>
                  </a:cubicBezTo>
                  <a:cubicBezTo>
                    <a:pt x="80" y="35"/>
                    <a:pt x="79" y="39"/>
                    <a:pt x="78" y="42"/>
                  </a:cubicBezTo>
                  <a:cubicBezTo>
                    <a:pt x="70" y="63"/>
                    <a:pt x="64" y="105"/>
                    <a:pt x="60" y="135"/>
                  </a:cubicBezTo>
                  <a:cubicBezTo>
                    <a:pt x="59" y="139"/>
                    <a:pt x="59" y="143"/>
                    <a:pt x="58" y="147"/>
                  </a:cubicBezTo>
                  <a:cubicBezTo>
                    <a:pt x="58" y="143"/>
                    <a:pt x="58" y="139"/>
                    <a:pt x="58" y="134"/>
                  </a:cubicBezTo>
                  <a:cubicBezTo>
                    <a:pt x="56" y="101"/>
                    <a:pt x="56" y="54"/>
                    <a:pt x="56" y="47"/>
                  </a:cubicBezTo>
                  <a:cubicBezTo>
                    <a:pt x="56" y="46"/>
                    <a:pt x="55" y="45"/>
                    <a:pt x="54" y="44"/>
                  </a:cubicBezTo>
                  <a:cubicBezTo>
                    <a:pt x="52" y="43"/>
                    <a:pt x="51" y="44"/>
                    <a:pt x="50" y="45"/>
                  </a:cubicBezTo>
                  <a:cubicBezTo>
                    <a:pt x="44" y="58"/>
                    <a:pt x="39" y="88"/>
                    <a:pt x="36" y="102"/>
                  </a:cubicBezTo>
                  <a:cubicBezTo>
                    <a:pt x="33" y="118"/>
                    <a:pt x="30" y="133"/>
                    <a:pt x="28" y="141"/>
                  </a:cubicBezTo>
                  <a:cubicBezTo>
                    <a:pt x="27" y="128"/>
                    <a:pt x="28" y="109"/>
                    <a:pt x="29" y="93"/>
                  </a:cubicBezTo>
                  <a:cubicBezTo>
                    <a:pt x="29" y="78"/>
                    <a:pt x="30" y="66"/>
                    <a:pt x="28" y="61"/>
                  </a:cubicBezTo>
                  <a:cubicBezTo>
                    <a:pt x="28" y="60"/>
                    <a:pt x="27" y="59"/>
                    <a:pt x="26" y="59"/>
                  </a:cubicBezTo>
                  <a:cubicBezTo>
                    <a:pt x="24" y="58"/>
                    <a:pt x="23" y="59"/>
                    <a:pt x="22" y="61"/>
                  </a:cubicBezTo>
                  <a:cubicBezTo>
                    <a:pt x="22" y="61"/>
                    <a:pt x="22" y="61"/>
                    <a:pt x="22" y="61"/>
                  </a:cubicBezTo>
                  <a:cubicBezTo>
                    <a:pt x="22" y="62"/>
                    <a:pt x="14" y="94"/>
                    <a:pt x="8" y="118"/>
                  </a:cubicBezTo>
                  <a:cubicBezTo>
                    <a:pt x="8" y="122"/>
                    <a:pt x="8" y="122"/>
                    <a:pt x="8" y="122"/>
                  </a:cubicBezTo>
                  <a:cubicBezTo>
                    <a:pt x="7" y="108"/>
                    <a:pt x="7" y="91"/>
                    <a:pt x="11"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7">
              <a:extLst>
                <a:ext uri="{FF2B5EF4-FFF2-40B4-BE49-F238E27FC236}">
                  <a16:creationId xmlns:a16="http://schemas.microsoft.com/office/drawing/2014/main" xmlns="" id="{6CEBF4CE-6CFC-4956-8BEF-4232185B0AD2}"/>
                </a:ext>
              </a:extLst>
            </p:cNvPr>
            <p:cNvSpPr>
              <a:spLocks/>
            </p:cNvSpPr>
            <p:nvPr/>
          </p:nvSpPr>
          <p:spPr bwMode="auto">
            <a:xfrm>
              <a:off x="5850" y="2151"/>
              <a:ext cx="369" cy="285"/>
            </a:xfrm>
            <a:custGeom>
              <a:avLst/>
              <a:gdLst>
                <a:gd name="T0" fmla="*/ 5 w 156"/>
                <a:gd name="T1" fmla="*/ 1 h 120"/>
                <a:gd name="T2" fmla="*/ 1 w 156"/>
                <a:gd name="T3" fmla="*/ 1 h 120"/>
                <a:gd name="T4" fmla="*/ 1 w 156"/>
                <a:gd name="T5" fmla="*/ 6 h 120"/>
                <a:gd name="T6" fmla="*/ 65 w 156"/>
                <a:gd name="T7" fmla="*/ 53 h 120"/>
                <a:gd name="T8" fmla="*/ 127 w 156"/>
                <a:gd name="T9" fmla="*/ 99 h 120"/>
                <a:gd name="T10" fmla="*/ 135 w 156"/>
                <a:gd name="T11" fmla="*/ 107 h 120"/>
                <a:gd name="T12" fmla="*/ 151 w 156"/>
                <a:gd name="T13" fmla="*/ 119 h 120"/>
                <a:gd name="T14" fmla="*/ 155 w 156"/>
                <a:gd name="T15" fmla="*/ 117 h 120"/>
                <a:gd name="T16" fmla="*/ 153 w 156"/>
                <a:gd name="T17" fmla="*/ 113 h 120"/>
                <a:gd name="T18" fmla="*/ 139 w 156"/>
                <a:gd name="T19" fmla="*/ 102 h 120"/>
                <a:gd name="T20" fmla="*/ 69 w 156"/>
                <a:gd name="T21" fmla="*/ 48 h 120"/>
                <a:gd name="T22" fmla="*/ 5 w 156"/>
                <a:gd name="T23" fmla="*/ 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20">
                  <a:moveTo>
                    <a:pt x="5" y="1"/>
                  </a:moveTo>
                  <a:cubicBezTo>
                    <a:pt x="4" y="0"/>
                    <a:pt x="2" y="0"/>
                    <a:pt x="1" y="1"/>
                  </a:cubicBezTo>
                  <a:cubicBezTo>
                    <a:pt x="0" y="3"/>
                    <a:pt x="0" y="5"/>
                    <a:pt x="1" y="6"/>
                  </a:cubicBezTo>
                  <a:cubicBezTo>
                    <a:pt x="6" y="9"/>
                    <a:pt x="36" y="32"/>
                    <a:pt x="65" y="53"/>
                  </a:cubicBezTo>
                  <a:cubicBezTo>
                    <a:pt x="92" y="74"/>
                    <a:pt x="120" y="94"/>
                    <a:pt x="127" y="99"/>
                  </a:cubicBezTo>
                  <a:cubicBezTo>
                    <a:pt x="128" y="101"/>
                    <a:pt x="131" y="104"/>
                    <a:pt x="135" y="107"/>
                  </a:cubicBezTo>
                  <a:cubicBezTo>
                    <a:pt x="142" y="113"/>
                    <a:pt x="151" y="119"/>
                    <a:pt x="151" y="119"/>
                  </a:cubicBezTo>
                  <a:cubicBezTo>
                    <a:pt x="153" y="120"/>
                    <a:pt x="155" y="119"/>
                    <a:pt x="155" y="117"/>
                  </a:cubicBezTo>
                  <a:cubicBezTo>
                    <a:pt x="156" y="115"/>
                    <a:pt x="155" y="114"/>
                    <a:pt x="153" y="113"/>
                  </a:cubicBezTo>
                  <a:cubicBezTo>
                    <a:pt x="153" y="113"/>
                    <a:pt x="145" y="107"/>
                    <a:pt x="139" y="102"/>
                  </a:cubicBezTo>
                  <a:cubicBezTo>
                    <a:pt x="116" y="83"/>
                    <a:pt x="93" y="67"/>
                    <a:pt x="69" y="48"/>
                  </a:cubicBezTo>
                  <a:cubicBezTo>
                    <a:pt x="39" y="27"/>
                    <a:pt x="10" y="5"/>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
              <a:extLst>
                <a:ext uri="{FF2B5EF4-FFF2-40B4-BE49-F238E27FC236}">
                  <a16:creationId xmlns:a16="http://schemas.microsoft.com/office/drawing/2014/main" xmlns="" id="{5270C0CC-1135-4D8F-8DED-ED5E1D3BBF22}"/>
                </a:ext>
              </a:extLst>
            </p:cNvPr>
            <p:cNvSpPr>
              <a:spLocks/>
            </p:cNvSpPr>
            <p:nvPr/>
          </p:nvSpPr>
          <p:spPr bwMode="auto">
            <a:xfrm>
              <a:off x="5807" y="2151"/>
              <a:ext cx="429" cy="271"/>
            </a:xfrm>
            <a:custGeom>
              <a:avLst/>
              <a:gdLst>
                <a:gd name="T0" fmla="*/ 7 w 181"/>
                <a:gd name="T1" fmla="*/ 3 h 114"/>
                <a:gd name="T2" fmla="*/ 3 w 181"/>
                <a:gd name="T3" fmla="*/ 0 h 114"/>
                <a:gd name="T4" fmla="*/ 1 w 181"/>
                <a:gd name="T5" fmla="*/ 4 h 114"/>
                <a:gd name="T6" fmla="*/ 10 w 181"/>
                <a:gd name="T7" fmla="*/ 13 h 114"/>
                <a:gd name="T8" fmla="*/ 30 w 181"/>
                <a:gd name="T9" fmla="*/ 28 h 114"/>
                <a:gd name="T10" fmla="*/ 101 w 181"/>
                <a:gd name="T11" fmla="*/ 72 h 114"/>
                <a:gd name="T12" fmla="*/ 175 w 181"/>
                <a:gd name="T13" fmla="*/ 113 h 114"/>
                <a:gd name="T14" fmla="*/ 180 w 181"/>
                <a:gd name="T15" fmla="*/ 112 h 114"/>
                <a:gd name="T16" fmla="*/ 178 w 181"/>
                <a:gd name="T17" fmla="*/ 107 h 114"/>
                <a:gd name="T18" fmla="*/ 105 w 181"/>
                <a:gd name="T19" fmla="*/ 66 h 114"/>
                <a:gd name="T20" fmla="*/ 33 w 181"/>
                <a:gd name="T21" fmla="*/ 23 h 114"/>
                <a:gd name="T22" fmla="*/ 14 w 181"/>
                <a:gd name="T23" fmla="*/ 8 h 114"/>
                <a:gd name="T24" fmla="*/ 7 w 181"/>
                <a:gd name="T25" fmla="*/ 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1" h="114">
                  <a:moveTo>
                    <a:pt x="7" y="3"/>
                  </a:moveTo>
                  <a:cubicBezTo>
                    <a:pt x="7" y="1"/>
                    <a:pt x="5" y="0"/>
                    <a:pt x="3" y="0"/>
                  </a:cubicBezTo>
                  <a:cubicBezTo>
                    <a:pt x="1" y="1"/>
                    <a:pt x="0" y="3"/>
                    <a:pt x="1" y="4"/>
                  </a:cubicBezTo>
                  <a:cubicBezTo>
                    <a:pt x="1" y="6"/>
                    <a:pt x="5" y="10"/>
                    <a:pt x="10" y="13"/>
                  </a:cubicBezTo>
                  <a:cubicBezTo>
                    <a:pt x="17" y="19"/>
                    <a:pt x="27" y="26"/>
                    <a:pt x="30" y="28"/>
                  </a:cubicBezTo>
                  <a:cubicBezTo>
                    <a:pt x="49" y="41"/>
                    <a:pt x="75" y="57"/>
                    <a:pt x="101" y="72"/>
                  </a:cubicBezTo>
                  <a:cubicBezTo>
                    <a:pt x="128" y="87"/>
                    <a:pt x="154" y="102"/>
                    <a:pt x="175" y="113"/>
                  </a:cubicBezTo>
                  <a:cubicBezTo>
                    <a:pt x="177" y="114"/>
                    <a:pt x="179" y="113"/>
                    <a:pt x="180" y="112"/>
                  </a:cubicBezTo>
                  <a:cubicBezTo>
                    <a:pt x="181" y="110"/>
                    <a:pt x="180" y="108"/>
                    <a:pt x="178" y="107"/>
                  </a:cubicBezTo>
                  <a:cubicBezTo>
                    <a:pt x="157" y="97"/>
                    <a:pt x="131" y="82"/>
                    <a:pt x="105" y="66"/>
                  </a:cubicBezTo>
                  <a:cubicBezTo>
                    <a:pt x="78" y="51"/>
                    <a:pt x="53" y="35"/>
                    <a:pt x="33" y="23"/>
                  </a:cubicBezTo>
                  <a:cubicBezTo>
                    <a:pt x="30" y="21"/>
                    <a:pt x="21" y="14"/>
                    <a:pt x="14" y="8"/>
                  </a:cubicBezTo>
                  <a:cubicBezTo>
                    <a:pt x="10" y="5"/>
                    <a:pt x="7" y="3"/>
                    <a:pt x="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9">
              <a:extLst>
                <a:ext uri="{FF2B5EF4-FFF2-40B4-BE49-F238E27FC236}">
                  <a16:creationId xmlns:a16="http://schemas.microsoft.com/office/drawing/2014/main" xmlns="" id="{4ECD15CF-5AD4-4914-99BB-FA68CF4C9674}"/>
                </a:ext>
              </a:extLst>
            </p:cNvPr>
            <p:cNvSpPr>
              <a:spLocks/>
            </p:cNvSpPr>
            <p:nvPr/>
          </p:nvSpPr>
          <p:spPr bwMode="auto">
            <a:xfrm>
              <a:off x="6167" y="2353"/>
              <a:ext cx="41" cy="697"/>
            </a:xfrm>
            <a:custGeom>
              <a:avLst/>
              <a:gdLst>
                <a:gd name="T0" fmla="*/ 17 w 17"/>
                <a:gd name="T1" fmla="*/ 3 h 293"/>
                <a:gd name="T2" fmla="*/ 14 w 17"/>
                <a:gd name="T3" fmla="*/ 0 h 293"/>
                <a:gd name="T4" fmla="*/ 10 w 17"/>
                <a:gd name="T5" fmla="*/ 3 h 293"/>
                <a:gd name="T6" fmla="*/ 3 w 17"/>
                <a:gd name="T7" fmla="*/ 143 h 293"/>
                <a:gd name="T8" fmla="*/ 2 w 17"/>
                <a:gd name="T9" fmla="*/ 263 h 293"/>
                <a:gd name="T10" fmla="*/ 2 w 17"/>
                <a:gd name="T11" fmla="*/ 293 h 293"/>
                <a:gd name="T12" fmla="*/ 2 w 17"/>
                <a:gd name="T13" fmla="*/ 293 h 293"/>
                <a:gd name="T14" fmla="*/ 8 w 17"/>
                <a:gd name="T15" fmla="*/ 293 h 293"/>
                <a:gd name="T16" fmla="*/ 8 w 17"/>
                <a:gd name="T17" fmla="*/ 293 h 293"/>
                <a:gd name="T18" fmla="*/ 8 w 17"/>
                <a:gd name="T19" fmla="*/ 262 h 293"/>
                <a:gd name="T20" fmla="*/ 9 w 17"/>
                <a:gd name="T21" fmla="*/ 143 h 293"/>
                <a:gd name="T22" fmla="*/ 17 w 17"/>
                <a:gd name="T23" fmla="*/ 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293">
                  <a:moveTo>
                    <a:pt x="17" y="3"/>
                  </a:moveTo>
                  <a:cubicBezTo>
                    <a:pt x="17" y="2"/>
                    <a:pt x="16" y="0"/>
                    <a:pt x="14" y="0"/>
                  </a:cubicBezTo>
                  <a:cubicBezTo>
                    <a:pt x="12" y="0"/>
                    <a:pt x="11" y="1"/>
                    <a:pt x="10" y="3"/>
                  </a:cubicBezTo>
                  <a:cubicBezTo>
                    <a:pt x="8" y="23"/>
                    <a:pt x="5" y="84"/>
                    <a:pt x="3" y="143"/>
                  </a:cubicBezTo>
                  <a:cubicBezTo>
                    <a:pt x="1" y="197"/>
                    <a:pt x="0" y="249"/>
                    <a:pt x="2" y="263"/>
                  </a:cubicBezTo>
                  <a:cubicBezTo>
                    <a:pt x="3" y="273"/>
                    <a:pt x="2" y="283"/>
                    <a:pt x="2" y="293"/>
                  </a:cubicBezTo>
                  <a:cubicBezTo>
                    <a:pt x="2" y="293"/>
                    <a:pt x="2" y="293"/>
                    <a:pt x="2" y="293"/>
                  </a:cubicBezTo>
                  <a:cubicBezTo>
                    <a:pt x="8" y="293"/>
                    <a:pt x="8" y="293"/>
                    <a:pt x="8" y="293"/>
                  </a:cubicBezTo>
                  <a:cubicBezTo>
                    <a:pt x="8" y="293"/>
                    <a:pt x="8" y="293"/>
                    <a:pt x="8" y="293"/>
                  </a:cubicBezTo>
                  <a:cubicBezTo>
                    <a:pt x="9" y="283"/>
                    <a:pt x="10" y="273"/>
                    <a:pt x="8" y="262"/>
                  </a:cubicBezTo>
                  <a:cubicBezTo>
                    <a:pt x="7" y="249"/>
                    <a:pt x="7" y="197"/>
                    <a:pt x="9" y="143"/>
                  </a:cubicBezTo>
                  <a:cubicBezTo>
                    <a:pt x="11" y="85"/>
                    <a:pt x="14" y="24"/>
                    <a:pt x="1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0">
              <a:extLst>
                <a:ext uri="{FF2B5EF4-FFF2-40B4-BE49-F238E27FC236}">
                  <a16:creationId xmlns:a16="http://schemas.microsoft.com/office/drawing/2014/main" xmlns="" id="{C2E61E7B-499D-463D-BC98-B5BF659162F6}"/>
                </a:ext>
              </a:extLst>
            </p:cNvPr>
            <p:cNvSpPr>
              <a:spLocks/>
            </p:cNvSpPr>
            <p:nvPr/>
          </p:nvSpPr>
          <p:spPr bwMode="auto">
            <a:xfrm>
              <a:off x="5286" y="2327"/>
              <a:ext cx="478" cy="249"/>
            </a:xfrm>
            <a:custGeom>
              <a:avLst/>
              <a:gdLst>
                <a:gd name="T0" fmla="*/ 5 w 202"/>
                <a:gd name="T1" fmla="*/ 1 h 105"/>
                <a:gd name="T2" fmla="*/ 1 w 202"/>
                <a:gd name="T3" fmla="*/ 2 h 105"/>
                <a:gd name="T4" fmla="*/ 1 w 202"/>
                <a:gd name="T5" fmla="*/ 7 h 105"/>
                <a:gd name="T6" fmla="*/ 34 w 202"/>
                <a:gd name="T7" fmla="*/ 26 h 105"/>
                <a:gd name="T8" fmla="*/ 72 w 202"/>
                <a:gd name="T9" fmla="*/ 42 h 105"/>
                <a:gd name="T10" fmla="*/ 74 w 202"/>
                <a:gd name="T11" fmla="*/ 43 h 105"/>
                <a:gd name="T12" fmla="*/ 154 w 202"/>
                <a:gd name="T13" fmla="*/ 77 h 105"/>
                <a:gd name="T14" fmla="*/ 166 w 202"/>
                <a:gd name="T15" fmla="*/ 83 h 105"/>
                <a:gd name="T16" fmla="*/ 186 w 202"/>
                <a:gd name="T17" fmla="*/ 95 h 105"/>
                <a:gd name="T18" fmla="*/ 196 w 202"/>
                <a:gd name="T19" fmla="*/ 102 h 105"/>
                <a:gd name="T20" fmla="*/ 200 w 202"/>
                <a:gd name="T21" fmla="*/ 104 h 105"/>
                <a:gd name="T22" fmla="*/ 201 w 202"/>
                <a:gd name="T23" fmla="*/ 99 h 105"/>
                <a:gd name="T24" fmla="*/ 190 w 202"/>
                <a:gd name="T25" fmla="*/ 90 h 105"/>
                <a:gd name="T26" fmla="*/ 169 w 202"/>
                <a:gd name="T27" fmla="*/ 77 h 105"/>
                <a:gd name="T28" fmla="*/ 157 w 202"/>
                <a:gd name="T29" fmla="*/ 71 h 105"/>
                <a:gd name="T30" fmla="*/ 76 w 202"/>
                <a:gd name="T31" fmla="*/ 37 h 105"/>
                <a:gd name="T32" fmla="*/ 74 w 202"/>
                <a:gd name="T33" fmla="*/ 36 h 105"/>
                <a:gd name="T34" fmla="*/ 37 w 202"/>
                <a:gd name="T35" fmla="*/ 21 h 105"/>
                <a:gd name="T36" fmla="*/ 5 w 202"/>
                <a:gd name="T37" fmla="*/ 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2" h="105">
                  <a:moveTo>
                    <a:pt x="5" y="1"/>
                  </a:moveTo>
                  <a:cubicBezTo>
                    <a:pt x="4" y="0"/>
                    <a:pt x="2" y="1"/>
                    <a:pt x="1" y="2"/>
                  </a:cubicBezTo>
                  <a:cubicBezTo>
                    <a:pt x="0" y="3"/>
                    <a:pt x="0" y="5"/>
                    <a:pt x="1" y="7"/>
                  </a:cubicBezTo>
                  <a:cubicBezTo>
                    <a:pt x="9" y="13"/>
                    <a:pt x="22" y="20"/>
                    <a:pt x="34" y="26"/>
                  </a:cubicBezTo>
                  <a:cubicBezTo>
                    <a:pt x="48" y="33"/>
                    <a:pt x="62" y="39"/>
                    <a:pt x="72" y="42"/>
                  </a:cubicBezTo>
                  <a:cubicBezTo>
                    <a:pt x="74" y="43"/>
                    <a:pt x="74" y="43"/>
                    <a:pt x="74" y="43"/>
                  </a:cubicBezTo>
                  <a:cubicBezTo>
                    <a:pt x="109" y="54"/>
                    <a:pt x="125" y="62"/>
                    <a:pt x="154" y="77"/>
                  </a:cubicBezTo>
                  <a:cubicBezTo>
                    <a:pt x="157" y="78"/>
                    <a:pt x="160" y="80"/>
                    <a:pt x="166" y="83"/>
                  </a:cubicBezTo>
                  <a:cubicBezTo>
                    <a:pt x="169" y="84"/>
                    <a:pt x="178" y="90"/>
                    <a:pt x="186" y="95"/>
                  </a:cubicBezTo>
                  <a:cubicBezTo>
                    <a:pt x="191" y="99"/>
                    <a:pt x="195" y="102"/>
                    <a:pt x="196" y="102"/>
                  </a:cubicBezTo>
                  <a:cubicBezTo>
                    <a:pt x="197" y="104"/>
                    <a:pt x="199" y="105"/>
                    <a:pt x="200" y="104"/>
                  </a:cubicBezTo>
                  <a:cubicBezTo>
                    <a:pt x="202" y="103"/>
                    <a:pt x="202" y="101"/>
                    <a:pt x="201" y="99"/>
                  </a:cubicBezTo>
                  <a:cubicBezTo>
                    <a:pt x="200" y="98"/>
                    <a:pt x="196" y="94"/>
                    <a:pt x="190" y="90"/>
                  </a:cubicBezTo>
                  <a:cubicBezTo>
                    <a:pt x="182" y="85"/>
                    <a:pt x="172" y="78"/>
                    <a:pt x="169" y="77"/>
                  </a:cubicBezTo>
                  <a:cubicBezTo>
                    <a:pt x="167" y="76"/>
                    <a:pt x="162" y="73"/>
                    <a:pt x="157" y="71"/>
                  </a:cubicBezTo>
                  <a:cubicBezTo>
                    <a:pt x="128" y="57"/>
                    <a:pt x="111" y="48"/>
                    <a:pt x="76" y="37"/>
                  </a:cubicBezTo>
                  <a:cubicBezTo>
                    <a:pt x="74" y="36"/>
                    <a:pt x="74" y="36"/>
                    <a:pt x="74" y="36"/>
                  </a:cubicBezTo>
                  <a:cubicBezTo>
                    <a:pt x="64" y="33"/>
                    <a:pt x="51" y="27"/>
                    <a:pt x="37" y="21"/>
                  </a:cubicBezTo>
                  <a:cubicBezTo>
                    <a:pt x="25" y="14"/>
                    <a:pt x="13" y="7"/>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1">
              <a:extLst>
                <a:ext uri="{FF2B5EF4-FFF2-40B4-BE49-F238E27FC236}">
                  <a16:creationId xmlns:a16="http://schemas.microsoft.com/office/drawing/2014/main" xmlns="" id="{D92D254B-B8B9-402E-BAF6-66B648B75C6A}"/>
                </a:ext>
              </a:extLst>
            </p:cNvPr>
            <p:cNvSpPr>
              <a:spLocks/>
            </p:cNvSpPr>
            <p:nvPr/>
          </p:nvSpPr>
          <p:spPr bwMode="auto">
            <a:xfrm>
              <a:off x="5314" y="2367"/>
              <a:ext cx="448" cy="205"/>
            </a:xfrm>
            <a:custGeom>
              <a:avLst/>
              <a:gdLst>
                <a:gd name="T0" fmla="*/ 5 w 189"/>
                <a:gd name="T1" fmla="*/ 1 h 86"/>
                <a:gd name="T2" fmla="*/ 1 w 189"/>
                <a:gd name="T3" fmla="*/ 2 h 86"/>
                <a:gd name="T4" fmla="*/ 2 w 189"/>
                <a:gd name="T5" fmla="*/ 6 h 86"/>
                <a:gd name="T6" fmla="*/ 110 w 189"/>
                <a:gd name="T7" fmla="*/ 54 h 86"/>
                <a:gd name="T8" fmla="*/ 185 w 189"/>
                <a:gd name="T9" fmla="*/ 86 h 86"/>
                <a:gd name="T10" fmla="*/ 189 w 189"/>
                <a:gd name="T11" fmla="*/ 83 h 86"/>
                <a:gd name="T12" fmla="*/ 186 w 189"/>
                <a:gd name="T13" fmla="*/ 80 h 86"/>
                <a:gd name="T14" fmla="*/ 112 w 189"/>
                <a:gd name="T15" fmla="*/ 48 h 86"/>
                <a:gd name="T16" fmla="*/ 5 w 189"/>
                <a:gd name="T17" fmla="*/ 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86">
                  <a:moveTo>
                    <a:pt x="5" y="1"/>
                  </a:moveTo>
                  <a:cubicBezTo>
                    <a:pt x="3" y="0"/>
                    <a:pt x="2" y="0"/>
                    <a:pt x="1" y="2"/>
                  </a:cubicBezTo>
                  <a:cubicBezTo>
                    <a:pt x="0" y="3"/>
                    <a:pt x="0" y="5"/>
                    <a:pt x="2" y="6"/>
                  </a:cubicBezTo>
                  <a:cubicBezTo>
                    <a:pt x="7" y="9"/>
                    <a:pt x="61" y="33"/>
                    <a:pt x="110" y="54"/>
                  </a:cubicBezTo>
                  <a:cubicBezTo>
                    <a:pt x="148" y="71"/>
                    <a:pt x="182" y="86"/>
                    <a:pt x="185" y="86"/>
                  </a:cubicBezTo>
                  <a:cubicBezTo>
                    <a:pt x="187" y="86"/>
                    <a:pt x="189" y="85"/>
                    <a:pt x="189" y="83"/>
                  </a:cubicBezTo>
                  <a:cubicBezTo>
                    <a:pt x="189" y="81"/>
                    <a:pt x="188" y="80"/>
                    <a:pt x="186" y="80"/>
                  </a:cubicBezTo>
                  <a:cubicBezTo>
                    <a:pt x="184" y="79"/>
                    <a:pt x="150" y="65"/>
                    <a:pt x="112" y="48"/>
                  </a:cubicBezTo>
                  <a:cubicBezTo>
                    <a:pt x="64" y="28"/>
                    <a:pt x="10" y="3"/>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2">
              <a:extLst>
                <a:ext uri="{FF2B5EF4-FFF2-40B4-BE49-F238E27FC236}">
                  <a16:creationId xmlns:a16="http://schemas.microsoft.com/office/drawing/2014/main" xmlns="" id="{B3902E50-7AA3-483D-90A2-942477C149E9}"/>
                </a:ext>
              </a:extLst>
            </p:cNvPr>
            <p:cNvSpPr>
              <a:spLocks/>
            </p:cNvSpPr>
            <p:nvPr/>
          </p:nvSpPr>
          <p:spPr bwMode="auto">
            <a:xfrm>
              <a:off x="4788" y="3035"/>
              <a:ext cx="2005" cy="212"/>
            </a:xfrm>
            <a:custGeom>
              <a:avLst/>
              <a:gdLst>
                <a:gd name="T0" fmla="*/ 587 w 846"/>
                <a:gd name="T1" fmla="*/ 3 h 89"/>
                <a:gd name="T2" fmla="*/ 584 w 846"/>
                <a:gd name="T3" fmla="*/ 6 h 89"/>
                <a:gd name="T4" fmla="*/ 587 w 846"/>
                <a:gd name="T5" fmla="*/ 10 h 89"/>
                <a:gd name="T6" fmla="*/ 840 w 846"/>
                <a:gd name="T7" fmla="*/ 21 h 89"/>
                <a:gd name="T8" fmla="*/ 838 w 846"/>
                <a:gd name="T9" fmla="*/ 24 h 89"/>
                <a:gd name="T10" fmla="*/ 820 w 846"/>
                <a:gd name="T11" fmla="*/ 26 h 89"/>
                <a:gd name="T12" fmla="*/ 784 w 846"/>
                <a:gd name="T13" fmla="*/ 29 h 89"/>
                <a:gd name="T14" fmla="*/ 661 w 846"/>
                <a:gd name="T15" fmla="*/ 25 h 89"/>
                <a:gd name="T16" fmla="*/ 552 w 846"/>
                <a:gd name="T17" fmla="*/ 20 h 89"/>
                <a:gd name="T18" fmla="*/ 538 w 846"/>
                <a:gd name="T19" fmla="*/ 20 h 89"/>
                <a:gd name="T20" fmla="*/ 421 w 846"/>
                <a:gd name="T21" fmla="*/ 20 h 89"/>
                <a:gd name="T22" fmla="*/ 29 w 846"/>
                <a:gd name="T23" fmla="*/ 35 h 89"/>
                <a:gd name="T24" fmla="*/ 4 w 846"/>
                <a:gd name="T25" fmla="*/ 43 h 89"/>
                <a:gd name="T26" fmla="*/ 1 w 846"/>
                <a:gd name="T27" fmla="*/ 49 h 89"/>
                <a:gd name="T28" fmla="*/ 5 w 846"/>
                <a:gd name="T29" fmla="*/ 54 h 89"/>
                <a:gd name="T30" fmla="*/ 35 w 846"/>
                <a:gd name="T31" fmla="*/ 58 h 89"/>
                <a:gd name="T32" fmla="*/ 154 w 846"/>
                <a:gd name="T33" fmla="*/ 51 h 89"/>
                <a:gd name="T34" fmla="*/ 253 w 846"/>
                <a:gd name="T35" fmla="*/ 43 h 89"/>
                <a:gd name="T36" fmla="*/ 494 w 846"/>
                <a:gd name="T37" fmla="*/ 46 h 89"/>
                <a:gd name="T38" fmla="*/ 593 w 846"/>
                <a:gd name="T39" fmla="*/ 50 h 89"/>
                <a:gd name="T40" fmla="*/ 597 w 846"/>
                <a:gd name="T41" fmla="*/ 50 h 89"/>
                <a:gd name="T42" fmla="*/ 685 w 846"/>
                <a:gd name="T43" fmla="*/ 53 h 89"/>
                <a:gd name="T44" fmla="*/ 642 w 846"/>
                <a:gd name="T45" fmla="*/ 53 h 89"/>
                <a:gd name="T46" fmla="*/ 141 w 846"/>
                <a:gd name="T47" fmla="*/ 82 h 89"/>
                <a:gd name="T48" fmla="*/ 139 w 846"/>
                <a:gd name="T49" fmla="*/ 86 h 89"/>
                <a:gd name="T50" fmla="*/ 143 w 846"/>
                <a:gd name="T51" fmla="*/ 88 h 89"/>
                <a:gd name="T52" fmla="*/ 642 w 846"/>
                <a:gd name="T53" fmla="*/ 59 h 89"/>
                <a:gd name="T54" fmla="*/ 724 w 846"/>
                <a:gd name="T55" fmla="*/ 57 h 89"/>
                <a:gd name="T56" fmla="*/ 726 w 846"/>
                <a:gd name="T57" fmla="*/ 57 h 89"/>
                <a:gd name="T58" fmla="*/ 727 w 846"/>
                <a:gd name="T59" fmla="*/ 53 h 89"/>
                <a:gd name="T60" fmla="*/ 597 w 846"/>
                <a:gd name="T61" fmla="*/ 44 h 89"/>
                <a:gd name="T62" fmla="*/ 594 w 846"/>
                <a:gd name="T63" fmla="*/ 43 h 89"/>
                <a:gd name="T64" fmla="*/ 494 w 846"/>
                <a:gd name="T65" fmla="*/ 40 h 89"/>
                <a:gd name="T66" fmla="*/ 253 w 846"/>
                <a:gd name="T67" fmla="*/ 37 h 89"/>
                <a:gd name="T68" fmla="*/ 154 w 846"/>
                <a:gd name="T69" fmla="*/ 45 h 89"/>
                <a:gd name="T70" fmla="*/ 35 w 846"/>
                <a:gd name="T71" fmla="*/ 52 h 89"/>
                <a:gd name="T72" fmla="*/ 8 w 846"/>
                <a:gd name="T73" fmla="*/ 48 h 89"/>
                <a:gd name="T74" fmla="*/ 30 w 846"/>
                <a:gd name="T75" fmla="*/ 42 h 89"/>
                <a:gd name="T76" fmla="*/ 421 w 846"/>
                <a:gd name="T77" fmla="*/ 26 h 89"/>
                <a:gd name="T78" fmla="*/ 538 w 846"/>
                <a:gd name="T79" fmla="*/ 26 h 89"/>
                <a:gd name="T80" fmla="*/ 553 w 846"/>
                <a:gd name="T81" fmla="*/ 26 h 89"/>
                <a:gd name="T82" fmla="*/ 660 w 846"/>
                <a:gd name="T83" fmla="*/ 31 h 89"/>
                <a:gd name="T84" fmla="*/ 784 w 846"/>
                <a:gd name="T85" fmla="*/ 36 h 89"/>
                <a:gd name="T86" fmla="*/ 821 w 846"/>
                <a:gd name="T87" fmla="*/ 32 h 89"/>
                <a:gd name="T88" fmla="*/ 840 w 846"/>
                <a:gd name="T89" fmla="*/ 30 h 89"/>
                <a:gd name="T90" fmla="*/ 846 w 846"/>
                <a:gd name="T91" fmla="*/ 21 h 89"/>
                <a:gd name="T92" fmla="*/ 587 w 846"/>
                <a:gd name="T93" fmla="*/ 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46" h="89">
                  <a:moveTo>
                    <a:pt x="587" y="3"/>
                  </a:moveTo>
                  <a:cubicBezTo>
                    <a:pt x="586" y="3"/>
                    <a:pt x="584" y="5"/>
                    <a:pt x="584" y="6"/>
                  </a:cubicBezTo>
                  <a:cubicBezTo>
                    <a:pt x="584" y="8"/>
                    <a:pt x="586" y="10"/>
                    <a:pt x="587" y="10"/>
                  </a:cubicBezTo>
                  <a:cubicBezTo>
                    <a:pt x="812" y="6"/>
                    <a:pt x="840" y="14"/>
                    <a:pt x="840" y="21"/>
                  </a:cubicBezTo>
                  <a:cubicBezTo>
                    <a:pt x="840" y="21"/>
                    <a:pt x="838" y="23"/>
                    <a:pt x="838" y="24"/>
                  </a:cubicBezTo>
                  <a:cubicBezTo>
                    <a:pt x="831" y="24"/>
                    <a:pt x="826" y="25"/>
                    <a:pt x="820" y="26"/>
                  </a:cubicBezTo>
                  <a:cubicBezTo>
                    <a:pt x="810" y="27"/>
                    <a:pt x="800" y="29"/>
                    <a:pt x="784" y="29"/>
                  </a:cubicBezTo>
                  <a:cubicBezTo>
                    <a:pt x="726" y="32"/>
                    <a:pt x="694" y="28"/>
                    <a:pt x="661" y="25"/>
                  </a:cubicBezTo>
                  <a:cubicBezTo>
                    <a:pt x="632" y="22"/>
                    <a:pt x="602" y="19"/>
                    <a:pt x="552" y="20"/>
                  </a:cubicBezTo>
                  <a:cubicBezTo>
                    <a:pt x="538" y="20"/>
                    <a:pt x="538" y="20"/>
                    <a:pt x="538" y="20"/>
                  </a:cubicBezTo>
                  <a:cubicBezTo>
                    <a:pt x="506" y="21"/>
                    <a:pt x="465" y="20"/>
                    <a:pt x="421" y="20"/>
                  </a:cubicBezTo>
                  <a:cubicBezTo>
                    <a:pt x="287" y="18"/>
                    <a:pt x="117" y="17"/>
                    <a:pt x="29" y="35"/>
                  </a:cubicBezTo>
                  <a:cubicBezTo>
                    <a:pt x="16" y="38"/>
                    <a:pt x="8" y="41"/>
                    <a:pt x="4" y="43"/>
                  </a:cubicBezTo>
                  <a:cubicBezTo>
                    <a:pt x="2" y="45"/>
                    <a:pt x="0" y="47"/>
                    <a:pt x="1" y="49"/>
                  </a:cubicBezTo>
                  <a:cubicBezTo>
                    <a:pt x="1" y="51"/>
                    <a:pt x="2" y="53"/>
                    <a:pt x="5" y="54"/>
                  </a:cubicBezTo>
                  <a:cubicBezTo>
                    <a:pt x="10" y="56"/>
                    <a:pt x="20" y="57"/>
                    <a:pt x="35" y="58"/>
                  </a:cubicBezTo>
                  <a:cubicBezTo>
                    <a:pt x="76" y="59"/>
                    <a:pt x="114" y="55"/>
                    <a:pt x="154" y="51"/>
                  </a:cubicBezTo>
                  <a:cubicBezTo>
                    <a:pt x="185" y="48"/>
                    <a:pt x="218" y="44"/>
                    <a:pt x="253" y="43"/>
                  </a:cubicBezTo>
                  <a:cubicBezTo>
                    <a:pt x="329" y="41"/>
                    <a:pt x="412" y="44"/>
                    <a:pt x="494" y="46"/>
                  </a:cubicBezTo>
                  <a:cubicBezTo>
                    <a:pt x="527" y="48"/>
                    <a:pt x="561" y="49"/>
                    <a:pt x="593" y="50"/>
                  </a:cubicBezTo>
                  <a:cubicBezTo>
                    <a:pt x="597" y="50"/>
                    <a:pt x="597" y="50"/>
                    <a:pt x="597" y="50"/>
                  </a:cubicBezTo>
                  <a:cubicBezTo>
                    <a:pt x="610" y="50"/>
                    <a:pt x="653" y="51"/>
                    <a:pt x="685" y="53"/>
                  </a:cubicBezTo>
                  <a:cubicBezTo>
                    <a:pt x="673" y="53"/>
                    <a:pt x="659" y="53"/>
                    <a:pt x="642" y="53"/>
                  </a:cubicBezTo>
                  <a:cubicBezTo>
                    <a:pt x="504" y="54"/>
                    <a:pt x="231" y="57"/>
                    <a:pt x="141" y="82"/>
                  </a:cubicBezTo>
                  <a:cubicBezTo>
                    <a:pt x="139" y="83"/>
                    <a:pt x="138" y="84"/>
                    <a:pt x="139" y="86"/>
                  </a:cubicBezTo>
                  <a:cubicBezTo>
                    <a:pt x="139" y="88"/>
                    <a:pt x="141" y="89"/>
                    <a:pt x="143" y="88"/>
                  </a:cubicBezTo>
                  <a:cubicBezTo>
                    <a:pt x="232" y="63"/>
                    <a:pt x="504" y="61"/>
                    <a:pt x="642" y="59"/>
                  </a:cubicBezTo>
                  <a:cubicBezTo>
                    <a:pt x="685" y="59"/>
                    <a:pt x="715" y="59"/>
                    <a:pt x="724" y="57"/>
                  </a:cubicBezTo>
                  <a:cubicBezTo>
                    <a:pt x="724" y="57"/>
                    <a:pt x="725" y="57"/>
                    <a:pt x="726" y="57"/>
                  </a:cubicBezTo>
                  <a:cubicBezTo>
                    <a:pt x="727" y="56"/>
                    <a:pt x="728" y="54"/>
                    <a:pt x="727" y="53"/>
                  </a:cubicBezTo>
                  <a:cubicBezTo>
                    <a:pt x="724" y="46"/>
                    <a:pt x="611" y="44"/>
                    <a:pt x="597" y="44"/>
                  </a:cubicBezTo>
                  <a:cubicBezTo>
                    <a:pt x="594" y="43"/>
                    <a:pt x="594" y="43"/>
                    <a:pt x="594" y="43"/>
                  </a:cubicBezTo>
                  <a:cubicBezTo>
                    <a:pt x="561" y="43"/>
                    <a:pt x="528" y="41"/>
                    <a:pt x="494" y="40"/>
                  </a:cubicBezTo>
                  <a:cubicBezTo>
                    <a:pt x="413" y="37"/>
                    <a:pt x="329" y="34"/>
                    <a:pt x="253" y="37"/>
                  </a:cubicBezTo>
                  <a:cubicBezTo>
                    <a:pt x="217" y="38"/>
                    <a:pt x="185" y="41"/>
                    <a:pt x="154" y="45"/>
                  </a:cubicBezTo>
                  <a:cubicBezTo>
                    <a:pt x="114" y="49"/>
                    <a:pt x="76" y="53"/>
                    <a:pt x="35" y="52"/>
                  </a:cubicBezTo>
                  <a:cubicBezTo>
                    <a:pt x="21" y="51"/>
                    <a:pt x="12" y="50"/>
                    <a:pt x="8" y="48"/>
                  </a:cubicBezTo>
                  <a:cubicBezTo>
                    <a:pt x="11" y="46"/>
                    <a:pt x="19" y="44"/>
                    <a:pt x="30" y="42"/>
                  </a:cubicBezTo>
                  <a:cubicBezTo>
                    <a:pt x="118" y="23"/>
                    <a:pt x="287" y="25"/>
                    <a:pt x="421" y="26"/>
                  </a:cubicBezTo>
                  <a:cubicBezTo>
                    <a:pt x="465" y="26"/>
                    <a:pt x="506" y="27"/>
                    <a:pt x="538" y="26"/>
                  </a:cubicBezTo>
                  <a:cubicBezTo>
                    <a:pt x="553" y="26"/>
                    <a:pt x="553" y="26"/>
                    <a:pt x="553" y="26"/>
                  </a:cubicBezTo>
                  <a:cubicBezTo>
                    <a:pt x="601" y="26"/>
                    <a:pt x="631" y="29"/>
                    <a:pt x="660" y="31"/>
                  </a:cubicBezTo>
                  <a:cubicBezTo>
                    <a:pt x="694" y="35"/>
                    <a:pt x="726" y="38"/>
                    <a:pt x="784" y="36"/>
                  </a:cubicBezTo>
                  <a:cubicBezTo>
                    <a:pt x="801" y="35"/>
                    <a:pt x="811" y="34"/>
                    <a:pt x="821" y="32"/>
                  </a:cubicBezTo>
                  <a:cubicBezTo>
                    <a:pt x="827" y="31"/>
                    <a:pt x="833" y="31"/>
                    <a:pt x="840" y="30"/>
                  </a:cubicBezTo>
                  <a:cubicBezTo>
                    <a:pt x="843" y="30"/>
                    <a:pt x="846" y="23"/>
                    <a:pt x="846" y="21"/>
                  </a:cubicBezTo>
                  <a:cubicBezTo>
                    <a:pt x="846" y="12"/>
                    <a:pt x="818" y="0"/>
                    <a:pt x="58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grpSp>
      <p:sp>
        <p:nvSpPr>
          <p:cNvPr id="3" name="矩形 2">
            <a:extLst>
              <a:ext uri="{FF2B5EF4-FFF2-40B4-BE49-F238E27FC236}">
                <a16:creationId xmlns:a16="http://schemas.microsoft.com/office/drawing/2014/main" xmlns="" id="{4760BB94-3CA2-4085-9AC5-D39CC30C6244}"/>
              </a:ext>
            </a:extLst>
          </p:cNvPr>
          <p:cNvSpPr/>
          <p:nvPr/>
        </p:nvSpPr>
        <p:spPr>
          <a:xfrm>
            <a:off x="1626753" y="1706598"/>
            <a:ext cx="8938489" cy="4341253"/>
          </a:xfrm>
          <a:prstGeom prst="rect">
            <a:avLst/>
          </a:prstGeom>
        </p:spPr>
        <p:txBody>
          <a:bodyPr wrap="square">
            <a:spAutoFit/>
          </a:bodyPr>
          <a:lstStyle/>
          <a:p>
            <a:pPr indent="304800" algn="just">
              <a:lnSpc>
                <a:spcPct val="150000"/>
              </a:lnSpc>
              <a:spcAft>
                <a:spcPts val="0"/>
              </a:spcAft>
            </a:pPr>
            <a:r>
              <a:rPr lang="zh-CN" altLang="zh-CN" sz="1600" kern="100" dirty="0">
                <a:solidFill>
                  <a:schemeClr val="bg1"/>
                </a:solidFill>
                <a:latin typeface="Calibri" panose="020F0502020204030204" pitchFamily="34" charset="0"/>
                <a:cs typeface="Times New Roman" panose="02020603050405020304" pitchFamily="18" charset="0"/>
              </a:rPr>
              <a:t>由于</a:t>
            </a:r>
            <a:r>
              <a:rPr lang="zh-CN" altLang="zh-CN" sz="1600" b="1" kern="100" dirty="0">
                <a:solidFill>
                  <a:srgbClr val="FF0000"/>
                </a:solidFill>
                <a:latin typeface="Calibri" panose="020F0502020204030204" pitchFamily="34" charset="0"/>
                <a:cs typeface="Times New Roman" panose="02020603050405020304" pitchFamily="18" charset="0"/>
              </a:rPr>
              <a:t>牌照法</a:t>
            </a:r>
            <a:r>
              <a:rPr lang="zh-CN" altLang="zh-CN" sz="1600" kern="100" dirty="0">
                <a:solidFill>
                  <a:schemeClr val="bg1"/>
                </a:solidFill>
                <a:latin typeface="Calibri" panose="020F0502020204030204" pitchFamily="34" charset="0"/>
                <a:cs typeface="Times New Roman" panose="02020603050405020304" pitchFamily="18" charset="0"/>
              </a:rPr>
              <a:t>的车辆数据不仅有由于交通灯引起的信控延误，还有在路段内行驶产生的车辆间摩擦甚至逼停产生的延误，故客观上应该比点样本法计算得的引道上每一辆车的延误要高，可见这次调查比较精确。由于牌照法不仅有信控延误，还包括其它各种因素造成的延误，我们打算仅用来当作参考，重点在分析点样本法数据。</a:t>
            </a:r>
            <a:endParaRPr lang="zh-CN" altLang="zh-CN" sz="1200" kern="100" dirty="0">
              <a:solidFill>
                <a:schemeClr val="bg1"/>
              </a:solidFill>
              <a:latin typeface="Calibri" panose="020F0502020204030204" pitchFamily="34" charset="0"/>
              <a:cs typeface="Times New Roman" panose="02020603050405020304" pitchFamily="18" charset="0"/>
            </a:endParaRPr>
          </a:p>
          <a:p>
            <a:pPr indent="304800" algn="just">
              <a:lnSpc>
                <a:spcPct val="150000"/>
              </a:lnSpc>
              <a:spcAft>
                <a:spcPts val="0"/>
              </a:spcAft>
            </a:pPr>
            <a:r>
              <a:rPr lang="zh-CN" altLang="zh-CN" sz="1600" kern="100" dirty="0">
                <a:solidFill>
                  <a:schemeClr val="bg1"/>
                </a:solidFill>
                <a:latin typeface="Calibri" panose="020F0502020204030204" pitchFamily="34" charset="0"/>
                <a:cs typeface="Times New Roman" panose="02020603050405020304" pitchFamily="18" charset="0"/>
              </a:rPr>
              <a:t>对于</a:t>
            </a:r>
            <a:r>
              <a:rPr lang="zh-CN" altLang="zh-CN" sz="1600" b="1" kern="100" dirty="0">
                <a:solidFill>
                  <a:srgbClr val="FF0000"/>
                </a:solidFill>
                <a:latin typeface="Calibri" panose="020F0502020204030204" pitchFamily="34" charset="0"/>
                <a:cs typeface="Times New Roman" panose="02020603050405020304" pitchFamily="18" charset="0"/>
              </a:rPr>
              <a:t>点样本法</a:t>
            </a:r>
            <a:r>
              <a:rPr lang="zh-CN" altLang="zh-CN" sz="1600" kern="100" dirty="0">
                <a:solidFill>
                  <a:schemeClr val="bg1"/>
                </a:solidFill>
                <a:latin typeface="Calibri" panose="020F0502020204030204" pitchFamily="34" charset="0"/>
                <a:cs typeface="Times New Roman" panose="02020603050405020304" pitchFamily="18" charset="0"/>
              </a:rPr>
              <a:t>，在直行数据中，北进口道延误最低，而东进口道延误较高，这也符合我们的观测，东进口道车流量较大，产生延误更大。而牌照法计算得出的引道延误中，西进口道的延误显著高于其余三组，观察其原始数据，我们发现在</a:t>
            </a:r>
            <a:r>
              <a:rPr lang="en-US" altLang="zh-CN" sz="1600" kern="100" dirty="0">
                <a:solidFill>
                  <a:schemeClr val="bg1"/>
                </a:solidFill>
                <a:latin typeface="Calibri" panose="020F0502020204030204" pitchFamily="34" charset="0"/>
                <a:cs typeface="Times New Roman" panose="02020603050405020304" pitchFamily="18" charset="0"/>
              </a:rPr>
              <a:t>93</a:t>
            </a:r>
            <a:r>
              <a:rPr lang="zh-CN" altLang="zh-CN" sz="1600" kern="100" dirty="0">
                <a:solidFill>
                  <a:schemeClr val="bg1"/>
                </a:solidFill>
                <a:latin typeface="Calibri" panose="020F0502020204030204" pitchFamily="34" charset="0"/>
                <a:cs typeface="Times New Roman" panose="02020603050405020304" pitchFamily="18" charset="0"/>
              </a:rPr>
              <a:t>组数据里面，通行时间在</a:t>
            </a:r>
            <a:r>
              <a:rPr lang="en-US" altLang="zh-CN" sz="1600" kern="100" dirty="0">
                <a:solidFill>
                  <a:schemeClr val="bg1"/>
                </a:solidFill>
                <a:latin typeface="Calibri" panose="020F0502020204030204" pitchFamily="34" charset="0"/>
                <a:cs typeface="Times New Roman" panose="02020603050405020304" pitchFamily="18" charset="0"/>
              </a:rPr>
              <a:t>70s</a:t>
            </a:r>
            <a:r>
              <a:rPr lang="zh-CN" altLang="zh-CN" sz="1600" kern="100" dirty="0">
                <a:solidFill>
                  <a:schemeClr val="bg1"/>
                </a:solidFill>
                <a:latin typeface="Calibri" panose="020F0502020204030204" pitchFamily="34" charset="0"/>
                <a:cs typeface="Times New Roman" panose="02020603050405020304" pitchFamily="18" charset="0"/>
              </a:rPr>
              <a:t>（也就是行程车速在</a:t>
            </a:r>
            <a:r>
              <a:rPr lang="en-US" altLang="zh-CN" sz="1600" kern="100" dirty="0">
                <a:solidFill>
                  <a:schemeClr val="bg1"/>
                </a:solidFill>
                <a:latin typeface="Calibri" panose="020F0502020204030204" pitchFamily="34" charset="0"/>
                <a:cs typeface="Times New Roman" panose="02020603050405020304" pitchFamily="18" charset="0"/>
              </a:rPr>
              <a:t>21.6km/h</a:t>
            </a:r>
            <a:r>
              <a:rPr lang="zh-CN" altLang="zh-CN" sz="1600" kern="100" dirty="0">
                <a:solidFill>
                  <a:schemeClr val="bg1"/>
                </a:solidFill>
                <a:latin typeface="Calibri" panose="020F0502020204030204" pitchFamily="34" charset="0"/>
                <a:cs typeface="Times New Roman" panose="02020603050405020304" pitchFamily="18" charset="0"/>
              </a:rPr>
              <a:t>）的数据有</a:t>
            </a:r>
            <a:r>
              <a:rPr lang="en-US" altLang="zh-CN" sz="1600" kern="100" dirty="0">
                <a:solidFill>
                  <a:schemeClr val="bg1"/>
                </a:solidFill>
                <a:latin typeface="Calibri" panose="020F0502020204030204" pitchFamily="34" charset="0"/>
                <a:cs typeface="Times New Roman" panose="02020603050405020304" pitchFamily="18" charset="0"/>
              </a:rPr>
              <a:t>55</a:t>
            </a:r>
            <a:r>
              <a:rPr lang="zh-CN" altLang="zh-CN" sz="1600" kern="100" dirty="0">
                <a:solidFill>
                  <a:schemeClr val="bg1"/>
                </a:solidFill>
                <a:latin typeface="Calibri" panose="020F0502020204030204" pitchFamily="34" charset="0"/>
                <a:cs typeface="Times New Roman" panose="02020603050405020304" pitchFamily="18" charset="0"/>
              </a:rPr>
              <a:t>组，而在点样本法里，相比其余组西进口道的延误并不高，这显然是个奇怪的现象，或许是行程时受到其余车辆的影响较大，也可能是数据出了问题。但从点样本法数据上看，这个交叉口直行的相位设置是合理的，东向进口道的延误偏大可以做出适当的优化，比如增加东进口道绿灯时长。</a:t>
            </a:r>
            <a:endParaRPr lang="en-US" altLang="zh-CN" sz="1600" kern="100" dirty="0">
              <a:solidFill>
                <a:schemeClr val="bg1"/>
              </a:solidFill>
              <a:latin typeface="Calibri" panose="020F0502020204030204" pitchFamily="34" charset="0"/>
              <a:cs typeface="Times New Roman" panose="02020603050405020304" pitchFamily="18" charset="0"/>
            </a:endParaRPr>
          </a:p>
          <a:p>
            <a:pPr indent="304800" algn="just">
              <a:lnSpc>
                <a:spcPct val="150000"/>
              </a:lnSpc>
              <a:spcAft>
                <a:spcPts val="0"/>
              </a:spcAft>
            </a:pPr>
            <a:endParaRPr lang="zh-CN" altLang="zh-CN" sz="900" kern="10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22354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a:extLst>
              <a:ext uri="{FF2B5EF4-FFF2-40B4-BE49-F238E27FC236}">
                <a16:creationId xmlns:a16="http://schemas.microsoft.com/office/drawing/2014/main" xmlns="" id="{2C3CBE38-95D7-432C-9E07-D2338FAB4F76}"/>
              </a:ext>
            </a:extLst>
          </p:cNvPr>
          <p:cNvSpPr/>
          <p:nvPr/>
        </p:nvSpPr>
        <p:spPr>
          <a:xfrm>
            <a:off x="862531" y="1151266"/>
            <a:ext cx="10261219" cy="45554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1" descr="b3119313b07eca8032bb094b9a2397dda04483db">
            <a:extLst>
              <a:ext uri="{FF2B5EF4-FFF2-40B4-BE49-F238E27FC236}">
                <a16:creationId xmlns:a16="http://schemas.microsoft.com/office/drawing/2014/main" xmlns="" id="{7302D7C2-E39D-4131-A449-519945F6BC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矩形 28">
            <a:extLst>
              <a:ext uri="{FF2B5EF4-FFF2-40B4-BE49-F238E27FC236}">
                <a16:creationId xmlns:a16="http://schemas.microsoft.com/office/drawing/2014/main" xmlns="" id="{DA2CF803-CAFF-41EE-8A29-FBCA7447039D}"/>
              </a:ext>
            </a:extLst>
          </p:cNvPr>
          <p:cNvSpPr/>
          <p:nvPr/>
        </p:nvSpPr>
        <p:spPr>
          <a:xfrm>
            <a:off x="1186002" y="372621"/>
            <a:ext cx="6952158"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交通调查结果展示（结论）</a:t>
            </a:r>
          </a:p>
        </p:txBody>
      </p:sp>
      <p:grpSp>
        <p:nvGrpSpPr>
          <p:cNvPr id="59" name="Group 4">
            <a:extLst>
              <a:ext uri="{FF2B5EF4-FFF2-40B4-BE49-F238E27FC236}">
                <a16:creationId xmlns:a16="http://schemas.microsoft.com/office/drawing/2014/main" xmlns="" id="{81E9E33B-4D42-4257-9CDA-03D0D86B107D}"/>
              </a:ext>
            </a:extLst>
          </p:cNvPr>
          <p:cNvGrpSpPr>
            <a:grpSpLocks noChangeAspect="1"/>
          </p:cNvGrpSpPr>
          <p:nvPr/>
        </p:nvGrpSpPr>
        <p:grpSpPr bwMode="auto">
          <a:xfrm>
            <a:off x="10434087" y="5914365"/>
            <a:ext cx="1379325" cy="764303"/>
            <a:chOff x="4788" y="2136"/>
            <a:chExt cx="2005" cy="1111"/>
          </a:xfrm>
          <a:solidFill>
            <a:srgbClr val="4A67AA"/>
          </a:solidFill>
        </p:grpSpPr>
        <p:sp>
          <p:nvSpPr>
            <p:cNvPr id="60" name="Freeform 5">
              <a:extLst>
                <a:ext uri="{FF2B5EF4-FFF2-40B4-BE49-F238E27FC236}">
                  <a16:creationId xmlns:a16="http://schemas.microsoft.com/office/drawing/2014/main" xmlns="" id="{02883BC2-B9FD-4A50-A302-13E9050B6D7A}"/>
                </a:ext>
              </a:extLst>
            </p:cNvPr>
            <p:cNvSpPr>
              <a:spLocks/>
            </p:cNvSpPr>
            <p:nvPr/>
          </p:nvSpPr>
          <p:spPr bwMode="auto">
            <a:xfrm>
              <a:off x="5096" y="2310"/>
              <a:ext cx="263" cy="766"/>
            </a:xfrm>
            <a:custGeom>
              <a:avLst/>
              <a:gdLst>
                <a:gd name="T0" fmla="*/ 5 w 111"/>
                <a:gd name="T1" fmla="*/ 108 h 322"/>
                <a:gd name="T2" fmla="*/ 6 w 111"/>
                <a:gd name="T3" fmla="*/ 203 h 322"/>
                <a:gd name="T4" fmla="*/ 12 w 111"/>
                <a:gd name="T5" fmla="*/ 313 h 322"/>
                <a:gd name="T6" fmla="*/ 15 w 111"/>
                <a:gd name="T7" fmla="*/ 320 h 322"/>
                <a:gd name="T8" fmla="*/ 19 w 111"/>
                <a:gd name="T9" fmla="*/ 316 h 322"/>
                <a:gd name="T10" fmla="*/ 24 w 111"/>
                <a:gd name="T11" fmla="*/ 196 h 322"/>
                <a:gd name="T12" fmla="*/ 21 w 111"/>
                <a:gd name="T13" fmla="*/ 102 h 322"/>
                <a:gd name="T14" fmla="*/ 45 w 111"/>
                <a:gd name="T15" fmla="*/ 319 h 322"/>
                <a:gd name="T16" fmla="*/ 47 w 111"/>
                <a:gd name="T17" fmla="*/ 294 h 322"/>
                <a:gd name="T18" fmla="*/ 58 w 111"/>
                <a:gd name="T19" fmla="*/ 166 h 322"/>
                <a:gd name="T20" fmla="*/ 65 w 111"/>
                <a:gd name="T21" fmla="*/ 257 h 322"/>
                <a:gd name="T22" fmla="*/ 70 w 111"/>
                <a:gd name="T23" fmla="*/ 320 h 322"/>
                <a:gd name="T24" fmla="*/ 76 w 111"/>
                <a:gd name="T25" fmla="*/ 319 h 322"/>
                <a:gd name="T26" fmla="*/ 77 w 111"/>
                <a:gd name="T27" fmla="*/ 181 h 322"/>
                <a:gd name="T28" fmla="*/ 81 w 111"/>
                <a:gd name="T29" fmla="*/ 49 h 322"/>
                <a:gd name="T30" fmla="*/ 81 w 111"/>
                <a:gd name="T31" fmla="*/ 48 h 322"/>
                <a:gd name="T32" fmla="*/ 85 w 111"/>
                <a:gd name="T33" fmla="*/ 40 h 322"/>
                <a:gd name="T34" fmla="*/ 87 w 111"/>
                <a:gd name="T35" fmla="*/ 211 h 322"/>
                <a:gd name="T36" fmla="*/ 108 w 111"/>
                <a:gd name="T37" fmla="*/ 319 h 322"/>
                <a:gd name="T38" fmla="*/ 111 w 111"/>
                <a:gd name="T39" fmla="*/ 270 h 322"/>
                <a:gd name="T40" fmla="*/ 109 w 111"/>
                <a:gd name="T41" fmla="*/ 130 h 322"/>
                <a:gd name="T42" fmla="*/ 110 w 111"/>
                <a:gd name="T43" fmla="*/ 12 h 322"/>
                <a:gd name="T44" fmla="*/ 107 w 111"/>
                <a:gd name="T45" fmla="*/ 0 h 322"/>
                <a:gd name="T46" fmla="*/ 104 w 111"/>
                <a:gd name="T47" fmla="*/ 12 h 322"/>
                <a:gd name="T48" fmla="*/ 103 w 111"/>
                <a:gd name="T49" fmla="*/ 130 h 322"/>
                <a:gd name="T50" fmla="*/ 104 w 111"/>
                <a:gd name="T51" fmla="*/ 270 h 322"/>
                <a:gd name="T52" fmla="*/ 98 w 111"/>
                <a:gd name="T53" fmla="*/ 285 h 322"/>
                <a:gd name="T54" fmla="*/ 91 w 111"/>
                <a:gd name="T55" fmla="*/ 45 h 322"/>
                <a:gd name="T56" fmla="*/ 90 w 111"/>
                <a:gd name="T57" fmla="*/ 26 h 322"/>
                <a:gd name="T58" fmla="*/ 79 w 111"/>
                <a:gd name="T59" fmla="*/ 39 h 322"/>
                <a:gd name="T60" fmla="*/ 70 w 111"/>
                <a:gd name="T61" fmla="*/ 131 h 322"/>
                <a:gd name="T62" fmla="*/ 71 w 111"/>
                <a:gd name="T63" fmla="*/ 248 h 322"/>
                <a:gd name="T64" fmla="*/ 71 w 111"/>
                <a:gd name="T65" fmla="*/ 257 h 322"/>
                <a:gd name="T66" fmla="*/ 64 w 111"/>
                <a:gd name="T67" fmla="*/ 166 h 322"/>
                <a:gd name="T68" fmla="*/ 53 w 111"/>
                <a:gd name="T69" fmla="*/ 68 h 322"/>
                <a:gd name="T70" fmla="*/ 51 w 111"/>
                <a:gd name="T71" fmla="*/ 70 h 322"/>
                <a:gd name="T72" fmla="*/ 41 w 111"/>
                <a:gd name="T73" fmla="*/ 294 h 322"/>
                <a:gd name="T74" fmla="*/ 34 w 111"/>
                <a:gd name="T75" fmla="*/ 193 h 322"/>
                <a:gd name="T76" fmla="*/ 22 w 111"/>
                <a:gd name="T77" fmla="*/ 91 h 322"/>
                <a:gd name="T78" fmla="*/ 17 w 111"/>
                <a:gd name="T79" fmla="*/ 171 h 322"/>
                <a:gd name="T80" fmla="*/ 15 w 111"/>
                <a:gd name="T81" fmla="*/ 259 h 322"/>
                <a:gd name="T82" fmla="*/ 7 w 111"/>
                <a:gd name="T83" fmla="*/ 112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1" h="322">
                  <a:moveTo>
                    <a:pt x="7" y="112"/>
                  </a:moveTo>
                  <a:cubicBezTo>
                    <a:pt x="8" y="111"/>
                    <a:pt x="7" y="109"/>
                    <a:pt x="5" y="108"/>
                  </a:cubicBezTo>
                  <a:cubicBezTo>
                    <a:pt x="3" y="108"/>
                    <a:pt x="2" y="109"/>
                    <a:pt x="1" y="110"/>
                  </a:cubicBezTo>
                  <a:cubicBezTo>
                    <a:pt x="0" y="114"/>
                    <a:pt x="3" y="157"/>
                    <a:pt x="6" y="203"/>
                  </a:cubicBezTo>
                  <a:cubicBezTo>
                    <a:pt x="8" y="247"/>
                    <a:pt x="12" y="294"/>
                    <a:pt x="12" y="312"/>
                  </a:cubicBezTo>
                  <a:cubicBezTo>
                    <a:pt x="12" y="312"/>
                    <a:pt x="12" y="312"/>
                    <a:pt x="12" y="313"/>
                  </a:cubicBezTo>
                  <a:cubicBezTo>
                    <a:pt x="11" y="315"/>
                    <a:pt x="11" y="318"/>
                    <a:pt x="15" y="320"/>
                  </a:cubicBezTo>
                  <a:cubicBezTo>
                    <a:pt x="15" y="320"/>
                    <a:pt x="15" y="320"/>
                    <a:pt x="15" y="320"/>
                  </a:cubicBezTo>
                  <a:cubicBezTo>
                    <a:pt x="16" y="320"/>
                    <a:pt x="18" y="319"/>
                    <a:pt x="19" y="318"/>
                  </a:cubicBezTo>
                  <a:cubicBezTo>
                    <a:pt x="19" y="317"/>
                    <a:pt x="19" y="317"/>
                    <a:pt x="19" y="316"/>
                  </a:cubicBezTo>
                  <a:cubicBezTo>
                    <a:pt x="19" y="315"/>
                    <a:pt x="19" y="311"/>
                    <a:pt x="20" y="303"/>
                  </a:cubicBezTo>
                  <a:cubicBezTo>
                    <a:pt x="21" y="273"/>
                    <a:pt x="24" y="206"/>
                    <a:pt x="24" y="196"/>
                  </a:cubicBezTo>
                  <a:cubicBezTo>
                    <a:pt x="24" y="191"/>
                    <a:pt x="24" y="182"/>
                    <a:pt x="23" y="171"/>
                  </a:cubicBezTo>
                  <a:cubicBezTo>
                    <a:pt x="21" y="147"/>
                    <a:pt x="19" y="115"/>
                    <a:pt x="21" y="102"/>
                  </a:cubicBezTo>
                  <a:cubicBezTo>
                    <a:pt x="23" y="115"/>
                    <a:pt x="25" y="153"/>
                    <a:pt x="27" y="193"/>
                  </a:cubicBezTo>
                  <a:cubicBezTo>
                    <a:pt x="31" y="254"/>
                    <a:pt x="35" y="319"/>
                    <a:pt x="45" y="319"/>
                  </a:cubicBezTo>
                  <a:cubicBezTo>
                    <a:pt x="45" y="319"/>
                    <a:pt x="48" y="318"/>
                    <a:pt x="48" y="316"/>
                  </a:cubicBezTo>
                  <a:cubicBezTo>
                    <a:pt x="48" y="308"/>
                    <a:pt x="48" y="301"/>
                    <a:pt x="47" y="294"/>
                  </a:cubicBezTo>
                  <a:cubicBezTo>
                    <a:pt x="47" y="242"/>
                    <a:pt x="45" y="121"/>
                    <a:pt x="50" y="83"/>
                  </a:cubicBezTo>
                  <a:cubicBezTo>
                    <a:pt x="53" y="101"/>
                    <a:pt x="55" y="133"/>
                    <a:pt x="58" y="166"/>
                  </a:cubicBezTo>
                  <a:cubicBezTo>
                    <a:pt x="60" y="189"/>
                    <a:pt x="61" y="213"/>
                    <a:pt x="64" y="234"/>
                  </a:cubicBezTo>
                  <a:cubicBezTo>
                    <a:pt x="64" y="238"/>
                    <a:pt x="64" y="247"/>
                    <a:pt x="65" y="257"/>
                  </a:cubicBezTo>
                  <a:cubicBezTo>
                    <a:pt x="66" y="281"/>
                    <a:pt x="67" y="314"/>
                    <a:pt x="70" y="320"/>
                  </a:cubicBezTo>
                  <a:cubicBezTo>
                    <a:pt x="70" y="320"/>
                    <a:pt x="70" y="320"/>
                    <a:pt x="70" y="320"/>
                  </a:cubicBezTo>
                  <a:cubicBezTo>
                    <a:pt x="71" y="322"/>
                    <a:pt x="73" y="322"/>
                    <a:pt x="74" y="321"/>
                  </a:cubicBezTo>
                  <a:cubicBezTo>
                    <a:pt x="75" y="321"/>
                    <a:pt x="76" y="320"/>
                    <a:pt x="76" y="319"/>
                  </a:cubicBezTo>
                  <a:cubicBezTo>
                    <a:pt x="78" y="303"/>
                    <a:pt x="78" y="276"/>
                    <a:pt x="77" y="247"/>
                  </a:cubicBezTo>
                  <a:cubicBezTo>
                    <a:pt x="77" y="224"/>
                    <a:pt x="76" y="199"/>
                    <a:pt x="77" y="181"/>
                  </a:cubicBezTo>
                  <a:cubicBezTo>
                    <a:pt x="78" y="164"/>
                    <a:pt x="77" y="147"/>
                    <a:pt x="76" y="130"/>
                  </a:cubicBezTo>
                  <a:cubicBezTo>
                    <a:pt x="74" y="103"/>
                    <a:pt x="73" y="76"/>
                    <a:pt x="81" y="49"/>
                  </a:cubicBezTo>
                  <a:cubicBezTo>
                    <a:pt x="81" y="49"/>
                    <a:pt x="81" y="49"/>
                    <a:pt x="81" y="49"/>
                  </a:cubicBezTo>
                  <a:cubicBezTo>
                    <a:pt x="81" y="49"/>
                    <a:pt x="81" y="49"/>
                    <a:pt x="81" y="48"/>
                  </a:cubicBezTo>
                  <a:cubicBezTo>
                    <a:pt x="81" y="48"/>
                    <a:pt x="83" y="45"/>
                    <a:pt x="84" y="41"/>
                  </a:cubicBezTo>
                  <a:cubicBezTo>
                    <a:pt x="85" y="41"/>
                    <a:pt x="85" y="41"/>
                    <a:pt x="85" y="40"/>
                  </a:cubicBezTo>
                  <a:cubicBezTo>
                    <a:pt x="85" y="42"/>
                    <a:pt x="85" y="43"/>
                    <a:pt x="85" y="45"/>
                  </a:cubicBezTo>
                  <a:cubicBezTo>
                    <a:pt x="85" y="77"/>
                    <a:pt x="85" y="149"/>
                    <a:pt x="87" y="211"/>
                  </a:cubicBezTo>
                  <a:cubicBezTo>
                    <a:pt x="88" y="240"/>
                    <a:pt x="90" y="267"/>
                    <a:pt x="92" y="286"/>
                  </a:cubicBezTo>
                  <a:cubicBezTo>
                    <a:pt x="95" y="307"/>
                    <a:pt x="100" y="320"/>
                    <a:pt x="108" y="319"/>
                  </a:cubicBezTo>
                  <a:cubicBezTo>
                    <a:pt x="108" y="320"/>
                    <a:pt x="111" y="319"/>
                    <a:pt x="111" y="316"/>
                  </a:cubicBezTo>
                  <a:cubicBezTo>
                    <a:pt x="111" y="299"/>
                    <a:pt x="111" y="285"/>
                    <a:pt x="111" y="270"/>
                  </a:cubicBezTo>
                  <a:cubicBezTo>
                    <a:pt x="111" y="234"/>
                    <a:pt x="111" y="197"/>
                    <a:pt x="111" y="163"/>
                  </a:cubicBezTo>
                  <a:cubicBezTo>
                    <a:pt x="110" y="155"/>
                    <a:pt x="110" y="143"/>
                    <a:pt x="109" y="130"/>
                  </a:cubicBezTo>
                  <a:cubicBezTo>
                    <a:pt x="107" y="91"/>
                    <a:pt x="105" y="38"/>
                    <a:pt x="109" y="19"/>
                  </a:cubicBezTo>
                  <a:cubicBezTo>
                    <a:pt x="109" y="17"/>
                    <a:pt x="110" y="15"/>
                    <a:pt x="110" y="12"/>
                  </a:cubicBezTo>
                  <a:cubicBezTo>
                    <a:pt x="110" y="8"/>
                    <a:pt x="110" y="5"/>
                    <a:pt x="110" y="3"/>
                  </a:cubicBezTo>
                  <a:cubicBezTo>
                    <a:pt x="110" y="2"/>
                    <a:pt x="109" y="0"/>
                    <a:pt x="107" y="0"/>
                  </a:cubicBezTo>
                  <a:cubicBezTo>
                    <a:pt x="106" y="0"/>
                    <a:pt x="104" y="2"/>
                    <a:pt x="104" y="3"/>
                  </a:cubicBezTo>
                  <a:cubicBezTo>
                    <a:pt x="104" y="5"/>
                    <a:pt x="104" y="8"/>
                    <a:pt x="104" y="12"/>
                  </a:cubicBezTo>
                  <a:cubicBezTo>
                    <a:pt x="103" y="14"/>
                    <a:pt x="103" y="16"/>
                    <a:pt x="103" y="17"/>
                  </a:cubicBezTo>
                  <a:cubicBezTo>
                    <a:pt x="99" y="38"/>
                    <a:pt x="101" y="91"/>
                    <a:pt x="103" y="130"/>
                  </a:cubicBezTo>
                  <a:cubicBezTo>
                    <a:pt x="104" y="144"/>
                    <a:pt x="104" y="156"/>
                    <a:pt x="104" y="164"/>
                  </a:cubicBezTo>
                  <a:cubicBezTo>
                    <a:pt x="105" y="197"/>
                    <a:pt x="105" y="234"/>
                    <a:pt x="104" y="270"/>
                  </a:cubicBezTo>
                  <a:cubicBezTo>
                    <a:pt x="104" y="285"/>
                    <a:pt x="104" y="299"/>
                    <a:pt x="104" y="311"/>
                  </a:cubicBezTo>
                  <a:cubicBezTo>
                    <a:pt x="102" y="307"/>
                    <a:pt x="100" y="298"/>
                    <a:pt x="98" y="285"/>
                  </a:cubicBezTo>
                  <a:cubicBezTo>
                    <a:pt x="96" y="266"/>
                    <a:pt x="95" y="239"/>
                    <a:pt x="93" y="210"/>
                  </a:cubicBezTo>
                  <a:cubicBezTo>
                    <a:pt x="91" y="149"/>
                    <a:pt x="91" y="77"/>
                    <a:pt x="91" y="45"/>
                  </a:cubicBezTo>
                  <a:cubicBezTo>
                    <a:pt x="91" y="38"/>
                    <a:pt x="91" y="33"/>
                    <a:pt x="91" y="29"/>
                  </a:cubicBezTo>
                  <a:cubicBezTo>
                    <a:pt x="91" y="28"/>
                    <a:pt x="91" y="27"/>
                    <a:pt x="90" y="26"/>
                  </a:cubicBezTo>
                  <a:cubicBezTo>
                    <a:pt x="89" y="25"/>
                    <a:pt x="87" y="25"/>
                    <a:pt x="86" y="26"/>
                  </a:cubicBezTo>
                  <a:cubicBezTo>
                    <a:pt x="85" y="28"/>
                    <a:pt x="79" y="38"/>
                    <a:pt x="79" y="39"/>
                  </a:cubicBezTo>
                  <a:cubicBezTo>
                    <a:pt x="77" y="42"/>
                    <a:pt x="75" y="46"/>
                    <a:pt x="75" y="48"/>
                  </a:cubicBezTo>
                  <a:cubicBezTo>
                    <a:pt x="66" y="75"/>
                    <a:pt x="68" y="103"/>
                    <a:pt x="70" y="131"/>
                  </a:cubicBezTo>
                  <a:cubicBezTo>
                    <a:pt x="71" y="147"/>
                    <a:pt x="72" y="164"/>
                    <a:pt x="71" y="180"/>
                  </a:cubicBezTo>
                  <a:cubicBezTo>
                    <a:pt x="70" y="199"/>
                    <a:pt x="70" y="223"/>
                    <a:pt x="71" y="248"/>
                  </a:cubicBezTo>
                  <a:cubicBezTo>
                    <a:pt x="71" y="252"/>
                    <a:pt x="71" y="256"/>
                    <a:pt x="71" y="259"/>
                  </a:cubicBezTo>
                  <a:cubicBezTo>
                    <a:pt x="71" y="257"/>
                    <a:pt x="71" y="257"/>
                    <a:pt x="71" y="257"/>
                  </a:cubicBezTo>
                  <a:cubicBezTo>
                    <a:pt x="71" y="246"/>
                    <a:pt x="70" y="238"/>
                    <a:pt x="70" y="234"/>
                  </a:cubicBezTo>
                  <a:cubicBezTo>
                    <a:pt x="68" y="213"/>
                    <a:pt x="66" y="189"/>
                    <a:pt x="64" y="166"/>
                  </a:cubicBezTo>
                  <a:cubicBezTo>
                    <a:pt x="61" y="122"/>
                    <a:pt x="58" y="80"/>
                    <a:pt x="54" y="69"/>
                  </a:cubicBezTo>
                  <a:cubicBezTo>
                    <a:pt x="54" y="69"/>
                    <a:pt x="53" y="68"/>
                    <a:pt x="53" y="68"/>
                  </a:cubicBezTo>
                  <a:cubicBezTo>
                    <a:pt x="51" y="67"/>
                    <a:pt x="49" y="67"/>
                    <a:pt x="48" y="68"/>
                  </a:cubicBezTo>
                  <a:cubicBezTo>
                    <a:pt x="51" y="70"/>
                    <a:pt x="51" y="70"/>
                    <a:pt x="51" y="70"/>
                  </a:cubicBezTo>
                  <a:cubicBezTo>
                    <a:pt x="48" y="68"/>
                    <a:pt x="48" y="68"/>
                    <a:pt x="48" y="68"/>
                  </a:cubicBezTo>
                  <a:cubicBezTo>
                    <a:pt x="39" y="79"/>
                    <a:pt x="41" y="233"/>
                    <a:pt x="41" y="294"/>
                  </a:cubicBezTo>
                  <a:cubicBezTo>
                    <a:pt x="41" y="300"/>
                    <a:pt x="41" y="300"/>
                    <a:pt x="41" y="300"/>
                  </a:cubicBezTo>
                  <a:cubicBezTo>
                    <a:pt x="39" y="279"/>
                    <a:pt x="36" y="235"/>
                    <a:pt x="34" y="193"/>
                  </a:cubicBezTo>
                  <a:cubicBezTo>
                    <a:pt x="31" y="147"/>
                    <a:pt x="29" y="104"/>
                    <a:pt x="24" y="93"/>
                  </a:cubicBezTo>
                  <a:cubicBezTo>
                    <a:pt x="23" y="92"/>
                    <a:pt x="23" y="91"/>
                    <a:pt x="22" y="91"/>
                  </a:cubicBezTo>
                  <a:cubicBezTo>
                    <a:pt x="21" y="90"/>
                    <a:pt x="19" y="90"/>
                    <a:pt x="18" y="91"/>
                  </a:cubicBezTo>
                  <a:cubicBezTo>
                    <a:pt x="13" y="94"/>
                    <a:pt x="16" y="162"/>
                    <a:pt x="17" y="171"/>
                  </a:cubicBezTo>
                  <a:cubicBezTo>
                    <a:pt x="17" y="182"/>
                    <a:pt x="18" y="191"/>
                    <a:pt x="18" y="196"/>
                  </a:cubicBezTo>
                  <a:cubicBezTo>
                    <a:pt x="18" y="202"/>
                    <a:pt x="17" y="231"/>
                    <a:pt x="15" y="259"/>
                  </a:cubicBezTo>
                  <a:cubicBezTo>
                    <a:pt x="14" y="241"/>
                    <a:pt x="13" y="222"/>
                    <a:pt x="12" y="203"/>
                  </a:cubicBezTo>
                  <a:cubicBezTo>
                    <a:pt x="9" y="157"/>
                    <a:pt x="6" y="115"/>
                    <a:pt x="7"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6">
              <a:extLst>
                <a:ext uri="{FF2B5EF4-FFF2-40B4-BE49-F238E27FC236}">
                  <a16:creationId xmlns:a16="http://schemas.microsoft.com/office/drawing/2014/main" xmlns="" id="{32E909A4-8452-4A34-BED8-D71EB6AF95E3}"/>
                </a:ext>
              </a:extLst>
            </p:cNvPr>
            <p:cNvSpPr>
              <a:spLocks/>
            </p:cNvSpPr>
            <p:nvPr/>
          </p:nvSpPr>
          <p:spPr bwMode="auto">
            <a:xfrm>
              <a:off x="5575" y="2136"/>
              <a:ext cx="263" cy="933"/>
            </a:xfrm>
            <a:custGeom>
              <a:avLst/>
              <a:gdLst>
                <a:gd name="T0" fmla="*/ 9 w 111"/>
                <a:gd name="T1" fmla="*/ 76 h 392"/>
                <a:gd name="T2" fmla="*/ 2 w 111"/>
                <a:gd name="T3" fmla="*/ 135 h 392"/>
                <a:gd name="T4" fmla="*/ 2 w 111"/>
                <a:gd name="T5" fmla="*/ 144 h 392"/>
                <a:gd name="T6" fmla="*/ 8 w 111"/>
                <a:gd name="T7" fmla="*/ 145 h 392"/>
                <a:gd name="T8" fmla="*/ 23 w 111"/>
                <a:gd name="T9" fmla="*/ 86 h 392"/>
                <a:gd name="T10" fmla="*/ 24 w 111"/>
                <a:gd name="T11" fmla="*/ 152 h 392"/>
                <a:gd name="T12" fmla="*/ 30 w 111"/>
                <a:gd name="T13" fmla="*/ 151 h 392"/>
                <a:gd name="T14" fmla="*/ 50 w 111"/>
                <a:gd name="T15" fmla="*/ 69 h 392"/>
                <a:gd name="T16" fmla="*/ 55 w 111"/>
                <a:gd name="T17" fmla="*/ 170 h 392"/>
                <a:gd name="T18" fmla="*/ 60 w 111"/>
                <a:gd name="T19" fmla="*/ 169 h 392"/>
                <a:gd name="T20" fmla="*/ 79 w 111"/>
                <a:gd name="T21" fmla="*/ 58 h 392"/>
                <a:gd name="T22" fmla="*/ 74 w 111"/>
                <a:gd name="T23" fmla="*/ 158 h 392"/>
                <a:gd name="T24" fmla="*/ 68 w 111"/>
                <a:gd name="T25" fmla="*/ 286 h 392"/>
                <a:gd name="T26" fmla="*/ 67 w 111"/>
                <a:gd name="T27" fmla="*/ 382 h 392"/>
                <a:gd name="T28" fmla="*/ 78 w 111"/>
                <a:gd name="T29" fmla="*/ 387 h 392"/>
                <a:gd name="T30" fmla="*/ 88 w 111"/>
                <a:gd name="T31" fmla="*/ 208 h 392"/>
                <a:gd name="T32" fmla="*/ 92 w 111"/>
                <a:gd name="T33" fmla="*/ 68 h 392"/>
                <a:gd name="T34" fmla="*/ 105 w 111"/>
                <a:gd name="T35" fmla="*/ 12 h 392"/>
                <a:gd name="T36" fmla="*/ 100 w 111"/>
                <a:gd name="T37" fmla="*/ 115 h 392"/>
                <a:gd name="T38" fmla="*/ 94 w 111"/>
                <a:gd name="T39" fmla="*/ 276 h 392"/>
                <a:gd name="T40" fmla="*/ 97 w 111"/>
                <a:gd name="T41" fmla="*/ 390 h 392"/>
                <a:gd name="T42" fmla="*/ 100 w 111"/>
                <a:gd name="T43" fmla="*/ 276 h 392"/>
                <a:gd name="T44" fmla="*/ 106 w 111"/>
                <a:gd name="T45" fmla="*/ 116 h 392"/>
                <a:gd name="T46" fmla="*/ 111 w 111"/>
                <a:gd name="T47" fmla="*/ 2 h 392"/>
                <a:gd name="T48" fmla="*/ 107 w 111"/>
                <a:gd name="T49" fmla="*/ 0 h 392"/>
                <a:gd name="T50" fmla="*/ 101 w 111"/>
                <a:gd name="T51" fmla="*/ 6 h 392"/>
                <a:gd name="T52" fmla="*/ 93 w 111"/>
                <a:gd name="T53" fmla="*/ 28 h 392"/>
                <a:gd name="T54" fmla="*/ 85 w 111"/>
                <a:gd name="T55" fmla="*/ 130 h 392"/>
                <a:gd name="T56" fmla="*/ 80 w 111"/>
                <a:gd name="T57" fmla="*/ 264 h 392"/>
                <a:gd name="T58" fmla="*/ 73 w 111"/>
                <a:gd name="T59" fmla="*/ 384 h 392"/>
                <a:gd name="T60" fmla="*/ 71 w 111"/>
                <a:gd name="T61" fmla="*/ 365 h 392"/>
                <a:gd name="T62" fmla="*/ 78 w 111"/>
                <a:gd name="T63" fmla="*/ 223 h 392"/>
                <a:gd name="T64" fmla="*/ 84 w 111"/>
                <a:gd name="T65" fmla="*/ 95 h 392"/>
                <a:gd name="T66" fmla="*/ 87 w 111"/>
                <a:gd name="T67" fmla="*/ 19 h 392"/>
                <a:gd name="T68" fmla="*/ 80 w 111"/>
                <a:gd name="T69" fmla="*/ 20 h 392"/>
                <a:gd name="T70" fmla="*/ 78 w 111"/>
                <a:gd name="T71" fmla="*/ 42 h 392"/>
                <a:gd name="T72" fmla="*/ 58 w 111"/>
                <a:gd name="T73" fmla="*/ 147 h 392"/>
                <a:gd name="T74" fmla="*/ 56 w 111"/>
                <a:gd name="T75" fmla="*/ 47 h 392"/>
                <a:gd name="T76" fmla="*/ 50 w 111"/>
                <a:gd name="T77" fmla="*/ 45 h 392"/>
                <a:gd name="T78" fmla="*/ 28 w 111"/>
                <a:gd name="T79" fmla="*/ 141 h 392"/>
                <a:gd name="T80" fmla="*/ 28 w 111"/>
                <a:gd name="T81" fmla="*/ 61 h 392"/>
                <a:gd name="T82" fmla="*/ 22 w 111"/>
                <a:gd name="T83" fmla="*/ 61 h 392"/>
                <a:gd name="T84" fmla="*/ 8 w 111"/>
                <a:gd name="T85" fmla="*/ 118 h 392"/>
                <a:gd name="T86" fmla="*/ 11 w 111"/>
                <a:gd name="T87" fmla="*/ 8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1" h="392">
                  <a:moveTo>
                    <a:pt x="11" y="80"/>
                  </a:moveTo>
                  <a:cubicBezTo>
                    <a:pt x="11" y="78"/>
                    <a:pt x="10" y="76"/>
                    <a:pt x="9" y="76"/>
                  </a:cubicBezTo>
                  <a:cubicBezTo>
                    <a:pt x="7" y="75"/>
                    <a:pt x="5" y="76"/>
                    <a:pt x="5" y="78"/>
                  </a:cubicBezTo>
                  <a:cubicBezTo>
                    <a:pt x="0" y="94"/>
                    <a:pt x="1" y="121"/>
                    <a:pt x="2" y="135"/>
                  </a:cubicBezTo>
                  <a:cubicBezTo>
                    <a:pt x="2" y="140"/>
                    <a:pt x="2" y="143"/>
                    <a:pt x="2" y="144"/>
                  </a:cubicBezTo>
                  <a:cubicBezTo>
                    <a:pt x="2" y="144"/>
                    <a:pt x="2" y="144"/>
                    <a:pt x="2" y="144"/>
                  </a:cubicBezTo>
                  <a:cubicBezTo>
                    <a:pt x="2" y="145"/>
                    <a:pt x="3" y="147"/>
                    <a:pt x="5" y="147"/>
                  </a:cubicBezTo>
                  <a:cubicBezTo>
                    <a:pt x="6" y="147"/>
                    <a:pt x="8" y="146"/>
                    <a:pt x="8" y="145"/>
                  </a:cubicBezTo>
                  <a:cubicBezTo>
                    <a:pt x="9" y="142"/>
                    <a:pt x="12" y="132"/>
                    <a:pt x="15" y="120"/>
                  </a:cubicBezTo>
                  <a:cubicBezTo>
                    <a:pt x="17" y="109"/>
                    <a:pt x="20" y="97"/>
                    <a:pt x="23" y="86"/>
                  </a:cubicBezTo>
                  <a:cubicBezTo>
                    <a:pt x="23" y="88"/>
                    <a:pt x="22" y="90"/>
                    <a:pt x="22" y="92"/>
                  </a:cubicBezTo>
                  <a:cubicBezTo>
                    <a:pt x="21" y="113"/>
                    <a:pt x="20" y="139"/>
                    <a:pt x="24" y="152"/>
                  </a:cubicBezTo>
                  <a:cubicBezTo>
                    <a:pt x="24" y="152"/>
                    <a:pt x="26" y="155"/>
                    <a:pt x="28" y="154"/>
                  </a:cubicBezTo>
                  <a:cubicBezTo>
                    <a:pt x="30" y="154"/>
                    <a:pt x="30" y="153"/>
                    <a:pt x="30" y="151"/>
                  </a:cubicBezTo>
                  <a:cubicBezTo>
                    <a:pt x="34" y="144"/>
                    <a:pt x="38" y="124"/>
                    <a:pt x="42" y="103"/>
                  </a:cubicBezTo>
                  <a:cubicBezTo>
                    <a:pt x="45" y="91"/>
                    <a:pt x="47" y="79"/>
                    <a:pt x="50" y="69"/>
                  </a:cubicBezTo>
                  <a:cubicBezTo>
                    <a:pt x="50" y="87"/>
                    <a:pt x="50" y="113"/>
                    <a:pt x="51" y="134"/>
                  </a:cubicBezTo>
                  <a:cubicBezTo>
                    <a:pt x="52" y="153"/>
                    <a:pt x="53" y="168"/>
                    <a:pt x="55" y="170"/>
                  </a:cubicBezTo>
                  <a:cubicBezTo>
                    <a:pt x="56" y="171"/>
                    <a:pt x="58" y="172"/>
                    <a:pt x="60" y="170"/>
                  </a:cubicBezTo>
                  <a:cubicBezTo>
                    <a:pt x="60" y="170"/>
                    <a:pt x="60" y="170"/>
                    <a:pt x="60" y="169"/>
                  </a:cubicBezTo>
                  <a:cubicBezTo>
                    <a:pt x="62" y="166"/>
                    <a:pt x="64" y="153"/>
                    <a:pt x="66" y="136"/>
                  </a:cubicBezTo>
                  <a:cubicBezTo>
                    <a:pt x="69" y="112"/>
                    <a:pt x="74" y="80"/>
                    <a:pt x="79" y="58"/>
                  </a:cubicBezTo>
                  <a:cubicBezTo>
                    <a:pt x="79" y="70"/>
                    <a:pt x="78" y="82"/>
                    <a:pt x="77" y="94"/>
                  </a:cubicBezTo>
                  <a:cubicBezTo>
                    <a:pt x="76" y="116"/>
                    <a:pt x="75" y="138"/>
                    <a:pt x="74" y="158"/>
                  </a:cubicBezTo>
                  <a:cubicBezTo>
                    <a:pt x="74" y="182"/>
                    <a:pt x="73" y="202"/>
                    <a:pt x="72" y="222"/>
                  </a:cubicBezTo>
                  <a:cubicBezTo>
                    <a:pt x="71" y="242"/>
                    <a:pt x="70" y="262"/>
                    <a:pt x="68" y="286"/>
                  </a:cubicBezTo>
                  <a:cubicBezTo>
                    <a:pt x="68" y="286"/>
                    <a:pt x="64" y="335"/>
                    <a:pt x="65" y="365"/>
                  </a:cubicBezTo>
                  <a:cubicBezTo>
                    <a:pt x="65" y="372"/>
                    <a:pt x="66" y="378"/>
                    <a:pt x="67" y="382"/>
                  </a:cubicBezTo>
                  <a:cubicBezTo>
                    <a:pt x="68" y="389"/>
                    <a:pt x="71" y="392"/>
                    <a:pt x="75" y="390"/>
                  </a:cubicBezTo>
                  <a:cubicBezTo>
                    <a:pt x="76" y="390"/>
                    <a:pt x="77" y="389"/>
                    <a:pt x="78" y="387"/>
                  </a:cubicBezTo>
                  <a:cubicBezTo>
                    <a:pt x="81" y="383"/>
                    <a:pt x="84" y="316"/>
                    <a:pt x="86" y="264"/>
                  </a:cubicBezTo>
                  <a:cubicBezTo>
                    <a:pt x="87" y="237"/>
                    <a:pt x="88" y="215"/>
                    <a:pt x="88" y="208"/>
                  </a:cubicBezTo>
                  <a:cubicBezTo>
                    <a:pt x="90" y="185"/>
                    <a:pt x="91" y="158"/>
                    <a:pt x="91" y="131"/>
                  </a:cubicBezTo>
                  <a:cubicBezTo>
                    <a:pt x="91" y="110"/>
                    <a:pt x="91" y="89"/>
                    <a:pt x="92" y="68"/>
                  </a:cubicBezTo>
                  <a:cubicBezTo>
                    <a:pt x="93" y="44"/>
                    <a:pt x="96" y="38"/>
                    <a:pt x="99" y="30"/>
                  </a:cubicBezTo>
                  <a:cubicBezTo>
                    <a:pt x="100" y="26"/>
                    <a:pt x="102" y="21"/>
                    <a:pt x="105" y="12"/>
                  </a:cubicBezTo>
                  <a:cubicBezTo>
                    <a:pt x="105" y="12"/>
                    <a:pt x="105" y="12"/>
                    <a:pt x="105" y="12"/>
                  </a:cubicBezTo>
                  <a:cubicBezTo>
                    <a:pt x="104" y="30"/>
                    <a:pt x="101" y="76"/>
                    <a:pt x="100" y="115"/>
                  </a:cubicBezTo>
                  <a:cubicBezTo>
                    <a:pt x="98" y="144"/>
                    <a:pt x="97" y="169"/>
                    <a:pt x="97" y="176"/>
                  </a:cubicBezTo>
                  <a:cubicBezTo>
                    <a:pt x="95" y="209"/>
                    <a:pt x="94" y="242"/>
                    <a:pt x="94" y="276"/>
                  </a:cubicBezTo>
                  <a:cubicBezTo>
                    <a:pt x="93" y="311"/>
                    <a:pt x="93" y="347"/>
                    <a:pt x="94" y="387"/>
                  </a:cubicBezTo>
                  <a:cubicBezTo>
                    <a:pt x="94" y="389"/>
                    <a:pt x="95" y="390"/>
                    <a:pt x="97" y="390"/>
                  </a:cubicBezTo>
                  <a:cubicBezTo>
                    <a:pt x="99" y="390"/>
                    <a:pt x="100" y="389"/>
                    <a:pt x="100" y="387"/>
                  </a:cubicBezTo>
                  <a:cubicBezTo>
                    <a:pt x="100" y="347"/>
                    <a:pt x="100" y="311"/>
                    <a:pt x="100" y="276"/>
                  </a:cubicBezTo>
                  <a:cubicBezTo>
                    <a:pt x="100" y="242"/>
                    <a:pt x="101" y="210"/>
                    <a:pt x="103" y="176"/>
                  </a:cubicBezTo>
                  <a:cubicBezTo>
                    <a:pt x="103" y="169"/>
                    <a:pt x="104" y="144"/>
                    <a:pt x="106" y="116"/>
                  </a:cubicBezTo>
                  <a:cubicBezTo>
                    <a:pt x="108" y="70"/>
                    <a:pt x="111" y="16"/>
                    <a:pt x="111" y="4"/>
                  </a:cubicBezTo>
                  <a:cubicBezTo>
                    <a:pt x="111" y="4"/>
                    <a:pt x="111" y="3"/>
                    <a:pt x="111" y="2"/>
                  </a:cubicBezTo>
                  <a:cubicBezTo>
                    <a:pt x="111" y="1"/>
                    <a:pt x="109" y="0"/>
                    <a:pt x="107" y="0"/>
                  </a:cubicBezTo>
                  <a:cubicBezTo>
                    <a:pt x="107" y="0"/>
                    <a:pt x="107" y="0"/>
                    <a:pt x="107" y="0"/>
                  </a:cubicBezTo>
                  <a:cubicBezTo>
                    <a:pt x="104" y="1"/>
                    <a:pt x="103" y="3"/>
                    <a:pt x="102" y="5"/>
                  </a:cubicBezTo>
                  <a:cubicBezTo>
                    <a:pt x="102" y="5"/>
                    <a:pt x="102" y="6"/>
                    <a:pt x="101" y="6"/>
                  </a:cubicBezTo>
                  <a:cubicBezTo>
                    <a:pt x="100" y="7"/>
                    <a:pt x="99" y="8"/>
                    <a:pt x="99" y="9"/>
                  </a:cubicBezTo>
                  <a:cubicBezTo>
                    <a:pt x="99" y="10"/>
                    <a:pt x="94" y="26"/>
                    <a:pt x="93" y="28"/>
                  </a:cubicBezTo>
                  <a:cubicBezTo>
                    <a:pt x="90" y="37"/>
                    <a:pt x="87" y="43"/>
                    <a:pt x="86" y="68"/>
                  </a:cubicBezTo>
                  <a:cubicBezTo>
                    <a:pt x="85" y="88"/>
                    <a:pt x="85" y="109"/>
                    <a:pt x="85" y="130"/>
                  </a:cubicBezTo>
                  <a:cubicBezTo>
                    <a:pt x="84" y="157"/>
                    <a:pt x="84" y="184"/>
                    <a:pt x="82" y="208"/>
                  </a:cubicBezTo>
                  <a:cubicBezTo>
                    <a:pt x="81" y="214"/>
                    <a:pt x="81" y="237"/>
                    <a:pt x="80" y="264"/>
                  </a:cubicBezTo>
                  <a:cubicBezTo>
                    <a:pt x="78" y="315"/>
                    <a:pt x="75" y="381"/>
                    <a:pt x="73" y="383"/>
                  </a:cubicBezTo>
                  <a:cubicBezTo>
                    <a:pt x="73" y="384"/>
                    <a:pt x="73" y="384"/>
                    <a:pt x="73" y="384"/>
                  </a:cubicBezTo>
                  <a:cubicBezTo>
                    <a:pt x="72" y="385"/>
                    <a:pt x="73" y="383"/>
                    <a:pt x="73" y="381"/>
                  </a:cubicBezTo>
                  <a:cubicBezTo>
                    <a:pt x="72" y="377"/>
                    <a:pt x="71" y="372"/>
                    <a:pt x="71" y="365"/>
                  </a:cubicBezTo>
                  <a:cubicBezTo>
                    <a:pt x="70" y="335"/>
                    <a:pt x="74" y="287"/>
                    <a:pt x="74" y="287"/>
                  </a:cubicBezTo>
                  <a:cubicBezTo>
                    <a:pt x="76" y="263"/>
                    <a:pt x="77" y="243"/>
                    <a:pt x="78" y="223"/>
                  </a:cubicBezTo>
                  <a:cubicBezTo>
                    <a:pt x="79" y="203"/>
                    <a:pt x="80" y="182"/>
                    <a:pt x="80" y="158"/>
                  </a:cubicBezTo>
                  <a:cubicBezTo>
                    <a:pt x="81" y="138"/>
                    <a:pt x="82" y="116"/>
                    <a:pt x="84" y="95"/>
                  </a:cubicBezTo>
                  <a:cubicBezTo>
                    <a:pt x="85" y="68"/>
                    <a:pt x="87" y="42"/>
                    <a:pt x="87" y="20"/>
                  </a:cubicBezTo>
                  <a:cubicBezTo>
                    <a:pt x="87" y="20"/>
                    <a:pt x="87" y="19"/>
                    <a:pt x="87" y="19"/>
                  </a:cubicBezTo>
                  <a:cubicBezTo>
                    <a:pt x="86" y="14"/>
                    <a:pt x="81" y="14"/>
                    <a:pt x="80" y="19"/>
                  </a:cubicBezTo>
                  <a:cubicBezTo>
                    <a:pt x="80" y="20"/>
                    <a:pt x="80" y="20"/>
                    <a:pt x="80" y="20"/>
                  </a:cubicBezTo>
                  <a:cubicBezTo>
                    <a:pt x="80" y="23"/>
                    <a:pt x="80" y="27"/>
                    <a:pt x="80" y="31"/>
                  </a:cubicBezTo>
                  <a:cubicBezTo>
                    <a:pt x="80" y="35"/>
                    <a:pt x="79" y="39"/>
                    <a:pt x="78" y="42"/>
                  </a:cubicBezTo>
                  <a:cubicBezTo>
                    <a:pt x="70" y="63"/>
                    <a:pt x="64" y="105"/>
                    <a:pt x="60" y="135"/>
                  </a:cubicBezTo>
                  <a:cubicBezTo>
                    <a:pt x="59" y="139"/>
                    <a:pt x="59" y="143"/>
                    <a:pt x="58" y="147"/>
                  </a:cubicBezTo>
                  <a:cubicBezTo>
                    <a:pt x="58" y="143"/>
                    <a:pt x="58" y="139"/>
                    <a:pt x="58" y="134"/>
                  </a:cubicBezTo>
                  <a:cubicBezTo>
                    <a:pt x="56" y="101"/>
                    <a:pt x="56" y="54"/>
                    <a:pt x="56" y="47"/>
                  </a:cubicBezTo>
                  <a:cubicBezTo>
                    <a:pt x="56" y="46"/>
                    <a:pt x="55" y="45"/>
                    <a:pt x="54" y="44"/>
                  </a:cubicBezTo>
                  <a:cubicBezTo>
                    <a:pt x="52" y="43"/>
                    <a:pt x="51" y="44"/>
                    <a:pt x="50" y="45"/>
                  </a:cubicBezTo>
                  <a:cubicBezTo>
                    <a:pt x="44" y="58"/>
                    <a:pt x="39" y="88"/>
                    <a:pt x="36" y="102"/>
                  </a:cubicBezTo>
                  <a:cubicBezTo>
                    <a:pt x="33" y="118"/>
                    <a:pt x="30" y="133"/>
                    <a:pt x="28" y="141"/>
                  </a:cubicBezTo>
                  <a:cubicBezTo>
                    <a:pt x="27" y="128"/>
                    <a:pt x="28" y="109"/>
                    <a:pt x="29" y="93"/>
                  </a:cubicBezTo>
                  <a:cubicBezTo>
                    <a:pt x="29" y="78"/>
                    <a:pt x="30" y="66"/>
                    <a:pt x="28" y="61"/>
                  </a:cubicBezTo>
                  <a:cubicBezTo>
                    <a:pt x="28" y="60"/>
                    <a:pt x="27" y="59"/>
                    <a:pt x="26" y="59"/>
                  </a:cubicBezTo>
                  <a:cubicBezTo>
                    <a:pt x="24" y="58"/>
                    <a:pt x="23" y="59"/>
                    <a:pt x="22" y="61"/>
                  </a:cubicBezTo>
                  <a:cubicBezTo>
                    <a:pt x="22" y="61"/>
                    <a:pt x="22" y="61"/>
                    <a:pt x="22" y="61"/>
                  </a:cubicBezTo>
                  <a:cubicBezTo>
                    <a:pt x="22" y="62"/>
                    <a:pt x="14" y="94"/>
                    <a:pt x="8" y="118"/>
                  </a:cubicBezTo>
                  <a:cubicBezTo>
                    <a:pt x="8" y="122"/>
                    <a:pt x="8" y="122"/>
                    <a:pt x="8" y="122"/>
                  </a:cubicBezTo>
                  <a:cubicBezTo>
                    <a:pt x="7" y="108"/>
                    <a:pt x="7" y="91"/>
                    <a:pt x="11"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7">
              <a:extLst>
                <a:ext uri="{FF2B5EF4-FFF2-40B4-BE49-F238E27FC236}">
                  <a16:creationId xmlns:a16="http://schemas.microsoft.com/office/drawing/2014/main" xmlns="" id="{6CEBF4CE-6CFC-4956-8BEF-4232185B0AD2}"/>
                </a:ext>
              </a:extLst>
            </p:cNvPr>
            <p:cNvSpPr>
              <a:spLocks/>
            </p:cNvSpPr>
            <p:nvPr/>
          </p:nvSpPr>
          <p:spPr bwMode="auto">
            <a:xfrm>
              <a:off x="5850" y="2151"/>
              <a:ext cx="369" cy="285"/>
            </a:xfrm>
            <a:custGeom>
              <a:avLst/>
              <a:gdLst>
                <a:gd name="T0" fmla="*/ 5 w 156"/>
                <a:gd name="T1" fmla="*/ 1 h 120"/>
                <a:gd name="T2" fmla="*/ 1 w 156"/>
                <a:gd name="T3" fmla="*/ 1 h 120"/>
                <a:gd name="T4" fmla="*/ 1 w 156"/>
                <a:gd name="T5" fmla="*/ 6 h 120"/>
                <a:gd name="T6" fmla="*/ 65 w 156"/>
                <a:gd name="T7" fmla="*/ 53 h 120"/>
                <a:gd name="T8" fmla="*/ 127 w 156"/>
                <a:gd name="T9" fmla="*/ 99 h 120"/>
                <a:gd name="T10" fmla="*/ 135 w 156"/>
                <a:gd name="T11" fmla="*/ 107 h 120"/>
                <a:gd name="T12" fmla="*/ 151 w 156"/>
                <a:gd name="T13" fmla="*/ 119 h 120"/>
                <a:gd name="T14" fmla="*/ 155 w 156"/>
                <a:gd name="T15" fmla="*/ 117 h 120"/>
                <a:gd name="T16" fmla="*/ 153 w 156"/>
                <a:gd name="T17" fmla="*/ 113 h 120"/>
                <a:gd name="T18" fmla="*/ 139 w 156"/>
                <a:gd name="T19" fmla="*/ 102 h 120"/>
                <a:gd name="T20" fmla="*/ 69 w 156"/>
                <a:gd name="T21" fmla="*/ 48 h 120"/>
                <a:gd name="T22" fmla="*/ 5 w 156"/>
                <a:gd name="T23" fmla="*/ 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20">
                  <a:moveTo>
                    <a:pt x="5" y="1"/>
                  </a:moveTo>
                  <a:cubicBezTo>
                    <a:pt x="4" y="0"/>
                    <a:pt x="2" y="0"/>
                    <a:pt x="1" y="1"/>
                  </a:cubicBezTo>
                  <a:cubicBezTo>
                    <a:pt x="0" y="3"/>
                    <a:pt x="0" y="5"/>
                    <a:pt x="1" y="6"/>
                  </a:cubicBezTo>
                  <a:cubicBezTo>
                    <a:pt x="6" y="9"/>
                    <a:pt x="36" y="32"/>
                    <a:pt x="65" y="53"/>
                  </a:cubicBezTo>
                  <a:cubicBezTo>
                    <a:pt x="92" y="74"/>
                    <a:pt x="120" y="94"/>
                    <a:pt x="127" y="99"/>
                  </a:cubicBezTo>
                  <a:cubicBezTo>
                    <a:pt x="128" y="101"/>
                    <a:pt x="131" y="104"/>
                    <a:pt x="135" y="107"/>
                  </a:cubicBezTo>
                  <a:cubicBezTo>
                    <a:pt x="142" y="113"/>
                    <a:pt x="151" y="119"/>
                    <a:pt x="151" y="119"/>
                  </a:cubicBezTo>
                  <a:cubicBezTo>
                    <a:pt x="153" y="120"/>
                    <a:pt x="155" y="119"/>
                    <a:pt x="155" y="117"/>
                  </a:cubicBezTo>
                  <a:cubicBezTo>
                    <a:pt x="156" y="115"/>
                    <a:pt x="155" y="114"/>
                    <a:pt x="153" y="113"/>
                  </a:cubicBezTo>
                  <a:cubicBezTo>
                    <a:pt x="153" y="113"/>
                    <a:pt x="145" y="107"/>
                    <a:pt x="139" y="102"/>
                  </a:cubicBezTo>
                  <a:cubicBezTo>
                    <a:pt x="116" y="83"/>
                    <a:pt x="93" y="67"/>
                    <a:pt x="69" y="48"/>
                  </a:cubicBezTo>
                  <a:cubicBezTo>
                    <a:pt x="39" y="27"/>
                    <a:pt x="10" y="5"/>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
              <a:extLst>
                <a:ext uri="{FF2B5EF4-FFF2-40B4-BE49-F238E27FC236}">
                  <a16:creationId xmlns:a16="http://schemas.microsoft.com/office/drawing/2014/main" xmlns="" id="{5270C0CC-1135-4D8F-8DED-ED5E1D3BBF22}"/>
                </a:ext>
              </a:extLst>
            </p:cNvPr>
            <p:cNvSpPr>
              <a:spLocks/>
            </p:cNvSpPr>
            <p:nvPr/>
          </p:nvSpPr>
          <p:spPr bwMode="auto">
            <a:xfrm>
              <a:off x="5807" y="2151"/>
              <a:ext cx="429" cy="271"/>
            </a:xfrm>
            <a:custGeom>
              <a:avLst/>
              <a:gdLst>
                <a:gd name="T0" fmla="*/ 7 w 181"/>
                <a:gd name="T1" fmla="*/ 3 h 114"/>
                <a:gd name="T2" fmla="*/ 3 w 181"/>
                <a:gd name="T3" fmla="*/ 0 h 114"/>
                <a:gd name="T4" fmla="*/ 1 w 181"/>
                <a:gd name="T5" fmla="*/ 4 h 114"/>
                <a:gd name="T6" fmla="*/ 10 w 181"/>
                <a:gd name="T7" fmla="*/ 13 h 114"/>
                <a:gd name="T8" fmla="*/ 30 w 181"/>
                <a:gd name="T9" fmla="*/ 28 h 114"/>
                <a:gd name="T10" fmla="*/ 101 w 181"/>
                <a:gd name="T11" fmla="*/ 72 h 114"/>
                <a:gd name="T12" fmla="*/ 175 w 181"/>
                <a:gd name="T13" fmla="*/ 113 h 114"/>
                <a:gd name="T14" fmla="*/ 180 w 181"/>
                <a:gd name="T15" fmla="*/ 112 h 114"/>
                <a:gd name="T16" fmla="*/ 178 w 181"/>
                <a:gd name="T17" fmla="*/ 107 h 114"/>
                <a:gd name="T18" fmla="*/ 105 w 181"/>
                <a:gd name="T19" fmla="*/ 66 h 114"/>
                <a:gd name="T20" fmla="*/ 33 w 181"/>
                <a:gd name="T21" fmla="*/ 23 h 114"/>
                <a:gd name="T22" fmla="*/ 14 w 181"/>
                <a:gd name="T23" fmla="*/ 8 h 114"/>
                <a:gd name="T24" fmla="*/ 7 w 181"/>
                <a:gd name="T25" fmla="*/ 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1" h="114">
                  <a:moveTo>
                    <a:pt x="7" y="3"/>
                  </a:moveTo>
                  <a:cubicBezTo>
                    <a:pt x="7" y="1"/>
                    <a:pt x="5" y="0"/>
                    <a:pt x="3" y="0"/>
                  </a:cubicBezTo>
                  <a:cubicBezTo>
                    <a:pt x="1" y="1"/>
                    <a:pt x="0" y="3"/>
                    <a:pt x="1" y="4"/>
                  </a:cubicBezTo>
                  <a:cubicBezTo>
                    <a:pt x="1" y="6"/>
                    <a:pt x="5" y="10"/>
                    <a:pt x="10" y="13"/>
                  </a:cubicBezTo>
                  <a:cubicBezTo>
                    <a:pt x="17" y="19"/>
                    <a:pt x="27" y="26"/>
                    <a:pt x="30" y="28"/>
                  </a:cubicBezTo>
                  <a:cubicBezTo>
                    <a:pt x="49" y="41"/>
                    <a:pt x="75" y="57"/>
                    <a:pt x="101" y="72"/>
                  </a:cubicBezTo>
                  <a:cubicBezTo>
                    <a:pt x="128" y="87"/>
                    <a:pt x="154" y="102"/>
                    <a:pt x="175" y="113"/>
                  </a:cubicBezTo>
                  <a:cubicBezTo>
                    <a:pt x="177" y="114"/>
                    <a:pt x="179" y="113"/>
                    <a:pt x="180" y="112"/>
                  </a:cubicBezTo>
                  <a:cubicBezTo>
                    <a:pt x="181" y="110"/>
                    <a:pt x="180" y="108"/>
                    <a:pt x="178" y="107"/>
                  </a:cubicBezTo>
                  <a:cubicBezTo>
                    <a:pt x="157" y="97"/>
                    <a:pt x="131" y="82"/>
                    <a:pt x="105" y="66"/>
                  </a:cubicBezTo>
                  <a:cubicBezTo>
                    <a:pt x="78" y="51"/>
                    <a:pt x="53" y="35"/>
                    <a:pt x="33" y="23"/>
                  </a:cubicBezTo>
                  <a:cubicBezTo>
                    <a:pt x="30" y="21"/>
                    <a:pt x="21" y="14"/>
                    <a:pt x="14" y="8"/>
                  </a:cubicBezTo>
                  <a:cubicBezTo>
                    <a:pt x="10" y="5"/>
                    <a:pt x="7" y="3"/>
                    <a:pt x="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9">
              <a:extLst>
                <a:ext uri="{FF2B5EF4-FFF2-40B4-BE49-F238E27FC236}">
                  <a16:creationId xmlns:a16="http://schemas.microsoft.com/office/drawing/2014/main" xmlns="" id="{4ECD15CF-5AD4-4914-99BB-FA68CF4C9674}"/>
                </a:ext>
              </a:extLst>
            </p:cNvPr>
            <p:cNvSpPr>
              <a:spLocks/>
            </p:cNvSpPr>
            <p:nvPr/>
          </p:nvSpPr>
          <p:spPr bwMode="auto">
            <a:xfrm>
              <a:off x="6167" y="2353"/>
              <a:ext cx="41" cy="697"/>
            </a:xfrm>
            <a:custGeom>
              <a:avLst/>
              <a:gdLst>
                <a:gd name="T0" fmla="*/ 17 w 17"/>
                <a:gd name="T1" fmla="*/ 3 h 293"/>
                <a:gd name="T2" fmla="*/ 14 w 17"/>
                <a:gd name="T3" fmla="*/ 0 h 293"/>
                <a:gd name="T4" fmla="*/ 10 w 17"/>
                <a:gd name="T5" fmla="*/ 3 h 293"/>
                <a:gd name="T6" fmla="*/ 3 w 17"/>
                <a:gd name="T7" fmla="*/ 143 h 293"/>
                <a:gd name="T8" fmla="*/ 2 w 17"/>
                <a:gd name="T9" fmla="*/ 263 h 293"/>
                <a:gd name="T10" fmla="*/ 2 w 17"/>
                <a:gd name="T11" fmla="*/ 293 h 293"/>
                <a:gd name="T12" fmla="*/ 2 w 17"/>
                <a:gd name="T13" fmla="*/ 293 h 293"/>
                <a:gd name="T14" fmla="*/ 8 w 17"/>
                <a:gd name="T15" fmla="*/ 293 h 293"/>
                <a:gd name="T16" fmla="*/ 8 w 17"/>
                <a:gd name="T17" fmla="*/ 293 h 293"/>
                <a:gd name="T18" fmla="*/ 8 w 17"/>
                <a:gd name="T19" fmla="*/ 262 h 293"/>
                <a:gd name="T20" fmla="*/ 9 w 17"/>
                <a:gd name="T21" fmla="*/ 143 h 293"/>
                <a:gd name="T22" fmla="*/ 17 w 17"/>
                <a:gd name="T23" fmla="*/ 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293">
                  <a:moveTo>
                    <a:pt x="17" y="3"/>
                  </a:moveTo>
                  <a:cubicBezTo>
                    <a:pt x="17" y="2"/>
                    <a:pt x="16" y="0"/>
                    <a:pt x="14" y="0"/>
                  </a:cubicBezTo>
                  <a:cubicBezTo>
                    <a:pt x="12" y="0"/>
                    <a:pt x="11" y="1"/>
                    <a:pt x="10" y="3"/>
                  </a:cubicBezTo>
                  <a:cubicBezTo>
                    <a:pt x="8" y="23"/>
                    <a:pt x="5" y="84"/>
                    <a:pt x="3" y="143"/>
                  </a:cubicBezTo>
                  <a:cubicBezTo>
                    <a:pt x="1" y="197"/>
                    <a:pt x="0" y="249"/>
                    <a:pt x="2" y="263"/>
                  </a:cubicBezTo>
                  <a:cubicBezTo>
                    <a:pt x="3" y="273"/>
                    <a:pt x="2" y="283"/>
                    <a:pt x="2" y="293"/>
                  </a:cubicBezTo>
                  <a:cubicBezTo>
                    <a:pt x="2" y="293"/>
                    <a:pt x="2" y="293"/>
                    <a:pt x="2" y="293"/>
                  </a:cubicBezTo>
                  <a:cubicBezTo>
                    <a:pt x="8" y="293"/>
                    <a:pt x="8" y="293"/>
                    <a:pt x="8" y="293"/>
                  </a:cubicBezTo>
                  <a:cubicBezTo>
                    <a:pt x="8" y="293"/>
                    <a:pt x="8" y="293"/>
                    <a:pt x="8" y="293"/>
                  </a:cubicBezTo>
                  <a:cubicBezTo>
                    <a:pt x="9" y="283"/>
                    <a:pt x="10" y="273"/>
                    <a:pt x="8" y="262"/>
                  </a:cubicBezTo>
                  <a:cubicBezTo>
                    <a:pt x="7" y="249"/>
                    <a:pt x="7" y="197"/>
                    <a:pt x="9" y="143"/>
                  </a:cubicBezTo>
                  <a:cubicBezTo>
                    <a:pt x="11" y="85"/>
                    <a:pt x="14" y="24"/>
                    <a:pt x="1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0">
              <a:extLst>
                <a:ext uri="{FF2B5EF4-FFF2-40B4-BE49-F238E27FC236}">
                  <a16:creationId xmlns:a16="http://schemas.microsoft.com/office/drawing/2014/main" xmlns="" id="{C2E61E7B-499D-463D-BC98-B5BF659162F6}"/>
                </a:ext>
              </a:extLst>
            </p:cNvPr>
            <p:cNvSpPr>
              <a:spLocks/>
            </p:cNvSpPr>
            <p:nvPr/>
          </p:nvSpPr>
          <p:spPr bwMode="auto">
            <a:xfrm>
              <a:off x="5286" y="2327"/>
              <a:ext cx="478" cy="249"/>
            </a:xfrm>
            <a:custGeom>
              <a:avLst/>
              <a:gdLst>
                <a:gd name="T0" fmla="*/ 5 w 202"/>
                <a:gd name="T1" fmla="*/ 1 h 105"/>
                <a:gd name="T2" fmla="*/ 1 w 202"/>
                <a:gd name="T3" fmla="*/ 2 h 105"/>
                <a:gd name="T4" fmla="*/ 1 w 202"/>
                <a:gd name="T5" fmla="*/ 7 h 105"/>
                <a:gd name="T6" fmla="*/ 34 w 202"/>
                <a:gd name="T7" fmla="*/ 26 h 105"/>
                <a:gd name="T8" fmla="*/ 72 w 202"/>
                <a:gd name="T9" fmla="*/ 42 h 105"/>
                <a:gd name="T10" fmla="*/ 74 w 202"/>
                <a:gd name="T11" fmla="*/ 43 h 105"/>
                <a:gd name="T12" fmla="*/ 154 w 202"/>
                <a:gd name="T13" fmla="*/ 77 h 105"/>
                <a:gd name="T14" fmla="*/ 166 w 202"/>
                <a:gd name="T15" fmla="*/ 83 h 105"/>
                <a:gd name="T16" fmla="*/ 186 w 202"/>
                <a:gd name="T17" fmla="*/ 95 h 105"/>
                <a:gd name="T18" fmla="*/ 196 w 202"/>
                <a:gd name="T19" fmla="*/ 102 h 105"/>
                <a:gd name="T20" fmla="*/ 200 w 202"/>
                <a:gd name="T21" fmla="*/ 104 h 105"/>
                <a:gd name="T22" fmla="*/ 201 w 202"/>
                <a:gd name="T23" fmla="*/ 99 h 105"/>
                <a:gd name="T24" fmla="*/ 190 w 202"/>
                <a:gd name="T25" fmla="*/ 90 h 105"/>
                <a:gd name="T26" fmla="*/ 169 w 202"/>
                <a:gd name="T27" fmla="*/ 77 h 105"/>
                <a:gd name="T28" fmla="*/ 157 w 202"/>
                <a:gd name="T29" fmla="*/ 71 h 105"/>
                <a:gd name="T30" fmla="*/ 76 w 202"/>
                <a:gd name="T31" fmla="*/ 37 h 105"/>
                <a:gd name="T32" fmla="*/ 74 w 202"/>
                <a:gd name="T33" fmla="*/ 36 h 105"/>
                <a:gd name="T34" fmla="*/ 37 w 202"/>
                <a:gd name="T35" fmla="*/ 21 h 105"/>
                <a:gd name="T36" fmla="*/ 5 w 202"/>
                <a:gd name="T37" fmla="*/ 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2" h="105">
                  <a:moveTo>
                    <a:pt x="5" y="1"/>
                  </a:moveTo>
                  <a:cubicBezTo>
                    <a:pt x="4" y="0"/>
                    <a:pt x="2" y="1"/>
                    <a:pt x="1" y="2"/>
                  </a:cubicBezTo>
                  <a:cubicBezTo>
                    <a:pt x="0" y="3"/>
                    <a:pt x="0" y="5"/>
                    <a:pt x="1" y="7"/>
                  </a:cubicBezTo>
                  <a:cubicBezTo>
                    <a:pt x="9" y="13"/>
                    <a:pt x="22" y="20"/>
                    <a:pt x="34" y="26"/>
                  </a:cubicBezTo>
                  <a:cubicBezTo>
                    <a:pt x="48" y="33"/>
                    <a:pt x="62" y="39"/>
                    <a:pt x="72" y="42"/>
                  </a:cubicBezTo>
                  <a:cubicBezTo>
                    <a:pt x="74" y="43"/>
                    <a:pt x="74" y="43"/>
                    <a:pt x="74" y="43"/>
                  </a:cubicBezTo>
                  <a:cubicBezTo>
                    <a:pt x="109" y="54"/>
                    <a:pt x="125" y="62"/>
                    <a:pt x="154" y="77"/>
                  </a:cubicBezTo>
                  <a:cubicBezTo>
                    <a:pt x="157" y="78"/>
                    <a:pt x="160" y="80"/>
                    <a:pt x="166" y="83"/>
                  </a:cubicBezTo>
                  <a:cubicBezTo>
                    <a:pt x="169" y="84"/>
                    <a:pt x="178" y="90"/>
                    <a:pt x="186" y="95"/>
                  </a:cubicBezTo>
                  <a:cubicBezTo>
                    <a:pt x="191" y="99"/>
                    <a:pt x="195" y="102"/>
                    <a:pt x="196" y="102"/>
                  </a:cubicBezTo>
                  <a:cubicBezTo>
                    <a:pt x="197" y="104"/>
                    <a:pt x="199" y="105"/>
                    <a:pt x="200" y="104"/>
                  </a:cubicBezTo>
                  <a:cubicBezTo>
                    <a:pt x="202" y="103"/>
                    <a:pt x="202" y="101"/>
                    <a:pt x="201" y="99"/>
                  </a:cubicBezTo>
                  <a:cubicBezTo>
                    <a:pt x="200" y="98"/>
                    <a:pt x="196" y="94"/>
                    <a:pt x="190" y="90"/>
                  </a:cubicBezTo>
                  <a:cubicBezTo>
                    <a:pt x="182" y="85"/>
                    <a:pt x="172" y="78"/>
                    <a:pt x="169" y="77"/>
                  </a:cubicBezTo>
                  <a:cubicBezTo>
                    <a:pt x="167" y="76"/>
                    <a:pt x="162" y="73"/>
                    <a:pt x="157" y="71"/>
                  </a:cubicBezTo>
                  <a:cubicBezTo>
                    <a:pt x="128" y="57"/>
                    <a:pt x="111" y="48"/>
                    <a:pt x="76" y="37"/>
                  </a:cubicBezTo>
                  <a:cubicBezTo>
                    <a:pt x="74" y="36"/>
                    <a:pt x="74" y="36"/>
                    <a:pt x="74" y="36"/>
                  </a:cubicBezTo>
                  <a:cubicBezTo>
                    <a:pt x="64" y="33"/>
                    <a:pt x="51" y="27"/>
                    <a:pt x="37" y="21"/>
                  </a:cubicBezTo>
                  <a:cubicBezTo>
                    <a:pt x="25" y="14"/>
                    <a:pt x="13" y="7"/>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1">
              <a:extLst>
                <a:ext uri="{FF2B5EF4-FFF2-40B4-BE49-F238E27FC236}">
                  <a16:creationId xmlns:a16="http://schemas.microsoft.com/office/drawing/2014/main" xmlns="" id="{D92D254B-B8B9-402E-BAF6-66B648B75C6A}"/>
                </a:ext>
              </a:extLst>
            </p:cNvPr>
            <p:cNvSpPr>
              <a:spLocks/>
            </p:cNvSpPr>
            <p:nvPr/>
          </p:nvSpPr>
          <p:spPr bwMode="auto">
            <a:xfrm>
              <a:off x="5314" y="2367"/>
              <a:ext cx="448" cy="205"/>
            </a:xfrm>
            <a:custGeom>
              <a:avLst/>
              <a:gdLst>
                <a:gd name="T0" fmla="*/ 5 w 189"/>
                <a:gd name="T1" fmla="*/ 1 h 86"/>
                <a:gd name="T2" fmla="*/ 1 w 189"/>
                <a:gd name="T3" fmla="*/ 2 h 86"/>
                <a:gd name="T4" fmla="*/ 2 w 189"/>
                <a:gd name="T5" fmla="*/ 6 h 86"/>
                <a:gd name="T6" fmla="*/ 110 w 189"/>
                <a:gd name="T7" fmla="*/ 54 h 86"/>
                <a:gd name="T8" fmla="*/ 185 w 189"/>
                <a:gd name="T9" fmla="*/ 86 h 86"/>
                <a:gd name="T10" fmla="*/ 189 w 189"/>
                <a:gd name="T11" fmla="*/ 83 h 86"/>
                <a:gd name="T12" fmla="*/ 186 w 189"/>
                <a:gd name="T13" fmla="*/ 80 h 86"/>
                <a:gd name="T14" fmla="*/ 112 w 189"/>
                <a:gd name="T15" fmla="*/ 48 h 86"/>
                <a:gd name="T16" fmla="*/ 5 w 189"/>
                <a:gd name="T17" fmla="*/ 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86">
                  <a:moveTo>
                    <a:pt x="5" y="1"/>
                  </a:moveTo>
                  <a:cubicBezTo>
                    <a:pt x="3" y="0"/>
                    <a:pt x="2" y="0"/>
                    <a:pt x="1" y="2"/>
                  </a:cubicBezTo>
                  <a:cubicBezTo>
                    <a:pt x="0" y="3"/>
                    <a:pt x="0" y="5"/>
                    <a:pt x="2" y="6"/>
                  </a:cubicBezTo>
                  <a:cubicBezTo>
                    <a:pt x="7" y="9"/>
                    <a:pt x="61" y="33"/>
                    <a:pt x="110" y="54"/>
                  </a:cubicBezTo>
                  <a:cubicBezTo>
                    <a:pt x="148" y="71"/>
                    <a:pt x="182" y="86"/>
                    <a:pt x="185" y="86"/>
                  </a:cubicBezTo>
                  <a:cubicBezTo>
                    <a:pt x="187" y="86"/>
                    <a:pt x="189" y="85"/>
                    <a:pt x="189" y="83"/>
                  </a:cubicBezTo>
                  <a:cubicBezTo>
                    <a:pt x="189" y="81"/>
                    <a:pt x="188" y="80"/>
                    <a:pt x="186" y="80"/>
                  </a:cubicBezTo>
                  <a:cubicBezTo>
                    <a:pt x="184" y="79"/>
                    <a:pt x="150" y="65"/>
                    <a:pt x="112" y="48"/>
                  </a:cubicBezTo>
                  <a:cubicBezTo>
                    <a:pt x="64" y="28"/>
                    <a:pt x="10" y="3"/>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2">
              <a:extLst>
                <a:ext uri="{FF2B5EF4-FFF2-40B4-BE49-F238E27FC236}">
                  <a16:creationId xmlns:a16="http://schemas.microsoft.com/office/drawing/2014/main" xmlns="" id="{B3902E50-7AA3-483D-90A2-942477C149E9}"/>
                </a:ext>
              </a:extLst>
            </p:cNvPr>
            <p:cNvSpPr>
              <a:spLocks/>
            </p:cNvSpPr>
            <p:nvPr/>
          </p:nvSpPr>
          <p:spPr bwMode="auto">
            <a:xfrm>
              <a:off x="4788" y="3035"/>
              <a:ext cx="2005" cy="212"/>
            </a:xfrm>
            <a:custGeom>
              <a:avLst/>
              <a:gdLst>
                <a:gd name="T0" fmla="*/ 587 w 846"/>
                <a:gd name="T1" fmla="*/ 3 h 89"/>
                <a:gd name="T2" fmla="*/ 584 w 846"/>
                <a:gd name="T3" fmla="*/ 6 h 89"/>
                <a:gd name="T4" fmla="*/ 587 w 846"/>
                <a:gd name="T5" fmla="*/ 10 h 89"/>
                <a:gd name="T6" fmla="*/ 840 w 846"/>
                <a:gd name="T7" fmla="*/ 21 h 89"/>
                <a:gd name="T8" fmla="*/ 838 w 846"/>
                <a:gd name="T9" fmla="*/ 24 h 89"/>
                <a:gd name="T10" fmla="*/ 820 w 846"/>
                <a:gd name="T11" fmla="*/ 26 h 89"/>
                <a:gd name="T12" fmla="*/ 784 w 846"/>
                <a:gd name="T13" fmla="*/ 29 h 89"/>
                <a:gd name="T14" fmla="*/ 661 w 846"/>
                <a:gd name="T15" fmla="*/ 25 h 89"/>
                <a:gd name="T16" fmla="*/ 552 w 846"/>
                <a:gd name="T17" fmla="*/ 20 h 89"/>
                <a:gd name="T18" fmla="*/ 538 w 846"/>
                <a:gd name="T19" fmla="*/ 20 h 89"/>
                <a:gd name="T20" fmla="*/ 421 w 846"/>
                <a:gd name="T21" fmla="*/ 20 h 89"/>
                <a:gd name="T22" fmla="*/ 29 w 846"/>
                <a:gd name="T23" fmla="*/ 35 h 89"/>
                <a:gd name="T24" fmla="*/ 4 w 846"/>
                <a:gd name="T25" fmla="*/ 43 h 89"/>
                <a:gd name="T26" fmla="*/ 1 w 846"/>
                <a:gd name="T27" fmla="*/ 49 h 89"/>
                <a:gd name="T28" fmla="*/ 5 w 846"/>
                <a:gd name="T29" fmla="*/ 54 h 89"/>
                <a:gd name="T30" fmla="*/ 35 w 846"/>
                <a:gd name="T31" fmla="*/ 58 h 89"/>
                <a:gd name="T32" fmla="*/ 154 w 846"/>
                <a:gd name="T33" fmla="*/ 51 h 89"/>
                <a:gd name="T34" fmla="*/ 253 w 846"/>
                <a:gd name="T35" fmla="*/ 43 h 89"/>
                <a:gd name="T36" fmla="*/ 494 w 846"/>
                <a:gd name="T37" fmla="*/ 46 h 89"/>
                <a:gd name="T38" fmla="*/ 593 w 846"/>
                <a:gd name="T39" fmla="*/ 50 h 89"/>
                <a:gd name="T40" fmla="*/ 597 w 846"/>
                <a:gd name="T41" fmla="*/ 50 h 89"/>
                <a:gd name="T42" fmla="*/ 685 w 846"/>
                <a:gd name="T43" fmla="*/ 53 h 89"/>
                <a:gd name="T44" fmla="*/ 642 w 846"/>
                <a:gd name="T45" fmla="*/ 53 h 89"/>
                <a:gd name="T46" fmla="*/ 141 w 846"/>
                <a:gd name="T47" fmla="*/ 82 h 89"/>
                <a:gd name="T48" fmla="*/ 139 w 846"/>
                <a:gd name="T49" fmla="*/ 86 h 89"/>
                <a:gd name="T50" fmla="*/ 143 w 846"/>
                <a:gd name="T51" fmla="*/ 88 h 89"/>
                <a:gd name="T52" fmla="*/ 642 w 846"/>
                <a:gd name="T53" fmla="*/ 59 h 89"/>
                <a:gd name="T54" fmla="*/ 724 w 846"/>
                <a:gd name="T55" fmla="*/ 57 h 89"/>
                <a:gd name="T56" fmla="*/ 726 w 846"/>
                <a:gd name="T57" fmla="*/ 57 h 89"/>
                <a:gd name="T58" fmla="*/ 727 w 846"/>
                <a:gd name="T59" fmla="*/ 53 h 89"/>
                <a:gd name="T60" fmla="*/ 597 w 846"/>
                <a:gd name="T61" fmla="*/ 44 h 89"/>
                <a:gd name="T62" fmla="*/ 594 w 846"/>
                <a:gd name="T63" fmla="*/ 43 h 89"/>
                <a:gd name="T64" fmla="*/ 494 w 846"/>
                <a:gd name="T65" fmla="*/ 40 h 89"/>
                <a:gd name="T66" fmla="*/ 253 w 846"/>
                <a:gd name="T67" fmla="*/ 37 h 89"/>
                <a:gd name="T68" fmla="*/ 154 w 846"/>
                <a:gd name="T69" fmla="*/ 45 h 89"/>
                <a:gd name="T70" fmla="*/ 35 w 846"/>
                <a:gd name="T71" fmla="*/ 52 h 89"/>
                <a:gd name="T72" fmla="*/ 8 w 846"/>
                <a:gd name="T73" fmla="*/ 48 h 89"/>
                <a:gd name="T74" fmla="*/ 30 w 846"/>
                <a:gd name="T75" fmla="*/ 42 h 89"/>
                <a:gd name="T76" fmla="*/ 421 w 846"/>
                <a:gd name="T77" fmla="*/ 26 h 89"/>
                <a:gd name="T78" fmla="*/ 538 w 846"/>
                <a:gd name="T79" fmla="*/ 26 h 89"/>
                <a:gd name="T80" fmla="*/ 553 w 846"/>
                <a:gd name="T81" fmla="*/ 26 h 89"/>
                <a:gd name="T82" fmla="*/ 660 w 846"/>
                <a:gd name="T83" fmla="*/ 31 h 89"/>
                <a:gd name="T84" fmla="*/ 784 w 846"/>
                <a:gd name="T85" fmla="*/ 36 h 89"/>
                <a:gd name="T86" fmla="*/ 821 w 846"/>
                <a:gd name="T87" fmla="*/ 32 h 89"/>
                <a:gd name="T88" fmla="*/ 840 w 846"/>
                <a:gd name="T89" fmla="*/ 30 h 89"/>
                <a:gd name="T90" fmla="*/ 846 w 846"/>
                <a:gd name="T91" fmla="*/ 21 h 89"/>
                <a:gd name="T92" fmla="*/ 587 w 846"/>
                <a:gd name="T93" fmla="*/ 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46" h="89">
                  <a:moveTo>
                    <a:pt x="587" y="3"/>
                  </a:moveTo>
                  <a:cubicBezTo>
                    <a:pt x="586" y="3"/>
                    <a:pt x="584" y="5"/>
                    <a:pt x="584" y="6"/>
                  </a:cubicBezTo>
                  <a:cubicBezTo>
                    <a:pt x="584" y="8"/>
                    <a:pt x="586" y="10"/>
                    <a:pt x="587" y="10"/>
                  </a:cubicBezTo>
                  <a:cubicBezTo>
                    <a:pt x="812" y="6"/>
                    <a:pt x="840" y="14"/>
                    <a:pt x="840" y="21"/>
                  </a:cubicBezTo>
                  <a:cubicBezTo>
                    <a:pt x="840" y="21"/>
                    <a:pt x="838" y="23"/>
                    <a:pt x="838" y="24"/>
                  </a:cubicBezTo>
                  <a:cubicBezTo>
                    <a:pt x="831" y="24"/>
                    <a:pt x="826" y="25"/>
                    <a:pt x="820" y="26"/>
                  </a:cubicBezTo>
                  <a:cubicBezTo>
                    <a:pt x="810" y="27"/>
                    <a:pt x="800" y="29"/>
                    <a:pt x="784" y="29"/>
                  </a:cubicBezTo>
                  <a:cubicBezTo>
                    <a:pt x="726" y="32"/>
                    <a:pt x="694" y="28"/>
                    <a:pt x="661" y="25"/>
                  </a:cubicBezTo>
                  <a:cubicBezTo>
                    <a:pt x="632" y="22"/>
                    <a:pt x="602" y="19"/>
                    <a:pt x="552" y="20"/>
                  </a:cubicBezTo>
                  <a:cubicBezTo>
                    <a:pt x="538" y="20"/>
                    <a:pt x="538" y="20"/>
                    <a:pt x="538" y="20"/>
                  </a:cubicBezTo>
                  <a:cubicBezTo>
                    <a:pt x="506" y="21"/>
                    <a:pt x="465" y="20"/>
                    <a:pt x="421" y="20"/>
                  </a:cubicBezTo>
                  <a:cubicBezTo>
                    <a:pt x="287" y="18"/>
                    <a:pt x="117" y="17"/>
                    <a:pt x="29" y="35"/>
                  </a:cubicBezTo>
                  <a:cubicBezTo>
                    <a:pt x="16" y="38"/>
                    <a:pt x="8" y="41"/>
                    <a:pt x="4" y="43"/>
                  </a:cubicBezTo>
                  <a:cubicBezTo>
                    <a:pt x="2" y="45"/>
                    <a:pt x="0" y="47"/>
                    <a:pt x="1" y="49"/>
                  </a:cubicBezTo>
                  <a:cubicBezTo>
                    <a:pt x="1" y="51"/>
                    <a:pt x="2" y="53"/>
                    <a:pt x="5" y="54"/>
                  </a:cubicBezTo>
                  <a:cubicBezTo>
                    <a:pt x="10" y="56"/>
                    <a:pt x="20" y="57"/>
                    <a:pt x="35" y="58"/>
                  </a:cubicBezTo>
                  <a:cubicBezTo>
                    <a:pt x="76" y="59"/>
                    <a:pt x="114" y="55"/>
                    <a:pt x="154" y="51"/>
                  </a:cubicBezTo>
                  <a:cubicBezTo>
                    <a:pt x="185" y="48"/>
                    <a:pt x="218" y="44"/>
                    <a:pt x="253" y="43"/>
                  </a:cubicBezTo>
                  <a:cubicBezTo>
                    <a:pt x="329" y="41"/>
                    <a:pt x="412" y="44"/>
                    <a:pt x="494" y="46"/>
                  </a:cubicBezTo>
                  <a:cubicBezTo>
                    <a:pt x="527" y="48"/>
                    <a:pt x="561" y="49"/>
                    <a:pt x="593" y="50"/>
                  </a:cubicBezTo>
                  <a:cubicBezTo>
                    <a:pt x="597" y="50"/>
                    <a:pt x="597" y="50"/>
                    <a:pt x="597" y="50"/>
                  </a:cubicBezTo>
                  <a:cubicBezTo>
                    <a:pt x="610" y="50"/>
                    <a:pt x="653" y="51"/>
                    <a:pt x="685" y="53"/>
                  </a:cubicBezTo>
                  <a:cubicBezTo>
                    <a:pt x="673" y="53"/>
                    <a:pt x="659" y="53"/>
                    <a:pt x="642" y="53"/>
                  </a:cubicBezTo>
                  <a:cubicBezTo>
                    <a:pt x="504" y="54"/>
                    <a:pt x="231" y="57"/>
                    <a:pt x="141" y="82"/>
                  </a:cubicBezTo>
                  <a:cubicBezTo>
                    <a:pt x="139" y="83"/>
                    <a:pt x="138" y="84"/>
                    <a:pt x="139" y="86"/>
                  </a:cubicBezTo>
                  <a:cubicBezTo>
                    <a:pt x="139" y="88"/>
                    <a:pt x="141" y="89"/>
                    <a:pt x="143" y="88"/>
                  </a:cubicBezTo>
                  <a:cubicBezTo>
                    <a:pt x="232" y="63"/>
                    <a:pt x="504" y="61"/>
                    <a:pt x="642" y="59"/>
                  </a:cubicBezTo>
                  <a:cubicBezTo>
                    <a:pt x="685" y="59"/>
                    <a:pt x="715" y="59"/>
                    <a:pt x="724" y="57"/>
                  </a:cubicBezTo>
                  <a:cubicBezTo>
                    <a:pt x="724" y="57"/>
                    <a:pt x="725" y="57"/>
                    <a:pt x="726" y="57"/>
                  </a:cubicBezTo>
                  <a:cubicBezTo>
                    <a:pt x="727" y="56"/>
                    <a:pt x="728" y="54"/>
                    <a:pt x="727" y="53"/>
                  </a:cubicBezTo>
                  <a:cubicBezTo>
                    <a:pt x="724" y="46"/>
                    <a:pt x="611" y="44"/>
                    <a:pt x="597" y="44"/>
                  </a:cubicBezTo>
                  <a:cubicBezTo>
                    <a:pt x="594" y="43"/>
                    <a:pt x="594" y="43"/>
                    <a:pt x="594" y="43"/>
                  </a:cubicBezTo>
                  <a:cubicBezTo>
                    <a:pt x="561" y="43"/>
                    <a:pt x="528" y="41"/>
                    <a:pt x="494" y="40"/>
                  </a:cubicBezTo>
                  <a:cubicBezTo>
                    <a:pt x="413" y="37"/>
                    <a:pt x="329" y="34"/>
                    <a:pt x="253" y="37"/>
                  </a:cubicBezTo>
                  <a:cubicBezTo>
                    <a:pt x="217" y="38"/>
                    <a:pt x="185" y="41"/>
                    <a:pt x="154" y="45"/>
                  </a:cubicBezTo>
                  <a:cubicBezTo>
                    <a:pt x="114" y="49"/>
                    <a:pt x="76" y="53"/>
                    <a:pt x="35" y="52"/>
                  </a:cubicBezTo>
                  <a:cubicBezTo>
                    <a:pt x="21" y="51"/>
                    <a:pt x="12" y="50"/>
                    <a:pt x="8" y="48"/>
                  </a:cubicBezTo>
                  <a:cubicBezTo>
                    <a:pt x="11" y="46"/>
                    <a:pt x="19" y="44"/>
                    <a:pt x="30" y="42"/>
                  </a:cubicBezTo>
                  <a:cubicBezTo>
                    <a:pt x="118" y="23"/>
                    <a:pt x="287" y="25"/>
                    <a:pt x="421" y="26"/>
                  </a:cubicBezTo>
                  <a:cubicBezTo>
                    <a:pt x="465" y="26"/>
                    <a:pt x="506" y="27"/>
                    <a:pt x="538" y="26"/>
                  </a:cubicBezTo>
                  <a:cubicBezTo>
                    <a:pt x="553" y="26"/>
                    <a:pt x="553" y="26"/>
                    <a:pt x="553" y="26"/>
                  </a:cubicBezTo>
                  <a:cubicBezTo>
                    <a:pt x="601" y="26"/>
                    <a:pt x="631" y="29"/>
                    <a:pt x="660" y="31"/>
                  </a:cubicBezTo>
                  <a:cubicBezTo>
                    <a:pt x="694" y="35"/>
                    <a:pt x="726" y="38"/>
                    <a:pt x="784" y="36"/>
                  </a:cubicBezTo>
                  <a:cubicBezTo>
                    <a:pt x="801" y="35"/>
                    <a:pt x="811" y="34"/>
                    <a:pt x="821" y="32"/>
                  </a:cubicBezTo>
                  <a:cubicBezTo>
                    <a:pt x="827" y="31"/>
                    <a:pt x="833" y="31"/>
                    <a:pt x="840" y="30"/>
                  </a:cubicBezTo>
                  <a:cubicBezTo>
                    <a:pt x="843" y="30"/>
                    <a:pt x="846" y="23"/>
                    <a:pt x="846" y="21"/>
                  </a:cubicBezTo>
                  <a:cubicBezTo>
                    <a:pt x="846" y="12"/>
                    <a:pt x="818" y="0"/>
                    <a:pt x="58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grpSp>
      <p:sp>
        <p:nvSpPr>
          <p:cNvPr id="3" name="矩形 2">
            <a:extLst>
              <a:ext uri="{FF2B5EF4-FFF2-40B4-BE49-F238E27FC236}">
                <a16:creationId xmlns:a16="http://schemas.microsoft.com/office/drawing/2014/main" xmlns="" id="{4760BB94-3CA2-4085-9AC5-D39CC30C6244}"/>
              </a:ext>
            </a:extLst>
          </p:cNvPr>
          <p:cNvSpPr/>
          <p:nvPr/>
        </p:nvSpPr>
        <p:spPr>
          <a:xfrm>
            <a:off x="1606464" y="1627705"/>
            <a:ext cx="8979072" cy="3602589"/>
          </a:xfrm>
          <a:prstGeom prst="rect">
            <a:avLst/>
          </a:prstGeom>
        </p:spPr>
        <p:txBody>
          <a:bodyPr wrap="square">
            <a:spAutoFit/>
          </a:bodyPr>
          <a:lstStyle/>
          <a:p>
            <a:pPr indent="304800" algn="just">
              <a:lnSpc>
                <a:spcPct val="150000"/>
              </a:lnSpc>
              <a:spcAft>
                <a:spcPts val="0"/>
              </a:spcAft>
            </a:pPr>
            <a:r>
              <a:rPr lang="zh-CN" altLang="zh-CN" sz="1600" kern="100" dirty="0">
                <a:solidFill>
                  <a:schemeClr val="bg1"/>
                </a:solidFill>
                <a:latin typeface="+mn-ea"/>
                <a:cs typeface="Times New Roman" panose="02020603050405020304" pitchFamily="18" charset="0"/>
              </a:rPr>
              <a:t>在</a:t>
            </a:r>
            <a:r>
              <a:rPr lang="zh-CN" altLang="zh-CN" sz="1600" b="1" kern="100" dirty="0">
                <a:solidFill>
                  <a:srgbClr val="FF0000"/>
                </a:solidFill>
                <a:latin typeface="+mn-ea"/>
                <a:cs typeface="Times New Roman" panose="02020603050405020304" pitchFamily="18" charset="0"/>
              </a:rPr>
              <a:t>右转数据</a:t>
            </a:r>
            <a:r>
              <a:rPr lang="zh-CN" altLang="zh-CN" sz="1600" kern="100" dirty="0">
                <a:solidFill>
                  <a:schemeClr val="bg1"/>
                </a:solidFill>
                <a:latin typeface="+mn-ea"/>
                <a:cs typeface="Times New Roman" panose="02020603050405020304" pitchFamily="18" charset="0"/>
              </a:rPr>
              <a:t>中，我们可以看出四个路口的右转延误都不大，我们本来设定的时间间隔为</a:t>
            </a:r>
            <a:r>
              <a:rPr lang="en-US" altLang="zh-CN" sz="1600" kern="100" dirty="0">
                <a:solidFill>
                  <a:schemeClr val="bg1"/>
                </a:solidFill>
                <a:latin typeface="+mn-ea"/>
                <a:cs typeface="Times New Roman" panose="02020603050405020304" pitchFamily="18" charset="0"/>
              </a:rPr>
              <a:t>15s</a:t>
            </a:r>
            <a:r>
              <a:rPr lang="zh-CN" altLang="zh-CN" sz="1600" kern="100" dirty="0">
                <a:solidFill>
                  <a:schemeClr val="bg1"/>
                </a:solidFill>
                <a:latin typeface="+mn-ea"/>
                <a:cs typeface="Times New Roman" panose="02020603050405020304" pitchFamily="18" charset="0"/>
              </a:rPr>
              <a:t>，但在实验过程里发现这并不合理，因为由于实验的特性，我们测量出来的每一辆停驶车的延误客观上是要大于时间间隔也就是</a:t>
            </a:r>
            <a:r>
              <a:rPr lang="en-US" altLang="zh-CN" sz="1600" kern="100" dirty="0">
                <a:solidFill>
                  <a:schemeClr val="bg1"/>
                </a:solidFill>
                <a:latin typeface="+mn-ea"/>
                <a:cs typeface="Times New Roman" panose="02020603050405020304" pitchFamily="18" charset="0"/>
              </a:rPr>
              <a:t>15s</a:t>
            </a:r>
            <a:r>
              <a:rPr lang="zh-CN" altLang="zh-CN" sz="1600" kern="100" dirty="0">
                <a:solidFill>
                  <a:schemeClr val="bg1"/>
                </a:solidFill>
                <a:latin typeface="+mn-ea"/>
                <a:cs typeface="Times New Roman" panose="02020603050405020304" pitchFamily="18" charset="0"/>
              </a:rPr>
              <a:t>，然而右转的信控时长最大只有</a:t>
            </a:r>
            <a:r>
              <a:rPr lang="en-US" altLang="zh-CN" sz="1600" kern="100" dirty="0">
                <a:solidFill>
                  <a:schemeClr val="bg1"/>
                </a:solidFill>
                <a:latin typeface="+mn-ea"/>
                <a:cs typeface="Times New Roman" panose="02020603050405020304" pitchFamily="18" charset="0"/>
              </a:rPr>
              <a:t>13s</a:t>
            </a:r>
            <a:r>
              <a:rPr lang="zh-CN" altLang="zh-CN" sz="1600" kern="100" dirty="0">
                <a:solidFill>
                  <a:schemeClr val="bg1"/>
                </a:solidFill>
                <a:latin typeface="+mn-ea"/>
                <a:cs typeface="Times New Roman" panose="02020603050405020304" pitchFamily="18" charset="0"/>
              </a:rPr>
              <a:t>左右，这显然是不符合规律的。因此我们做了调整，将</a:t>
            </a:r>
            <a:r>
              <a:rPr lang="en-US" altLang="zh-CN" sz="1600" kern="100" dirty="0">
                <a:solidFill>
                  <a:schemeClr val="bg1"/>
                </a:solidFill>
                <a:latin typeface="+mn-ea"/>
                <a:cs typeface="Times New Roman" panose="02020603050405020304" pitchFamily="18" charset="0"/>
              </a:rPr>
              <a:t>15s</a:t>
            </a:r>
            <a:r>
              <a:rPr lang="zh-CN" altLang="zh-CN" sz="1600" kern="100" dirty="0">
                <a:solidFill>
                  <a:schemeClr val="bg1"/>
                </a:solidFill>
                <a:latin typeface="+mn-ea"/>
                <a:cs typeface="Times New Roman" panose="02020603050405020304" pitchFamily="18" charset="0"/>
              </a:rPr>
              <a:t>改为</a:t>
            </a:r>
            <a:r>
              <a:rPr lang="en-US" altLang="zh-CN" sz="1600" kern="100" dirty="0">
                <a:solidFill>
                  <a:schemeClr val="bg1"/>
                </a:solidFill>
                <a:latin typeface="+mn-ea"/>
                <a:cs typeface="Times New Roman" panose="02020603050405020304" pitchFamily="18" charset="0"/>
              </a:rPr>
              <a:t>5s</a:t>
            </a:r>
            <a:r>
              <a:rPr lang="zh-CN" altLang="zh-CN" sz="1600" kern="100" dirty="0">
                <a:solidFill>
                  <a:schemeClr val="bg1"/>
                </a:solidFill>
                <a:latin typeface="+mn-ea"/>
                <a:cs typeface="Times New Roman" panose="02020603050405020304" pitchFamily="18" charset="0"/>
              </a:rPr>
              <a:t>重新统计，测量出来的延误十分接近观测现象。四个右转延误都在</a:t>
            </a:r>
            <a:r>
              <a:rPr lang="en-US" altLang="zh-CN" sz="1600" kern="100" dirty="0">
                <a:solidFill>
                  <a:schemeClr val="bg1"/>
                </a:solidFill>
                <a:latin typeface="+mn-ea"/>
                <a:cs typeface="Times New Roman" panose="02020603050405020304" pitchFamily="18" charset="0"/>
              </a:rPr>
              <a:t>4-5s</a:t>
            </a:r>
            <a:r>
              <a:rPr lang="zh-CN" altLang="zh-CN" sz="1600" kern="100" dirty="0">
                <a:solidFill>
                  <a:schemeClr val="bg1"/>
                </a:solidFill>
                <a:latin typeface="+mn-ea"/>
                <a:cs typeface="Times New Roman" panose="02020603050405020304" pitchFamily="18" charset="0"/>
              </a:rPr>
              <a:t>，可以看出这个交叉口的右转信控设立得非常合理。</a:t>
            </a:r>
          </a:p>
          <a:p>
            <a:pPr indent="304800" algn="just">
              <a:lnSpc>
                <a:spcPct val="150000"/>
              </a:lnSpc>
              <a:spcAft>
                <a:spcPts val="0"/>
              </a:spcAft>
            </a:pPr>
            <a:r>
              <a:rPr lang="zh-CN" altLang="zh-CN" sz="1600" kern="100" dirty="0">
                <a:solidFill>
                  <a:schemeClr val="bg1"/>
                </a:solidFill>
                <a:latin typeface="+mn-ea"/>
                <a:cs typeface="Times New Roman" panose="02020603050405020304" pitchFamily="18" charset="0"/>
              </a:rPr>
              <a:t>在</a:t>
            </a:r>
            <a:r>
              <a:rPr lang="en-US" altLang="zh-CN" sz="1600" b="1" kern="100" dirty="0">
                <a:solidFill>
                  <a:srgbClr val="FF0000"/>
                </a:solidFill>
                <a:latin typeface="+mn-ea"/>
                <a:cs typeface="Times New Roman" panose="02020603050405020304" pitchFamily="18" charset="0"/>
              </a:rPr>
              <a:t>BRT</a:t>
            </a:r>
            <a:r>
              <a:rPr lang="zh-CN" altLang="zh-CN" sz="1600" b="1" kern="100" dirty="0">
                <a:solidFill>
                  <a:srgbClr val="FF0000"/>
                </a:solidFill>
                <a:latin typeface="+mn-ea"/>
                <a:cs typeface="Times New Roman" panose="02020603050405020304" pitchFamily="18" charset="0"/>
              </a:rPr>
              <a:t>与掉头车道的数据</a:t>
            </a:r>
            <a:r>
              <a:rPr lang="zh-CN" altLang="zh-CN" sz="1600" kern="100" dirty="0">
                <a:solidFill>
                  <a:schemeClr val="bg1"/>
                </a:solidFill>
                <a:latin typeface="+mn-ea"/>
                <a:cs typeface="Times New Roman" panose="02020603050405020304" pitchFamily="18" charset="0"/>
              </a:rPr>
              <a:t>中，我们观测到，这两个车道的停车率都较高，其中东进口道</a:t>
            </a:r>
            <a:r>
              <a:rPr lang="en-US" altLang="zh-CN" sz="1600" kern="100" dirty="0">
                <a:solidFill>
                  <a:schemeClr val="bg1"/>
                </a:solidFill>
                <a:latin typeface="+mn-ea"/>
                <a:cs typeface="Times New Roman" panose="02020603050405020304" pitchFamily="18" charset="0"/>
              </a:rPr>
              <a:t>BRT</a:t>
            </a:r>
            <a:r>
              <a:rPr lang="zh-CN" altLang="zh-CN" sz="1600" kern="100" dirty="0">
                <a:solidFill>
                  <a:schemeClr val="bg1"/>
                </a:solidFill>
                <a:latin typeface="+mn-ea"/>
                <a:cs typeface="Times New Roman" panose="02020603050405020304" pitchFamily="18" charset="0"/>
              </a:rPr>
              <a:t>车道停车率达到</a:t>
            </a:r>
            <a:r>
              <a:rPr lang="en-US" altLang="zh-CN" sz="1600" kern="100" dirty="0">
                <a:solidFill>
                  <a:schemeClr val="bg1"/>
                </a:solidFill>
                <a:latin typeface="+mn-ea"/>
                <a:cs typeface="Times New Roman" panose="02020603050405020304" pitchFamily="18" charset="0"/>
              </a:rPr>
              <a:t>78%</a:t>
            </a:r>
            <a:r>
              <a:rPr lang="zh-CN" altLang="zh-CN" sz="1600" kern="100" dirty="0">
                <a:solidFill>
                  <a:schemeClr val="bg1"/>
                </a:solidFill>
                <a:latin typeface="+mn-ea"/>
                <a:cs typeface="Times New Roman" panose="02020603050405020304" pitchFamily="18" charset="0"/>
              </a:rPr>
              <a:t>，然而其产生的延误也与普通的直行车道相比偏大，从排队长度看来，</a:t>
            </a:r>
            <a:r>
              <a:rPr lang="en-US" altLang="zh-CN" sz="1600" kern="100" dirty="0">
                <a:solidFill>
                  <a:schemeClr val="bg1"/>
                </a:solidFill>
                <a:latin typeface="+mn-ea"/>
                <a:cs typeface="Times New Roman" panose="02020603050405020304" pitchFamily="18" charset="0"/>
              </a:rPr>
              <a:t>BRT</a:t>
            </a:r>
            <a:r>
              <a:rPr lang="zh-CN" altLang="zh-CN" sz="1600" kern="100" dirty="0">
                <a:solidFill>
                  <a:schemeClr val="bg1"/>
                </a:solidFill>
                <a:latin typeface="+mn-ea"/>
                <a:cs typeface="Times New Roman" panose="02020603050405020304" pitchFamily="18" charset="0"/>
              </a:rPr>
              <a:t>车道的排队长度一般在</a:t>
            </a:r>
            <a:r>
              <a:rPr lang="en-US" altLang="zh-CN" sz="1600" kern="100" dirty="0">
                <a:solidFill>
                  <a:schemeClr val="bg1"/>
                </a:solidFill>
                <a:latin typeface="+mn-ea"/>
                <a:cs typeface="Times New Roman" panose="02020603050405020304" pitchFamily="18" charset="0"/>
              </a:rPr>
              <a:t>4-6</a:t>
            </a:r>
            <a:r>
              <a:rPr lang="zh-CN" altLang="zh-CN" sz="1600" kern="100" dirty="0">
                <a:solidFill>
                  <a:schemeClr val="bg1"/>
                </a:solidFill>
                <a:latin typeface="+mn-ea"/>
                <a:cs typeface="Times New Roman" panose="02020603050405020304" pitchFamily="18" charset="0"/>
              </a:rPr>
              <a:t>辆，而掉头车道的排队长度普遍很大，甚至到达</a:t>
            </a:r>
            <a:r>
              <a:rPr lang="en-US" altLang="zh-CN" sz="1600" kern="100" dirty="0">
                <a:solidFill>
                  <a:schemeClr val="bg1"/>
                </a:solidFill>
                <a:latin typeface="+mn-ea"/>
                <a:cs typeface="Times New Roman" panose="02020603050405020304" pitchFamily="18" charset="0"/>
              </a:rPr>
              <a:t>12</a:t>
            </a:r>
            <a:r>
              <a:rPr lang="zh-CN" altLang="zh-CN" sz="1600" kern="100" dirty="0">
                <a:solidFill>
                  <a:schemeClr val="bg1"/>
                </a:solidFill>
                <a:latin typeface="+mn-ea"/>
                <a:cs typeface="Times New Roman" panose="02020603050405020304" pitchFamily="18" charset="0"/>
              </a:rPr>
              <a:t>辆。这也使得掉头车道延误较高。</a:t>
            </a:r>
          </a:p>
          <a:p>
            <a:pPr indent="304800" algn="just">
              <a:lnSpc>
                <a:spcPct val="150000"/>
              </a:lnSpc>
              <a:spcAft>
                <a:spcPts val="0"/>
              </a:spcAft>
            </a:pPr>
            <a:endParaRPr lang="zh-CN" altLang="zh-CN" sz="900" kern="10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121775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a:extLst>
              <a:ext uri="{FF2B5EF4-FFF2-40B4-BE49-F238E27FC236}">
                <a16:creationId xmlns:a16="http://schemas.microsoft.com/office/drawing/2014/main" xmlns="" id="{8B6FA07A-05CB-4E2C-A028-D6661CE1CFD9}"/>
              </a:ext>
            </a:extLst>
          </p:cNvPr>
          <p:cNvSpPr/>
          <p:nvPr/>
        </p:nvSpPr>
        <p:spPr>
          <a:xfrm>
            <a:off x="1639263" y="1487978"/>
            <a:ext cx="8913473" cy="40981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1" descr="b3119313b07eca8032bb094b9a2397dda04483db">
            <a:extLst>
              <a:ext uri="{FF2B5EF4-FFF2-40B4-BE49-F238E27FC236}">
                <a16:creationId xmlns:a16="http://schemas.microsoft.com/office/drawing/2014/main" xmlns="" id="{7302D7C2-E39D-4131-A449-519945F6BC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矩形 28">
            <a:extLst>
              <a:ext uri="{FF2B5EF4-FFF2-40B4-BE49-F238E27FC236}">
                <a16:creationId xmlns:a16="http://schemas.microsoft.com/office/drawing/2014/main" xmlns="" id="{DA2CF803-CAFF-41EE-8A29-FBCA7447039D}"/>
              </a:ext>
            </a:extLst>
          </p:cNvPr>
          <p:cNvSpPr/>
          <p:nvPr/>
        </p:nvSpPr>
        <p:spPr>
          <a:xfrm>
            <a:off x="1186002" y="372621"/>
            <a:ext cx="6952158"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交通调查结果展示（结论）</a:t>
            </a:r>
          </a:p>
        </p:txBody>
      </p:sp>
      <p:grpSp>
        <p:nvGrpSpPr>
          <p:cNvPr id="59" name="Group 4">
            <a:extLst>
              <a:ext uri="{FF2B5EF4-FFF2-40B4-BE49-F238E27FC236}">
                <a16:creationId xmlns:a16="http://schemas.microsoft.com/office/drawing/2014/main" xmlns="" id="{81E9E33B-4D42-4257-9CDA-03D0D86B107D}"/>
              </a:ext>
            </a:extLst>
          </p:cNvPr>
          <p:cNvGrpSpPr>
            <a:grpSpLocks noChangeAspect="1"/>
          </p:cNvGrpSpPr>
          <p:nvPr/>
        </p:nvGrpSpPr>
        <p:grpSpPr bwMode="auto">
          <a:xfrm>
            <a:off x="10135444" y="5715804"/>
            <a:ext cx="1761265" cy="975941"/>
            <a:chOff x="4788" y="2136"/>
            <a:chExt cx="2005" cy="1111"/>
          </a:xfrm>
          <a:solidFill>
            <a:srgbClr val="4A67AA"/>
          </a:solidFill>
        </p:grpSpPr>
        <p:sp>
          <p:nvSpPr>
            <p:cNvPr id="60" name="Freeform 5">
              <a:extLst>
                <a:ext uri="{FF2B5EF4-FFF2-40B4-BE49-F238E27FC236}">
                  <a16:creationId xmlns:a16="http://schemas.microsoft.com/office/drawing/2014/main" xmlns="" id="{02883BC2-B9FD-4A50-A302-13E9050B6D7A}"/>
                </a:ext>
              </a:extLst>
            </p:cNvPr>
            <p:cNvSpPr>
              <a:spLocks/>
            </p:cNvSpPr>
            <p:nvPr/>
          </p:nvSpPr>
          <p:spPr bwMode="auto">
            <a:xfrm>
              <a:off x="5096" y="2310"/>
              <a:ext cx="263" cy="766"/>
            </a:xfrm>
            <a:custGeom>
              <a:avLst/>
              <a:gdLst>
                <a:gd name="T0" fmla="*/ 5 w 111"/>
                <a:gd name="T1" fmla="*/ 108 h 322"/>
                <a:gd name="T2" fmla="*/ 6 w 111"/>
                <a:gd name="T3" fmla="*/ 203 h 322"/>
                <a:gd name="T4" fmla="*/ 12 w 111"/>
                <a:gd name="T5" fmla="*/ 313 h 322"/>
                <a:gd name="T6" fmla="*/ 15 w 111"/>
                <a:gd name="T7" fmla="*/ 320 h 322"/>
                <a:gd name="T8" fmla="*/ 19 w 111"/>
                <a:gd name="T9" fmla="*/ 316 h 322"/>
                <a:gd name="T10" fmla="*/ 24 w 111"/>
                <a:gd name="T11" fmla="*/ 196 h 322"/>
                <a:gd name="T12" fmla="*/ 21 w 111"/>
                <a:gd name="T13" fmla="*/ 102 h 322"/>
                <a:gd name="T14" fmla="*/ 45 w 111"/>
                <a:gd name="T15" fmla="*/ 319 h 322"/>
                <a:gd name="T16" fmla="*/ 47 w 111"/>
                <a:gd name="T17" fmla="*/ 294 h 322"/>
                <a:gd name="T18" fmla="*/ 58 w 111"/>
                <a:gd name="T19" fmla="*/ 166 h 322"/>
                <a:gd name="T20" fmla="*/ 65 w 111"/>
                <a:gd name="T21" fmla="*/ 257 h 322"/>
                <a:gd name="T22" fmla="*/ 70 w 111"/>
                <a:gd name="T23" fmla="*/ 320 h 322"/>
                <a:gd name="T24" fmla="*/ 76 w 111"/>
                <a:gd name="T25" fmla="*/ 319 h 322"/>
                <a:gd name="T26" fmla="*/ 77 w 111"/>
                <a:gd name="T27" fmla="*/ 181 h 322"/>
                <a:gd name="T28" fmla="*/ 81 w 111"/>
                <a:gd name="T29" fmla="*/ 49 h 322"/>
                <a:gd name="T30" fmla="*/ 81 w 111"/>
                <a:gd name="T31" fmla="*/ 48 h 322"/>
                <a:gd name="T32" fmla="*/ 85 w 111"/>
                <a:gd name="T33" fmla="*/ 40 h 322"/>
                <a:gd name="T34" fmla="*/ 87 w 111"/>
                <a:gd name="T35" fmla="*/ 211 h 322"/>
                <a:gd name="T36" fmla="*/ 108 w 111"/>
                <a:gd name="T37" fmla="*/ 319 h 322"/>
                <a:gd name="T38" fmla="*/ 111 w 111"/>
                <a:gd name="T39" fmla="*/ 270 h 322"/>
                <a:gd name="T40" fmla="*/ 109 w 111"/>
                <a:gd name="T41" fmla="*/ 130 h 322"/>
                <a:gd name="T42" fmla="*/ 110 w 111"/>
                <a:gd name="T43" fmla="*/ 12 h 322"/>
                <a:gd name="T44" fmla="*/ 107 w 111"/>
                <a:gd name="T45" fmla="*/ 0 h 322"/>
                <a:gd name="T46" fmla="*/ 104 w 111"/>
                <a:gd name="T47" fmla="*/ 12 h 322"/>
                <a:gd name="T48" fmla="*/ 103 w 111"/>
                <a:gd name="T49" fmla="*/ 130 h 322"/>
                <a:gd name="T50" fmla="*/ 104 w 111"/>
                <a:gd name="T51" fmla="*/ 270 h 322"/>
                <a:gd name="T52" fmla="*/ 98 w 111"/>
                <a:gd name="T53" fmla="*/ 285 h 322"/>
                <a:gd name="T54" fmla="*/ 91 w 111"/>
                <a:gd name="T55" fmla="*/ 45 h 322"/>
                <a:gd name="T56" fmla="*/ 90 w 111"/>
                <a:gd name="T57" fmla="*/ 26 h 322"/>
                <a:gd name="T58" fmla="*/ 79 w 111"/>
                <a:gd name="T59" fmla="*/ 39 h 322"/>
                <a:gd name="T60" fmla="*/ 70 w 111"/>
                <a:gd name="T61" fmla="*/ 131 h 322"/>
                <a:gd name="T62" fmla="*/ 71 w 111"/>
                <a:gd name="T63" fmla="*/ 248 h 322"/>
                <a:gd name="T64" fmla="*/ 71 w 111"/>
                <a:gd name="T65" fmla="*/ 257 h 322"/>
                <a:gd name="T66" fmla="*/ 64 w 111"/>
                <a:gd name="T67" fmla="*/ 166 h 322"/>
                <a:gd name="T68" fmla="*/ 53 w 111"/>
                <a:gd name="T69" fmla="*/ 68 h 322"/>
                <a:gd name="T70" fmla="*/ 51 w 111"/>
                <a:gd name="T71" fmla="*/ 70 h 322"/>
                <a:gd name="T72" fmla="*/ 41 w 111"/>
                <a:gd name="T73" fmla="*/ 294 h 322"/>
                <a:gd name="T74" fmla="*/ 34 w 111"/>
                <a:gd name="T75" fmla="*/ 193 h 322"/>
                <a:gd name="T76" fmla="*/ 22 w 111"/>
                <a:gd name="T77" fmla="*/ 91 h 322"/>
                <a:gd name="T78" fmla="*/ 17 w 111"/>
                <a:gd name="T79" fmla="*/ 171 h 322"/>
                <a:gd name="T80" fmla="*/ 15 w 111"/>
                <a:gd name="T81" fmla="*/ 259 h 322"/>
                <a:gd name="T82" fmla="*/ 7 w 111"/>
                <a:gd name="T83" fmla="*/ 112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1" h="322">
                  <a:moveTo>
                    <a:pt x="7" y="112"/>
                  </a:moveTo>
                  <a:cubicBezTo>
                    <a:pt x="8" y="111"/>
                    <a:pt x="7" y="109"/>
                    <a:pt x="5" y="108"/>
                  </a:cubicBezTo>
                  <a:cubicBezTo>
                    <a:pt x="3" y="108"/>
                    <a:pt x="2" y="109"/>
                    <a:pt x="1" y="110"/>
                  </a:cubicBezTo>
                  <a:cubicBezTo>
                    <a:pt x="0" y="114"/>
                    <a:pt x="3" y="157"/>
                    <a:pt x="6" y="203"/>
                  </a:cubicBezTo>
                  <a:cubicBezTo>
                    <a:pt x="8" y="247"/>
                    <a:pt x="12" y="294"/>
                    <a:pt x="12" y="312"/>
                  </a:cubicBezTo>
                  <a:cubicBezTo>
                    <a:pt x="12" y="312"/>
                    <a:pt x="12" y="312"/>
                    <a:pt x="12" y="313"/>
                  </a:cubicBezTo>
                  <a:cubicBezTo>
                    <a:pt x="11" y="315"/>
                    <a:pt x="11" y="318"/>
                    <a:pt x="15" y="320"/>
                  </a:cubicBezTo>
                  <a:cubicBezTo>
                    <a:pt x="15" y="320"/>
                    <a:pt x="15" y="320"/>
                    <a:pt x="15" y="320"/>
                  </a:cubicBezTo>
                  <a:cubicBezTo>
                    <a:pt x="16" y="320"/>
                    <a:pt x="18" y="319"/>
                    <a:pt x="19" y="318"/>
                  </a:cubicBezTo>
                  <a:cubicBezTo>
                    <a:pt x="19" y="317"/>
                    <a:pt x="19" y="317"/>
                    <a:pt x="19" y="316"/>
                  </a:cubicBezTo>
                  <a:cubicBezTo>
                    <a:pt x="19" y="315"/>
                    <a:pt x="19" y="311"/>
                    <a:pt x="20" y="303"/>
                  </a:cubicBezTo>
                  <a:cubicBezTo>
                    <a:pt x="21" y="273"/>
                    <a:pt x="24" y="206"/>
                    <a:pt x="24" y="196"/>
                  </a:cubicBezTo>
                  <a:cubicBezTo>
                    <a:pt x="24" y="191"/>
                    <a:pt x="24" y="182"/>
                    <a:pt x="23" y="171"/>
                  </a:cubicBezTo>
                  <a:cubicBezTo>
                    <a:pt x="21" y="147"/>
                    <a:pt x="19" y="115"/>
                    <a:pt x="21" y="102"/>
                  </a:cubicBezTo>
                  <a:cubicBezTo>
                    <a:pt x="23" y="115"/>
                    <a:pt x="25" y="153"/>
                    <a:pt x="27" y="193"/>
                  </a:cubicBezTo>
                  <a:cubicBezTo>
                    <a:pt x="31" y="254"/>
                    <a:pt x="35" y="319"/>
                    <a:pt x="45" y="319"/>
                  </a:cubicBezTo>
                  <a:cubicBezTo>
                    <a:pt x="45" y="319"/>
                    <a:pt x="48" y="318"/>
                    <a:pt x="48" y="316"/>
                  </a:cubicBezTo>
                  <a:cubicBezTo>
                    <a:pt x="48" y="308"/>
                    <a:pt x="48" y="301"/>
                    <a:pt x="47" y="294"/>
                  </a:cubicBezTo>
                  <a:cubicBezTo>
                    <a:pt x="47" y="242"/>
                    <a:pt x="45" y="121"/>
                    <a:pt x="50" y="83"/>
                  </a:cubicBezTo>
                  <a:cubicBezTo>
                    <a:pt x="53" y="101"/>
                    <a:pt x="55" y="133"/>
                    <a:pt x="58" y="166"/>
                  </a:cubicBezTo>
                  <a:cubicBezTo>
                    <a:pt x="60" y="189"/>
                    <a:pt x="61" y="213"/>
                    <a:pt x="64" y="234"/>
                  </a:cubicBezTo>
                  <a:cubicBezTo>
                    <a:pt x="64" y="238"/>
                    <a:pt x="64" y="247"/>
                    <a:pt x="65" y="257"/>
                  </a:cubicBezTo>
                  <a:cubicBezTo>
                    <a:pt x="66" y="281"/>
                    <a:pt x="67" y="314"/>
                    <a:pt x="70" y="320"/>
                  </a:cubicBezTo>
                  <a:cubicBezTo>
                    <a:pt x="70" y="320"/>
                    <a:pt x="70" y="320"/>
                    <a:pt x="70" y="320"/>
                  </a:cubicBezTo>
                  <a:cubicBezTo>
                    <a:pt x="71" y="322"/>
                    <a:pt x="73" y="322"/>
                    <a:pt x="74" y="321"/>
                  </a:cubicBezTo>
                  <a:cubicBezTo>
                    <a:pt x="75" y="321"/>
                    <a:pt x="76" y="320"/>
                    <a:pt x="76" y="319"/>
                  </a:cubicBezTo>
                  <a:cubicBezTo>
                    <a:pt x="78" y="303"/>
                    <a:pt x="78" y="276"/>
                    <a:pt x="77" y="247"/>
                  </a:cubicBezTo>
                  <a:cubicBezTo>
                    <a:pt x="77" y="224"/>
                    <a:pt x="76" y="199"/>
                    <a:pt x="77" y="181"/>
                  </a:cubicBezTo>
                  <a:cubicBezTo>
                    <a:pt x="78" y="164"/>
                    <a:pt x="77" y="147"/>
                    <a:pt x="76" y="130"/>
                  </a:cubicBezTo>
                  <a:cubicBezTo>
                    <a:pt x="74" y="103"/>
                    <a:pt x="73" y="76"/>
                    <a:pt x="81" y="49"/>
                  </a:cubicBezTo>
                  <a:cubicBezTo>
                    <a:pt x="81" y="49"/>
                    <a:pt x="81" y="49"/>
                    <a:pt x="81" y="49"/>
                  </a:cubicBezTo>
                  <a:cubicBezTo>
                    <a:pt x="81" y="49"/>
                    <a:pt x="81" y="49"/>
                    <a:pt x="81" y="48"/>
                  </a:cubicBezTo>
                  <a:cubicBezTo>
                    <a:pt x="81" y="48"/>
                    <a:pt x="83" y="45"/>
                    <a:pt x="84" y="41"/>
                  </a:cubicBezTo>
                  <a:cubicBezTo>
                    <a:pt x="85" y="41"/>
                    <a:pt x="85" y="41"/>
                    <a:pt x="85" y="40"/>
                  </a:cubicBezTo>
                  <a:cubicBezTo>
                    <a:pt x="85" y="42"/>
                    <a:pt x="85" y="43"/>
                    <a:pt x="85" y="45"/>
                  </a:cubicBezTo>
                  <a:cubicBezTo>
                    <a:pt x="85" y="77"/>
                    <a:pt x="85" y="149"/>
                    <a:pt x="87" y="211"/>
                  </a:cubicBezTo>
                  <a:cubicBezTo>
                    <a:pt x="88" y="240"/>
                    <a:pt x="90" y="267"/>
                    <a:pt x="92" y="286"/>
                  </a:cubicBezTo>
                  <a:cubicBezTo>
                    <a:pt x="95" y="307"/>
                    <a:pt x="100" y="320"/>
                    <a:pt x="108" y="319"/>
                  </a:cubicBezTo>
                  <a:cubicBezTo>
                    <a:pt x="108" y="320"/>
                    <a:pt x="111" y="319"/>
                    <a:pt x="111" y="316"/>
                  </a:cubicBezTo>
                  <a:cubicBezTo>
                    <a:pt x="111" y="299"/>
                    <a:pt x="111" y="285"/>
                    <a:pt x="111" y="270"/>
                  </a:cubicBezTo>
                  <a:cubicBezTo>
                    <a:pt x="111" y="234"/>
                    <a:pt x="111" y="197"/>
                    <a:pt x="111" y="163"/>
                  </a:cubicBezTo>
                  <a:cubicBezTo>
                    <a:pt x="110" y="155"/>
                    <a:pt x="110" y="143"/>
                    <a:pt x="109" y="130"/>
                  </a:cubicBezTo>
                  <a:cubicBezTo>
                    <a:pt x="107" y="91"/>
                    <a:pt x="105" y="38"/>
                    <a:pt x="109" y="19"/>
                  </a:cubicBezTo>
                  <a:cubicBezTo>
                    <a:pt x="109" y="17"/>
                    <a:pt x="110" y="15"/>
                    <a:pt x="110" y="12"/>
                  </a:cubicBezTo>
                  <a:cubicBezTo>
                    <a:pt x="110" y="8"/>
                    <a:pt x="110" y="5"/>
                    <a:pt x="110" y="3"/>
                  </a:cubicBezTo>
                  <a:cubicBezTo>
                    <a:pt x="110" y="2"/>
                    <a:pt x="109" y="0"/>
                    <a:pt x="107" y="0"/>
                  </a:cubicBezTo>
                  <a:cubicBezTo>
                    <a:pt x="106" y="0"/>
                    <a:pt x="104" y="2"/>
                    <a:pt x="104" y="3"/>
                  </a:cubicBezTo>
                  <a:cubicBezTo>
                    <a:pt x="104" y="5"/>
                    <a:pt x="104" y="8"/>
                    <a:pt x="104" y="12"/>
                  </a:cubicBezTo>
                  <a:cubicBezTo>
                    <a:pt x="103" y="14"/>
                    <a:pt x="103" y="16"/>
                    <a:pt x="103" y="17"/>
                  </a:cubicBezTo>
                  <a:cubicBezTo>
                    <a:pt x="99" y="38"/>
                    <a:pt x="101" y="91"/>
                    <a:pt x="103" y="130"/>
                  </a:cubicBezTo>
                  <a:cubicBezTo>
                    <a:pt x="104" y="144"/>
                    <a:pt x="104" y="156"/>
                    <a:pt x="104" y="164"/>
                  </a:cubicBezTo>
                  <a:cubicBezTo>
                    <a:pt x="105" y="197"/>
                    <a:pt x="105" y="234"/>
                    <a:pt x="104" y="270"/>
                  </a:cubicBezTo>
                  <a:cubicBezTo>
                    <a:pt x="104" y="285"/>
                    <a:pt x="104" y="299"/>
                    <a:pt x="104" y="311"/>
                  </a:cubicBezTo>
                  <a:cubicBezTo>
                    <a:pt x="102" y="307"/>
                    <a:pt x="100" y="298"/>
                    <a:pt x="98" y="285"/>
                  </a:cubicBezTo>
                  <a:cubicBezTo>
                    <a:pt x="96" y="266"/>
                    <a:pt x="95" y="239"/>
                    <a:pt x="93" y="210"/>
                  </a:cubicBezTo>
                  <a:cubicBezTo>
                    <a:pt x="91" y="149"/>
                    <a:pt x="91" y="77"/>
                    <a:pt x="91" y="45"/>
                  </a:cubicBezTo>
                  <a:cubicBezTo>
                    <a:pt x="91" y="38"/>
                    <a:pt x="91" y="33"/>
                    <a:pt x="91" y="29"/>
                  </a:cubicBezTo>
                  <a:cubicBezTo>
                    <a:pt x="91" y="28"/>
                    <a:pt x="91" y="27"/>
                    <a:pt x="90" y="26"/>
                  </a:cubicBezTo>
                  <a:cubicBezTo>
                    <a:pt x="89" y="25"/>
                    <a:pt x="87" y="25"/>
                    <a:pt x="86" y="26"/>
                  </a:cubicBezTo>
                  <a:cubicBezTo>
                    <a:pt x="85" y="28"/>
                    <a:pt x="79" y="38"/>
                    <a:pt x="79" y="39"/>
                  </a:cubicBezTo>
                  <a:cubicBezTo>
                    <a:pt x="77" y="42"/>
                    <a:pt x="75" y="46"/>
                    <a:pt x="75" y="48"/>
                  </a:cubicBezTo>
                  <a:cubicBezTo>
                    <a:pt x="66" y="75"/>
                    <a:pt x="68" y="103"/>
                    <a:pt x="70" y="131"/>
                  </a:cubicBezTo>
                  <a:cubicBezTo>
                    <a:pt x="71" y="147"/>
                    <a:pt x="72" y="164"/>
                    <a:pt x="71" y="180"/>
                  </a:cubicBezTo>
                  <a:cubicBezTo>
                    <a:pt x="70" y="199"/>
                    <a:pt x="70" y="223"/>
                    <a:pt x="71" y="248"/>
                  </a:cubicBezTo>
                  <a:cubicBezTo>
                    <a:pt x="71" y="252"/>
                    <a:pt x="71" y="256"/>
                    <a:pt x="71" y="259"/>
                  </a:cubicBezTo>
                  <a:cubicBezTo>
                    <a:pt x="71" y="257"/>
                    <a:pt x="71" y="257"/>
                    <a:pt x="71" y="257"/>
                  </a:cubicBezTo>
                  <a:cubicBezTo>
                    <a:pt x="71" y="246"/>
                    <a:pt x="70" y="238"/>
                    <a:pt x="70" y="234"/>
                  </a:cubicBezTo>
                  <a:cubicBezTo>
                    <a:pt x="68" y="213"/>
                    <a:pt x="66" y="189"/>
                    <a:pt x="64" y="166"/>
                  </a:cubicBezTo>
                  <a:cubicBezTo>
                    <a:pt x="61" y="122"/>
                    <a:pt x="58" y="80"/>
                    <a:pt x="54" y="69"/>
                  </a:cubicBezTo>
                  <a:cubicBezTo>
                    <a:pt x="54" y="69"/>
                    <a:pt x="53" y="68"/>
                    <a:pt x="53" y="68"/>
                  </a:cubicBezTo>
                  <a:cubicBezTo>
                    <a:pt x="51" y="67"/>
                    <a:pt x="49" y="67"/>
                    <a:pt x="48" y="68"/>
                  </a:cubicBezTo>
                  <a:cubicBezTo>
                    <a:pt x="51" y="70"/>
                    <a:pt x="51" y="70"/>
                    <a:pt x="51" y="70"/>
                  </a:cubicBezTo>
                  <a:cubicBezTo>
                    <a:pt x="48" y="68"/>
                    <a:pt x="48" y="68"/>
                    <a:pt x="48" y="68"/>
                  </a:cubicBezTo>
                  <a:cubicBezTo>
                    <a:pt x="39" y="79"/>
                    <a:pt x="41" y="233"/>
                    <a:pt x="41" y="294"/>
                  </a:cubicBezTo>
                  <a:cubicBezTo>
                    <a:pt x="41" y="300"/>
                    <a:pt x="41" y="300"/>
                    <a:pt x="41" y="300"/>
                  </a:cubicBezTo>
                  <a:cubicBezTo>
                    <a:pt x="39" y="279"/>
                    <a:pt x="36" y="235"/>
                    <a:pt x="34" y="193"/>
                  </a:cubicBezTo>
                  <a:cubicBezTo>
                    <a:pt x="31" y="147"/>
                    <a:pt x="29" y="104"/>
                    <a:pt x="24" y="93"/>
                  </a:cubicBezTo>
                  <a:cubicBezTo>
                    <a:pt x="23" y="92"/>
                    <a:pt x="23" y="91"/>
                    <a:pt x="22" y="91"/>
                  </a:cubicBezTo>
                  <a:cubicBezTo>
                    <a:pt x="21" y="90"/>
                    <a:pt x="19" y="90"/>
                    <a:pt x="18" y="91"/>
                  </a:cubicBezTo>
                  <a:cubicBezTo>
                    <a:pt x="13" y="94"/>
                    <a:pt x="16" y="162"/>
                    <a:pt x="17" y="171"/>
                  </a:cubicBezTo>
                  <a:cubicBezTo>
                    <a:pt x="17" y="182"/>
                    <a:pt x="18" y="191"/>
                    <a:pt x="18" y="196"/>
                  </a:cubicBezTo>
                  <a:cubicBezTo>
                    <a:pt x="18" y="202"/>
                    <a:pt x="17" y="231"/>
                    <a:pt x="15" y="259"/>
                  </a:cubicBezTo>
                  <a:cubicBezTo>
                    <a:pt x="14" y="241"/>
                    <a:pt x="13" y="222"/>
                    <a:pt x="12" y="203"/>
                  </a:cubicBezTo>
                  <a:cubicBezTo>
                    <a:pt x="9" y="157"/>
                    <a:pt x="6" y="115"/>
                    <a:pt x="7"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6">
              <a:extLst>
                <a:ext uri="{FF2B5EF4-FFF2-40B4-BE49-F238E27FC236}">
                  <a16:creationId xmlns:a16="http://schemas.microsoft.com/office/drawing/2014/main" xmlns="" id="{32E909A4-8452-4A34-BED8-D71EB6AF95E3}"/>
                </a:ext>
              </a:extLst>
            </p:cNvPr>
            <p:cNvSpPr>
              <a:spLocks/>
            </p:cNvSpPr>
            <p:nvPr/>
          </p:nvSpPr>
          <p:spPr bwMode="auto">
            <a:xfrm>
              <a:off x="5575" y="2136"/>
              <a:ext cx="263" cy="933"/>
            </a:xfrm>
            <a:custGeom>
              <a:avLst/>
              <a:gdLst>
                <a:gd name="T0" fmla="*/ 9 w 111"/>
                <a:gd name="T1" fmla="*/ 76 h 392"/>
                <a:gd name="T2" fmla="*/ 2 w 111"/>
                <a:gd name="T3" fmla="*/ 135 h 392"/>
                <a:gd name="T4" fmla="*/ 2 w 111"/>
                <a:gd name="T5" fmla="*/ 144 h 392"/>
                <a:gd name="T6" fmla="*/ 8 w 111"/>
                <a:gd name="T7" fmla="*/ 145 h 392"/>
                <a:gd name="T8" fmla="*/ 23 w 111"/>
                <a:gd name="T9" fmla="*/ 86 h 392"/>
                <a:gd name="T10" fmla="*/ 24 w 111"/>
                <a:gd name="T11" fmla="*/ 152 h 392"/>
                <a:gd name="T12" fmla="*/ 30 w 111"/>
                <a:gd name="T13" fmla="*/ 151 h 392"/>
                <a:gd name="T14" fmla="*/ 50 w 111"/>
                <a:gd name="T15" fmla="*/ 69 h 392"/>
                <a:gd name="T16" fmla="*/ 55 w 111"/>
                <a:gd name="T17" fmla="*/ 170 h 392"/>
                <a:gd name="T18" fmla="*/ 60 w 111"/>
                <a:gd name="T19" fmla="*/ 169 h 392"/>
                <a:gd name="T20" fmla="*/ 79 w 111"/>
                <a:gd name="T21" fmla="*/ 58 h 392"/>
                <a:gd name="T22" fmla="*/ 74 w 111"/>
                <a:gd name="T23" fmla="*/ 158 h 392"/>
                <a:gd name="T24" fmla="*/ 68 w 111"/>
                <a:gd name="T25" fmla="*/ 286 h 392"/>
                <a:gd name="T26" fmla="*/ 67 w 111"/>
                <a:gd name="T27" fmla="*/ 382 h 392"/>
                <a:gd name="T28" fmla="*/ 78 w 111"/>
                <a:gd name="T29" fmla="*/ 387 h 392"/>
                <a:gd name="T30" fmla="*/ 88 w 111"/>
                <a:gd name="T31" fmla="*/ 208 h 392"/>
                <a:gd name="T32" fmla="*/ 92 w 111"/>
                <a:gd name="T33" fmla="*/ 68 h 392"/>
                <a:gd name="T34" fmla="*/ 105 w 111"/>
                <a:gd name="T35" fmla="*/ 12 h 392"/>
                <a:gd name="T36" fmla="*/ 100 w 111"/>
                <a:gd name="T37" fmla="*/ 115 h 392"/>
                <a:gd name="T38" fmla="*/ 94 w 111"/>
                <a:gd name="T39" fmla="*/ 276 h 392"/>
                <a:gd name="T40" fmla="*/ 97 w 111"/>
                <a:gd name="T41" fmla="*/ 390 h 392"/>
                <a:gd name="T42" fmla="*/ 100 w 111"/>
                <a:gd name="T43" fmla="*/ 276 h 392"/>
                <a:gd name="T44" fmla="*/ 106 w 111"/>
                <a:gd name="T45" fmla="*/ 116 h 392"/>
                <a:gd name="T46" fmla="*/ 111 w 111"/>
                <a:gd name="T47" fmla="*/ 2 h 392"/>
                <a:gd name="T48" fmla="*/ 107 w 111"/>
                <a:gd name="T49" fmla="*/ 0 h 392"/>
                <a:gd name="T50" fmla="*/ 101 w 111"/>
                <a:gd name="T51" fmla="*/ 6 h 392"/>
                <a:gd name="T52" fmla="*/ 93 w 111"/>
                <a:gd name="T53" fmla="*/ 28 h 392"/>
                <a:gd name="T54" fmla="*/ 85 w 111"/>
                <a:gd name="T55" fmla="*/ 130 h 392"/>
                <a:gd name="T56" fmla="*/ 80 w 111"/>
                <a:gd name="T57" fmla="*/ 264 h 392"/>
                <a:gd name="T58" fmla="*/ 73 w 111"/>
                <a:gd name="T59" fmla="*/ 384 h 392"/>
                <a:gd name="T60" fmla="*/ 71 w 111"/>
                <a:gd name="T61" fmla="*/ 365 h 392"/>
                <a:gd name="T62" fmla="*/ 78 w 111"/>
                <a:gd name="T63" fmla="*/ 223 h 392"/>
                <a:gd name="T64" fmla="*/ 84 w 111"/>
                <a:gd name="T65" fmla="*/ 95 h 392"/>
                <a:gd name="T66" fmla="*/ 87 w 111"/>
                <a:gd name="T67" fmla="*/ 19 h 392"/>
                <a:gd name="T68" fmla="*/ 80 w 111"/>
                <a:gd name="T69" fmla="*/ 20 h 392"/>
                <a:gd name="T70" fmla="*/ 78 w 111"/>
                <a:gd name="T71" fmla="*/ 42 h 392"/>
                <a:gd name="T72" fmla="*/ 58 w 111"/>
                <a:gd name="T73" fmla="*/ 147 h 392"/>
                <a:gd name="T74" fmla="*/ 56 w 111"/>
                <a:gd name="T75" fmla="*/ 47 h 392"/>
                <a:gd name="T76" fmla="*/ 50 w 111"/>
                <a:gd name="T77" fmla="*/ 45 h 392"/>
                <a:gd name="T78" fmla="*/ 28 w 111"/>
                <a:gd name="T79" fmla="*/ 141 h 392"/>
                <a:gd name="T80" fmla="*/ 28 w 111"/>
                <a:gd name="T81" fmla="*/ 61 h 392"/>
                <a:gd name="T82" fmla="*/ 22 w 111"/>
                <a:gd name="T83" fmla="*/ 61 h 392"/>
                <a:gd name="T84" fmla="*/ 8 w 111"/>
                <a:gd name="T85" fmla="*/ 118 h 392"/>
                <a:gd name="T86" fmla="*/ 11 w 111"/>
                <a:gd name="T87" fmla="*/ 8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1" h="392">
                  <a:moveTo>
                    <a:pt x="11" y="80"/>
                  </a:moveTo>
                  <a:cubicBezTo>
                    <a:pt x="11" y="78"/>
                    <a:pt x="10" y="76"/>
                    <a:pt x="9" y="76"/>
                  </a:cubicBezTo>
                  <a:cubicBezTo>
                    <a:pt x="7" y="75"/>
                    <a:pt x="5" y="76"/>
                    <a:pt x="5" y="78"/>
                  </a:cubicBezTo>
                  <a:cubicBezTo>
                    <a:pt x="0" y="94"/>
                    <a:pt x="1" y="121"/>
                    <a:pt x="2" y="135"/>
                  </a:cubicBezTo>
                  <a:cubicBezTo>
                    <a:pt x="2" y="140"/>
                    <a:pt x="2" y="143"/>
                    <a:pt x="2" y="144"/>
                  </a:cubicBezTo>
                  <a:cubicBezTo>
                    <a:pt x="2" y="144"/>
                    <a:pt x="2" y="144"/>
                    <a:pt x="2" y="144"/>
                  </a:cubicBezTo>
                  <a:cubicBezTo>
                    <a:pt x="2" y="145"/>
                    <a:pt x="3" y="147"/>
                    <a:pt x="5" y="147"/>
                  </a:cubicBezTo>
                  <a:cubicBezTo>
                    <a:pt x="6" y="147"/>
                    <a:pt x="8" y="146"/>
                    <a:pt x="8" y="145"/>
                  </a:cubicBezTo>
                  <a:cubicBezTo>
                    <a:pt x="9" y="142"/>
                    <a:pt x="12" y="132"/>
                    <a:pt x="15" y="120"/>
                  </a:cubicBezTo>
                  <a:cubicBezTo>
                    <a:pt x="17" y="109"/>
                    <a:pt x="20" y="97"/>
                    <a:pt x="23" y="86"/>
                  </a:cubicBezTo>
                  <a:cubicBezTo>
                    <a:pt x="23" y="88"/>
                    <a:pt x="22" y="90"/>
                    <a:pt x="22" y="92"/>
                  </a:cubicBezTo>
                  <a:cubicBezTo>
                    <a:pt x="21" y="113"/>
                    <a:pt x="20" y="139"/>
                    <a:pt x="24" y="152"/>
                  </a:cubicBezTo>
                  <a:cubicBezTo>
                    <a:pt x="24" y="152"/>
                    <a:pt x="26" y="155"/>
                    <a:pt x="28" y="154"/>
                  </a:cubicBezTo>
                  <a:cubicBezTo>
                    <a:pt x="30" y="154"/>
                    <a:pt x="30" y="153"/>
                    <a:pt x="30" y="151"/>
                  </a:cubicBezTo>
                  <a:cubicBezTo>
                    <a:pt x="34" y="144"/>
                    <a:pt x="38" y="124"/>
                    <a:pt x="42" y="103"/>
                  </a:cubicBezTo>
                  <a:cubicBezTo>
                    <a:pt x="45" y="91"/>
                    <a:pt x="47" y="79"/>
                    <a:pt x="50" y="69"/>
                  </a:cubicBezTo>
                  <a:cubicBezTo>
                    <a:pt x="50" y="87"/>
                    <a:pt x="50" y="113"/>
                    <a:pt x="51" y="134"/>
                  </a:cubicBezTo>
                  <a:cubicBezTo>
                    <a:pt x="52" y="153"/>
                    <a:pt x="53" y="168"/>
                    <a:pt x="55" y="170"/>
                  </a:cubicBezTo>
                  <a:cubicBezTo>
                    <a:pt x="56" y="171"/>
                    <a:pt x="58" y="172"/>
                    <a:pt x="60" y="170"/>
                  </a:cubicBezTo>
                  <a:cubicBezTo>
                    <a:pt x="60" y="170"/>
                    <a:pt x="60" y="170"/>
                    <a:pt x="60" y="169"/>
                  </a:cubicBezTo>
                  <a:cubicBezTo>
                    <a:pt x="62" y="166"/>
                    <a:pt x="64" y="153"/>
                    <a:pt x="66" y="136"/>
                  </a:cubicBezTo>
                  <a:cubicBezTo>
                    <a:pt x="69" y="112"/>
                    <a:pt x="74" y="80"/>
                    <a:pt x="79" y="58"/>
                  </a:cubicBezTo>
                  <a:cubicBezTo>
                    <a:pt x="79" y="70"/>
                    <a:pt x="78" y="82"/>
                    <a:pt x="77" y="94"/>
                  </a:cubicBezTo>
                  <a:cubicBezTo>
                    <a:pt x="76" y="116"/>
                    <a:pt x="75" y="138"/>
                    <a:pt x="74" y="158"/>
                  </a:cubicBezTo>
                  <a:cubicBezTo>
                    <a:pt x="74" y="182"/>
                    <a:pt x="73" y="202"/>
                    <a:pt x="72" y="222"/>
                  </a:cubicBezTo>
                  <a:cubicBezTo>
                    <a:pt x="71" y="242"/>
                    <a:pt x="70" y="262"/>
                    <a:pt x="68" y="286"/>
                  </a:cubicBezTo>
                  <a:cubicBezTo>
                    <a:pt x="68" y="286"/>
                    <a:pt x="64" y="335"/>
                    <a:pt x="65" y="365"/>
                  </a:cubicBezTo>
                  <a:cubicBezTo>
                    <a:pt x="65" y="372"/>
                    <a:pt x="66" y="378"/>
                    <a:pt x="67" y="382"/>
                  </a:cubicBezTo>
                  <a:cubicBezTo>
                    <a:pt x="68" y="389"/>
                    <a:pt x="71" y="392"/>
                    <a:pt x="75" y="390"/>
                  </a:cubicBezTo>
                  <a:cubicBezTo>
                    <a:pt x="76" y="390"/>
                    <a:pt x="77" y="389"/>
                    <a:pt x="78" y="387"/>
                  </a:cubicBezTo>
                  <a:cubicBezTo>
                    <a:pt x="81" y="383"/>
                    <a:pt x="84" y="316"/>
                    <a:pt x="86" y="264"/>
                  </a:cubicBezTo>
                  <a:cubicBezTo>
                    <a:pt x="87" y="237"/>
                    <a:pt x="88" y="215"/>
                    <a:pt x="88" y="208"/>
                  </a:cubicBezTo>
                  <a:cubicBezTo>
                    <a:pt x="90" y="185"/>
                    <a:pt x="91" y="158"/>
                    <a:pt x="91" y="131"/>
                  </a:cubicBezTo>
                  <a:cubicBezTo>
                    <a:pt x="91" y="110"/>
                    <a:pt x="91" y="89"/>
                    <a:pt x="92" y="68"/>
                  </a:cubicBezTo>
                  <a:cubicBezTo>
                    <a:pt x="93" y="44"/>
                    <a:pt x="96" y="38"/>
                    <a:pt x="99" y="30"/>
                  </a:cubicBezTo>
                  <a:cubicBezTo>
                    <a:pt x="100" y="26"/>
                    <a:pt x="102" y="21"/>
                    <a:pt x="105" y="12"/>
                  </a:cubicBezTo>
                  <a:cubicBezTo>
                    <a:pt x="105" y="12"/>
                    <a:pt x="105" y="12"/>
                    <a:pt x="105" y="12"/>
                  </a:cubicBezTo>
                  <a:cubicBezTo>
                    <a:pt x="104" y="30"/>
                    <a:pt x="101" y="76"/>
                    <a:pt x="100" y="115"/>
                  </a:cubicBezTo>
                  <a:cubicBezTo>
                    <a:pt x="98" y="144"/>
                    <a:pt x="97" y="169"/>
                    <a:pt x="97" y="176"/>
                  </a:cubicBezTo>
                  <a:cubicBezTo>
                    <a:pt x="95" y="209"/>
                    <a:pt x="94" y="242"/>
                    <a:pt x="94" y="276"/>
                  </a:cubicBezTo>
                  <a:cubicBezTo>
                    <a:pt x="93" y="311"/>
                    <a:pt x="93" y="347"/>
                    <a:pt x="94" y="387"/>
                  </a:cubicBezTo>
                  <a:cubicBezTo>
                    <a:pt x="94" y="389"/>
                    <a:pt x="95" y="390"/>
                    <a:pt x="97" y="390"/>
                  </a:cubicBezTo>
                  <a:cubicBezTo>
                    <a:pt x="99" y="390"/>
                    <a:pt x="100" y="389"/>
                    <a:pt x="100" y="387"/>
                  </a:cubicBezTo>
                  <a:cubicBezTo>
                    <a:pt x="100" y="347"/>
                    <a:pt x="100" y="311"/>
                    <a:pt x="100" y="276"/>
                  </a:cubicBezTo>
                  <a:cubicBezTo>
                    <a:pt x="100" y="242"/>
                    <a:pt x="101" y="210"/>
                    <a:pt x="103" y="176"/>
                  </a:cubicBezTo>
                  <a:cubicBezTo>
                    <a:pt x="103" y="169"/>
                    <a:pt x="104" y="144"/>
                    <a:pt x="106" y="116"/>
                  </a:cubicBezTo>
                  <a:cubicBezTo>
                    <a:pt x="108" y="70"/>
                    <a:pt x="111" y="16"/>
                    <a:pt x="111" y="4"/>
                  </a:cubicBezTo>
                  <a:cubicBezTo>
                    <a:pt x="111" y="4"/>
                    <a:pt x="111" y="3"/>
                    <a:pt x="111" y="2"/>
                  </a:cubicBezTo>
                  <a:cubicBezTo>
                    <a:pt x="111" y="1"/>
                    <a:pt x="109" y="0"/>
                    <a:pt x="107" y="0"/>
                  </a:cubicBezTo>
                  <a:cubicBezTo>
                    <a:pt x="107" y="0"/>
                    <a:pt x="107" y="0"/>
                    <a:pt x="107" y="0"/>
                  </a:cubicBezTo>
                  <a:cubicBezTo>
                    <a:pt x="104" y="1"/>
                    <a:pt x="103" y="3"/>
                    <a:pt x="102" y="5"/>
                  </a:cubicBezTo>
                  <a:cubicBezTo>
                    <a:pt x="102" y="5"/>
                    <a:pt x="102" y="6"/>
                    <a:pt x="101" y="6"/>
                  </a:cubicBezTo>
                  <a:cubicBezTo>
                    <a:pt x="100" y="7"/>
                    <a:pt x="99" y="8"/>
                    <a:pt x="99" y="9"/>
                  </a:cubicBezTo>
                  <a:cubicBezTo>
                    <a:pt x="99" y="10"/>
                    <a:pt x="94" y="26"/>
                    <a:pt x="93" y="28"/>
                  </a:cubicBezTo>
                  <a:cubicBezTo>
                    <a:pt x="90" y="37"/>
                    <a:pt x="87" y="43"/>
                    <a:pt x="86" y="68"/>
                  </a:cubicBezTo>
                  <a:cubicBezTo>
                    <a:pt x="85" y="88"/>
                    <a:pt x="85" y="109"/>
                    <a:pt x="85" y="130"/>
                  </a:cubicBezTo>
                  <a:cubicBezTo>
                    <a:pt x="84" y="157"/>
                    <a:pt x="84" y="184"/>
                    <a:pt x="82" y="208"/>
                  </a:cubicBezTo>
                  <a:cubicBezTo>
                    <a:pt x="81" y="214"/>
                    <a:pt x="81" y="237"/>
                    <a:pt x="80" y="264"/>
                  </a:cubicBezTo>
                  <a:cubicBezTo>
                    <a:pt x="78" y="315"/>
                    <a:pt x="75" y="381"/>
                    <a:pt x="73" y="383"/>
                  </a:cubicBezTo>
                  <a:cubicBezTo>
                    <a:pt x="73" y="384"/>
                    <a:pt x="73" y="384"/>
                    <a:pt x="73" y="384"/>
                  </a:cubicBezTo>
                  <a:cubicBezTo>
                    <a:pt x="72" y="385"/>
                    <a:pt x="73" y="383"/>
                    <a:pt x="73" y="381"/>
                  </a:cubicBezTo>
                  <a:cubicBezTo>
                    <a:pt x="72" y="377"/>
                    <a:pt x="71" y="372"/>
                    <a:pt x="71" y="365"/>
                  </a:cubicBezTo>
                  <a:cubicBezTo>
                    <a:pt x="70" y="335"/>
                    <a:pt x="74" y="287"/>
                    <a:pt x="74" y="287"/>
                  </a:cubicBezTo>
                  <a:cubicBezTo>
                    <a:pt x="76" y="263"/>
                    <a:pt x="77" y="243"/>
                    <a:pt x="78" y="223"/>
                  </a:cubicBezTo>
                  <a:cubicBezTo>
                    <a:pt x="79" y="203"/>
                    <a:pt x="80" y="182"/>
                    <a:pt x="80" y="158"/>
                  </a:cubicBezTo>
                  <a:cubicBezTo>
                    <a:pt x="81" y="138"/>
                    <a:pt x="82" y="116"/>
                    <a:pt x="84" y="95"/>
                  </a:cubicBezTo>
                  <a:cubicBezTo>
                    <a:pt x="85" y="68"/>
                    <a:pt x="87" y="42"/>
                    <a:pt x="87" y="20"/>
                  </a:cubicBezTo>
                  <a:cubicBezTo>
                    <a:pt x="87" y="20"/>
                    <a:pt x="87" y="19"/>
                    <a:pt x="87" y="19"/>
                  </a:cubicBezTo>
                  <a:cubicBezTo>
                    <a:pt x="86" y="14"/>
                    <a:pt x="81" y="14"/>
                    <a:pt x="80" y="19"/>
                  </a:cubicBezTo>
                  <a:cubicBezTo>
                    <a:pt x="80" y="20"/>
                    <a:pt x="80" y="20"/>
                    <a:pt x="80" y="20"/>
                  </a:cubicBezTo>
                  <a:cubicBezTo>
                    <a:pt x="80" y="23"/>
                    <a:pt x="80" y="27"/>
                    <a:pt x="80" y="31"/>
                  </a:cubicBezTo>
                  <a:cubicBezTo>
                    <a:pt x="80" y="35"/>
                    <a:pt x="79" y="39"/>
                    <a:pt x="78" y="42"/>
                  </a:cubicBezTo>
                  <a:cubicBezTo>
                    <a:pt x="70" y="63"/>
                    <a:pt x="64" y="105"/>
                    <a:pt x="60" y="135"/>
                  </a:cubicBezTo>
                  <a:cubicBezTo>
                    <a:pt x="59" y="139"/>
                    <a:pt x="59" y="143"/>
                    <a:pt x="58" y="147"/>
                  </a:cubicBezTo>
                  <a:cubicBezTo>
                    <a:pt x="58" y="143"/>
                    <a:pt x="58" y="139"/>
                    <a:pt x="58" y="134"/>
                  </a:cubicBezTo>
                  <a:cubicBezTo>
                    <a:pt x="56" y="101"/>
                    <a:pt x="56" y="54"/>
                    <a:pt x="56" y="47"/>
                  </a:cubicBezTo>
                  <a:cubicBezTo>
                    <a:pt x="56" y="46"/>
                    <a:pt x="55" y="45"/>
                    <a:pt x="54" y="44"/>
                  </a:cubicBezTo>
                  <a:cubicBezTo>
                    <a:pt x="52" y="43"/>
                    <a:pt x="51" y="44"/>
                    <a:pt x="50" y="45"/>
                  </a:cubicBezTo>
                  <a:cubicBezTo>
                    <a:pt x="44" y="58"/>
                    <a:pt x="39" y="88"/>
                    <a:pt x="36" y="102"/>
                  </a:cubicBezTo>
                  <a:cubicBezTo>
                    <a:pt x="33" y="118"/>
                    <a:pt x="30" y="133"/>
                    <a:pt x="28" y="141"/>
                  </a:cubicBezTo>
                  <a:cubicBezTo>
                    <a:pt x="27" y="128"/>
                    <a:pt x="28" y="109"/>
                    <a:pt x="29" y="93"/>
                  </a:cubicBezTo>
                  <a:cubicBezTo>
                    <a:pt x="29" y="78"/>
                    <a:pt x="30" y="66"/>
                    <a:pt x="28" y="61"/>
                  </a:cubicBezTo>
                  <a:cubicBezTo>
                    <a:pt x="28" y="60"/>
                    <a:pt x="27" y="59"/>
                    <a:pt x="26" y="59"/>
                  </a:cubicBezTo>
                  <a:cubicBezTo>
                    <a:pt x="24" y="58"/>
                    <a:pt x="23" y="59"/>
                    <a:pt x="22" y="61"/>
                  </a:cubicBezTo>
                  <a:cubicBezTo>
                    <a:pt x="22" y="61"/>
                    <a:pt x="22" y="61"/>
                    <a:pt x="22" y="61"/>
                  </a:cubicBezTo>
                  <a:cubicBezTo>
                    <a:pt x="22" y="62"/>
                    <a:pt x="14" y="94"/>
                    <a:pt x="8" y="118"/>
                  </a:cubicBezTo>
                  <a:cubicBezTo>
                    <a:pt x="8" y="122"/>
                    <a:pt x="8" y="122"/>
                    <a:pt x="8" y="122"/>
                  </a:cubicBezTo>
                  <a:cubicBezTo>
                    <a:pt x="7" y="108"/>
                    <a:pt x="7" y="91"/>
                    <a:pt x="11"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sp>
          <p:nvSpPr>
            <p:cNvPr id="62" name="Freeform 7">
              <a:extLst>
                <a:ext uri="{FF2B5EF4-FFF2-40B4-BE49-F238E27FC236}">
                  <a16:creationId xmlns:a16="http://schemas.microsoft.com/office/drawing/2014/main" xmlns="" id="{6CEBF4CE-6CFC-4956-8BEF-4232185B0AD2}"/>
                </a:ext>
              </a:extLst>
            </p:cNvPr>
            <p:cNvSpPr>
              <a:spLocks/>
            </p:cNvSpPr>
            <p:nvPr/>
          </p:nvSpPr>
          <p:spPr bwMode="auto">
            <a:xfrm>
              <a:off x="5850" y="2151"/>
              <a:ext cx="369" cy="285"/>
            </a:xfrm>
            <a:custGeom>
              <a:avLst/>
              <a:gdLst>
                <a:gd name="T0" fmla="*/ 5 w 156"/>
                <a:gd name="T1" fmla="*/ 1 h 120"/>
                <a:gd name="T2" fmla="*/ 1 w 156"/>
                <a:gd name="T3" fmla="*/ 1 h 120"/>
                <a:gd name="T4" fmla="*/ 1 w 156"/>
                <a:gd name="T5" fmla="*/ 6 h 120"/>
                <a:gd name="T6" fmla="*/ 65 w 156"/>
                <a:gd name="T7" fmla="*/ 53 h 120"/>
                <a:gd name="T8" fmla="*/ 127 w 156"/>
                <a:gd name="T9" fmla="*/ 99 h 120"/>
                <a:gd name="T10" fmla="*/ 135 w 156"/>
                <a:gd name="T11" fmla="*/ 107 h 120"/>
                <a:gd name="T12" fmla="*/ 151 w 156"/>
                <a:gd name="T13" fmla="*/ 119 h 120"/>
                <a:gd name="T14" fmla="*/ 155 w 156"/>
                <a:gd name="T15" fmla="*/ 117 h 120"/>
                <a:gd name="T16" fmla="*/ 153 w 156"/>
                <a:gd name="T17" fmla="*/ 113 h 120"/>
                <a:gd name="T18" fmla="*/ 139 w 156"/>
                <a:gd name="T19" fmla="*/ 102 h 120"/>
                <a:gd name="T20" fmla="*/ 69 w 156"/>
                <a:gd name="T21" fmla="*/ 48 h 120"/>
                <a:gd name="T22" fmla="*/ 5 w 156"/>
                <a:gd name="T23" fmla="*/ 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20">
                  <a:moveTo>
                    <a:pt x="5" y="1"/>
                  </a:moveTo>
                  <a:cubicBezTo>
                    <a:pt x="4" y="0"/>
                    <a:pt x="2" y="0"/>
                    <a:pt x="1" y="1"/>
                  </a:cubicBezTo>
                  <a:cubicBezTo>
                    <a:pt x="0" y="3"/>
                    <a:pt x="0" y="5"/>
                    <a:pt x="1" y="6"/>
                  </a:cubicBezTo>
                  <a:cubicBezTo>
                    <a:pt x="6" y="9"/>
                    <a:pt x="36" y="32"/>
                    <a:pt x="65" y="53"/>
                  </a:cubicBezTo>
                  <a:cubicBezTo>
                    <a:pt x="92" y="74"/>
                    <a:pt x="120" y="94"/>
                    <a:pt x="127" y="99"/>
                  </a:cubicBezTo>
                  <a:cubicBezTo>
                    <a:pt x="128" y="101"/>
                    <a:pt x="131" y="104"/>
                    <a:pt x="135" y="107"/>
                  </a:cubicBezTo>
                  <a:cubicBezTo>
                    <a:pt x="142" y="113"/>
                    <a:pt x="151" y="119"/>
                    <a:pt x="151" y="119"/>
                  </a:cubicBezTo>
                  <a:cubicBezTo>
                    <a:pt x="153" y="120"/>
                    <a:pt x="155" y="119"/>
                    <a:pt x="155" y="117"/>
                  </a:cubicBezTo>
                  <a:cubicBezTo>
                    <a:pt x="156" y="115"/>
                    <a:pt x="155" y="114"/>
                    <a:pt x="153" y="113"/>
                  </a:cubicBezTo>
                  <a:cubicBezTo>
                    <a:pt x="153" y="113"/>
                    <a:pt x="145" y="107"/>
                    <a:pt x="139" y="102"/>
                  </a:cubicBezTo>
                  <a:cubicBezTo>
                    <a:pt x="116" y="83"/>
                    <a:pt x="93" y="67"/>
                    <a:pt x="69" y="48"/>
                  </a:cubicBezTo>
                  <a:cubicBezTo>
                    <a:pt x="39" y="27"/>
                    <a:pt x="10" y="5"/>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
              <a:extLst>
                <a:ext uri="{FF2B5EF4-FFF2-40B4-BE49-F238E27FC236}">
                  <a16:creationId xmlns:a16="http://schemas.microsoft.com/office/drawing/2014/main" xmlns="" id="{5270C0CC-1135-4D8F-8DED-ED5E1D3BBF22}"/>
                </a:ext>
              </a:extLst>
            </p:cNvPr>
            <p:cNvSpPr>
              <a:spLocks/>
            </p:cNvSpPr>
            <p:nvPr/>
          </p:nvSpPr>
          <p:spPr bwMode="auto">
            <a:xfrm>
              <a:off x="5807" y="2151"/>
              <a:ext cx="429" cy="271"/>
            </a:xfrm>
            <a:custGeom>
              <a:avLst/>
              <a:gdLst>
                <a:gd name="T0" fmla="*/ 7 w 181"/>
                <a:gd name="T1" fmla="*/ 3 h 114"/>
                <a:gd name="T2" fmla="*/ 3 w 181"/>
                <a:gd name="T3" fmla="*/ 0 h 114"/>
                <a:gd name="T4" fmla="*/ 1 w 181"/>
                <a:gd name="T5" fmla="*/ 4 h 114"/>
                <a:gd name="T6" fmla="*/ 10 w 181"/>
                <a:gd name="T7" fmla="*/ 13 h 114"/>
                <a:gd name="T8" fmla="*/ 30 w 181"/>
                <a:gd name="T9" fmla="*/ 28 h 114"/>
                <a:gd name="T10" fmla="*/ 101 w 181"/>
                <a:gd name="T11" fmla="*/ 72 h 114"/>
                <a:gd name="T12" fmla="*/ 175 w 181"/>
                <a:gd name="T13" fmla="*/ 113 h 114"/>
                <a:gd name="T14" fmla="*/ 180 w 181"/>
                <a:gd name="T15" fmla="*/ 112 h 114"/>
                <a:gd name="T16" fmla="*/ 178 w 181"/>
                <a:gd name="T17" fmla="*/ 107 h 114"/>
                <a:gd name="T18" fmla="*/ 105 w 181"/>
                <a:gd name="T19" fmla="*/ 66 h 114"/>
                <a:gd name="T20" fmla="*/ 33 w 181"/>
                <a:gd name="T21" fmla="*/ 23 h 114"/>
                <a:gd name="T22" fmla="*/ 14 w 181"/>
                <a:gd name="T23" fmla="*/ 8 h 114"/>
                <a:gd name="T24" fmla="*/ 7 w 181"/>
                <a:gd name="T25" fmla="*/ 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1" h="114">
                  <a:moveTo>
                    <a:pt x="7" y="3"/>
                  </a:moveTo>
                  <a:cubicBezTo>
                    <a:pt x="7" y="1"/>
                    <a:pt x="5" y="0"/>
                    <a:pt x="3" y="0"/>
                  </a:cubicBezTo>
                  <a:cubicBezTo>
                    <a:pt x="1" y="1"/>
                    <a:pt x="0" y="3"/>
                    <a:pt x="1" y="4"/>
                  </a:cubicBezTo>
                  <a:cubicBezTo>
                    <a:pt x="1" y="6"/>
                    <a:pt x="5" y="10"/>
                    <a:pt x="10" y="13"/>
                  </a:cubicBezTo>
                  <a:cubicBezTo>
                    <a:pt x="17" y="19"/>
                    <a:pt x="27" y="26"/>
                    <a:pt x="30" y="28"/>
                  </a:cubicBezTo>
                  <a:cubicBezTo>
                    <a:pt x="49" y="41"/>
                    <a:pt x="75" y="57"/>
                    <a:pt x="101" y="72"/>
                  </a:cubicBezTo>
                  <a:cubicBezTo>
                    <a:pt x="128" y="87"/>
                    <a:pt x="154" y="102"/>
                    <a:pt x="175" y="113"/>
                  </a:cubicBezTo>
                  <a:cubicBezTo>
                    <a:pt x="177" y="114"/>
                    <a:pt x="179" y="113"/>
                    <a:pt x="180" y="112"/>
                  </a:cubicBezTo>
                  <a:cubicBezTo>
                    <a:pt x="181" y="110"/>
                    <a:pt x="180" y="108"/>
                    <a:pt x="178" y="107"/>
                  </a:cubicBezTo>
                  <a:cubicBezTo>
                    <a:pt x="157" y="97"/>
                    <a:pt x="131" y="82"/>
                    <a:pt x="105" y="66"/>
                  </a:cubicBezTo>
                  <a:cubicBezTo>
                    <a:pt x="78" y="51"/>
                    <a:pt x="53" y="35"/>
                    <a:pt x="33" y="23"/>
                  </a:cubicBezTo>
                  <a:cubicBezTo>
                    <a:pt x="30" y="21"/>
                    <a:pt x="21" y="14"/>
                    <a:pt x="14" y="8"/>
                  </a:cubicBezTo>
                  <a:cubicBezTo>
                    <a:pt x="10" y="5"/>
                    <a:pt x="7" y="3"/>
                    <a:pt x="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9">
              <a:extLst>
                <a:ext uri="{FF2B5EF4-FFF2-40B4-BE49-F238E27FC236}">
                  <a16:creationId xmlns:a16="http://schemas.microsoft.com/office/drawing/2014/main" xmlns="" id="{4ECD15CF-5AD4-4914-99BB-FA68CF4C9674}"/>
                </a:ext>
              </a:extLst>
            </p:cNvPr>
            <p:cNvSpPr>
              <a:spLocks/>
            </p:cNvSpPr>
            <p:nvPr/>
          </p:nvSpPr>
          <p:spPr bwMode="auto">
            <a:xfrm>
              <a:off x="6167" y="2353"/>
              <a:ext cx="41" cy="697"/>
            </a:xfrm>
            <a:custGeom>
              <a:avLst/>
              <a:gdLst>
                <a:gd name="T0" fmla="*/ 17 w 17"/>
                <a:gd name="T1" fmla="*/ 3 h 293"/>
                <a:gd name="T2" fmla="*/ 14 w 17"/>
                <a:gd name="T3" fmla="*/ 0 h 293"/>
                <a:gd name="T4" fmla="*/ 10 w 17"/>
                <a:gd name="T5" fmla="*/ 3 h 293"/>
                <a:gd name="T6" fmla="*/ 3 w 17"/>
                <a:gd name="T7" fmla="*/ 143 h 293"/>
                <a:gd name="T8" fmla="*/ 2 w 17"/>
                <a:gd name="T9" fmla="*/ 263 h 293"/>
                <a:gd name="T10" fmla="*/ 2 w 17"/>
                <a:gd name="T11" fmla="*/ 293 h 293"/>
                <a:gd name="T12" fmla="*/ 2 w 17"/>
                <a:gd name="T13" fmla="*/ 293 h 293"/>
                <a:gd name="T14" fmla="*/ 8 w 17"/>
                <a:gd name="T15" fmla="*/ 293 h 293"/>
                <a:gd name="T16" fmla="*/ 8 w 17"/>
                <a:gd name="T17" fmla="*/ 293 h 293"/>
                <a:gd name="T18" fmla="*/ 8 w 17"/>
                <a:gd name="T19" fmla="*/ 262 h 293"/>
                <a:gd name="T20" fmla="*/ 9 w 17"/>
                <a:gd name="T21" fmla="*/ 143 h 293"/>
                <a:gd name="T22" fmla="*/ 17 w 17"/>
                <a:gd name="T23" fmla="*/ 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293">
                  <a:moveTo>
                    <a:pt x="17" y="3"/>
                  </a:moveTo>
                  <a:cubicBezTo>
                    <a:pt x="17" y="2"/>
                    <a:pt x="16" y="0"/>
                    <a:pt x="14" y="0"/>
                  </a:cubicBezTo>
                  <a:cubicBezTo>
                    <a:pt x="12" y="0"/>
                    <a:pt x="11" y="1"/>
                    <a:pt x="10" y="3"/>
                  </a:cubicBezTo>
                  <a:cubicBezTo>
                    <a:pt x="8" y="23"/>
                    <a:pt x="5" y="84"/>
                    <a:pt x="3" y="143"/>
                  </a:cubicBezTo>
                  <a:cubicBezTo>
                    <a:pt x="1" y="197"/>
                    <a:pt x="0" y="249"/>
                    <a:pt x="2" y="263"/>
                  </a:cubicBezTo>
                  <a:cubicBezTo>
                    <a:pt x="3" y="273"/>
                    <a:pt x="2" y="283"/>
                    <a:pt x="2" y="293"/>
                  </a:cubicBezTo>
                  <a:cubicBezTo>
                    <a:pt x="2" y="293"/>
                    <a:pt x="2" y="293"/>
                    <a:pt x="2" y="293"/>
                  </a:cubicBezTo>
                  <a:cubicBezTo>
                    <a:pt x="8" y="293"/>
                    <a:pt x="8" y="293"/>
                    <a:pt x="8" y="293"/>
                  </a:cubicBezTo>
                  <a:cubicBezTo>
                    <a:pt x="8" y="293"/>
                    <a:pt x="8" y="293"/>
                    <a:pt x="8" y="293"/>
                  </a:cubicBezTo>
                  <a:cubicBezTo>
                    <a:pt x="9" y="283"/>
                    <a:pt x="10" y="273"/>
                    <a:pt x="8" y="262"/>
                  </a:cubicBezTo>
                  <a:cubicBezTo>
                    <a:pt x="7" y="249"/>
                    <a:pt x="7" y="197"/>
                    <a:pt x="9" y="143"/>
                  </a:cubicBezTo>
                  <a:cubicBezTo>
                    <a:pt x="11" y="85"/>
                    <a:pt x="14" y="24"/>
                    <a:pt x="1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0">
              <a:extLst>
                <a:ext uri="{FF2B5EF4-FFF2-40B4-BE49-F238E27FC236}">
                  <a16:creationId xmlns:a16="http://schemas.microsoft.com/office/drawing/2014/main" xmlns="" id="{C2E61E7B-499D-463D-BC98-B5BF659162F6}"/>
                </a:ext>
              </a:extLst>
            </p:cNvPr>
            <p:cNvSpPr>
              <a:spLocks/>
            </p:cNvSpPr>
            <p:nvPr/>
          </p:nvSpPr>
          <p:spPr bwMode="auto">
            <a:xfrm>
              <a:off x="5286" y="2327"/>
              <a:ext cx="478" cy="249"/>
            </a:xfrm>
            <a:custGeom>
              <a:avLst/>
              <a:gdLst>
                <a:gd name="T0" fmla="*/ 5 w 202"/>
                <a:gd name="T1" fmla="*/ 1 h 105"/>
                <a:gd name="T2" fmla="*/ 1 w 202"/>
                <a:gd name="T3" fmla="*/ 2 h 105"/>
                <a:gd name="T4" fmla="*/ 1 w 202"/>
                <a:gd name="T5" fmla="*/ 7 h 105"/>
                <a:gd name="T6" fmla="*/ 34 w 202"/>
                <a:gd name="T7" fmla="*/ 26 h 105"/>
                <a:gd name="T8" fmla="*/ 72 w 202"/>
                <a:gd name="T9" fmla="*/ 42 h 105"/>
                <a:gd name="T10" fmla="*/ 74 w 202"/>
                <a:gd name="T11" fmla="*/ 43 h 105"/>
                <a:gd name="T12" fmla="*/ 154 w 202"/>
                <a:gd name="T13" fmla="*/ 77 h 105"/>
                <a:gd name="T14" fmla="*/ 166 w 202"/>
                <a:gd name="T15" fmla="*/ 83 h 105"/>
                <a:gd name="T16" fmla="*/ 186 w 202"/>
                <a:gd name="T17" fmla="*/ 95 h 105"/>
                <a:gd name="T18" fmla="*/ 196 w 202"/>
                <a:gd name="T19" fmla="*/ 102 h 105"/>
                <a:gd name="T20" fmla="*/ 200 w 202"/>
                <a:gd name="T21" fmla="*/ 104 h 105"/>
                <a:gd name="T22" fmla="*/ 201 w 202"/>
                <a:gd name="T23" fmla="*/ 99 h 105"/>
                <a:gd name="T24" fmla="*/ 190 w 202"/>
                <a:gd name="T25" fmla="*/ 90 h 105"/>
                <a:gd name="T26" fmla="*/ 169 w 202"/>
                <a:gd name="T27" fmla="*/ 77 h 105"/>
                <a:gd name="T28" fmla="*/ 157 w 202"/>
                <a:gd name="T29" fmla="*/ 71 h 105"/>
                <a:gd name="T30" fmla="*/ 76 w 202"/>
                <a:gd name="T31" fmla="*/ 37 h 105"/>
                <a:gd name="T32" fmla="*/ 74 w 202"/>
                <a:gd name="T33" fmla="*/ 36 h 105"/>
                <a:gd name="T34" fmla="*/ 37 w 202"/>
                <a:gd name="T35" fmla="*/ 21 h 105"/>
                <a:gd name="T36" fmla="*/ 5 w 202"/>
                <a:gd name="T37" fmla="*/ 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2" h="105">
                  <a:moveTo>
                    <a:pt x="5" y="1"/>
                  </a:moveTo>
                  <a:cubicBezTo>
                    <a:pt x="4" y="0"/>
                    <a:pt x="2" y="1"/>
                    <a:pt x="1" y="2"/>
                  </a:cubicBezTo>
                  <a:cubicBezTo>
                    <a:pt x="0" y="3"/>
                    <a:pt x="0" y="5"/>
                    <a:pt x="1" y="7"/>
                  </a:cubicBezTo>
                  <a:cubicBezTo>
                    <a:pt x="9" y="13"/>
                    <a:pt x="22" y="20"/>
                    <a:pt x="34" y="26"/>
                  </a:cubicBezTo>
                  <a:cubicBezTo>
                    <a:pt x="48" y="33"/>
                    <a:pt x="62" y="39"/>
                    <a:pt x="72" y="42"/>
                  </a:cubicBezTo>
                  <a:cubicBezTo>
                    <a:pt x="74" y="43"/>
                    <a:pt x="74" y="43"/>
                    <a:pt x="74" y="43"/>
                  </a:cubicBezTo>
                  <a:cubicBezTo>
                    <a:pt x="109" y="54"/>
                    <a:pt x="125" y="62"/>
                    <a:pt x="154" y="77"/>
                  </a:cubicBezTo>
                  <a:cubicBezTo>
                    <a:pt x="157" y="78"/>
                    <a:pt x="160" y="80"/>
                    <a:pt x="166" y="83"/>
                  </a:cubicBezTo>
                  <a:cubicBezTo>
                    <a:pt x="169" y="84"/>
                    <a:pt x="178" y="90"/>
                    <a:pt x="186" y="95"/>
                  </a:cubicBezTo>
                  <a:cubicBezTo>
                    <a:pt x="191" y="99"/>
                    <a:pt x="195" y="102"/>
                    <a:pt x="196" y="102"/>
                  </a:cubicBezTo>
                  <a:cubicBezTo>
                    <a:pt x="197" y="104"/>
                    <a:pt x="199" y="105"/>
                    <a:pt x="200" y="104"/>
                  </a:cubicBezTo>
                  <a:cubicBezTo>
                    <a:pt x="202" y="103"/>
                    <a:pt x="202" y="101"/>
                    <a:pt x="201" y="99"/>
                  </a:cubicBezTo>
                  <a:cubicBezTo>
                    <a:pt x="200" y="98"/>
                    <a:pt x="196" y="94"/>
                    <a:pt x="190" y="90"/>
                  </a:cubicBezTo>
                  <a:cubicBezTo>
                    <a:pt x="182" y="85"/>
                    <a:pt x="172" y="78"/>
                    <a:pt x="169" y="77"/>
                  </a:cubicBezTo>
                  <a:cubicBezTo>
                    <a:pt x="167" y="76"/>
                    <a:pt x="162" y="73"/>
                    <a:pt x="157" y="71"/>
                  </a:cubicBezTo>
                  <a:cubicBezTo>
                    <a:pt x="128" y="57"/>
                    <a:pt x="111" y="48"/>
                    <a:pt x="76" y="37"/>
                  </a:cubicBezTo>
                  <a:cubicBezTo>
                    <a:pt x="74" y="36"/>
                    <a:pt x="74" y="36"/>
                    <a:pt x="74" y="36"/>
                  </a:cubicBezTo>
                  <a:cubicBezTo>
                    <a:pt x="64" y="33"/>
                    <a:pt x="51" y="27"/>
                    <a:pt x="37" y="21"/>
                  </a:cubicBezTo>
                  <a:cubicBezTo>
                    <a:pt x="25" y="14"/>
                    <a:pt x="13" y="7"/>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1">
              <a:extLst>
                <a:ext uri="{FF2B5EF4-FFF2-40B4-BE49-F238E27FC236}">
                  <a16:creationId xmlns:a16="http://schemas.microsoft.com/office/drawing/2014/main" xmlns="" id="{D92D254B-B8B9-402E-BAF6-66B648B75C6A}"/>
                </a:ext>
              </a:extLst>
            </p:cNvPr>
            <p:cNvSpPr>
              <a:spLocks/>
            </p:cNvSpPr>
            <p:nvPr/>
          </p:nvSpPr>
          <p:spPr bwMode="auto">
            <a:xfrm>
              <a:off x="5314" y="2367"/>
              <a:ext cx="448" cy="205"/>
            </a:xfrm>
            <a:custGeom>
              <a:avLst/>
              <a:gdLst>
                <a:gd name="T0" fmla="*/ 5 w 189"/>
                <a:gd name="T1" fmla="*/ 1 h 86"/>
                <a:gd name="T2" fmla="*/ 1 w 189"/>
                <a:gd name="T3" fmla="*/ 2 h 86"/>
                <a:gd name="T4" fmla="*/ 2 w 189"/>
                <a:gd name="T5" fmla="*/ 6 h 86"/>
                <a:gd name="T6" fmla="*/ 110 w 189"/>
                <a:gd name="T7" fmla="*/ 54 h 86"/>
                <a:gd name="T8" fmla="*/ 185 w 189"/>
                <a:gd name="T9" fmla="*/ 86 h 86"/>
                <a:gd name="T10" fmla="*/ 189 w 189"/>
                <a:gd name="T11" fmla="*/ 83 h 86"/>
                <a:gd name="T12" fmla="*/ 186 w 189"/>
                <a:gd name="T13" fmla="*/ 80 h 86"/>
                <a:gd name="T14" fmla="*/ 112 w 189"/>
                <a:gd name="T15" fmla="*/ 48 h 86"/>
                <a:gd name="T16" fmla="*/ 5 w 189"/>
                <a:gd name="T17" fmla="*/ 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86">
                  <a:moveTo>
                    <a:pt x="5" y="1"/>
                  </a:moveTo>
                  <a:cubicBezTo>
                    <a:pt x="3" y="0"/>
                    <a:pt x="2" y="0"/>
                    <a:pt x="1" y="2"/>
                  </a:cubicBezTo>
                  <a:cubicBezTo>
                    <a:pt x="0" y="3"/>
                    <a:pt x="0" y="5"/>
                    <a:pt x="2" y="6"/>
                  </a:cubicBezTo>
                  <a:cubicBezTo>
                    <a:pt x="7" y="9"/>
                    <a:pt x="61" y="33"/>
                    <a:pt x="110" y="54"/>
                  </a:cubicBezTo>
                  <a:cubicBezTo>
                    <a:pt x="148" y="71"/>
                    <a:pt x="182" y="86"/>
                    <a:pt x="185" y="86"/>
                  </a:cubicBezTo>
                  <a:cubicBezTo>
                    <a:pt x="187" y="86"/>
                    <a:pt x="189" y="85"/>
                    <a:pt x="189" y="83"/>
                  </a:cubicBezTo>
                  <a:cubicBezTo>
                    <a:pt x="189" y="81"/>
                    <a:pt x="188" y="80"/>
                    <a:pt x="186" y="80"/>
                  </a:cubicBezTo>
                  <a:cubicBezTo>
                    <a:pt x="184" y="79"/>
                    <a:pt x="150" y="65"/>
                    <a:pt x="112" y="48"/>
                  </a:cubicBezTo>
                  <a:cubicBezTo>
                    <a:pt x="64" y="28"/>
                    <a:pt x="10" y="3"/>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2">
              <a:extLst>
                <a:ext uri="{FF2B5EF4-FFF2-40B4-BE49-F238E27FC236}">
                  <a16:creationId xmlns:a16="http://schemas.microsoft.com/office/drawing/2014/main" xmlns="" id="{B3902E50-7AA3-483D-90A2-942477C149E9}"/>
                </a:ext>
              </a:extLst>
            </p:cNvPr>
            <p:cNvSpPr>
              <a:spLocks/>
            </p:cNvSpPr>
            <p:nvPr/>
          </p:nvSpPr>
          <p:spPr bwMode="auto">
            <a:xfrm>
              <a:off x="4788" y="3035"/>
              <a:ext cx="2005" cy="212"/>
            </a:xfrm>
            <a:custGeom>
              <a:avLst/>
              <a:gdLst>
                <a:gd name="T0" fmla="*/ 587 w 846"/>
                <a:gd name="T1" fmla="*/ 3 h 89"/>
                <a:gd name="T2" fmla="*/ 584 w 846"/>
                <a:gd name="T3" fmla="*/ 6 h 89"/>
                <a:gd name="T4" fmla="*/ 587 w 846"/>
                <a:gd name="T5" fmla="*/ 10 h 89"/>
                <a:gd name="T6" fmla="*/ 840 w 846"/>
                <a:gd name="T7" fmla="*/ 21 h 89"/>
                <a:gd name="T8" fmla="*/ 838 w 846"/>
                <a:gd name="T9" fmla="*/ 24 h 89"/>
                <a:gd name="T10" fmla="*/ 820 w 846"/>
                <a:gd name="T11" fmla="*/ 26 h 89"/>
                <a:gd name="T12" fmla="*/ 784 w 846"/>
                <a:gd name="T13" fmla="*/ 29 h 89"/>
                <a:gd name="T14" fmla="*/ 661 w 846"/>
                <a:gd name="T15" fmla="*/ 25 h 89"/>
                <a:gd name="T16" fmla="*/ 552 w 846"/>
                <a:gd name="T17" fmla="*/ 20 h 89"/>
                <a:gd name="T18" fmla="*/ 538 w 846"/>
                <a:gd name="T19" fmla="*/ 20 h 89"/>
                <a:gd name="T20" fmla="*/ 421 w 846"/>
                <a:gd name="T21" fmla="*/ 20 h 89"/>
                <a:gd name="T22" fmla="*/ 29 w 846"/>
                <a:gd name="T23" fmla="*/ 35 h 89"/>
                <a:gd name="T24" fmla="*/ 4 w 846"/>
                <a:gd name="T25" fmla="*/ 43 h 89"/>
                <a:gd name="T26" fmla="*/ 1 w 846"/>
                <a:gd name="T27" fmla="*/ 49 h 89"/>
                <a:gd name="T28" fmla="*/ 5 w 846"/>
                <a:gd name="T29" fmla="*/ 54 h 89"/>
                <a:gd name="T30" fmla="*/ 35 w 846"/>
                <a:gd name="T31" fmla="*/ 58 h 89"/>
                <a:gd name="T32" fmla="*/ 154 w 846"/>
                <a:gd name="T33" fmla="*/ 51 h 89"/>
                <a:gd name="T34" fmla="*/ 253 w 846"/>
                <a:gd name="T35" fmla="*/ 43 h 89"/>
                <a:gd name="T36" fmla="*/ 494 w 846"/>
                <a:gd name="T37" fmla="*/ 46 h 89"/>
                <a:gd name="T38" fmla="*/ 593 w 846"/>
                <a:gd name="T39" fmla="*/ 50 h 89"/>
                <a:gd name="T40" fmla="*/ 597 w 846"/>
                <a:gd name="T41" fmla="*/ 50 h 89"/>
                <a:gd name="T42" fmla="*/ 685 w 846"/>
                <a:gd name="T43" fmla="*/ 53 h 89"/>
                <a:gd name="T44" fmla="*/ 642 w 846"/>
                <a:gd name="T45" fmla="*/ 53 h 89"/>
                <a:gd name="T46" fmla="*/ 141 w 846"/>
                <a:gd name="T47" fmla="*/ 82 h 89"/>
                <a:gd name="T48" fmla="*/ 139 w 846"/>
                <a:gd name="T49" fmla="*/ 86 h 89"/>
                <a:gd name="T50" fmla="*/ 143 w 846"/>
                <a:gd name="T51" fmla="*/ 88 h 89"/>
                <a:gd name="T52" fmla="*/ 642 w 846"/>
                <a:gd name="T53" fmla="*/ 59 h 89"/>
                <a:gd name="T54" fmla="*/ 724 w 846"/>
                <a:gd name="T55" fmla="*/ 57 h 89"/>
                <a:gd name="T56" fmla="*/ 726 w 846"/>
                <a:gd name="T57" fmla="*/ 57 h 89"/>
                <a:gd name="T58" fmla="*/ 727 w 846"/>
                <a:gd name="T59" fmla="*/ 53 h 89"/>
                <a:gd name="T60" fmla="*/ 597 w 846"/>
                <a:gd name="T61" fmla="*/ 44 h 89"/>
                <a:gd name="T62" fmla="*/ 594 w 846"/>
                <a:gd name="T63" fmla="*/ 43 h 89"/>
                <a:gd name="T64" fmla="*/ 494 w 846"/>
                <a:gd name="T65" fmla="*/ 40 h 89"/>
                <a:gd name="T66" fmla="*/ 253 w 846"/>
                <a:gd name="T67" fmla="*/ 37 h 89"/>
                <a:gd name="T68" fmla="*/ 154 w 846"/>
                <a:gd name="T69" fmla="*/ 45 h 89"/>
                <a:gd name="T70" fmla="*/ 35 w 846"/>
                <a:gd name="T71" fmla="*/ 52 h 89"/>
                <a:gd name="T72" fmla="*/ 8 w 846"/>
                <a:gd name="T73" fmla="*/ 48 h 89"/>
                <a:gd name="T74" fmla="*/ 30 w 846"/>
                <a:gd name="T75" fmla="*/ 42 h 89"/>
                <a:gd name="T76" fmla="*/ 421 w 846"/>
                <a:gd name="T77" fmla="*/ 26 h 89"/>
                <a:gd name="T78" fmla="*/ 538 w 846"/>
                <a:gd name="T79" fmla="*/ 26 h 89"/>
                <a:gd name="T80" fmla="*/ 553 w 846"/>
                <a:gd name="T81" fmla="*/ 26 h 89"/>
                <a:gd name="T82" fmla="*/ 660 w 846"/>
                <a:gd name="T83" fmla="*/ 31 h 89"/>
                <a:gd name="T84" fmla="*/ 784 w 846"/>
                <a:gd name="T85" fmla="*/ 36 h 89"/>
                <a:gd name="T86" fmla="*/ 821 w 846"/>
                <a:gd name="T87" fmla="*/ 32 h 89"/>
                <a:gd name="T88" fmla="*/ 840 w 846"/>
                <a:gd name="T89" fmla="*/ 30 h 89"/>
                <a:gd name="T90" fmla="*/ 846 w 846"/>
                <a:gd name="T91" fmla="*/ 21 h 89"/>
                <a:gd name="T92" fmla="*/ 587 w 846"/>
                <a:gd name="T93" fmla="*/ 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46" h="89">
                  <a:moveTo>
                    <a:pt x="587" y="3"/>
                  </a:moveTo>
                  <a:cubicBezTo>
                    <a:pt x="586" y="3"/>
                    <a:pt x="584" y="5"/>
                    <a:pt x="584" y="6"/>
                  </a:cubicBezTo>
                  <a:cubicBezTo>
                    <a:pt x="584" y="8"/>
                    <a:pt x="586" y="10"/>
                    <a:pt x="587" y="10"/>
                  </a:cubicBezTo>
                  <a:cubicBezTo>
                    <a:pt x="812" y="6"/>
                    <a:pt x="840" y="14"/>
                    <a:pt x="840" y="21"/>
                  </a:cubicBezTo>
                  <a:cubicBezTo>
                    <a:pt x="840" y="21"/>
                    <a:pt x="838" y="23"/>
                    <a:pt x="838" y="24"/>
                  </a:cubicBezTo>
                  <a:cubicBezTo>
                    <a:pt x="831" y="24"/>
                    <a:pt x="826" y="25"/>
                    <a:pt x="820" y="26"/>
                  </a:cubicBezTo>
                  <a:cubicBezTo>
                    <a:pt x="810" y="27"/>
                    <a:pt x="800" y="29"/>
                    <a:pt x="784" y="29"/>
                  </a:cubicBezTo>
                  <a:cubicBezTo>
                    <a:pt x="726" y="32"/>
                    <a:pt x="694" y="28"/>
                    <a:pt x="661" y="25"/>
                  </a:cubicBezTo>
                  <a:cubicBezTo>
                    <a:pt x="632" y="22"/>
                    <a:pt x="602" y="19"/>
                    <a:pt x="552" y="20"/>
                  </a:cubicBezTo>
                  <a:cubicBezTo>
                    <a:pt x="538" y="20"/>
                    <a:pt x="538" y="20"/>
                    <a:pt x="538" y="20"/>
                  </a:cubicBezTo>
                  <a:cubicBezTo>
                    <a:pt x="506" y="21"/>
                    <a:pt x="465" y="20"/>
                    <a:pt x="421" y="20"/>
                  </a:cubicBezTo>
                  <a:cubicBezTo>
                    <a:pt x="287" y="18"/>
                    <a:pt x="117" y="17"/>
                    <a:pt x="29" y="35"/>
                  </a:cubicBezTo>
                  <a:cubicBezTo>
                    <a:pt x="16" y="38"/>
                    <a:pt x="8" y="41"/>
                    <a:pt x="4" y="43"/>
                  </a:cubicBezTo>
                  <a:cubicBezTo>
                    <a:pt x="2" y="45"/>
                    <a:pt x="0" y="47"/>
                    <a:pt x="1" y="49"/>
                  </a:cubicBezTo>
                  <a:cubicBezTo>
                    <a:pt x="1" y="51"/>
                    <a:pt x="2" y="53"/>
                    <a:pt x="5" y="54"/>
                  </a:cubicBezTo>
                  <a:cubicBezTo>
                    <a:pt x="10" y="56"/>
                    <a:pt x="20" y="57"/>
                    <a:pt x="35" y="58"/>
                  </a:cubicBezTo>
                  <a:cubicBezTo>
                    <a:pt x="76" y="59"/>
                    <a:pt x="114" y="55"/>
                    <a:pt x="154" y="51"/>
                  </a:cubicBezTo>
                  <a:cubicBezTo>
                    <a:pt x="185" y="48"/>
                    <a:pt x="218" y="44"/>
                    <a:pt x="253" y="43"/>
                  </a:cubicBezTo>
                  <a:cubicBezTo>
                    <a:pt x="329" y="41"/>
                    <a:pt x="412" y="44"/>
                    <a:pt x="494" y="46"/>
                  </a:cubicBezTo>
                  <a:cubicBezTo>
                    <a:pt x="527" y="48"/>
                    <a:pt x="561" y="49"/>
                    <a:pt x="593" y="50"/>
                  </a:cubicBezTo>
                  <a:cubicBezTo>
                    <a:pt x="597" y="50"/>
                    <a:pt x="597" y="50"/>
                    <a:pt x="597" y="50"/>
                  </a:cubicBezTo>
                  <a:cubicBezTo>
                    <a:pt x="610" y="50"/>
                    <a:pt x="653" y="51"/>
                    <a:pt x="685" y="53"/>
                  </a:cubicBezTo>
                  <a:cubicBezTo>
                    <a:pt x="673" y="53"/>
                    <a:pt x="659" y="53"/>
                    <a:pt x="642" y="53"/>
                  </a:cubicBezTo>
                  <a:cubicBezTo>
                    <a:pt x="504" y="54"/>
                    <a:pt x="231" y="57"/>
                    <a:pt x="141" y="82"/>
                  </a:cubicBezTo>
                  <a:cubicBezTo>
                    <a:pt x="139" y="83"/>
                    <a:pt x="138" y="84"/>
                    <a:pt x="139" y="86"/>
                  </a:cubicBezTo>
                  <a:cubicBezTo>
                    <a:pt x="139" y="88"/>
                    <a:pt x="141" y="89"/>
                    <a:pt x="143" y="88"/>
                  </a:cubicBezTo>
                  <a:cubicBezTo>
                    <a:pt x="232" y="63"/>
                    <a:pt x="504" y="61"/>
                    <a:pt x="642" y="59"/>
                  </a:cubicBezTo>
                  <a:cubicBezTo>
                    <a:pt x="685" y="59"/>
                    <a:pt x="715" y="59"/>
                    <a:pt x="724" y="57"/>
                  </a:cubicBezTo>
                  <a:cubicBezTo>
                    <a:pt x="724" y="57"/>
                    <a:pt x="725" y="57"/>
                    <a:pt x="726" y="57"/>
                  </a:cubicBezTo>
                  <a:cubicBezTo>
                    <a:pt x="727" y="56"/>
                    <a:pt x="728" y="54"/>
                    <a:pt x="727" y="53"/>
                  </a:cubicBezTo>
                  <a:cubicBezTo>
                    <a:pt x="724" y="46"/>
                    <a:pt x="611" y="44"/>
                    <a:pt x="597" y="44"/>
                  </a:cubicBezTo>
                  <a:cubicBezTo>
                    <a:pt x="594" y="43"/>
                    <a:pt x="594" y="43"/>
                    <a:pt x="594" y="43"/>
                  </a:cubicBezTo>
                  <a:cubicBezTo>
                    <a:pt x="561" y="43"/>
                    <a:pt x="528" y="41"/>
                    <a:pt x="494" y="40"/>
                  </a:cubicBezTo>
                  <a:cubicBezTo>
                    <a:pt x="413" y="37"/>
                    <a:pt x="329" y="34"/>
                    <a:pt x="253" y="37"/>
                  </a:cubicBezTo>
                  <a:cubicBezTo>
                    <a:pt x="217" y="38"/>
                    <a:pt x="185" y="41"/>
                    <a:pt x="154" y="45"/>
                  </a:cubicBezTo>
                  <a:cubicBezTo>
                    <a:pt x="114" y="49"/>
                    <a:pt x="76" y="53"/>
                    <a:pt x="35" y="52"/>
                  </a:cubicBezTo>
                  <a:cubicBezTo>
                    <a:pt x="21" y="51"/>
                    <a:pt x="12" y="50"/>
                    <a:pt x="8" y="48"/>
                  </a:cubicBezTo>
                  <a:cubicBezTo>
                    <a:pt x="11" y="46"/>
                    <a:pt x="19" y="44"/>
                    <a:pt x="30" y="42"/>
                  </a:cubicBezTo>
                  <a:cubicBezTo>
                    <a:pt x="118" y="23"/>
                    <a:pt x="287" y="25"/>
                    <a:pt x="421" y="26"/>
                  </a:cubicBezTo>
                  <a:cubicBezTo>
                    <a:pt x="465" y="26"/>
                    <a:pt x="506" y="27"/>
                    <a:pt x="538" y="26"/>
                  </a:cubicBezTo>
                  <a:cubicBezTo>
                    <a:pt x="553" y="26"/>
                    <a:pt x="553" y="26"/>
                    <a:pt x="553" y="26"/>
                  </a:cubicBezTo>
                  <a:cubicBezTo>
                    <a:pt x="601" y="26"/>
                    <a:pt x="631" y="29"/>
                    <a:pt x="660" y="31"/>
                  </a:cubicBezTo>
                  <a:cubicBezTo>
                    <a:pt x="694" y="35"/>
                    <a:pt x="726" y="38"/>
                    <a:pt x="784" y="36"/>
                  </a:cubicBezTo>
                  <a:cubicBezTo>
                    <a:pt x="801" y="35"/>
                    <a:pt x="811" y="34"/>
                    <a:pt x="821" y="32"/>
                  </a:cubicBezTo>
                  <a:cubicBezTo>
                    <a:pt x="827" y="31"/>
                    <a:pt x="833" y="31"/>
                    <a:pt x="840" y="30"/>
                  </a:cubicBezTo>
                  <a:cubicBezTo>
                    <a:pt x="843" y="30"/>
                    <a:pt x="846" y="23"/>
                    <a:pt x="846" y="21"/>
                  </a:cubicBezTo>
                  <a:cubicBezTo>
                    <a:pt x="846" y="12"/>
                    <a:pt x="818" y="0"/>
                    <a:pt x="58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grpSp>
      <p:sp>
        <p:nvSpPr>
          <p:cNvPr id="3" name="矩形 2">
            <a:extLst>
              <a:ext uri="{FF2B5EF4-FFF2-40B4-BE49-F238E27FC236}">
                <a16:creationId xmlns:a16="http://schemas.microsoft.com/office/drawing/2014/main" xmlns="" id="{4760BB94-3CA2-4085-9AC5-D39CC30C6244}"/>
              </a:ext>
            </a:extLst>
          </p:cNvPr>
          <p:cNvSpPr/>
          <p:nvPr/>
        </p:nvSpPr>
        <p:spPr>
          <a:xfrm>
            <a:off x="2192996" y="1835454"/>
            <a:ext cx="7806008" cy="3187091"/>
          </a:xfrm>
          <a:prstGeom prst="rect">
            <a:avLst/>
          </a:prstGeom>
        </p:spPr>
        <p:txBody>
          <a:bodyPr wrap="square">
            <a:spAutoFit/>
          </a:bodyPr>
          <a:lstStyle/>
          <a:p>
            <a:pPr indent="304800" algn="just">
              <a:lnSpc>
                <a:spcPct val="150000"/>
              </a:lnSpc>
              <a:spcAft>
                <a:spcPts val="0"/>
              </a:spcAft>
            </a:pPr>
            <a:r>
              <a:rPr lang="zh-CN" altLang="zh-CN" kern="100" dirty="0">
                <a:solidFill>
                  <a:schemeClr val="bg1"/>
                </a:solidFill>
                <a:latin typeface="Calibri" panose="020F0502020204030204" pitchFamily="34" charset="0"/>
                <a:cs typeface="Times New Roman" panose="02020603050405020304" pitchFamily="18" charset="0"/>
              </a:rPr>
              <a:t>此外，在调查过程中本组人员发现，各方向上游车辆驶入交叉口的规律，存在明显的周期波阵，原因是上游红绿灯的放行呈周期变化，但由于没有很好地考虑绿波交通问题，有时导致某个方向为红灯时大量上游车辆涌入，造成排队延误。</a:t>
            </a:r>
          </a:p>
          <a:p>
            <a:pPr indent="304800" algn="just">
              <a:lnSpc>
                <a:spcPct val="150000"/>
              </a:lnSpc>
              <a:spcAft>
                <a:spcPts val="0"/>
              </a:spcAft>
            </a:pPr>
            <a:r>
              <a:rPr lang="zh-CN" altLang="zh-CN" kern="100" dirty="0">
                <a:solidFill>
                  <a:schemeClr val="bg1"/>
                </a:solidFill>
                <a:latin typeface="Calibri" panose="020F0502020204030204" pitchFamily="34" charset="0"/>
                <a:cs typeface="Times New Roman" panose="02020603050405020304" pitchFamily="18" charset="0"/>
              </a:rPr>
              <a:t>总体上看，交叉口的负荷并不大，因此我们认定该交叉口信控设置合理，没有出现由于信控系统造成的二次停车现象，仅有的两次观测到的二次停车只是由于五类车违法插入车流造成的。</a:t>
            </a:r>
          </a:p>
          <a:p>
            <a:pPr indent="304800" algn="just">
              <a:lnSpc>
                <a:spcPct val="150000"/>
              </a:lnSpc>
              <a:spcAft>
                <a:spcPts val="0"/>
              </a:spcAft>
            </a:pPr>
            <a:endParaRPr lang="zh-CN" altLang="zh-CN" sz="900" kern="10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01910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a:extLst>
              <a:ext uri="{FF2B5EF4-FFF2-40B4-BE49-F238E27FC236}">
                <a16:creationId xmlns:a16="http://schemas.microsoft.com/office/drawing/2014/main" xmlns="" id="{B58E7931-C55C-4418-8B50-8D5521363D6D}"/>
              </a:ext>
            </a:extLst>
          </p:cNvPr>
          <p:cNvSpPr txBox="1"/>
          <p:nvPr/>
        </p:nvSpPr>
        <p:spPr>
          <a:xfrm>
            <a:off x="5411162" y="2845078"/>
            <a:ext cx="4663440" cy="523220"/>
          </a:xfrm>
          <a:prstGeom prst="rect">
            <a:avLst/>
          </a:prstGeom>
          <a:noFill/>
        </p:spPr>
        <p:txBody>
          <a:bodyPr wrap="square" rtlCol="0">
            <a:spAutoFit/>
          </a:bodyPr>
          <a:lstStyle/>
          <a:p>
            <a:pPr algn="ct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总结思考</a:t>
            </a:r>
            <a:endParaRPr lang="en-US" altLang="zh-CN"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0" name="组合 9">
            <a:extLst>
              <a:ext uri="{FF2B5EF4-FFF2-40B4-BE49-F238E27FC236}">
                <a16:creationId xmlns:a16="http://schemas.microsoft.com/office/drawing/2014/main" xmlns="" id="{B8C37B49-C7CA-4054-98B2-3741ED233E92}"/>
              </a:ext>
            </a:extLst>
          </p:cNvPr>
          <p:cNvGrpSpPr/>
          <p:nvPr/>
        </p:nvGrpSpPr>
        <p:grpSpPr>
          <a:xfrm>
            <a:off x="5579569" y="3340599"/>
            <a:ext cx="4447733" cy="149104"/>
            <a:chOff x="3649980" y="3375660"/>
            <a:chExt cx="4663440" cy="108000"/>
          </a:xfrm>
        </p:grpSpPr>
        <p:cxnSp>
          <p:nvCxnSpPr>
            <p:cNvPr id="11" name="直接连接符 10">
              <a:extLst>
                <a:ext uri="{FF2B5EF4-FFF2-40B4-BE49-F238E27FC236}">
                  <a16:creationId xmlns:a16="http://schemas.microsoft.com/office/drawing/2014/main" xmlns="" id="{D5E30621-71F4-4D27-B282-85EA31332934}"/>
                </a:ext>
              </a:extLst>
            </p:cNvPr>
            <p:cNvCxnSpPr/>
            <p:nvPr/>
          </p:nvCxnSpPr>
          <p:spPr>
            <a:xfrm>
              <a:off x="3733800" y="3429660"/>
              <a:ext cx="449580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2" name="椭圆 11">
              <a:extLst>
                <a:ext uri="{FF2B5EF4-FFF2-40B4-BE49-F238E27FC236}">
                  <a16:creationId xmlns:a16="http://schemas.microsoft.com/office/drawing/2014/main" xmlns="" id="{BD8FF48B-8F11-481E-89C3-FDEC542B1BD6}"/>
                </a:ext>
              </a:extLst>
            </p:cNvPr>
            <p:cNvSpPr/>
            <p:nvPr/>
          </p:nvSpPr>
          <p:spPr>
            <a:xfrm>
              <a:off x="3649980" y="3375660"/>
              <a:ext cx="108000" cy="1080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C24C76B8-A23B-4C03-9CF4-368DCB7D716B}"/>
                </a:ext>
              </a:extLst>
            </p:cNvPr>
            <p:cNvSpPr/>
            <p:nvPr/>
          </p:nvSpPr>
          <p:spPr>
            <a:xfrm>
              <a:off x="8205420" y="3375660"/>
              <a:ext cx="108000" cy="1080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a:extLst>
              <a:ext uri="{FF2B5EF4-FFF2-40B4-BE49-F238E27FC236}">
                <a16:creationId xmlns:a16="http://schemas.microsoft.com/office/drawing/2014/main" xmlns="" id="{FBA92F8D-6E8C-4AFA-82FD-54553F26A8B6}"/>
              </a:ext>
            </a:extLst>
          </p:cNvPr>
          <p:cNvSpPr txBox="1"/>
          <p:nvPr/>
        </p:nvSpPr>
        <p:spPr>
          <a:xfrm>
            <a:off x="1434602" y="1912348"/>
            <a:ext cx="4205521" cy="3154710"/>
          </a:xfrm>
          <a:prstGeom prst="rect">
            <a:avLst/>
          </a:prstGeom>
          <a:noFill/>
        </p:spPr>
        <p:txBody>
          <a:bodyPr wrap="square" rtlCol="0">
            <a:spAutoFit/>
          </a:bodyPr>
          <a:lstStyle/>
          <a:p>
            <a:pPr algn="ctr"/>
            <a:r>
              <a:rPr lang="en-US" altLang="zh-CN" sz="199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05</a:t>
            </a:r>
            <a:endParaRPr lang="zh-CN" altLang="en-US" sz="199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p:txBody>
      </p:sp>
      <p:sp useBgFill="1">
        <p:nvSpPr>
          <p:cNvPr id="15" name="文本框 14">
            <a:extLst>
              <a:ext uri="{FF2B5EF4-FFF2-40B4-BE49-F238E27FC236}">
                <a16:creationId xmlns:a16="http://schemas.microsoft.com/office/drawing/2014/main" xmlns="" id="{8FF94724-4DF8-4ED5-919F-63A9F59EA471}"/>
              </a:ext>
            </a:extLst>
          </p:cNvPr>
          <p:cNvSpPr txBox="1"/>
          <p:nvPr/>
        </p:nvSpPr>
        <p:spPr>
          <a:xfrm>
            <a:off x="2059863" y="3093723"/>
            <a:ext cx="3230339" cy="646331"/>
          </a:xfrm>
          <a:prstGeom prst="rect">
            <a:avLst/>
          </a:prstGeom>
        </p:spPr>
        <p:txBody>
          <a:bodyPr wrap="square" rtlCol="0">
            <a:spAutoFit/>
          </a:bodyPr>
          <a:lstStyle/>
          <a:p>
            <a:pPr algn="ctr"/>
            <a:r>
              <a:rPr lang="en-US" altLang="zh-CN" sz="3600" b="1" dirty="0">
                <a:solidFill>
                  <a:schemeClr val="accent1"/>
                </a:solidFill>
                <a:latin typeface="Times New Roman" panose="02020603050405020304" pitchFamily="18" charset="0"/>
                <a:cs typeface="Times New Roman" panose="02020603050405020304" pitchFamily="18" charset="0"/>
              </a:rPr>
              <a:t>PART FIVE</a:t>
            </a:r>
            <a:endParaRPr lang="zh-CN" altLang="en-US" sz="3600" b="1" dirty="0">
              <a:solidFill>
                <a:schemeClr val="accent1"/>
              </a:solidFill>
              <a:latin typeface="Times New Roman" panose="02020603050405020304" pitchFamily="18" charset="0"/>
              <a:cs typeface="Times New Roman" panose="02020603050405020304" pitchFamily="18" charset="0"/>
            </a:endParaRPr>
          </a:p>
        </p:txBody>
      </p:sp>
      <p:grpSp>
        <p:nvGrpSpPr>
          <p:cNvPr id="16" name="Group 39">
            <a:extLst>
              <a:ext uri="{FF2B5EF4-FFF2-40B4-BE49-F238E27FC236}">
                <a16:creationId xmlns:a16="http://schemas.microsoft.com/office/drawing/2014/main" xmlns="" id="{8E68204F-6BA1-43DD-817A-BABE9984AC63}"/>
              </a:ext>
            </a:extLst>
          </p:cNvPr>
          <p:cNvGrpSpPr>
            <a:grpSpLocks noChangeAspect="1"/>
          </p:cNvGrpSpPr>
          <p:nvPr/>
        </p:nvGrpSpPr>
        <p:grpSpPr bwMode="auto">
          <a:xfrm>
            <a:off x="8876156" y="5051833"/>
            <a:ext cx="3302354" cy="1518947"/>
            <a:chOff x="2625" y="1600"/>
            <a:chExt cx="2435" cy="1120"/>
          </a:xfrm>
          <a:solidFill>
            <a:srgbClr val="4A67AA"/>
          </a:solidFill>
        </p:grpSpPr>
        <p:sp>
          <p:nvSpPr>
            <p:cNvPr id="17" name="Freeform 40">
              <a:extLst>
                <a:ext uri="{FF2B5EF4-FFF2-40B4-BE49-F238E27FC236}">
                  <a16:creationId xmlns:a16="http://schemas.microsoft.com/office/drawing/2014/main" xmlns="" id="{3166D55E-3103-4285-B6E6-2B0636B87D79}"/>
                </a:ext>
              </a:extLst>
            </p:cNvPr>
            <p:cNvSpPr>
              <a:spLocks noEditPoints="1"/>
            </p:cNvSpPr>
            <p:nvPr/>
          </p:nvSpPr>
          <p:spPr bwMode="auto">
            <a:xfrm>
              <a:off x="2926" y="1976"/>
              <a:ext cx="1009" cy="647"/>
            </a:xfrm>
            <a:custGeom>
              <a:avLst/>
              <a:gdLst>
                <a:gd name="T0" fmla="*/ 92 w 426"/>
                <a:gd name="T1" fmla="*/ 48 h 272"/>
                <a:gd name="T2" fmla="*/ 261 w 426"/>
                <a:gd name="T3" fmla="*/ 17 h 272"/>
                <a:gd name="T4" fmla="*/ 26 w 426"/>
                <a:gd name="T5" fmla="*/ 76 h 272"/>
                <a:gd name="T6" fmla="*/ 198 w 426"/>
                <a:gd name="T7" fmla="*/ 52 h 272"/>
                <a:gd name="T8" fmla="*/ 27 w 426"/>
                <a:gd name="T9" fmla="*/ 113 h 272"/>
                <a:gd name="T10" fmla="*/ 108 w 426"/>
                <a:gd name="T11" fmla="*/ 100 h 272"/>
                <a:gd name="T12" fmla="*/ 133 w 426"/>
                <a:gd name="T13" fmla="*/ 105 h 272"/>
                <a:gd name="T14" fmla="*/ 24 w 426"/>
                <a:gd name="T15" fmla="*/ 137 h 272"/>
                <a:gd name="T16" fmla="*/ 171 w 426"/>
                <a:gd name="T17" fmla="*/ 117 h 272"/>
                <a:gd name="T18" fmla="*/ 162 w 426"/>
                <a:gd name="T19" fmla="*/ 127 h 272"/>
                <a:gd name="T20" fmla="*/ 343 w 426"/>
                <a:gd name="T21" fmla="*/ 124 h 272"/>
                <a:gd name="T22" fmla="*/ 316 w 426"/>
                <a:gd name="T23" fmla="*/ 133 h 272"/>
                <a:gd name="T24" fmla="*/ 149 w 426"/>
                <a:gd name="T25" fmla="*/ 167 h 272"/>
                <a:gd name="T26" fmla="*/ 38 w 426"/>
                <a:gd name="T27" fmla="*/ 198 h 272"/>
                <a:gd name="T28" fmla="*/ 193 w 426"/>
                <a:gd name="T29" fmla="*/ 177 h 272"/>
                <a:gd name="T30" fmla="*/ 240 w 426"/>
                <a:gd name="T31" fmla="*/ 183 h 272"/>
                <a:gd name="T32" fmla="*/ 104 w 426"/>
                <a:gd name="T33" fmla="*/ 202 h 272"/>
                <a:gd name="T34" fmla="*/ 156 w 426"/>
                <a:gd name="T35" fmla="*/ 212 h 272"/>
                <a:gd name="T36" fmla="*/ 257 w 426"/>
                <a:gd name="T37" fmla="*/ 210 h 272"/>
                <a:gd name="T38" fmla="*/ 71 w 426"/>
                <a:gd name="T39" fmla="*/ 248 h 272"/>
                <a:gd name="T40" fmla="*/ 356 w 426"/>
                <a:gd name="T41" fmla="*/ 216 h 272"/>
                <a:gd name="T42" fmla="*/ 228 w 426"/>
                <a:gd name="T43" fmla="*/ 238 h 272"/>
                <a:gd name="T44" fmla="*/ 91 w 426"/>
                <a:gd name="T45" fmla="*/ 255 h 272"/>
                <a:gd name="T46" fmla="*/ 96 w 426"/>
                <a:gd name="T47" fmla="*/ 266 h 272"/>
                <a:gd name="T48" fmla="*/ 351 w 426"/>
                <a:gd name="T49" fmla="*/ 247 h 272"/>
                <a:gd name="T50" fmla="*/ 208 w 426"/>
                <a:gd name="T51" fmla="*/ 267 h 272"/>
                <a:gd name="T52" fmla="*/ 365 w 426"/>
                <a:gd name="T53" fmla="*/ 256 h 272"/>
                <a:gd name="T54" fmla="*/ 310 w 426"/>
                <a:gd name="T55" fmla="*/ 245 h 272"/>
                <a:gd name="T56" fmla="*/ 86 w 426"/>
                <a:gd name="T57" fmla="*/ 261 h 272"/>
                <a:gd name="T58" fmla="*/ 175 w 426"/>
                <a:gd name="T59" fmla="*/ 248 h 272"/>
                <a:gd name="T60" fmla="*/ 422 w 426"/>
                <a:gd name="T61" fmla="*/ 216 h 272"/>
                <a:gd name="T62" fmla="*/ 236 w 426"/>
                <a:gd name="T63" fmla="*/ 224 h 272"/>
                <a:gd name="T64" fmla="*/ 53 w 426"/>
                <a:gd name="T65" fmla="*/ 243 h 272"/>
                <a:gd name="T66" fmla="*/ 414 w 426"/>
                <a:gd name="T67" fmla="*/ 185 h 272"/>
                <a:gd name="T68" fmla="*/ 102 w 426"/>
                <a:gd name="T69" fmla="*/ 214 h 272"/>
                <a:gd name="T70" fmla="*/ 110 w 426"/>
                <a:gd name="T71" fmla="*/ 207 h 272"/>
                <a:gd name="T72" fmla="*/ 422 w 426"/>
                <a:gd name="T73" fmla="*/ 151 h 272"/>
                <a:gd name="T74" fmla="*/ 194 w 426"/>
                <a:gd name="T75" fmla="*/ 171 h 272"/>
                <a:gd name="T76" fmla="*/ 92 w 426"/>
                <a:gd name="T77" fmla="*/ 184 h 272"/>
                <a:gd name="T78" fmla="*/ 204 w 426"/>
                <a:gd name="T79" fmla="*/ 161 h 272"/>
                <a:gd name="T80" fmla="*/ 421 w 426"/>
                <a:gd name="T81" fmla="*/ 113 h 272"/>
                <a:gd name="T82" fmla="*/ 356 w 426"/>
                <a:gd name="T83" fmla="*/ 117 h 272"/>
                <a:gd name="T84" fmla="*/ 163 w 426"/>
                <a:gd name="T85" fmla="*/ 132 h 272"/>
                <a:gd name="T86" fmla="*/ 306 w 426"/>
                <a:gd name="T87" fmla="*/ 90 h 272"/>
                <a:gd name="T88" fmla="*/ 236 w 426"/>
                <a:gd name="T89" fmla="*/ 99 h 272"/>
                <a:gd name="T90" fmla="*/ 52 w 426"/>
                <a:gd name="T91" fmla="*/ 131 h 272"/>
                <a:gd name="T92" fmla="*/ 290 w 426"/>
                <a:gd name="T93" fmla="*/ 70 h 272"/>
                <a:gd name="T94" fmla="*/ 107 w 426"/>
                <a:gd name="T95" fmla="*/ 95 h 272"/>
                <a:gd name="T96" fmla="*/ 98 w 426"/>
                <a:gd name="T97" fmla="*/ 97 h 272"/>
                <a:gd name="T98" fmla="*/ 304 w 426"/>
                <a:gd name="T99" fmla="*/ 31 h 272"/>
                <a:gd name="T100" fmla="*/ 153 w 426"/>
                <a:gd name="T101" fmla="*/ 52 h 272"/>
                <a:gd name="T102" fmla="*/ 310 w 426"/>
                <a:gd name="T103" fmla="*/ 6 h 272"/>
                <a:gd name="T104" fmla="*/ 25 w 426"/>
                <a:gd name="T105" fmla="*/ 5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26" h="272">
                  <a:moveTo>
                    <a:pt x="25" y="56"/>
                  </a:moveTo>
                  <a:cubicBezTo>
                    <a:pt x="23" y="56"/>
                    <a:pt x="23" y="58"/>
                    <a:pt x="23" y="59"/>
                  </a:cubicBezTo>
                  <a:cubicBezTo>
                    <a:pt x="23" y="61"/>
                    <a:pt x="25" y="62"/>
                    <a:pt x="26" y="61"/>
                  </a:cubicBezTo>
                  <a:cubicBezTo>
                    <a:pt x="48" y="55"/>
                    <a:pt x="70" y="52"/>
                    <a:pt x="92" y="48"/>
                  </a:cubicBezTo>
                  <a:cubicBezTo>
                    <a:pt x="109" y="46"/>
                    <a:pt x="125" y="43"/>
                    <a:pt x="142" y="39"/>
                  </a:cubicBezTo>
                  <a:cubicBezTo>
                    <a:pt x="150" y="38"/>
                    <a:pt x="220" y="22"/>
                    <a:pt x="267" y="14"/>
                  </a:cubicBezTo>
                  <a:cubicBezTo>
                    <a:pt x="271" y="13"/>
                    <a:pt x="276" y="12"/>
                    <a:pt x="280" y="11"/>
                  </a:cubicBezTo>
                  <a:cubicBezTo>
                    <a:pt x="274" y="13"/>
                    <a:pt x="267" y="15"/>
                    <a:pt x="261" y="17"/>
                  </a:cubicBezTo>
                  <a:cubicBezTo>
                    <a:pt x="226" y="28"/>
                    <a:pt x="187" y="39"/>
                    <a:pt x="152" y="47"/>
                  </a:cubicBezTo>
                  <a:cubicBezTo>
                    <a:pt x="134" y="51"/>
                    <a:pt x="117" y="53"/>
                    <a:pt x="101" y="56"/>
                  </a:cubicBezTo>
                  <a:cubicBezTo>
                    <a:pt x="74" y="60"/>
                    <a:pt x="48" y="63"/>
                    <a:pt x="25" y="73"/>
                  </a:cubicBezTo>
                  <a:cubicBezTo>
                    <a:pt x="26" y="76"/>
                    <a:pt x="26" y="76"/>
                    <a:pt x="26" y="76"/>
                  </a:cubicBezTo>
                  <a:cubicBezTo>
                    <a:pt x="25" y="73"/>
                    <a:pt x="25" y="73"/>
                    <a:pt x="25" y="73"/>
                  </a:cubicBezTo>
                  <a:cubicBezTo>
                    <a:pt x="24" y="74"/>
                    <a:pt x="23" y="75"/>
                    <a:pt x="24" y="77"/>
                  </a:cubicBezTo>
                  <a:cubicBezTo>
                    <a:pt x="24" y="77"/>
                    <a:pt x="24" y="78"/>
                    <a:pt x="25" y="78"/>
                  </a:cubicBezTo>
                  <a:cubicBezTo>
                    <a:pt x="38" y="84"/>
                    <a:pt x="123" y="67"/>
                    <a:pt x="198" y="52"/>
                  </a:cubicBezTo>
                  <a:cubicBezTo>
                    <a:pt x="228" y="46"/>
                    <a:pt x="257" y="40"/>
                    <a:pt x="278" y="37"/>
                  </a:cubicBezTo>
                  <a:cubicBezTo>
                    <a:pt x="241" y="49"/>
                    <a:pt x="171" y="68"/>
                    <a:pt x="114" y="83"/>
                  </a:cubicBezTo>
                  <a:cubicBezTo>
                    <a:pt x="83" y="91"/>
                    <a:pt x="10" y="106"/>
                    <a:pt x="25" y="113"/>
                  </a:cubicBezTo>
                  <a:cubicBezTo>
                    <a:pt x="26" y="113"/>
                    <a:pt x="27" y="113"/>
                    <a:pt x="27" y="113"/>
                  </a:cubicBezTo>
                  <a:cubicBezTo>
                    <a:pt x="36" y="111"/>
                    <a:pt x="50" y="109"/>
                    <a:pt x="65" y="107"/>
                  </a:cubicBezTo>
                  <a:cubicBezTo>
                    <a:pt x="77" y="105"/>
                    <a:pt x="90" y="104"/>
                    <a:pt x="99" y="102"/>
                  </a:cubicBezTo>
                  <a:cubicBezTo>
                    <a:pt x="108" y="100"/>
                    <a:pt x="108" y="100"/>
                    <a:pt x="108" y="100"/>
                  </a:cubicBezTo>
                  <a:cubicBezTo>
                    <a:pt x="108" y="100"/>
                    <a:pt x="108" y="100"/>
                    <a:pt x="108" y="100"/>
                  </a:cubicBezTo>
                  <a:cubicBezTo>
                    <a:pt x="108" y="100"/>
                    <a:pt x="108" y="100"/>
                    <a:pt x="108" y="100"/>
                  </a:cubicBezTo>
                  <a:cubicBezTo>
                    <a:pt x="110" y="100"/>
                    <a:pt x="110" y="100"/>
                    <a:pt x="110" y="100"/>
                  </a:cubicBezTo>
                  <a:cubicBezTo>
                    <a:pt x="124" y="97"/>
                    <a:pt x="234" y="76"/>
                    <a:pt x="278" y="68"/>
                  </a:cubicBezTo>
                  <a:cubicBezTo>
                    <a:pt x="229" y="81"/>
                    <a:pt x="182" y="93"/>
                    <a:pt x="133" y="105"/>
                  </a:cubicBezTo>
                  <a:cubicBezTo>
                    <a:pt x="112" y="111"/>
                    <a:pt x="91" y="116"/>
                    <a:pt x="67" y="122"/>
                  </a:cubicBezTo>
                  <a:cubicBezTo>
                    <a:pt x="63" y="123"/>
                    <a:pt x="58" y="124"/>
                    <a:pt x="54" y="125"/>
                  </a:cubicBezTo>
                  <a:cubicBezTo>
                    <a:pt x="47" y="127"/>
                    <a:pt x="29" y="131"/>
                    <a:pt x="25" y="135"/>
                  </a:cubicBezTo>
                  <a:cubicBezTo>
                    <a:pt x="24" y="135"/>
                    <a:pt x="24" y="136"/>
                    <a:pt x="24" y="137"/>
                  </a:cubicBezTo>
                  <a:cubicBezTo>
                    <a:pt x="24" y="137"/>
                    <a:pt x="25" y="138"/>
                    <a:pt x="26" y="138"/>
                  </a:cubicBezTo>
                  <a:cubicBezTo>
                    <a:pt x="34" y="140"/>
                    <a:pt x="61" y="135"/>
                    <a:pt x="65" y="135"/>
                  </a:cubicBezTo>
                  <a:cubicBezTo>
                    <a:pt x="88" y="132"/>
                    <a:pt x="114" y="128"/>
                    <a:pt x="126" y="126"/>
                  </a:cubicBezTo>
                  <a:cubicBezTo>
                    <a:pt x="141" y="123"/>
                    <a:pt x="156" y="120"/>
                    <a:pt x="171" y="117"/>
                  </a:cubicBezTo>
                  <a:cubicBezTo>
                    <a:pt x="194" y="112"/>
                    <a:pt x="217" y="107"/>
                    <a:pt x="237" y="104"/>
                  </a:cubicBezTo>
                  <a:cubicBezTo>
                    <a:pt x="241" y="104"/>
                    <a:pt x="245" y="103"/>
                    <a:pt x="251" y="102"/>
                  </a:cubicBezTo>
                  <a:cubicBezTo>
                    <a:pt x="264" y="100"/>
                    <a:pt x="280" y="97"/>
                    <a:pt x="290" y="97"/>
                  </a:cubicBezTo>
                  <a:cubicBezTo>
                    <a:pt x="264" y="106"/>
                    <a:pt x="213" y="117"/>
                    <a:pt x="162" y="127"/>
                  </a:cubicBezTo>
                  <a:cubicBezTo>
                    <a:pt x="155" y="128"/>
                    <a:pt x="6" y="161"/>
                    <a:pt x="27" y="169"/>
                  </a:cubicBezTo>
                  <a:cubicBezTo>
                    <a:pt x="27" y="169"/>
                    <a:pt x="27" y="169"/>
                    <a:pt x="27" y="169"/>
                  </a:cubicBezTo>
                  <a:cubicBezTo>
                    <a:pt x="41" y="172"/>
                    <a:pt x="170" y="151"/>
                    <a:pt x="259" y="137"/>
                  </a:cubicBezTo>
                  <a:cubicBezTo>
                    <a:pt x="300" y="130"/>
                    <a:pt x="332" y="125"/>
                    <a:pt x="343" y="124"/>
                  </a:cubicBezTo>
                  <a:cubicBezTo>
                    <a:pt x="347" y="123"/>
                    <a:pt x="352" y="123"/>
                    <a:pt x="356" y="122"/>
                  </a:cubicBezTo>
                  <a:cubicBezTo>
                    <a:pt x="373" y="121"/>
                    <a:pt x="389" y="119"/>
                    <a:pt x="405" y="116"/>
                  </a:cubicBezTo>
                  <a:cubicBezTo>
                    <a:pt x="391" y="121"/>
                    <a:pt x="368" y="125"/>
                    <a:pt x="343" y="129"/>
                  </a:cubicBezTo>
                  <a:cubicBezTo>
                    <a:pt x="334" y="130"/>
                    <a:pt x="325" y="132"/>
                    <a:pt x="316" y="133"/>
                  </a:cubicBezTo>
                  <a:cubicBezTo>
                    <a:pt x="276" y="140"/>
                    <a:pt x="233" y="149"/>
                    <a:pt x="203" y="155"/>
                  </a:cubicBezTo>
                  <a:cubicBezTo>
                    <a:pt x="194" y="157"/>
                    <a:pt x="186" y="159"/>
                    <a:pt x="181" y="160"/>
                  </a:cubicBezTo>
                  <a:cubicBezTo>
                    <a:pt x="179" y="160"/>
                    <a:pt x="179" y="160"/>
                    <a:pt x="179" y="160"/>
                  </a:cubicBezTo>
                  <a:cubicBezTo>
                    <a:pt x="169" y="162"/>
                    <a:pt x="159" y="164"/>
                    <a:pt x="149" y="167"/>
                  </a:cubicBezTo>
                  <a:cubicBezTo>
                    <a:pt x="129" y="171"/>
                    <a:pt x="109" y="175"/>
                    <a:pt x="91" y="178"/>
                  </a:cubicBezTo>
                  <a:cubicBezTo>
                    <a:pt x="86" y="179"/>
                    <a:pt x="76" y="182"/>
                    <a:pt x="65" y="185"/>
                  </a:cubicBezTo>
                  <a:cubicBezTo>
                    <a:pt x="60" y="186"/>
                    <a:pt x="24" y="192"/>
                    <a:pt x="24" y="196"/>
                  </a:cubicBezTo>
                  <a:cubicBezTo>
                    <a:pt x="23" y="200"/>
                    <a:pt x="31" y="199"/>
                    <a:pt x="38" y="198"/>
                  </a:cubicBezTo>
                  <a:cubicBezTo>
                    <a:pt x="43" y="198"/>
                    <a:pt x="49" y="197"/>
                    <a:pt x="55" y="197"/>
                  </a:cubicBezTo>
                  <a:cubicBezTo>
                    <a:pt x="64" y="195"/>
                    <a:pt x="64" y="195"/>
                    <a:pt x="64" y="195"/>
                  </a:cubicBezTo>
                  <a:cubicBezTo>
                    <a:pt x="76" y="194"/>
                    <a:pt x="89" y="192"/>
                    <a:pt x="103" y="191"/>
                  </a:cubicBezTo>
                  <a:cubicBezTo>
                    <a:pt x="134" y="187"/>
                    <a:pt x="167" y="184"/>
                    <a:pt x="193" y="177"/>
                  </a:cubicBezTo>
                  <a:cubicBezTo>
                    <a:pt x="195" y="176"/>
                    <a:pt x="195" y="176"/>
                    <a:pt x="195" y="176"/>
                  </a:cubicBezTo>
                  <a:cubicBezTo>
                    <a:pt x="199" y="175"/>
                    <a:pt x="284" y="163"/>
                    <a:pt x="349" y="156"/>
                  </a:cubicBezTo>
                  <a:cubicBezTo>
                    <a:pt x="375" y="153"/>
                    <a:pt x="398" y="151"/>
                    <a:pt x="411" y="151"/>
                  </a:cubicBezTo>
                  <a:cubicBezTo>
                    <a:pt x="379" y="161"/>
                    <a:pt x="260" y="180"/>
                    <a:pt x="240" y="183"/>
                  </a:cubicBezTo>
                  <a:cubicBezTo>
                    <a:pt x="238" y="183"/>
                    <a:pt x="237" y="183"/>
                    <a:pt x="237" y="183"/>
                  </a:cubicBezTo>
                  <a:cubicBezTo>
                    <a:pt x="202" y="189"/>
                    <a:pt x="167" y="194"/>
                    <a:pt x="132" y="198"/>
                  </a:cubicBezTo>
                  <a:cubicBezTo>
                    <a:pt x="124" y="199"/>
                    <a:pt x="117" y="200"/>
                    <a:pt x="110" y="201"/>
                  </a:cubicBezTo>
                  <a:cubicBezTo>
                    <a:pt x="104" y="202"/>
                    <a:pt x="104" y="202"/>
                    <a:pt x="104" y="202"/>
                  </a:cubicBezTo>
                  <a:cubicBezTo>
                    <a:pt x="98" y="203"/>
                    <a:pt x="82" y="207"/>
                    <a:pt x="66" y="211"/>
                  </a:cubicBezTo>
                  <a:cubicBezTo>
                    <a:pt x="55" y="213"/>
                    <a:pt x="23" y="220"/>
                    <a:pt x="22" y="224"/>
                  </a:cubicBezTo>
                  <a:cubicBezTo>
                    <a:pt x="21" y="233"/>
                    <a:pt x="91" y="221"/>
                    <a:pt x="102" y="219"/>
                  </a:cubicBezTo>
                  <a:cubicBezTo>
                    <a:pt x="122" y="216"/>
                    <a:pt x="141" y="213"/>
                    <a:pt x="156" y="212"/>
                  </a:cubicBezTo>
                  <a:cubicBezTo>
                    <a:pt x="184" y="210"/>
                    <a:pt x="212" y="206"/>
                    <a:pt x="241" y="203"/>
                  </a:cubicBezTo>
                  <a:cubicBezTo>
                    <a:pt x="271" y="199"/>
                    <a:pt x="300" y="195"/>
                    <a:pt x="329" y="193"/>
                  </a:cubicBezTo>
                  <a:cubicBezTo>
                    <a:pt x="358" y="191"/>
                    <a:pt x="381" y="190"/>
                    <a:pt x="397" y="190"/>
                  </a:cubicBezTo>
                  <a:cubicBezTo>
                    <a:pt x="366" y="195"/>
                    <a:pt x="313" y="202"/>
                    <a:pt x="257" y="210"/>
                  </a:cubicBezTo>
                  <a:cubicBezTo>
                    <a:pt x="245" y="211"/>
                    <a:pt x="0" y="239"/>
                    <a:pt x="26" y="250"/>
                  </a:cubicBezTo>
                  <a:cubicBezTo>
                    <a:pt x="27" y="250"/>
                    <a:pt x="28" y="250"/>
                    <a:pt x="28" y="250"/>
                  </a:cubicBezTo>
                  <a:cubicBezTo>
                    <a:pt x="32" y="249"/>
                    <a:pt x="40" y="249"/>
                    <a:pt x="49" y="249"/>
                  </a:cubicBezTo>
                  <a:cubicBezTo>
                    <a:pt x="57" y="249"/>
                    <a:pt x="66" y="249"/>
                    <a:pt x="71" y="248"/>
                  </a:cubicBezTo>
                  <a:cubicBezTo>
                    <a:pt x="85" y="246"/>
                    <a:pt x="101" y="245"/>
                    <a:pt x="117" y="244"/>
                  </a:cubicBezTo>
                  <a:cubicBezTo>
                    <a:pt x="127" y="243"/>
                    <a:pt x="136" y="243"/>
                    <a:pt x="145" y="242"/>
                  </a:cubicBezTo>
                  <a:cubicBezTo>
                    <a:pt x="177" y="239"/>
                    <a:pt x="207" y="235"/>
                    <a:pt x="237" y="230"/>
                  </a:cubicBezTo>
                  <a:cubicBezTo>
                    <a:pt x="275" y="224"/>
                    <a:pt x="313" y="218"/>
                    <a:pt x="356" y="216"/>
                  </a:cubicBezTo>
                  <a:cubicBezTo>
                    <a:pt x="357" y="216"/>
                    <a:pt x="358" y="216"/>
                    <a:pt x="360" y="216"/>
                  </a:cubicBezTo>
                  <a:cubicBezTo>
                    <a:pt x="371" y="215"/>
                    <a:pt x="403" y="213"/>
                    <a:pt x="415" y="215"/>
                  </a:cubicBezTo>
                  <a:cubicBezTo>
                    <a:pt x="407" y="217"/>
                    <a:pt x="389" y="220"/>
                    <a:pt x="365" y="223"/>
                  </a:cubicBezTo>
                  <a:cubicBezTo>
                    <a:pt x="314" y="230"/>
                    <a:pt x="244" y="237"/>
                    <a:pt x="228" y="238"/>
                  </a:cubicBezTo>
                  <a:cubicBezTo>
                    <a:pt x="211" y="239"/>
                    <a:pt x="192" y="241"/>
                    <a:pt x="174" y="243"/>
                  </a:cubicBezTo>
                  <a:cubicBezTo>
                    <a:pt x="156" y="245"/>
                    <a:pt x="138" y="247"/>
                    <a:pt x="121" y="249"/>
                  </a:cubicBezTo>
                  <a:cubicBezTo>
                    <a:pt x="116" y="250"/>
                    <a:pt x="110" y="251"/>
                    <a:pt x="105" y="252"/>
                  </a:cubicBezTo>
                  <a:cubicBezTo>
                    <a:pt x="100" y="253"/>
                    <a:pt x="96" y="254"/>
                    <a:pt x="91" y="255"/>
                  </a:cubicBezTo>
                  <a:cubicBezTo>
                    <a:pt x="89" y="255"/>
                    <a:pt x="81" y="256"/>
                    <a:pt x="73" y="258"/>
                  </a:cubicBezTo>
                  <a:cubicBezTo>
                    <a:pt x="64" y="260"/>
                    <a:pt x="27" y="266"/>
                    <a:pt x="27" y="268"/>
                  </a:cubicBezTo>
                  <a:cubicBezTo>
                    <a:pt x="26" y="272"/>
                    <a:pt x="32" y="271"/>
                    <a:pt x="34" y="270"/>
                  </a:cubicBezTo>
                  <a:cubicBezTo>
                    <a:pt x="45" y="270"/>
                    <a:pt x="69" y="268"/>
                    <a:pt x="96" y="266"/>
                  </a:cubicBezTo>
                  <a:cubicBezTo>
                    <a:pt x="136" y="263"/>
                    <a:pt x="182" y="259"/>
                    <a:pt x="190" y="259"/>
                  </a:cubicBezTo>
                  <a:cubicBezTo>
                    <a:pt x="210" y="258"/>
                    <a:pt x="229" y="256"/>
                    <a:pt x="248" y="255"/>
                  </a:cubicBezTo>
                  <a:cubicBezTo>
                    <a:pt x="269" y="253"/>
                    <a:pt x="290" y="251"/>
                    <a:pt x="310" y="251"/>
                  </a:cubicBezTo>
                  <a:cubicBezTo>
                    <a:pt x="321" y="250"/>
                    <a:pt x="335" y="249"/>
                    <a:pt x="351" y="247"/>
                  </a:cubicBezTo>
                  <a:cubicBezTo>
                    <a:pt x="372" y="245"/>
                    <a:pt x="396" y="242"/>
                    <a:pt x="409" y="243"/>
                  </a:cubicBezTo>
                  <a:cubicBezTo>
                    <a:pt x="414" y="243"/>
                    <a:pt x="420" y="244"/>
                    <a:pt x="408" y="246"/>
                  </a:cubicBezTo>
                  <a:cubicBezTo>
                    <a:pt x="389" y="248"/>
                    <a:pt x="327" y="254"/>
                    <a:pt x="276" y="259"/>
                  </a:cubicBezTo>
                  <a:cubicBezTo>
                    <a:pt x="243" y="263"/>
                    <a:pt x="216" y="265"/>
                    <a:pt x="208" y="267"/>
                  </a:cubicBezTo>
                  <a:cubicBezTo>
                    <a:pt x="207" y="267"/>
                    <a:pt x="206" y="268"/>
                    <a:pt x="206" y="270"/>
                  </a:cubicBezTo>
                  <a:cubicBezTo>
                    <a:pt x="206" y="271"/>
                    <a:pt x="207" y="272"/>
                    <a:pt x="209" y="272"/>
                  </a:cubicBezTo>
                  <a:cubicBezTo>
                    <a:pt x="217" y="271"/>
                    <a:pt x="244" y="268"/>
                    <a:pt x="277" y="265"/>
                  </a:cubicBezTo>
                  <a:cubicBezTo>
                    <a:pt x="279" y="265"/>
                    <a:pt x="326" y="260"/>
                    <a:pt x="365" y="256"/>
                  </a:cubicBezTo>
                  <a:cubicBezTo>
                    <a:pt x="391" y="253"/>
                    <a:pt x="414" y="251"/>
                    <a:pt x="419" y="247"/>
                  </a:cubicBezTo>
                  <a:cubicBezTo>
                    <a:pt x="422" y="246"/>
                    <a:pt x="422" y="241"/>
                    <a:pt x="418" y="240"/>
                  </a:cubicBezTo>
                  <a:cubicBezTo>
                    <a:pt x="409" y="236"/>
                    <a:pt x="378" y="239"/>
                    <a:pt x="350" y="242"/>
                  </a:cubicBezTo>
                  <a:cubicBezTo>
                    <a:pt x="335" y="243"/>
                    <a:pt x="320" y="245"/>
                    <a:pt x="310" y="245"/>
                  </a:cubicBezTo>
                  <a:cubicBezTo>
                    <a:pt x="289" y="246"/>
                    <a:pt x="268" y="247"/>
                    <a:pt x="248" y="249"/>
                  </a:cubicBezTo>
                  <a:cubicBezTo>
                    <a:pt x="228" y="251"/>
                    <a:pt x="209" y="253"/>
                    <a:pt x="190" y="253"/>
                  </a:cubicBezTo>
                  <a:cubicBezTo>
                    <a:pt x="182" y="254"/>
                    <a:pt x="136" y="257"/>
                    <a:pt x="95" y="260"/>
                  </a:cubicBezTo>
                  <a:cubicBezTo>
                    <a:pt x="92" y="261"/>
                    <a:pt x="89" y="261"/>
                    <a:pt x="86" y="261"/>
                  </a:cubicBezTo>
                  <a:cubicBezTo>
                    <a:pt x="88" y="261"/>
                    <a:pt x="91" y="260"/>
                    <a:pt x="92" y="260"/>
                  </a:cubicBezTo>
                  <a:cubicBezTo>
                    <a:pt x="96" y="259"/>
                    <a:pt x="101" y="259"/>
                    <a:pt x="106" y="258"/>
                  </a:cubicBezTo>
                  <a:cubicBezTo>
                    <a:pt x="111" y="256"/>
                    <a:pt x="116" y="255"/>
                    <a:pt x="122" y="255"/>
                  </a:cubicBezTo>
                  <a:cubicBezTo>
                    <a:pt x="139" y="252"/>
                    <a:pt x="157" y="250"/>
                    <a:pt x="175" y="248"/>
                  </a:cubicBezTo>
                  <a:cubicBezTo>
                    <a:pt x="193" y="246"/>
                    <a:pt x="211" y="245"/>
                    <a:pt x="228" y="243"/>
                  </a:cubicBezTo>
                  <a:cubicBezTo>
                    <a:pt x="244" y="242"/>
                    <a:pt x="315" y="236"/>
                    <a:pt x="366" y="229"/>
                  </a:cubicBezTo>
                  <a:cubicBezTo>
                    <a:pt x="394" y="225"/>
                    <a:pt x="417" y="221"/>
                    <a:pt x="422" y="217"/>
                  </a:cubicBezTo>
                  <a:cubicBezTo>
                    <a:pt x="422" y="217"/>
                    <a:pt x="422" y="216"/>
                    <a:pt x="422" y="216"/>
                  </a:cubicBezTo>
                  <a:cubicBezTo>
                    <a:pt x="424" y="214"/>
                    <a:pt x="423" y="211"/>
                    <a:pt x="419" y="210"/>
                  </a:cubicBezTo>
                  <a:cubicBezTo>
                    <a:pt x="406" y="206"/>
                    <a:pt x="367" y="210"/>
                    <a:pt x="360" y="210"/>
                  </a:cubicBezTo>
                  <a:cubicBezTo>
                    <a:pt x="357" y="210"/>
                    <a:pt x="356" y="211"/>
                    <a:pt x="356" y="211"/>
                  </a:cubicBezTo>
                  <a:cubicBezTo>
                    <a:pt x="313" y="212"/>
                    <a:pt x="275" y="218"/>
                    <a:pt x="236" y="224"/>
                  </a:cubicBezTo>
                  <a:cubicBezTo>
                    <a:pt x="207" y="229"/>
                    <a:pt x="177" y="234"/>
                    <a:pt x="144" y="237"/>
                  </a:cubicBezTo>
                  <a:cubicBezTo>
                    <a:pt x="135" y="238"/>
                    <a:pt x="126" y="238"/>
                    <a:pt x="117" y="239"/>
                  </a:cubicBezTo>
                  <a:cubicBezTo>
                    <a:pt x="101" y="240"/>
                    <a:pt x="85" y="240"/>
                    <a:pt x="71" y="243"/>
                  </a:cubicBezTo>
                  <a:cubicBezTo>
                    <a:pt x="66" y="243"/>
                    <a:pt x="60" y="243"/>
                    <a:pt x="53" y="243"/>
                  </a:cubicBezTo>
                  <a:cubicBezTo>
                    <a:pt x="93" y="237"/>
                    <a:pt x="178" y="226"/>
                    <a:pt x="257" y="215"/>
                  </a:cubicBezTo>
                  <a:cubicBezTo>
                    <a:pt x="271" y="213"/>
                    <a:pt x="419" y="194"/>
                    <a:pt x="423" y="191"/>
                  </a:cubicBezTo>
                  <a:cubicBezTo>
                    <a:pt x="426" y="188"/>
                    <a:pt x="425" y="186"/>
                    <a:pt x="420" y="186"/>
                  </a:cubicBezTo>
                  <a:cubicBezTo>
                    <a:pt x="419" y="185"/>
                    <a:pt x="416" y="185"/>
                    <a:pt x="414" y="185"/>
                  </a:cubicBezTo>
                  <a:cubicBezTo>
                    <a:pt x="401" y="185"/>
                    <a:pt x="371" y="184"/>
                    <a:pt x="328" y="188"/>
                  </a:cubicBezTo>
                  <a:cubicBezTo>
                    <a:pt x="300" y="190"/>
                    <a:pt x="270" y="194"/>
                    <a:pt x="241" y="197"/>
                  </a:cubicBezTo>
                  <a:cubicBezTo>
                    <a:pt x="212" y="201"/>
                    <a:pt x="183" y="205"/>
                    <a:pt x="156" y="207"/>
                  </a:cubicBezTo>
                  <a:cubicBezTo>
                    <a:pt x="140" y="208"/>
                    <a:pt x="121" y="211"/>
                    <a:pt x="102" y="214"/>
                  </a:cubicBezTo>
                  <a:cubicBezTo>
                    <a:pt x="83" y="216"/>
                    <a:pt x="65" y="219"/>
                    <a:pt x="48" y="221"/>
                  </a:cubicBezTo>
                  <a:cubicBezTo>
                    <a:pt x="54" y="219"/>
                    <a:pt x="61" y="217"/>
                    <a:pt x="68" y="216"/>
                  </a:cubicBezTo>
                  <a:cubicBezTo>
                    <a:pt x="83" y="212"/>
                    <a:pt x="99" y="208"/>
                    <a:pt x="105" y="208"/>
                  </a:cubicBezTo>
                  <a:cubicBezTo>
                    <a:pt x="110" y="207"/>
                    <a:pt x="110" y="207"/>
                    <a:pt x="110" y="207"/>
                  </a:cubicBezTo>
                  <a:cubicBezTo>
                    <a:pt x="118" y="206"/>
                    <a:pt x="125" y="205"/>
                    <a:pt x="132" y="204"/>
                  </a:cubicBezTo>
                  <a:cubicBezTo>
                    <a:pt x="168" y="199"/>
                    <a:pt x="203" y="194"/>
                    <a:pt x="238" y="188"/>
                  </a:cubicBezTo>
                  <a:cubicBezTo>
                    <a:pt x="241" y="188"/>
                    <a:pt x="241" y="188"/>
                    <a:pt x="241" y="188"/>
                  </a:cubicBezTo>
                  <a:cubicBezTo>
                    <a:pt x="263" y="185"/>
                    <a:pt x="410" y="162"/>
                    <a:pt x="422" y="151"/>
                  </a:cubicBezTo>
                  <a:cubicBezTo>
                    <a:pt x="423" y="151"/>
                    <a:pt x="423" y="151"/>
                    <a:pt x="423" y="150"/>
                  </a:cubicBezTo>
                  <a:cubicBezTo>
                    <a:pt x="424" y="149"/>
                    <a:pt x="423" y="147"/>
                    <a:pt x="421" y="147"/>
                  </a:cubicBezTo>
                  <a:cubicBezTo>
                    <a:pt x="409" y="143"/>
                    <a:pt x="357" y="150"/>
                    <a:pt x="348" y="151"/>
                  </a:cubicBezTo>
                  <a:cubicBezTo>
                    <a:pt x="283" y="158"/>
                    <a:pt x="198" y="170"/>
                    <a:pt x="194" y="171"/>
                  </a:cubicBezTo>
                  <a:cubicBezTo>
                    <a:pt x="191" y="172"/>
                    <a:pt x="191" y="172"/>
                    <a:pt x="191" y="172"/>
                  </a:cubicBezTo>
                  <a:cubicBezTo>
                    <a:pt x="166" y="178"/>
                    <a:pt x="134" y="182"/>
                    <a:pt x="103" y="185"/>
                  </a:cubicBezTo>
                  <a:cubicBezTo>
                    <a:pt x="91" y="187"/>
                    <a:pt x="80" y="188"/>
                    <a:pt x="69" y="189"/>
                  </a:cubicBezTo>
                  <a:cubicBezTo>
                    <a:pt x="79" y="187"/>
                    <a:pt x="87" y="184"/>
                    <a:pt x="92" y="184"/>
                  </a:cubicBezTo>
                  <a:cubicBezTo>
                    <a:pt x="109" y="180"/>
                    <a:pt x="130" y="176"/>
                    <a:pt x="150" y="172"/>
                  </a:cubicBezTo>
                  <a:cubicBezTo>
                    <a:pt x="161" y="170"/>
                    <a:pt x="171" y="167"/>
                    <a:pt x="180" y="166"/>
                  </a:cubicBezTo>
                  <a:cubicBezTo>
                    <a:pt x="182" y="165"/>
                    <a:pt x="182" y="165"/>
                    <a:pt x="182" y="165"/>
                  </a:cubicBezTo>
                  <a:cubicBezTo>
                    <a:pt x="188" y="164"/>
                    <a:pt x="196" y="162"/>
                    <a:pt x="204" y="161"/>
                  </a:cubicBezTo>
                  <a:cubicBezTo>
                    <a:pt x="234" y="155"/>
                    <a:pt x="277" y="146"/>
                    <a:pt x="317" y="139"/>
                  </a:cubicBezTo>
                  <a:cubicBezTo>
                    <a:pt x="326" y="137"/>
                    <a:pt x="335" y="136"/>
                    <a:pt x="343" y="134"/>
                  </a:cubicBezTo>
                  <a:cubicBezTo>
                    <a:pt x="379" y="128"/>
                    <a:pt x="410" y="124"/>
                    <a:pt x="420" y="113"/>
                  </a:cubicBezTo>
                  <a:cubicBezTo>
                    <a:pt x="420" y="113"/>
                    <a:pt x="421" y="113"/>
                    <a:pt x="421" y="113"/>
                  </a:cubicBezTo>
                  <a:cubicBezTo>
                    <a:pt x="421" y="112"/>
                    <a:pt x="421" y="111"/>
                    <a:pt x="421" y="110"/>
                  </a:cubicBezTo>
                  <a:cubicBezTo>
                    <a:pt x="421" y="110"/>
                    <a:pt x="420" y="108"/>
                    <a:pt x="416" y="108"/>
                  </a:cubicBezTo>
                  <a:cubicBezTo>
                    <a:pt x="414" y="109"/>
                    <a:pt x="412" y="109"/>
                    <a:pt x="412" y="109"/>
                  </a:cubicBezTo>
                  <a:cubicBezTo>
                    <a:pt x="393" y="113"/>
                    <a:pt x="374" y="115"/>
                    <a:pt x="356" y="117"/>
                  </a:cubicBezTo>
                  <a:cubicBezTo>
                    <a:pt x="351" y="117"/>
                    <a:pt x="346" y="118"/>
                    <a:pt x="342" y="118"/>
                  </a:cubicBezTo>
                  <a:cubicBezTo>
                    <a:pt x="332" y="120"/>
                    <a:pt x="299" y="125"/>
                    <a:pt x="258" y="132"/>
                  </a:cubicBezTo>
                  <a:cubicBezTo>
                    <a:pt x="176" y="145"/>
                    <a:pt x="66" y="164"/>
                    <a:pt x="39" y="164"/>
                  </a:cubicBezTo>
                  <a:cubicBezTo>
                    <a:pt x="54" y="159"/>
                    <a:pt x="105" y="144"/>
                    <a:pt x="163" y="132"/>
                  </a:cubicBezTo>
                  <a:cubicBezTo>
                    <a:pt x="227" y="119"/>
                    <a:pt x="291" y="106"/>
                    <a:pt x="308" y="95"/>
                  </a:cubicBezTo>
                  <a:cubicBezTo>
                    <a:pt x="309" y="94"/>
                    <a:pt x="309" y="93"/>
                    <a:pt x="309" y="92"/>
                  </a:cubicBezTo>
                  <a:cubicBezTo>
                    <a:pt x="309" y="90"/>
                    <a:pt x="307" y="89"/>
                    <a:pt x="306" y="90"/>
                  </a:cubicBezTo>
                  <a:cubicBezTo>
                    <a:pt x="306" y="90"/>
                    <a:pt x="306" y="90"/>
                    <a:pt x="306" y="90"/>
                  </a:cubicBezTo>
                  <a:cubicBezTo>
                    <a:pt x="306" y="90"/>
                    <a:pt x="304" y="90"/>
                    <a:pt x="303" y="90"/>
                  </a:cubicBezTo>
                  <a:cubicBezTo>
                    <a:pt x="299" y="91"/>
                    <a:pt x="294" y="91"/>
                    <a:pt x="294" y="92"/>
                  </a:cubicBezTo>
                  <a:cubicBezTo>
                    <a:pt x="283" y="91"/>
                    <a:pt x="265" y="94"/>
                    <a:pt x="250" y="97"/>
                  </a:cubicBezTo>
                  <a:cubicBezTo>
                    <a:pt x="245" y="98"/>
                    <a:pt x="240" y="98"/>
                    <a:pt x="236" y="99"/>
                  </a:cubicBezTo>
                  <a:cubicBezTo>
                    <a:pt x="216" y="102"/>
                    <a:pt x="193" y="107"/>
                    <a:pt x="170" y="111"/>
                  </a:cubicBezTo>
                  <a:cubicBezTo>
                    <a:pt x="155" y="115"/>
                    <a:pt x="140" y="118"/>
                    <a:pt x="126" y="120"/>
                  </a:cubicBezTo>
                  <a:cubicBezTo>
                    <a:pt x="114" y="122"/>
                    <a:pt x="87" y="127"/>
                    <a:pt x="64" y="130"/>
                  </a:cubicBezTo>
                  <a:cubicBezTo>
                    <a:pt x="60" y="130"/>
                    <a:pt x="56" y="131"/>
                    <a:pt x="52" y="131"/>
                  </a:cubicBezTo>
                  <a:cubicBezTo>
                    <a:pt x="53" y="131"/>
                    <a:pt x="54" y="131"/>
                    <a:pt x="55" y="130"/>
                  </a:cubicBezTo>
                  <a:cubicBezTo>
                    <a:pt x="59" y="130"/>
                    <a:pt x="64" y="129"/>
                    <a:pt x="69" y="127"/>
                  </a:cubicBezTo>
                  <a:cubicBezTo>
                    <a:pt x="90" y="122"/>
                    <a:pt x="112" y="116"/>
                    <a:pt x="135" y="111"/>
                  </a:cubicBezTo>
                  <a:cubicBezTo>
                    <a:pt x="187" y="98"/>
                    <a:pt x="238" y="85"/>
                    <a:pt x="290" y="70"/>
                  </a:cubicBezTo>
                  <a:cubicBezTo>
                    <a:pt x="299" y="68"/>
                    <a:pt x="302" y="65"/>
                    <a:pt x="302" y="63"/>
                  </a:cubicBezTo>
                  <a:cubicBezTo>
                    <a:pt x="300" y="57"/>
                    <a:pt x="128" y="91"/>
                    <a:pt x="109" y="95"/>
                  </a:cubicBezTo>
                  <a:cubicBezTo>
                    <a:pt x="107" y="95"/>
                    <a:pt x="107" y="95"/>
                    <a:pt x="107" y="95"/>
                  </a:cubicBezTo>
                  <a:cubicBezTo>
                    <a:pt x="107" y="95"/>
                    <a:pt x="107" y="95"/>
                    <a:pt x="107" y="95"/>
                  </a:cubicBezTo>
                  <a:cubicBezTo>
                    <a:pt x="107" y="95"/>
                    <a:pt x="107" y="95"/>
                    <a:pt x="107" y="95"/>
                  </a:cubicBezTo>
                  <a:cubicBezTo>
                    <a:pt x="107" y="95"/>
                    <a:pt x="107" y="95"/>
                    <a:pt x="107" y="95"/>
                  </a:cubicBezTo>
                  <a:cubicBezTo>
                    <a:pt x="107" y="95"/>
                    <a:pt x="107" y="95"/>
                    <a:pt x="107" y="95"/>
                  </a:cubicBezTo>
                  <a:cubicBezTo>
                    <a:pt x="98" y="97"/>
                    <a:pt x="98" y="97"/>
                    <a:pt x="98" y="97"/>
                  </a:cubicBezTo>
                  <a:cubicBezTo>
                    <a:pt x="89" y="98"/>
                    <a:pt x="76" y="100"/>
                    <a:pt x="64" y="102"/>
                  </a:cubicBezTo>
                  <a:cubicBezTo>
                    <a:pt x="62" y="102"/>
                    <a:pt x="62" y="102"/>
                    <a:pt x="62" y="102"/>
                  </a:cubicBezTo>
                  <a:cubicBezTo>
                    <a:pt x="77" y="98"/>
                    <a:pt x="95" y="93"/>
                    <a:pt x="115" y="88"/>
                  </a:cubicBezTo>
                  <a:cubicBezTo>
                    <a:pt x="131" y="84"/>
                    <a:pt x="304" y="40"/>
                    <a:pt x="304" y="31"/>
                  </a:cubicBezTo>
                  <a:cubicBezTo>
                    <a:pt x="303" y="22"/>
                    <a:pt x="205" y="45"/>
                    <a:pt x="196" y="47"/>
                  </a:cubicBezTo>
                  <a:cubicBezTo>
                    <a:pt x="134" y="59"/>
                    <a:pt x="64" y="73"/>
                    <a:pt x="37" y="74"/>
                  </a:cubicBezTo>
                  <a:cubicBezTo>
                    <a:pt x="57" y="68"/>
                    <a:pt x="79" y="64"/>
                    <a:pt x="101" y="61"/>
                  </a:cubicBezTo>
                  <a:cubicBezTo>
                    <a:pt x="118" y="59"/>
                    <a:pt x="135" y="56"/>
                    <a:pt x="153" y="52"/>
                  </a:cubicBezTo>
                  <a:cubicBezTo>
                    <a:pt x="188" y="44"/>
                    <a:pt x="227" y="33"/>
                    <a:pt x="263" y="22"/>
                  </a:cubicBezTo>
                  <a:cubicBezTo>
                    <a:pt x="278" y="17"/>
                    <a:pt x="294" y="13"/>
                    <a:pt x="308" y="9"/>
                  </a:cubicBezTo>
                  <a:cubicBezTo>
                    <a:pt x="309" y="9"/>
                    <a:pt x="310" y="8"/>
                    <a:pt x="310" y="6"/>
                  </a:cubicBezTo>
                  <a:cubicBezTo>
                    <a:pt x="310" y="6"/>
                    <a:pt x="310" y="6"/>
                    <a:pt x="310" y="6"/>
                  </a:cubicBezTo>
                  <a:cubicBezTo>
                    <a:pt x="309" y="0"/>
                    <a:pt x="277" y="6"/>
                    <a:pt x="266" y="8"/>
                  </a:cubicBezTo>
                  <a:cubicBezTo>
                    <a:pt x="219" y="17"/>
                    <a:pt x="149" y="32"/>
                    <a:pt x="140" y="34"/>
                  </a:cubicBezTo>
                  <a:cubicBezTo>
                    <a:pt x="124" y="38"/>
                    <a:pt x="108" y="40"/>
                    <a:pt x="91" y="43"/>
                  </a:cubicBezTo>
                  <a:cubicBezTo>
                    <a:pt x="69" y="47"/>
                    <a:pt x="46" y="50"/>
                    <a:pt x="25" y="56"/>
                  </a:cubicBezTo>
                  <a:close/>
                  <a:moveTo>
                    <a:pt x="297" y="65"/>
                  </a:moveTo>
                  <a:cubicBezTo>
                    <a:pt x="297" y="65"/>
                    <a:pt x="296" y="65"/>
                    <a:pt x="295" y="65"/>
                  </a:cubicBezTo>
                  <a:cubicBezTo>
                    <a:pt x="296" y="65"/>
                    <a:pt x="297" y="65"/>
                    <a:pt x="297"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41">
              <a:extLst>
                <a:ext uri="{FF2B5EF4-FFF2-40B4-BE49-F238E27FC236}">
                  <a16:creationId xmlns:a16="http://schemas.microsoft.com/office/drawing/2014/main" xmlns="" id="{FFA7B598-A282-4860-8EC7-A9CCE57149AC}"/>
                </a:ext>
              </a:extLst>
            </p:cNvPr>
            <p:cNvSpPr>
              <a:spLocks/>
            </p:cNvSpPr>
            <p:nvPr/>
          </p:nvSpPr>
          <p:spPr bwMode="auto">
            <a:xfrm>
              <a:off x="3911" y="1600"/>
              <a:ext cx="422" cy="1034"/>
            </a:xfrm>
            <a:custGeom>
              <a:avLst/>
              <a:gdLst>
                <a:gd name="T0" fmla="*/ 1 w 178"/>
                <a:gd name="T1" fmla="*/ 44 h 435"/>
                <a:gd name="T2" fmla="*/ 12 w 178"/>
                <a:gd name="T3" fmla="*/ 194 h 435"/>
                <a:gd name="T4" fmla="*/ 14 w 178"/>
                <a:gd name="T5" fmla="*/ 193 h 435"/>
                <a:gd name="T6" fmla="*/ 28 w 178"/>
                <a:gd name="T7" fmla="*/ 126 h 435"/>
                <a:gd name="T8" fmla="*/ 33 w 178"/>
                <a:gd name="T9" fmla="*/ 198 h 435"/>
                <a:gd name="T10" fmla="*/ 38 w 178"/>
                <a:gd name="T11" fmla="*/ 199 h 435"/>
                <a:gd name="T12" fmla="*/ 47 w 178"/>
                <a:gd name="T13" fmla="*/ 62 h 435"/>
                <a:gd name="T14" fmla="*/ 51 w 178"/>
                <a:gd name="T15" fmla="*/ 210 h 435"/>
                <a:gd name="T16" fmla="*/ 68 w 178"/>
                <a:gd name="T17" fmla="*/ 212 h 435"/>
                <a:gd name="T18" fmla="*/ 76 w 178"/>
                <a:gd name="T19" fmla="*/ 35 h 435"/>
                <a:gd name="T20" fmla="*/ 76 w 178"/>
                <a:gd name="T21" fmla="*/ 229 h 435"/>
                <a:gd name="T22" fmla="*/ 93 w 178"/>
                <a:gd name="T23" fmla="*/ 244 h 435"/>
                <a:gd name="T24" fmla="*/ 97 w 178"/>
                <a:gd name="T25" fmla="*/ 150 h 435"/>
                <a:gd name="T26" fmla="*/ 100 w 178"/>
                <a:gd name="T27" fmla="*/ 36 h 435"/>
                <a:gd name="T28" fmla="*/ 105 w 178"/>
                <a:gd name="T29" fmla="*/ 80 h 435"/>
                <a:gd name="T30" fmla="*/ 104 w 178"/>
                <a:gd name="T31" fmla="*/ 292 h 435"/>
                <a:gd name="T32" fmla="*/ 118 w 178"/>
                <a:gd name="T33" fmla="*/ 233 h 435"/>
                <a:gd name="T34" fmla="*/ 125 w 178"/>
                <a:gd name="T35" fmla="*/ 217 h 435"/>
                <a:gd name="T36" fmla="*/ 125 w 178"/>
                <a:gd name="T37" fmla="*/ 424 h 435"/>
                <a:gd name="T38" fmla="*/ 145 w 178"/>
                <a:gd name="T39" fmla="*/ 294 h 435"/>
                <a:gd name="T40" fmla="*/ 149 w 178"/>
                <a:gd name="T41" fmla="*/ 54 h 435"/>
                <a:gd name="T42" fmla="*/ 154 w 178"/>
                <a:gd name="T43" fmla="*/ 87 h 435"/>
                <a:gd name="T44" fmla="*/ 155 w 178"/>
                <a:gd name="T45" fmla="*/ 277 h 435"/>
                <a:gd name="T46" fmla="*/ 166 w 178"/>
                <a:gd name="T47" fmla="*/ 425 h 435"/>
                <a:gd name="T48" fmla="*/ 176 w 178"/>
                <a:gd name="T49" fmla="*/ 103 h 435"/>
                <a:gd name="T50" fmla="*/ 173 w 178"/>
                <a:gd name="T51" fmla="*/ 2 h 435"/>
                <a:gd name="T52" fmla="*/ 168 w 178"/>
                <a:gd name="T53" fmla="*/ 299 h 435"/>
                <a:gd name="T54" fmla="*/ 160 w 178"/>
                <a:gd name="T55" fmla="*/ 277 h 435"/>
                <a:gd name="T56" fmla="*/ 159 w 178"/>
                <a:gd name="T57" fmla="*/ 87 h 435"/>
                <a:gd name="T58" fmla="*/ 150 w 178"/>
                <a:gd name="T59" fmla="*/ 7 h 435"/>
                <a:gd name="T60" fmla="*/ 141 w 178"/>
                <a:gd name="T61" fmla="*/ 176 h 435"/>
                <a:gd name="T62" fmla="*/ 131 w 178"/>
                <a:gd name="T63" fmla="*/ 424 h 435"/>
                <a:gd name="T64" fmla="*/ 131 w 178"/>
                <a:gd name="T65" fmla="*/ 217 h 435"/>
                <a:gd name="T66" fmla="*/ 118 w 178"/>
                <a:gd name="T67" fmla="*/ 100 h 435"/>
                <a:gd name="T68" fmla="*/ 107 w 178"/>
                <a:gd name="T69" fmla="*/ 287 h 435"/>
                <a:gd name="T70" fmla="*/ 111 w 178"/>
                <a:gd name="T71" fmla="*/ 80 h 435"/>
                <a:gd name="T72" fmla="*/ 95 w 178"/>
                <a:gd name="T73" fmla="*/ 33 h 435"/>
                <a:gd name="T74" fmla="*/ 92 w 178"/>
                <a:gd name="T75" fmla="*/ 141 h 435"/>
                <a:gd name="T76" fmla="*/ 88 w 178"/>
                <a:gd name="T77" fmla="*/ 230 h 435"/>
                <a:gd name="T78" fmla="*/ 81 w 178"/>
                <a:gd name="T79" fmla="*/ 229 h 435"/>
                <a:gd name="T80" fmla="*/ 80 w 178"/>
                <a:gd name="T81" fmla="*/ 27 h 435"/>
                <a:gd name="T82" fmla="*/ 66 w 178"/>
                <a:gd name="T83" fmla="*/ 88 h 435"/>
                <a:gd name="T84" fmla="*/ 56 w 178"/>
                <a:gd name="T85" fmla="*/ 225 h 435"/>
                <a:gd name="T86" fmla="*/ 54 w 178"/>
                <a:gd name="T87" fmla="*/ 30 h 435"/>
                <a:gd name="T88" fmla="*/ 50 w 178"/>
                <a:gd name="T89" fmla="*/ 27 h 435"/>
                <a:gd name="T90" fmla="*/ 45 w 178"/>
                <a:gd name="T91" fmla="*/ 29 h 435"/>
                <a:gd name="T92" fmla="*/ 39 w 178"/>
                <a:gd name="T93" fmla="*/ 103 h 435"/>
                <a:gd name="T94" fmla="*/ 25 w 178"/>
                <a:gd name="T95" fmla="*/ 36 h 435"/>
                <a:gd name="T96" fmla="*/ 7 w 178"/>
                <a:gd name="T97" fmla="*/ 146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435">
                  <a:moveTo>
                    <a:pt x="6" y="43"/>
                  </a:moveTo>
                  <a:cubicBezTo>
                    <a:pt x="6" y="42"/>
                    <a:pt x="5" y="41"/>
                    <a:pt x="3" y="41"/>
                  </a:cubicBezTo>
                  <a:cubicBezTo>
                    <a:pt x="2" y="41"/>
                    <a:pt x="0" y="42"/>
                    <a:pt x="1" y="44"/>
                  </a:cubicBezTo>
                  <a:cubicBezTo>
                    <a:pt x="1" y="46"/>
                    <a:pt x="1" y="56"/>
                    <a:pt x="1" y="69"/>
                  </a:cubicBezTo>
                  <a:cubicBezTo>
                    <a:pt x="1" y="91"/>
                    <a:pt x="1" y="121"/>
                    <a:pt x="2" y="147"/>
                  </a:cubicBezTo>
                  <a:cubicBezTo>
                    <a:pt x="3" y="173"/>
                    <a:pt x="5" y="195"/>
                    <a:pt x="12" y="194"/>
                  </a:cubicBezTo>
                  <a:cubicBezTo>
                    <a:pt x="12" y="192"/>
                    <a:pt x="12" y="192"/>
                    <a:pt x="12" y="192"/>
                  </a:cubicBezTo>
                  <a:cubicBezTo>
                    <a:pt x="12" y="194"/>
                    <a:pt x="12" y="194"/>
                    <a:pt x="12" y="194"/>
                  </a:cubicBezTo>
                  <a:cubicBezTo>
                    <a:pt x="13" y="194"/>
                    <a:pt x="14" y="194"/>
                    <a:pt x="14" y="193"/>
                  </a:cubicBezTo>
                  <a:cubicBezTo>
                    <a:pt x="21" y="182"/>
                    <a:pt x="21" y="147"/>
                    <a:pt x="21" y="112"/>
                  </a:cubicBezTo>
                  <a:cubicBezTo>
                    <a:pt x="22" y="88"/>
                    <a:pt x="22" y="65"/>
                    <a:pt x="24" y="50"/>
                  </a:cubicBezTo>
                  <a:cubicBezTo>
                    <a:pt x="25" y="64"/>
                    <a:pt x="26" y="96"/>
                    <a:pt x="28" y="126"/>
                  </a:cubicBezTo>
                  <a:cubicBezTo>
                    <a:pt x="29" y="157"/>
                    <a:pt x="30" y="187"/>
                    <a:pt x="33" y="198"/>
                  </a:cubicBezTo>
                  <a:cubicBezTo>
                    <a:pt x="33" y="198"/>
                    <a:pt x="33" y="198"/>
                    <a:pt x="33" y="198"/>
                  </a:cubicBezTo>
                  <a:cubicBezTo>
                    <a:pt x="33" y="198"/>
                    <a:pt x="33" y="198"/>
                    <a:pt x="33" y="198"/>
                  </a:cubicBezTo>
                  <a:cubicBezTo>
                    <a:pt x="34" y="201"/>
                    <a:pt x="35" y="202"/>
                    <a:pt x="36" y="202"/>
                  </a:cubicBezTo>
                  <a:cubicBezTo>
                    <a:pt x="36" y="202"/>
                    <a:pt x="36" y="202"/>
                    <a:pt x="36" y="202"/>
                  </a:cubicBezTo>
                  <a:cubicBezTo>
                    <a:pt x="37" y="202"/>
                    <a:pt x="38" y="201"/>
                    <a:pt x="38" y="199"/>
                  </a:cubicBezTo>
                  <a:cubicBezTo>
                    <a:pt x="47" y="167"/>
                    <a:pt x="46" y="135"/>
                    <a:pt x="44" y="103"/>
                  </a:cubicBezTo>
                  <a:cubicBezTo>
                    <a:pt x="44" y="99"/>
                    <a:pt x="44" y="95"/>
                    <a:pt x="44" y="91"/>
                  </a:cubicBezTo>
                  <a:cubicBezTo>
                    <a:pt x="44" y="91"/>
                    <a:pt x="45" y="77"/>
                    <a:pt x="47" y="62"/>
                  </a:cubicBezTo>
                  <a:cubicBezTo>
                    <a:pt x="48" y="50"/>
                    <a:pt x="49" y="37"/>
                    <a:pt x="50" y="33"/>
                  </a:cubicBezTo>
                  <a:cubicBezTo>
                    <a:pt x="51" y="33"/>
                    <a:pt x="50" y="104"/>
                    <a:pt x="50" y="109"/>
                  </a:cubicBezTo>
                  <a:cubicBezTo>
                    <a:pt x="51" y="151"/>
                    <a:pt x="51" y="196"/>
                    <a:pt x="51" y="210"/>
                  </a:cubicBezTo>
                  <a:cubicBezTo>
                    <a:pt x="51" y="214"/>
                    <a:pt x="51" y="219"/>
                    <a:pt x="51" y="225"/>
                  </a:cubicBezTo>
                  <a:cubicBezTo>
                    <a:pt x="50" y="245"/>
                    <a:pt x="51" y="293"/>
                    <a:pt x="59" y="280"/>
                  </a:cubicBezTo>
                  <a:cubicBezTo>
                    <a:pt x="63" y="274"/>
                    <a:pt x="66" y="246"/>
                    <a:pt x="68" y="212"/>
                  </a:cubicBezTo>
                  <a:cubicBezTo>
                    <a:pt x="71" y="165"/>
                    <a:pt x="72" y="107"/>
                    <a:pt x="71" y="87"/>
                  </a:cubicBezTo>
                  <a:cubicBezTo>
                    <a:pt x="70" y="78"/>
                    <a:pt x="70" y="63"/>
                    <a:pt x="72" y="49"/>
                  </a:cubicBezTo>
                  <a:cubicBezTo>
                    <a:pt x="73" y="44"/>
                    <a:pt x="74" y="39"/>
                    <a:pt x="76" y="35"/>
                  </a:cubicBezTo>
                  <a:cubicBezTo>
                    <a:pt x="79" y="71"/>
                    <a:pt x="78" y="122"/>
                    <a:pt x="77" y="169"/>
                  </a:cubicBezTo>
                  <a:cubicBezTo>
                    <a:pt x="76" y="190"/>
                    <a:pt x="76" y="211"/>
                    <a:pt x="76" y="228"/>
                  </a:cubicBezTo>
                  <a:cubicBezTo>
                    <a:pt x="76" y="231"/>
                    <a:pt x="76" y="228"/>
                    <a:pt x="76" y="229"/>
                  </a:cubicBezTo>
                  <a:cubicBezTo>
                    <a:pt x="76" y="232"/>
                    <a:pt x="77" y="283"/>
                    <a:pt x="83" y="285"/>
                  </a:cubicBezTo>
                  <a:cubicBezTo>
                    <a:pt x="84" y="285"/>
                    <a:pt x="86" y="285"/>
                    <a:pt x="87" y="283"/>
                  </a:cubicBezTo>
                  <a:cubicBezTo>
                    <a:pt x="92" y="276"/>
                    <a:pt x="93" y="262"/>
                    <a:pt x="93" y="244"/>
                  </a:cubicBezTo>
                  <a:cubicBezTo>
                    <a:pt x="93" y="239"/>
                    <a:pt x="93" y="235"/>
                    <a:pt x="94" y="230"/>
                  </a:cubicBezTo>
                  <a:cubicBezTo>
                    <a:pt x="94" y="218"/>
                    <a:pt x="95" y="204"/>
                    <a:pt x="95" y="191"/>
                  </a:cubicBezTo>
                  <a:cubicBezTo>
                    <a:pt x="96" y="174"/>
                    <a:pt x="97" y="158"/>
                    <a:pt x="97" y="150"/>
                  </a:cubicBezTo>
                  <a:cubicBezTo>
                    <a:pt x="97" y="141"/>
                    <a:pt x="97" y="141"/>
                    <a:pt x="97" y="141"/>
                  </a:cubicBezTo>
                  <a:cubicBezTo>
                    <a:pt x="97" y="133"/>
                    <a:pt x="97" y="125"/>
                    <a:pt x="97" y="118"/>
                  </a:cubicBezTo>
                  <a:cubicBezTo>
                    <a:pt x="97" y="90"/>
                    <a:pt x="97" y="64"/>
                    <a:pt x="100" y="36"/>
                  </a:cubicBezTo>
                  <a:cubicBezTo>
                    <a:pt x="101" y="35"/>
                    <a:pt x="101" y="34"/>
                    <a:pt x="101" y="33"/>
                  </a:cubicBezTo>
                  <a:cubicBezTo>
                    <a:pt x="100" y="29"/>
                    <a:pt x="101" y="27"/>
                    <a:pt x="102" y="24"/>
                  </a:cubicBezTo>
                  <a:cubicBezTo>
                    <a:pt x="103" y="31"/>
                    <a:pt x="104" y="54"/>
                    <a:pt x="105" y="80"/>
                  </a:cubicBezTo>
                  <a:cubicBezTo>
                    <a:pt x="106" y="116"/>
                    <a:pt x="106" y="155"/>
                    <a:pt x="105" y="163"/>
                  </a:cubicBezTo>
                  <a:cubicBezTo>
                    <a:pt x="103" y="170"/>
                    <a:pt x="100" y="212"/>
                    <a:pt x="100" y="246"/>
                  </a:cubicBezTo>
                  <a:cubicBezTo>
                    <a:pt x="100" y="269"/>
                    <a:pt x="101" y="288"/>
                    <a:pt x="104" y="292"/>
                  </a:cubicBezTo>
                  <a:cubicBezTo>
                    <a:pt x="106" y="294"/>
                    <a:pt x="108" y="294"/>
                    <a:pt x="110" y="293"/>
                  </a:cubicBezTo>
                  <a:cubicBezTo>
                    <a:pt x="114" y="289"/>
                    <a:pt x="115" y="270"/>
                    <a:pt x="117" y="250"/>
                  </a:cubicBezTo>
                  <a:cubicBezTo>
                    <a:pt x="117" y="244"/>
                    <a:pt x="117" y="238"/>
                    <a:pt x="118" y="233"/>
                  </a:cubicBezTo>
                  <a:cubicBezTo>
                    <a:pt x="121" y="196"/>
                    <a:pt x="122" y="145"/>
                    <a:pt x="123" y="101"/>
                  </a:cubicBezTo>
                  <a:cubicBezTo>
                    <a:pt x="124" y="63"/>
                    <a:pt x="125" y="32"/>
                    <a:pt x="126" y="20"/>
                  </a:cubicBezTo>
                  <a:cubicBezTo>
                    <a:pt x="133" y="49"/>
                    <a:pt x="129" y="141"/>
                    <a:pt x="125" y="217"/>
                  </a:cubicBezTo>
                  <a:cubicBezTo>
                    <a:pt x="123" y="255"/>
                    <a:pt x="122" y="289"/>
                    <a:pt x="122" y="309"/>
                  </a:cubicBezTo>
                  <a:cubicBezTo>
                    <a:pt x="122" y="311"/>
                    <a:pt x="122" y="316"/>
                    <a:pt x="122" y="323"/>
                  </a:cubicBezTo>
                  <a:cubicBezTo>
                    <a:pt x="121" y="346"/>
                    <a:pt x="120" y="404"/>
                    <a:pt x="125" y="424"/>
                  </a:cubicBezTo>
                  <a:cubicBezTo>
                    <a:pt x="127" y="431"/>
                    <a:pt x="132" y="435"/>
                    <a:pt x="136" y="427"/>
                  </a:cubicBezTo>
                  <a:cubicBezTo>
                    <a:pt x="137" y="424"/>
                    <a:pt x="137" y="419"/>
                    <a:pt x="138" y="410"/>
                  </a:cubicBezTo>
                  <a:cubicBezTo>
                    <a:pt x="142" y="375"/>
                    <a:pt x="144" y="335"/>
                    <a:pt x="145" y="294"/>
                  </a:cubicBezTo>
                  <a:cubicBezTo>
                    <a:pt x="146" y="253"/>
                    <a:pt x="147" y="212"/>
                    <a:pt x="147" y="176"/>
                  </a:cubicBezTo>
                  <a:cubicBezTo>
                    <a:pt x="147" y="171"/>
                    <a:pt x="147" y="176"/>
                    <a:pt x="147" y="172"/>
                  </a:cubicBezTo>
                  <a:cubicBezTo>
                    <a:pt x="147" y="153"/>
                    <a:pt x="147" y="96"/>
                    <a:pt x="149" y="54"/>
                  </a:cubicBezTo>
                  <a:cubicBezTo>
                    <a:pt x="151" y="37"/>
                    <a:pt x="152" y="23"/>
                    <a:pt x="154" y="15"/>
                  </a:cubicBezTo>
                  <a:cubicBezTo>
                    <a:pt x="154" y="22"/>
                    <a:pt x="154" y="30"/>
                    <a:pt x="154" y="39"/>
                  </a:cubicBezTo>
                  <a:cubicBezTo>
                    <a:pt x="154" y="61"/>
                    <a:pt x="153" y="85"/>
                    <a:pt x="154" y="87"/>
                  </a:cubicBezTo>
                  <a:cubicBezTo>
                    <a:pt x="154" y="109"/>
                    <a:pt x="155" y="134"/>
                    <a:pt x="155" y="158"/>
                  </a:cubicBezTo>
                  <a:cubicBezTo>
                    <a:pt x="155" y="186"/>
                    <a:pt x="154" y="214"/>
                    <a:pt x="154" y="238"/>
                  </a:cubicBezTo>
                  <a:cubicBezTo>
                    <a:pt x="153" y="249"/>
                    <a:pt x="154" y="263"/>
                    <a:pt x="155" y="277"/>
                  </a:cubicBezTo>
                  <a:cubicBezTo>
                    <a:pt x="156" y="318"/>
                    <a:pt x="152" y="355"/>
                    <a:pt x="153" y="396"/>
                  </a:cubicBezTo>
                  <a:cubicBezTo>
                    <a:pt x="153" y="412"/>
                    <a:pt x="155" y="426"/>
                    <a:pt x="158" y="428"/>
                  </a:cubicBezTo>
                  <a:cubicBezTo>
                    <a:pt x="162" y="431"/>
                    <a:pt x="164" y="427"/>
                    <a:pt x="166" y="425"/>
                  </a:cubicBezTo>
                  <a:cubicBezTo>
                    <a:pt x="172" y="413"/>
                    <a:pt x="173" y="363"/>
                    <a:pt x="174" y="299"/>
                  </a:cubicBezTo>
                  <a:cubicBezTo>
                    <a:pt x="174" y="278"/>
                    <a:pt x="174" y="256"/>
                    <a:pt x="175" y="232"/>
                  </a:cubicBezTo>
                  <a:cubicBezTo>
                    <a:pt x="176" y="188"/>
                    <a:pt x="176" y="143"/>
                    <a:pt x="176" y="103"/>
                  </a:cubicBezTo>
                  <a:cubicBezTo>
                    <a:pt x="177" y="58"/>
                    <a:pt x="177" y="21"/>
                    <a:pt x="178" y="3"/>
                  </a:cubicBezTo>
                  <a:cubicBezTo>
                    <a:pt x="178" y="1"/>
                    <a:pt x="177" y="0"/>
                    <a:pt x="175" y="0"/>
                  </a:cubicBezTo>
                  <a:cubicBezTo>
                    <a:pt x="174" y="0"/>
                    <a:pt x="173" y="1"/>
                    <a:pt x="173" y="2"/>
                  </a:cubicBezTo>
                  <a:cubicBezTo>
                    <a:pt x="172" y="20"/>
                    <a:pt x="171" y="58"/>
                    <a:pt x="171" y="103"/>
                  </a:cubicBezTo>
                  <a:cubicBezTo>
                    <a:pt x="171" y="143"/>
                    <a:pt x="170" y="188"/>
                    <a:pt x="169" y="232"/>
                  </a:cubicBezTo>
                  <a:cubicBezTo>
                    <a:pt x="169" y="255"/>
                    <a:pt x="168" y="278"/>
                    <a:pt x="168" y="299"/>
                  </a:cubicBezTo>
                  <a:cubicBezTo>
                    <a:pt x="168" y="302"/>
                    <a:pt x="164" y="425"/>
                    <a:pt x="161" y="422"/>
                  </a:cubicBezTo>
                  <a:cubicBezTo>
                    <a:pt x="160" y="422"/>
                    <a:pt x="159" y="416"/>
                    <a:pt x="159" y="396"/>
                  </a:cubicBezTo>
                  <a:cubicBezTo>
                    <a:pt x="158" y="355"/>
                    <a:pt x="162" y="317"/>
                    <a:pt x="160" y="277"/>
                  </a:cubicBezTo>
                  <a:cubicBezTo>
                    <a:pt x="159" y="263"/>
                    <a:pt x="159" y="249"/>
                    <a:pt x="159" y="238"/>
                  </a:cubicBezTo>
                  <a:cubicBezTo>
                    <a:pt x="160" y="214"/>
                    <a:pt x="160" y="186"/>
                    <a:pt x="160" y="158"/>
                  </a:cubicBezTo>
                  <a:cubicBezTo>
                    <a:pt x="160" y="133"/>
                    <a:pt x="160" y="109"/>
                    <a:pt x="159" y="87"/>
                  </a:cubicBezTo>
                  <a:cubicBezTo>
                    <a:pt x="159" y="85"/>
                    <a:pt x="159" y="61"/>
                    <a:pt x="159" y="39"/>
                  </a:cubicBezTo>
                  <a:cubicBezTo>
                    <a:pt x="159" y="29"/>
                    <a:pt x="159" y="18"/>
                    <a:pt x="159" y="8"/>
                  </a:cubicBezTo>
                  <a:cubicBezTo>
                    <a:pt x="160" y="2"/>
                    <a:pt x="152" y="3"/>
                    <a:pt x="150" y="7"/>
                  </a:cubicBezTo>
                  <a:cubicBezTo>
                    <a:pt x="146" y="15"/>
                    <a:pt x="145" y="38"/>
                    <a:pt x="144" y="54"/>
                  </a:cubicBezTo>
                  <a:cubicBezTo>
                    <a:pt x="141" y="95"/>
                    <a:pt x="141" y="153"/>
                    <a:pt x="141" y="172"/>
                  </a:cubicBezTo>
                  <a:cubicBezTo>
                    <a:pt x="141" y="173"/>
                    <a:pt x="141" y="169"/>
                    <a:pt x="141" y="176"/>
                  </a:cubicBezTo>
                  <a:cubicBezTo>
                    <a:pt x="141" y="212"/>
                    <a:pt x="141" y="254"/>
                    <a:pt x="140" y="294"/>
                  </a:cubicBezTo>
                  <a:cubicBezTo>
                    <a:pt x="138" y="335"/>
                    <a:pt x="136" y="375"/>
                    <a:pt x="133" y="409"/>
                  </a:cubicBezTo>
                  <a:cubicBezTo>
                    <a:pt x="132" y="417"/>
                    <a:pt x="132" y="422"/>
                    <a:pt x="131" y="424"/>
                  </a:cubicBezTo>
                  <a:cubicBezTo>
                    <a:pt x="125" y="417"/>
                    <a:pt x="127" y="352"/>
                    <a:pt x="127" y="323"/>
                  </a:cubicBezTo>
                  <a:cubicBezTo>
                    <a:pt x="127" y="316"/>
                    <a:pt x="127" y="311"/>
                    <a:pt x="127" y="309"/>
                  </a:cubicBezTo>
                  <a:cubicBezTo>
                    <a:pt x="127" y="290"/>
                    <a:pt x="129" y="255"/>
                    <a:pt x="131" y="217"/>
                  </a:cubicBezTo>
                  <a:cubicBezTo>
                    <a:pt x="134" y="135"/>
                    <a:pt x="139" y="34"/>
                    <a:pt x="129" y="12"/>
                  </a:cubicBezTo>
                  <a:cubicBezTo>
                    <a:pt x="128" y="10"/>
                    <a:pt x="126" y="9"/>
                    <a:pt x="124" y="10"/>
                  </a:cubicBezTo>
                  <a:cubicBezTo>
                    <a:pt x="120" y="12"/>
                    <a:pt x="119" y="52"/>
                    <a:pt x="118" y="100"/>
                  </a:cubicBezTo>
                  <a:cubicBezTo>
                    <a:pt x="117" y="144"/>
                    <a:pt x="116" y="195"/>
                    <a:pt x="113" y="232"/>
                  </a:cubicBezTo>
                  <a:cubicBezTo>
                    <a:pt x="112" y="238"/>
                    <a:pt x="112" y="244"/>
                    <a:pt x="111" y="249"/>
                  </a:cubicBezTo>
                  <a:cubicBezTo>
                    <a:pt x="110" y="266"/>
                    <a:pt x="109" y="282"/>
                    <a:pt x="107" y="287"/>
                  </a:cubicBezTo>
                  <a:cubicBezTo>
                    <a:pt x="106" y="282"/>
                    <a:pt x="105" y="266"/>
                    <a:pt x="105" y="246"/>
                  </a:cubicBezTo>
                  <a:cubicBezTo>
                    <a:pt x="106" y="213"/>
                    <a:pt x="108" y="171"/>
                    <a:pt x="110" y="165"/>
                  </a:cubicBezTo>
                  <a:cubicBezTo>
                    <a:pt x="112" y="156"/>
                    <a:pt x="112" y="116"/>
                    <a:pt x="111" y="80"/>
                  </a:cubicBezTo>
                  <a:cubicBezTo>
                    <a:pt x="110" y="52"/>
                    <a:pt x="108" y="26"/>
                    <a:pt x="105" y="18"/>
                  </a:cubicBezTo>
                  <a:cubicBezTo>
                    <a:pt x="105" y="18"/>
                    <a:pt x="105" y="18"/>
                    <a:pt x="105" y="18"/>
                  </a:cubicBezTo>
                  <a:cubicBezTo>
                    <a:pt x="102" y="11"/>
                    <a:pt x="95" y="21"/>
                    <a:pt x="95" y="33"/>
                  </a:cubicBezTo>
                  <a:cubicBezTo>
                    <a:pt x="95" y="34"/>
                    <a:pt x="95" y="35"/>
                    <a:pt x="95" y="36"/>
                  </a:cubicBezTo>
                  <a:cubicBezTo>
                    <a:pt x="92" y="64"/>
                    <a:pt x="92" y="90"/>
                    <a:pt x="92" y="118"/>
                  </a:cubicBezTo>
                  <a:cubicBezTo>
                    <a:pt x="92" y="125"/>
                    <a:pt x="92" y="133"/>
                    <a:pt x="92" y="141"/>
                  </a:cubicBezTo>
                  <a:cubicBezTo>
                    <a:pt x="91" y="150"/>
                    <a:pt x="91" y="150"/>
                    <a:pt x="91" y="150"/>
                  </a:cubicBezTo>
                  <a:cubicBezTo>
                    <a:pt x="91" y="158"/>
                    <a:pt x="91" y="174"/>
                    <a:pt x="90" y="191"/>
                  </a:cubicBezTo>
                  <a:cubicBezTo>
                    <a:pt x="89" y="204"/>
                    <a:pt x="89" y="217"/>
                    <a:pt x="88" y="230"/>
                  </a:cubicBezTo>
                  <a:cubicBezTo>
                    <a:pt x="88" y="235"/>
                    <a:pt x="88" y="239"/>
                    <a:pt x="88" y="244"/>
                  </a:cubicBezTo>
                  <a:cubicBezTo>
                    <a:pt x="87" y="259"/>
                    <a:pt x="87" y="271"/>
                    <a:pt x="84" y="278"/>
                  </a:cubicBezTo>
                  <a:cubicBezTo>
                    <a:pt x="81" y="272"/>
                    <a:pt x="81" y="238"/>
                    <a:pt x="81" y="229"/>
                  </a:cubicBezTo>
                  <a:cubicBezTo>
                    <a:pt x="81" y="227"/>
                    <a:pt x="81" y="230"/>
                    <a:pt x="81" y="228"/>
                  </a:cubicBezTo>
                  <a:cubicBezTo>
                    <a:pt x="81" y="210"/>
                    <a:pt x="82" y="190"/>
                    <a:pt x="82" y="169"/>
                  </a:cubicBezTo>
                  <a:cubicBezTo>
                    <a:pt x="84" y="118"/>
                    <a:pt x="85" y="63"/>
                    <a:pt x="80" y="27"/>
                  </a:cubicBezTo>
                  <a:cubicBezTo>
                    <a:pt x="80" y="26"/>
                    <a:pt x="80" y="26"/>
                    <a:pt x="79" y="25"/>
                  </a:cubicBezTo>
                  <a:cubicBezTo>
                    <a:pt x="73" y="19"/>
                    <a:pt x="67" y="46"/>
                    <a:pt x="67" y="49"/>
                  </a:cubicBezTo>
                  <a:cubicBezTo>
                    <a:pt x="65" y="62"/>
                    <a:pt x="65" y="78"/>
                    <a:pt x="66" y="88"/>
                  </a:cubicBezTo>
                  <a:cubicBezTo>
                    <a:pt x="67" y="107"/>
                    <a:pt x="66" y="165"/>
                    <a:pt x="63" y="212"/>
                  </a:cubicBezTo>
                  <a:cubicBezTo>
                    <a:pt x="61" y="239"/>
                    <a:pt x="59" y="262"/>
                    <a:pt x="56" y="272"/>
                  </a:cubicBezTo>
                  <a:cubicBezTo>
                    <a:pt x="55" y="264"/>
                    <a:pt x="55" y="243"/>
                    <a:pt x="56" y="225"/>
                  </a:cubicBezTo>
                  <a:cubicBezTo>
                    <a:pt x="56" y="220"/>
                    <a:pt x="56" y="215"/>
                    <a:pt x="56" y="210"/>
                  </a:cubicBezTo>
                  <a:cubicBezTo>
                    <a:pt x="57" y="196"/>
                    <a:pt x="56" y="151"/>
                    <a:pt x="56" y="109"/>
                  </a:cubicBezTo>
                  <a:cubicBezTo>
                    <a:pt x="56" y="84"/>
                    <a:pt x="56" y="54"/>
                    <a:pt x="54" y="30"/>
                  </a:cubicBezTo>
                  <a:cubicBezTo>
                    <a:pt x="54" y="28"/>
                    <a:pt x="53" y="27"/>
                    <a:pt x="51" y="27"/>
                  </a:cubicBezTo>
                  <a:cubicBezTo>
                    <a:pt x="51" y="27"/>
                    <a:pt x="51" y="27"/>
                    <a:pt x="51" y="27"/>
                  </a:cubicBezTo>
                  <a:cubicBezTo>
                    <a:pt x="50" y="28"/>
                    <a:pt x="50" y="28"/>
                    <a:pt x="50" y="27"/>
                  </a:cubicBezTo>
                  <a:cubicBezTo>
                    <a:pt x="49" y="27"/>
                    <a:pt x="48" y="27"/>
                    <a:pt x="47" y="28"/>
                  </a:cubicBezTo>
                  <a:cubicBezTo>
                    <a:pt x="46" y="28"/>
                    <a:pt x="45" y="28"/>
                    <a:pt x="45" y="29"/>
                  </a:cubicBezTo>
                  <a:cubicBezTo>
                    <a:pt x="45" y="29"/>
                    <a:pt x="45" y="29"/>
                    <a:pt x="45" y="29"/>
                  </a:cubicBezTo>
                  <a:cubicBezTo>
                    <a:pt x="45" y="30"/>
                    <a:pt x="43" y="46"/>
                    <a:pt x="42" y="61"/>
                  </a:cubicBezTo>
                  <a:cubicBezTo>
                    <a:pt x="40" y="76"/>
                    <a:pt x="39" y="91"/>
                    <a:pt x="39" y="91"/>
                  </a:cubicBezTo>
                  <a:cubicBezTo>
                    <a:pt x="39" y="95"/>
                    <a:pt x="39" y="99"/>
                    <a:pt x="39" y="103"/>
                  </a:cubicBezTo>
                  <a:cubicBezTo>
                    <a:pt x="40" y="132"/>
                    <a:pt x="41" y="161"/>
                    <a:pt x="35" y="189"/>
                  </a:cubicBezTo>
                  <a:cubicBezTo>
                    <a:pt x="35" y="177"/>
                    <a:pt x="34" y="152"/>
                    <a:pt x="33" y="126"/>
                  </a:cubicBezTo>
                  <a:cubicBezTo>
                    <a:pt x="33" y="118"/>
                    <a:pt x="30" y="38"/>
                    <a:pt x="25" y="36"/>
                  </a:cubicBezTo>
                  <a:cubicBezTo>
                    <a:pt x="17" y="34"/>
                    <a:pt x="16" y="101"/>
                    <a:pt x="16" y="112"/>
                  </a:cubicBezTo>
                  <a:cubicBezTo>
                    <a:pt x="16" y="143"/>
                    <a:pt x="15" y="175"/>
                    <a:pt x="11" y="188"/>
                  </a:cubicBezTo>
                  <a:cubicBezTo>
                    <a:pt x="9" y="183"/>
                    <a:pt x="8" y="166"/>
                    <a:pt x="7" y="146"/>
                  </a:cubicBezTo>
                  <a:cubicBezTo>
                    <a:pt x="6" y="121"/>
                    <a:pt x="6" y="91"/>
                    <a:pt x="6" y="69"/>
                  </a:cubicBezTo>
                  <a:cubicBezTo>
                    <a:pt x="6" y="56"/>
                    <a:pt x="6" y="46"/>
                    <a:pt x="6"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42">
              <a:extLst>
                <a:ext uri="{FF2B5EF4-FFF2-40B4-BE49-F238E27FC236}">
                  <a16:creationId xmlns:a16="http://schemas.microsoft.com/office/drawing/2014/main" xmlns="" id="{780F82A5-D5EE-41BF-85A2-B32AB2AA087F}"/>
                </a:ext>
              </a:extLst>
            </p:cNvPr>
            <p:cNvSpPr>
              <a:spLocks/>
            </p:cNvSpPr>
            <p:nvPr/>
          </p:nvSpPr>
          <p:spPr bwMode="auto">
            <a:xfrm>
              <a:off x="4292" y="1602"/>
              <a:ext cx="301" cy="131"/>
            </a:xfrm>
            <a:custGeom>
              <a:avLst/>
              <a:gdLst>
                <a:gd name="T0" fmla="*/ 4 w 127"/>
                <a:gd name="T1" fmla="*/ 1 h 55"/>
                <a:gd name="T2" fmla="*/ 1 w 127"/>
                <a:gd name="T3" fmla="*/ 1 h 55"/>
                <a:gd name="T4" fmla="*/ 1 w 127"/>
                <a:gd name="T5" fmla="*/ 5 h 55"/>
                <a:gd name="T6" fmla="*/ 100 w 127"/>
                <a:gd name="T7" fmla="*/ 46 h 55"/>
                <a:gd name="T8" fmla="*/ 123 w 127"/>
                <a:gd name="T9" fmla="*/ 54 h 55"/>
                <a:gd name="T10" fmla="*/ 126 w 127"/>
                <a:gd name="T11" fmla="*/ 52 h 55"/>
                <a:gd name="T12" fmla="*/ 125 w 127"/>
                <a:gd name="T13" fmla="*/ 49 h 55"/>
                <a:gd name="T14" fmla="*/ 102 w 127"/>
                <a:gd name="T15" fmla="*/ 40 h 55"/>
                <a:gd name="T16" fmla="*/ 4 w 127"/>
                <a:gd name="T1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55">
                  <a:moveTo>
                    <a:pt x="4" y="1"/>
                  </a:moveTo>
                  <a:cubicBezTo>
                    <a:pt x="3" y="0"/>
                    <a:pt x="2" y="0"/>
                    <a:pt x="1" y="1"/>
                  </a:cubicBezTo>
                  <a:cubicBezTo>
                    <a:pt x="0" y="2"/>
                    <a:pt x="0" y="4"/>
                    <a:pt x="1" y="5"/>
                  </a:cubicBezTo>
                  <a:cubicBezTo>
                    <a:pt x="12" y="14"/>
                    <a:pt x="67" y="34"/>
                    <a:pt x="100" y="46"/>
                  </a:cubicBezTo>
                  <a:cubicBezTo>
                    <a:pt x="110" y="49"/>
                    <a:pt x="118" y="52"/>
                    <a:pt x="123" y="54"/>
                  </a:cubicBezTo>
                  <a:cubicBezTo>
                    <a:pt x="124" y="55"/>
                    <a:pt x="126" y="54"/>
                    <a:pt x="126" y="52"/>
                  </a:cubicBezTo>
                  <a:cubicBezTo>
                    <a:pt x="127" y="51"/>
                    <a:pt x="126" y="49"/>
                    <a:pt x="125" y="49"/>
                  </a:cubicBezTo>
                  <a:cubicBezTo>
                    <a:pt x="121" y="47"/>
                    <a:pt x="112" y="44"/>
                    <a:pt x="102" y="40"/>
                  </a:cubicBezTo>
                  <a:cubicBezTo>
                    <a:pt x="69" y="29"/>
                    <a:pt x="15" y="1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43">
              <a:extLst>
                <a:ext uri="{FF2B5EF4-FFF2-40B4-BE49-F238E27FC236}">
                  <a16:creationId xmlns:a16="http://schemas.microsoft.com/office/drawing/2014/main" xmlns="" id="{65A8AB98-0232-4890-A1E4-146420F7A178}"/>
                </a:ext>
              </a:extLst>
            </p:cNvPr>
            <p:cNvSpPr>
              <a:spLocks/>
            </p:cNvSpPr>
            <p:nvPr/>
          </p:nvSpPr>
          <p:spPr bwMode="auto">
            <a:xfrm>
              <a:off x="3579" y="1964"/>
              <a:ext cx="446" cy="133"/>
            </a:xfrm>
            <a:custGeom>
              <a:avLst/>
              <a:gdLst>
                <a:gd name="T0" fmla="*/ 2 w 188"/>
                <a:gd name="T1" fmla="*/ 4 h 56"/>
                <a:gd name="T2" fmla="*/ 0 w 188"/>
                <a:gd name="T3" fmla="*/ 7 h 56"/>
                <a:gd name="T4" fmla="*/ 3 w 188"/>
                <a:gd name="T5" fmla="*/ 9 h 56"/>
                <a:gd name="T6" fmla="*/ 185 w 188"/>
                <a:gd name="T7" fmla="*/ 55 h 56"/>
                <a:gd name="T8" fmla="*/ 188 w 188"/>
                <a:gd name="T9" fmla="*/ 53 h 56"/>
                <a:gd name="T10" fmla="*/ 186 w 188"/>
                <a:gd name="T11" fmla="*/ 50 h 56"/>
                <a:gd name="T12" fmla="*/ 2 w 188"/>
                <a:gd name="T13" fmla="*/ 4 h 56"/>
              </a:gdLst>
              <a:ahLst/>
              <a:cxnLst>
                <a:cxn ang="0">
                  <a:pos x="T0" y="T1"/>
                </a:cxn>
                <a:cxn ang="0">
                  <a:pos x="T2" y="T3"/>
                </a:cxn>
                <a:cxn ang="0">
                  <a:pos x="T4" y="T5"/>
                </a:cxn>
                <a:cxn ang="0">
                  <a:pos x="T6" y="T7"/>
                </a:cxn>
                <a:cxn ang="0">
                  <a:pos x="T8" y="T9"/>
                </a:cxn>
                <a:cxn ang="0">
                  <a:pos x="T10" y="T11"/>
                </a:cxn>
                <a:cxn ang="0">
                  <a:pos x="T12" y="T13"/>
                </a:cxn>
              </a:cxnLst>
              <a:rect l="0" t="0" r="r" b="b"/>
              <a:pathLst>
                <a:path w="188" h="56">
                  <a:moveTo>
                    <a:pt x="2" y="4"/>
                  </a:moveTo>
                  <a:cubicBezTo>
                    <a:pt x="0" y="4"/>
                    <a:pt x="0" y="6"/>
                    <a:pt x="0" y="7"/>
                  </a:cubicBezTo>
                  <a:cubicBezTo>
                    <a:pt x="0" y="9"/>
                    <a:pt x="2" y="10"/>
                    <a:pt x="3" y="9"/>
                  </a:cubicBezTo>
                  <a:cubicBezTo>
                    <a:pt x="15" y="6"/>
                    <a:pt x="149" y="50"/>
                    <a:pt x="185" y="55"/>
                  </a:cubicBezTo>
                  <a:cubicBezTo>
                    <a:pt x="187" y="56"/>
                    <a:pt x="188" y="54"/>
                    <a:pt x="188" y="53"/>
                  </a:cubicBezTo>
                  <a:cubicBezTo>
                    <a:pt x="188" y="52"/>
                    <a:pt x="187" y="50"/>
                    <a:pt x="186" y="50"/>
                  </a:cubicBezTo>
                  <a:cubicBezTo>
                    <a:pt x="148" y="45"/>
                    <a:pt x="16" y="0"/>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44">
              <a:extLst>
                <a:ext uri="{FF2B5EF4-FFF2-40B4-BE49-F238E27FC236}">
                  <a16:creationId xmlns:a16="http://schemas.microsoft.com/office/drawing/2014/main" xmlns="" id="{70A4BF06-B9D6-4092-ACFE-4673BE14A0C6}"/>
                </a:ext>
              </a:extLst>
            </p:cNvPr>
            <p:cNvSpPr>
              <a:spLocks/>
            </p:cNvSpPr>
            <p:nvPr/>
          </p:nvSpPr>
          <p:spPr bwMode="auto">
            <a:xfrm>
              <a:off x="3871" y="2228"/>
              <a:ext cx="350" cy="97"/>
            </a:xfrm>
            <a:custGeom>
              <a:avLst/>
              <a:gdLst>
                <a:gd name="T0" fmla="*/ 3 w 148"/>
                <a:gd name="T1" fmla="*/ 1 h 41"/>
                <a:gd name="T2" fmla="*/ 0 w 148"/>
                <a:gd name="T3" fmla="*/ 3 h 41"/>
                <a:gd name="T4" fmla="*/ 2 w 148"/>
                <a:gd name="T5" fmla="*/ 6 h 41"/>
                <a:gd name="T6" fmla="*/ 90 w 148"/>
                <a:gd name="T7" fmla="*/ 28 h 41"/>
                <a:gd name="T8" fmla="*/ 146 w 148"/>
                <a:gd name="T9" fmla="*/ 41 h 41"/>
                <a:gd name="T10" fmla="*/ 148 w 148"/>
                <a:gd name="T11" fmla="*/ 38 h 41"/>
                <a:gd name="T12" fmla="*/ 145 w 148"/>
                <a:gd name="T13" fmla="*/ 36 h 41"/>
                <a:gd name="T14" fmla="*/ 92 w 148"/>
                <a:gd name="T15" fmla="*/ 22 h 41"/>
                <a:gd name="T16" fmla="*/ 3 w 148"/>
                <a:gd name="T17" fmla="*/ 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41">
                  <a:moveTo>
                    <a:pt x="3" y="1"/>
                  </a:moveTo>
                  <a:cubicBezTo>
                    <a:pt x="2" y="0"/>
                    <a:pt x="0" y="1"/>
                    <a:pt x="0" y="3"/>
                  </a:cubicBezTo>
                  <a:cubicBezTo>
                    <a:pt x="0" y="4"/>
                    <a:pt x="1" y="6"/>
                    <a:pt x="2" y="6"/>
                  </a:cubicBezTo>
                  <a:cubicBezTo>
                    <a:pt x="11" y="8"/>
                    <a:pt x="54" y="18"/>
                    <a:pt x="90" y="28"/>
                  </a:cubicBezTo>
                  <a:cubicBezTo>
                    <a:pt x="119" y="35"/>
                    <a:pt x="144" y="41"/>
                    <a:pt x="146" y="41"/>
                  </a:cubicBezTo>
                  <a:cubicBezTo>
                    <a:pt x="147" y="41"/>
                    <a:pt x="148" y="40"/>
                    <a:pt x="148" y="38"/>
                  </a:cubicBezTo>
                  <a:cubicBezTo>
                    <a:pt x="148" y="37"/>
                    <a:pt x="147" y="36"/>
                    <a:pt x="145" y="36"/>
                  </a:cubicBezTo>
                  <a:cubicBezTo>
                    <a:pt x="145" y="36"/>
                    <a:pt x="120" y="30"/>
                    <a:pt x="92" y="22"/>
                  </a:cubicBezTo>
                  <a:cubicBezTo>
                    <a:pt x="55" y="13"/>
                    <a:pt x="12" y="2"/>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45">
              <a:extLst>
                <a:ext uri="{FF2B5EF4-FFF2-40B4-BE49-F238E27FC236}">
                  <a16:creationId xmlns:a16="http://schemas.microsoft.com/office/drawing/2014/main" xmlns="" id="{411624DF-4000-436A-ABCB-44BCD2D529DE}"/>
                </a:ext>
              </a:extLst>
            </p:cNvPr>
            <p:cNvSpPr>
              <a:spLocks/>
            </p:cNvSpPr>
            <p:nvPr/>
          </p:nvSpPr>
          <p:spPr bwMode="auto">
            <a:xfrm>
              <a:off x="4560" y="1702"/>
              <a:ext cx="26" cy="916"/>
            </a:xfrm>
            <a:custGeom>
              <a:avLst/>
              <a:gdLst>
                <a:gd name="T0" fmla="*/ 11 w 11"/>
                <a:gd name="T1" fmla="*/ 3 h 385"/>
                <a:gd name="T2" fmla="*/ 9 w 11"/>
                <a:gd name="T3" fmla="*/ 0 h 385"/>
                <a:gd name="T4" fmla="*/ 6 w 11"/>
                <a:gd name="T5" fmla="*/ 3 h 385"/>
                <a:gd name="T6" fmla="*/ 1 w 11"/>
                <a:gd name="T7" fmla="*/ 245 h 385"/>
                <a:gd name="T8" fmla="*/ 0 w 11"/>
                <a:gd name="T9" fmla="*/ 383 h 385"/>
                <a:gd name="T10" fmla="*/ 2 w 11"/>
                <a:gd name="T11" fmla="*/ 385 h 385"/>
                <a:gd name="T12" fmla="*/ 5 w 11"/>
                <a:gd name="T13" fmla="*/ 383 h 385"/>
                <a:gd name="T14" fmla="*/ 6 w 11"/>
                <a:gd name="T15" fmla="*/ 245 h 385"/>
                <a:gd name="T16" fmla="*/ 11 w 11"/>
                <a:gd name="T17" fmla="*/ 3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85">
                  <a:moveTo>
                    <a:pt x="11" y="3"/>
                  </a:moveTo>
                  <a:cubicBezTo>
                    <a:pt x="11" y="1"/>
                    <a:pt x="10" y="0"/>
                    <a:pt x="9" y="0"/>
                  </a:cubicBezTo>
                  <a:cubicBezTo>
                    <a:pt x="7" y="0"/>
                    <a:pt x="6" y="1"/>
                    <a:pt x="6" y="3"/>
                  </a:cubicBezTo>
                  <a:cubicBezTo>
                    <a:pt x="2" y="81"/>
                    <a:pt x="1" y="164"/>
                    <a:pt x="1" y="245"/>
                  </a:cubicBezTo>
                  <a:cubicBezTo>
                    <a:pt x="1" y="292"/>
                    <a:pt x="0" y="338"/>
                    <a:pt x="0" y="383"/>
                  </a:cubicBezTo>
                  <a:cubicBezTo>
                    <a:pt x="0" y="384"/>
                    <a:pt x="1" y="385"/>
                    <a:pt x="2" y="385"/>
                  </a:cubicBezTo>
                  <a:cubicBezTo>
                    <a:pt x="4" y="385"/>
                    <a:pt x="5" y="384"/>
                    <a:pt x="5" y="383"/>
                  </a:cubicBezTo>
                  <a:cubicBezTo>
                    <a:pt x="6" y="338"/>
                    <a:pt x="6" y="292"/>
                    <a:pt x="6" y="245"/>
                  </a:cubicBezTo>
                  <a:cubicBezTo>
                    <a:pt x="7" y="164"/>
                    <a:pt x="7" y="81"/>
                    <a:pt x="1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46">
              <a:extLst>
                <a:ext uri="{FF2B5EF4-FFF2-40B4-BE49-F238E27FC236}">
                  <a16:creationId xmlns:a16="http://schemas.microsoft.com/office/drawing/2014/main" xmlns="" id="{6AF59579-2B5E-44A1-9A87-EE4A54729ABC}"/>
                </a:ext>
              </a:extLst>
            </p:cNvPr>
            <p:cNvSpPr>
              <a:spLocks/>
            </p:cNvSpPr>
            <p:nvPr/>
          </p:nvSpPr>
          <p:spPr bwMode="auto">
            <a:xfrm>
              <a:off x="3416" y="2282"/>
              <a:ext cx="26" cy="357"/>
            </a:xfrm>
            <a:custGeom>
              <a:avLst/>
              <a:gdLst>
                <a:gd name="T0" fmla="*/ 6 w 11"/>
                <a:gd name="T1" fmla="*/ 2 h 150"/>
                <a:gd name="T2" fmla="*/ 3 w 11"/>
                <a:gd name="T3" fmla="*/ 0 h 150"/>
                <a:gd name="T4" fmla="*/ 0 w 11"/>
                <a:gd name="T5" fmla="*/ 2 h 150"/>
                <a:gd name="T6" fmla="*/ 2 w 11"/>
                <a:gd name="T7" fmla="*/ 95 h 150"/>
                <a:gd name="T8" fmla="*/ 5 w 11"/>
                <a:gd name="T9" fmla="*/ 147 h 150"/>
                <a:gd name="T10" fmla="*/ 9 w 11"/>
                <a:gd name="T11" fmla="*/ 149 h 150"/>
                <a:gd name="T12" fmla="*/ 11 w 11"/>
                <a:gd name="T13" fmla="*/ 146 h 150"/>
                <a:gd name="T14" fmla="*/ 7 w 11"/>
                <a:gd name="T15" fmla="*/ 95 h 150"/>
                <a:gd name="T16" fmla="*/ 6 w 11"/>
                <a:gd name="T17" fmla="*/ 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50">
                  <a:moveTo>
                    <a:pt x="6" y="2"/>
                  </a:moveTo>
                  <a:cubicBezTo>
                    <a:pt x="6" y="1"/>
                    <a:pt x="5" y="0"/>
                    <a:pt x="3" y="0"/>
                  </a:cubicBezTo>
                  <a:cubicBezTo>
                    <a:pt x="2" y="0"/>
                    <a:pt x="0" y="1"/>
                    <a:pt x="0" y="2"/>
                  </a:cubicBezTo>
                  <a:cubicBezTo>
                    <a:pt x="0" y="16"/>
                    <a:pt x="1" y="59"/>
                    <a:pt x="2" y="95"/>
                  </a:cubicBezTo>
                  <a:cubicBezTo>
                    <a:pt x="3" y="117"/>
                    <a:pt x="4" y="137"/>
                    <a:pt x="5" y="147"/>
                  </a:cubicBezTo>
                  <a:cubicBezTo>
                    <a:pt x="6" y="149"/>
                    <a:pt x="7" y="150"/>
                    <a:pt x="9" y="149"/>
                  </a:cubicBezTo>
                  <a:cubicBezTo>
                    <a:pt x="10" y="149"/>
                    <a:pt x="11" y="148"/>
                    <a:pt x="11" y="146"/>
                  </a:cubicBezTo>
                  <a:cubicBezTo>
                    <a:pt x="9" y="136"/>
                    <a:pt x="8" y="117"/>
                    <a:pt x="7" y="95"/>
                  </a:cubicBezTo>
                  <a:cubicBezTo>
                    <a:pt x="6" y="59"/>
                    <a:pt x="6" y="16"/>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47">
              <a:extLst>
                <a:ext uri="{FF2B5EF4-FFF2-40B4-BE49-F238E27FC236}">
                  <a16:creationId xmlns:a16="http://schemas.microsoft.com/office/drawing/2014/main" xmlns="" id="{6B4530E1-108F-451B-AE33-4DC797DA1502}"/>
                </a:ext>
              </a:extLst>
            </p:cNvPr>
            <p:cNvSpPr>
              <a:spLocks/>
            </p:cNvSpPr>
            <p:nvPr/>
          </p:nvSpPr>
          <p:spPr bwMode="auto">
            <a:xfrm>
              <a:off x="2625" y="2615"/>
              <a:ext cx="2435" cy="105"/>
            </a:xfrm>
            <a:custGeom>
              <a:avLst/>
              <a:gdLst>
                <a:gd name="T0" fmla="*/ 3 w 1028"/>
                <a:gd name="T1" fmla="*/ 18 h 44"/>
                <a:gd name="T2" fmla="*/ 0 w 1028"/>
                <a:gd name="T3" fmla="*/ 21 h 44"/>
                <a:gd name="T4" fmla="*/ 3 w 1028"/>
                <a:gd name="T5" fmla="*/ 24 h 44"/>
                <a:gd name="T6" fmla="*/ 252 w 1028"/>
                <a:gd name="T7" fmla="*/ 20 h 44"/>
                <a:gd name="T8" fmla="*/ 1009 w 1028"/>
                <a:gd name="T9" fmla="*/ 20 h 44"/>
                <a:gd name="T10" fmla="*/ 1018 w 1028"/>
                <a:gd name="T11" fmla="*/ 25 h 44"/>
                <a:gd name="T12" fmla="*/ 667 w 1028"/>
                <a:gd name="T13" fmla="*/ 29 h 44"/>
                <a:gd name="T14" fmla="*/ 508 w 1028"/>
                <a:gd name="T15" fmla="*/ 26 h 44"/>
                <a:gd name="T16" fmla="*/ 191 w 1028"/>
                <a:gd name="T17" fmla="*/ 27 h 44"/>
                <a:gd name="T18" fmla="*/ 71 w 1028"/>
                <a:gd name="T19" fmla="*/ 41 h 44"/>
                <a:gd name="T20" fmla="*/ 74 w 1028"/>
                <a:gd name="T21" fmla="*/ 44 h 44"/>
                <a:gd name="T22" fmla="*/ 77 w 1028"/>
                <a:gd name="T23" fmla="*/ 42 h 44"/>
                <a:gd name="T24" fmla="*/ 191 w 1028"/>
                <a:gd name="T25" fmla="*/ 32 h 44"/>
                <a:gd name="T26" fmla="*/ 508 w 1028"/>
                <a:gd name="T27" fmla="*/ 32 h 44"/>
                <a:gd name="T28" fmla="*/ 667 w 1028"/>
                <a:gd name="T29" fmla="*/ 35 h 44"/>
                <a:gd name="T30" fmla="*/ 1020 w 1028"/>
                <a:gd name="T31" fmla="*/ 30 h 44"/>
                <a:gd name="T32" fmla="*/ 1027 w 1028"/>
                <a:gd name="T33" fmla="*/ 21 h 44"/>
                <a:gd name="T34" fmla="*/ 252 w 1028"/>
                <a:gd name="T35" fmla="*/ 14 h 44"/>
                <a:gd name="T36" fmla="*/ 3 w 1028"/>
                <a:gd name="T37" fmla="*/ 1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8" h="44">
                  <a:moveTo>
                    <a:pt x="3" y="18"/>
                  </a:moveTo>
                  <a:cubicBezTo>
                    <a:pt x="2" y="18"/>
                    <a:pt x="0" y="19"/>
                    <a:pt x="0" y="21"/>
                  </a:cubicBezTo>
                  <a:cubicBezTo>
                    <a:pt x="0" y="22"/>
                    <a:pt x="2" y="24"/>
                    <a:pt x="3" y="24"/>
                  </a:cubicBezTo>
                  <a:cubicBezTo>
                    <a:pt x="59" y="23"/>
                    <a:pt x="148" y="22"/>
                    <a:pt x="252" y="20"/>
                  </a:cubicBezTo>
                  <a:cubicBezTo>
                    <a:pt x="390" y="17"/>
                    <a:pt x="935" y="7"/>
                    <a:pt x="1009" y="20"/>
                  </a:cubicBezTo>
                  <a:cubicBezTo>
                    <a:pt x="1017" y="22"/>
                    <a:pt x="1023" y="22"/>
                    <a:pt x="1018" y="25"/>
                  </a:cubicBezTo>
                  <a:cubicBezTo>
                    <a:pt x="988" y="36"/>
                    <a:pt x="839" y="33"/>
                    <a:pt x="667" y="29"/>
                  </a:cubicBezTo>
                  <a:cubicBezTo>
                    <a:pt x="615" y="28"/>
                    <a:pt x="561" y="27"/>
                    <a:pt x="508" y="26"/>
                  </a:cubicBezTo>
                  <a:cubicBezTo>
                    <a:pt x="388" y="25"/>
                    <a:pt x="273" y="25"/>
                    <a:pt x="191" y="27"/>
                  </a:cubicBezTo>
                  <a:cubicBezTo>
                    <a:pt x="118" y="29"/>
                    <a:pt x="71" y="33"/>
                    <a:pt x="71" y="41"/>
                  </a:cubicBezTo>
                  <a:cubicBezTo>
                    <a:pt x="71" y="43"/>
                    <a:pt x="72" y="44"/>
                    <a:pt x="74" y="44"/>
                  </a:cubicBezTo>
                  <a:cubicBezTo>
                    <a:pt x="75" y="44"/>
                    <a:pt x="77" y="44"/>
                    <a:pt x="77" y="42"/>
                  </a:cubicBezTo>
                  <a:cubicBezTo>
                    <a:pt x="78" y="38"/>
                    <a:pt x="121" y="34"/>
                    <a:pt x="191" y="32"/>
                  </a:cubicBezTo>
                  <a:cubicBezTo>
                    <a:pt x="273" y="30"/>
                    <a:pt x="388" y="30"/>
                    <a:pt x="508" y="32"/>
                  </a:cubicBezTo>
                  <a:cubicBezTo>
                    <a:pt x="561" y="33"/>
                    <a:pt x="615" y="34"/>
                    <a:pt x="667" y="35"/>
                  </a:cubicBezTo>
                  <a:cubicBezTo>
                    <a:pt x="839" y="39"/>
                    <a:pt x="989" y="42"/>
                    <a:pt x="1020" y="30"/>
                  </a:cubicBezTo>
                  <a:cubicBezTo>
                    <a:pt x="1026" y="27"/>
                    <a:pt x="1028" y="25"/>
                    <a:pt x="1027" y="21"/>
                  </a:cubicBezTo>
                  <a:cubicBezTo>
                    <a:pt x="1018" y="0"/>
                    <a:pt x="570" y="9"/>
                    <a:pt x="252" y="14"/>
                  </a:cubicBezTo>
                  <a:cubicBezTo>
                    <a:pt x="148" y="16"/>
                    <a:pt x="59" y="18"/>
                    <a:pt x="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 name="文本框 1">
            <a:extLst>
              <a:ext uri="{FF2B5EF4-FFF2-40B4-BE49-F238E27FC236}">
                <a16:creationId xmlns:a16="http://schemas.microsoft.com/office/drawing/2014/main" xmlns="" id="{7F0AC2D5-3F4B-44B6-8D7B-B1378EA3D05F}"/>
              </a:ext>
            </a:extLst>
          </p:cNvPr>
          <p:cNvSpPr txBox="1"/>
          <p:nvPr/>
        </p:nvSpPr>
        <p:spPr>
          <a:xfrm>
            <a:off x="5558344" y="3484819"/>
            <a:ext cx="4447733" cy="369332"/>
          </a:xfrm>
          <a:prstGeom prst="rect">
            <a:avLst/>
          </a:prstGeom>
          <a:noFill/>
        </p:spPr>
        <p:txBody>
          <a:bodyPr wrap="square" rtlCol="0">
            <a:spAutoFit/>
          </a:bodyPr>
          <a:lstStyle/>
          <a:p>
            <a:pPr algn="ctr"/>
            <a:r>
              <a:rPr lang="en-US" altLang="zh-CN" dirty="0"/>
              <a:t>Summary</a:t>
            </a:r>
          </a:p>
        </p:txBody>
      </p:sp>
    </p:spTree>
    <p:extLst>
      <p:ext uri="{BB962C8B-B14F-4D97-AF65-F5344CB8AC3E}">
        <p14:creationId xmlns:p14="http://schemas.microsoft.com/office/powerpoint/2010/main" val="1797700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par>
                                <p:cTn id="9" presetID="22" presetClass="entr" presetSubtype="8"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par>
                                <p:cTn id="17" presetID="16" presetClass="entr" presetSubtype="37" fill="hold" grpId="0"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barn(outVertical)">
                                      <p:cBhvr>
                                        <p:cTn id="19" dur="500"/>
                                        <p:tgtEl>
                                          <p:spTgt spid="15"/>
                                        </p:tgtEl>
                                      </p:cBhvr>
                                    </p:animEffect>
                                  </p:childTnLst>
                                </p:cTn>
                              </p:par>
                              <p:par>
                                <p:cTn id="20" presetID="10" presetClass="entr" presetSubtype="0" fill="hold" nodeType="withEffect">
                                  <p:stCondLst>
                                    <p:cond delay="6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a:extLst>
              <a:ext uri="{FF2B5EF4-FFF2-40B4-BE49-F238E27FC236}">
                <a16:creationId xmlns:a16="http://schemas.microsoft.com/office/drawing/2014/main" xmlns="" id="{D8F4EFBC-234D-4B77-8E03-9B86DD2CFC9D}"/>
              </a:ext>
            </a:extLst>
          </p:cNvPr>
          <p:cNvSpPr/>
          <p:nvPr/>
        </p:nvSpPr>
        <p:spPr>
          <a:xfrm>
            <a:off x="1382255" y="1381069"/>
            <a:ext cx="8973991" cy="41413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1" descr="b3119313b07eca8032bb094b9a2397dda04483db">
            <a:extLst>
              <a:ext uri="{FF2B5EF4-FFF2-40B4-BE49-F238E27FC236}">
                <a16:creationId xmlns:a16="http://schemas.microsoft.com/office/drawing/2014/main" xmlns="" id="{7302D7C2-E39D-4131-A449-519945F6BC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矩形 28">
            <a:extLst>
              <a:ext uri="{FF2B5EF4-FFF2-40B4-BE49-F238E27FC236}">
                <a16:creationId xmlns:a16="http://schemas.microsoft.com/office/drawing/2014/main" xmlns="" id="{DA2CF803-CAFF-41EE-8A29-FBCA7447039D}"/>
              </a:ext>
            </a:extLst>
          </p:cNvPr>
          <p:cNvSpPr/>
          <p:nvPr/>
        </p:nvSpPr>
        <p:spPr>
          <a:xfrm>
            <a:off x="1186002" y="372621"/>
            <a:ext cx="6952158"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交通调查结果展示（总结）</a:t>
            </a:r>
          </a:p>
        </p:txBody>
      </p:sp>
      <p:grpSp>
        <p:nvGrpSpPr>
          <p:cNvPr id="15" name="Group 21">
            <a:extLst>
              <a:ext uri="{FF2B5EF4-FFF2-40B4-BE49-F238E27FC236}">
                <a16:creationId xmlns:a16="http://schemas.microsoft.com/office/drawing/2014/main" xmlns="" id="{2DE56561-7597-4833-9E7F-719220584B7E}"/>
              </a:ext>
            </a:extLst>
          </p:cNvPr>
          <p:cNvGrpSpPr>
            <a:grpSpLocks noChangeAspect="1"/>
          </p:cNvGrpSpPr>
          <p:nvPr/>
        </p:nvGrpSpPr>
        <p:grpSpPr bwMode="auto">
          <a:xfrm>
            <a:off x="9991899" y="5396614"/>
            <a:ext cx="1887673" cy="1222078"/>
            <a:chOff x="2892" y="1545"/>
            <a:chExt cx="1903" cy="1232"/>
          </a:xfrm>
          <a:solidFill>
            <a:srgbClr val="4A67AA"/>
          </a:solidFill>
        </p:grpSpPr>
        <p:sp>
          <p:nvSpPr>
            <p:cNvPr id="16" name="Freeform 22">
              <a:extLst>
                <a:ext uri="{FF2B5EF4-FFF2-40B4-BE49-F238E27FC236}">
                  <a16:creationId xmlns:a16="http://schemas.microsoft.com/office/drawing/2014/main" xmlns="" id="{0B2422AF-7DE0-4E8F-B8D9-DA32CF22356F}"/>
                </a:ext>
              </a:extLst>
            </p:cNvPr>
            <p:cNvSpPr>
              <a:spLocks/>
            </p:cNvSpPr>
            <p:nvPr/>
          </p:nvSpPr>
          <p:spPr bwMode="auto">
            <a:xfrm>
              <a:off x="3123" y="1545"/>
              <a:ext cx="374" cy="1097"/>
            </a:xfrm>
            <a:custGeom>
              <a:avLst/>
              <a:gdLst>
                <a:gd name="T0" fmla="*/ 153 w 158"/>
                <a:gd name="T1" fmla="*/ 0 h 461"/>
                <a:gd name="T2" fmla="*/ 20 w 158"/>
                <a:gd name="T3" fmla="*/ 123 h 461"/>
                <a:gd name="T4" fmla="*/ 72 w 158"/>
                <a:gd name="T5" fmla="*/ 88 h 461"/>
                <a:gd name="T6" fmla="*/ 24 w 158"/>
                <a:gd name="T7" fmla="*/ 135 h 461"/>
                <a:gd name="T8" fmla="*/ 53 w 158"/>
                <a:gd name="T9" fmla="*/ 126 h 461"/>
                <a:gd name="T10" fmla="*/ 26 w 158"/>
                <a:gd name="T11" fmla="*/ 148 h 461"/>
                <a:gd name="T12" fmla="*/ 18 w 158"/>
                <a:gd name="T13" fmla="*/ 158 h 461"/>
                <a:gd name="T14" fmla="*/ 121 w 158"/>
                <a:gd name="T15" fmla="*/ 125 h 461"/>
                <a:gd name="T16" fmla="*/ 89 w 158"/>
                <a:gd name="T17" fmla="*/ 142 h 461"/>
                <a:gd name="T18" fmla="*/ 24 w 158"/>
                <a:gd name="T19" fmla="*/ 188 h 461"/>
                <a:gd name="T20" fmla="*/ 88 w 158"/>
                <a:gd name="T21" fmla="*/ 163 h 461"/>
                <a:gd name="T22" fmla="*/ 53 w 158"/>
                <a:gd name="T23" fmla="*/ 184 h 461"/>
                <a:gd name="T24" fmla="*/ 16 w 158"/>
                <a:gd name="T25" fmla="*/ 203 h 461"/>
                <a:gd name="T26" fmla="*/ 38 w 158"/>
                <a:gd name="T27" fmla="*/ 202 h 461"/>
                <a:gd name="T28" fmla="*/ 16 w 158"/>
                <a:gd name="T29" fmla="*/ 218 h 461"/>
                <a:gd name="T30" fmla="*/ 128 w 158"/>
                <a:gd name="T31" fmla="*/ 197 h 461"/>
                <a:gd name="T32" fmla="*/ 61 w 158"/>
                <a:gd name="T33" fmla="*/ 234 h 461"/>
                <a:gd name="T34" fmla="*/ 75 w 158"/>
                <a:gd name="T35" fmla="*/ 240 h 461"/>
                <a:gd name="T36" fmla="*/ 28 w 158"/>
                <a:gd name="T37" fmla="*/ 258 h 461"/>
                <a:gd name="T38" fmla="*/ 61 w 158"/>
                <a:gd name="T39" fmla="*/ 257 h 461"/>
                <a:gd name="T40" fmla="*/ 19 w 158"/>
                <a:gd name="T41" fmla="*/ 294 h 461"/>
                <a:gd name="T42" fmla="*/ 60 w 158"/>
                <a:gd name="T43" fmla="*/ 290 h 461"/>
                <a:gd name="T44" fmla="*/ 20 w 158"/>
                <a:gd name="T45" fmla="*/ 315 h 461"/>
                <a:gd name="T46" fmla="*/ 75 w 158"/>
                <a:gd name="T47" fmla="*/ 314 h 461"/>
                <a:gd name="T48" fmla="*/ 126 w 158"/>
                <a:gd name="T49" fmla="*/ 326 h 461"/>
                <a:gd name="T50" fmla="*/ 20 w 158"/>
                <a:gd name="T51" fmla="*/ 371 h 461"/>
                <a:gd name="T52" fmla="*/ 88 w 158"/>
                <a:gd name="T53" fmla="*/ 366 h 461"/>
                <a:gd name="T54" fmla="*/ 71 w 158"/>
                <a:gd name="T55" fmla="*/ 401 h 461"/>
                <a:gd name="T56" fmla="*/ 21 w 158"/>
                <a:gd name="T57" fmla="*/ 427 h 461"/>
                <a:gd name="T58" fmla="*/ 60 w 158"/>
                <a:gd name="T59" fmla="*/ 438 h 461"/>
                <a:gd name="T60" fmla="*/ 69 w 158"/>
                <a:gd name="T61" fmla="*/ 454 h 461"/>
                <a:gd name="T62" fmla="*/ 138 w 158"/>
                <a:gd name="T63" fmla="*/ 451 h 461"/>
                <a:gd name="T64" fmla="*/ 61 w 158"/>
                <a:gd name="T65" fmla="*/ 444 h 461"/>
                <a:gd name="T66" fmla="*/ 55 w 158"/>
                <a:gd name="T67" fmla="*/ 424 h 461"/>
                <a:gd name="T68" fmla="*/ 139 w 158"/>
                <a:gd name="T69" fmla="*/ 393 h 461"/>
                <a:gd name="T70" fmla="*/ 137 w 158"/>
                <a:gd name="T71" fmla="*/ 389 h 461"/>
                <a:gd name="T72" fmla="*/ 74 w 158"/>
                <a:gd name="T73" fmla="*/ 385 h 461"/>
                <a:gd name="T74" fmla="*/ 38 w 158"/>
                <a:gd name="T75" fmla="*/ 369 h 461"/>
                <a:gd name="T76" fmla="*/ 53 w 158"/>
                <a:gd name="T77" fmla="*/ 331 h 461"/>
                <a:gd name="T78" fmla="*/ 128 w 158"/>
                <a:gd name="T79" fmla="*/ 295 h 461"/>
                <a:gd name="T80" fmla="*/ 94 w 158"/>
                <a:gd name="T81" fmla="*/ 295 h 461"/>
                <a:gd name="T82" fmla="*/ 59 w 158"/>
                <a:gd name="T83" fmla="*/ 284 h 461"/>
                <a:gd name="T84" fmla="*/ 138 w 158"/>
                <a:gd name="T85" fmla="*/ 244 h 461"/>
                <a:gd name="T86" fmla="*/ 73 w 158"/>
                <a:gd name="T87" fmla="*/ 248 h 461"/>
                <a:gd name="T88" fmla="*/ 142 w 158"/>
                <a:gd name="T89" fmla="*/ 219 h 461"/>
                <a:gd name="T90" fmla="*/ 89 w 158"/>
                <a:gd name="T91" fmla="*/ 219 h 461"/>
                <a:gd name="T92" fmla="*/ 135 w 158"/>
                <a:gd name="T93" fmla="*/ 193 h 461"/>
                <a:gd name="T94" fmla="*/ 51 w 158"/>
                <a:gd name="T95" fmla="*/ 210 h 461"/>
                <a:gd name="T96" fmla="*/ 135 w 158"/>
                <a:gd name="T97" fmla="*/ 176 h 461"/>
                <a:gd name="T98" fmla="*/ 137 w 158"/>
                <a:gd name="T99" fmla="*/ 172 h 461"/>
                <a:gd name="T100" fmla="*/ 132 w 158"/>
                <a:gd name="T101" fmla="*/ 170 h 461"/>
                <a:gd name="T102" fmla="*/ 60 w 158"/>
                <a:gd name="T103" fmla="*/ 188 h 461"/>
                <a:gd name="T104" fmla="*/ 137 w 158"/>
                <a:gd name="T105" fmla="*/ 149 h 461"/>
                <a:gd name="T106" fmla="*/ 79 w 158"/>
                <a:gd name="T107" fmla="*/ 159 h 461"/>
                <a:gd name="T108" fmla="*/ 92 w 158"/>
                <a:gd name="T109" fmla="*/ 148 h 461"/>
                <a:gd name="T110" fmla="*/ 140 w 158"/>
                <a:gd name="T111" fmla="*/ 122 h 461"/>
                <a:gd name="T112" fmla="*/ 91 w 158"/>
                <a:gd name="T113" fmla="*/ 128 h 461"/>
                <a:gd name="T114" fmla="*/ 137 w 158"/>
                <a:gd name="T115" fmla="*/ 89 h 461"/>
                <a:gd name="T116" fmla="*/ 118 w 158"/>
                <a:gd name="T117" fmla="*/ 91 h 461"/>
                <a:gd name="T118" fmla="*/ 47 w 158"/>
                <a:gd name="T119" fmla="*/ 122 h 461"/>
                <a:gd name="T120" fmla="*/ 116 w 158"/>
                <a:gd name="T121" fmla="*/ 51 h 461"/>
                <a:gd name="T122" fmla="*/ 116 w 158"/>
                <a:gd name="T123" fmla="*/ 37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8" h="461">
                  <a:moveTo>
                    <a:pt x="155" y="6"/>
                  </a:moveTo>
                  <a:cubicBezTo>
                    <a:pt x="157" y="6"/>
                    <a:pt x="158" y="4"/>
                    <a:pt x="157" y="2"/>
                  </a:cubicBezTo>
                  <a:cubicBezTo>
                    <a:pt x="156" y="0"/>
                    <a:pt x="154" y="0"/>
                    <a:pt x="153" y="0"/>
                  </a:cubicBezTo>
                  <a:cubicBezTo>
                    <a:pt x="147" y="3"/>
                    <a:pt x="131" y="16"/>
                    <a:pt x="112" y="32"/>
                  </a:cubicBezTo>
                  <a:cubicBezTo>
                    <a:pt x="83" y="57"/>
                    <a:pt x="47" y="90"/>
                    <a:pt x="37" y="100"/>
                  </a:cubicBezTo>
                  <a:cubicBezTo>
                    <a:pt x="36" y="101"/>
                    <a:pt x="15" y="119"/>
                    <a:pt x="20" y="123"/>
                  </a:cubicBezTo>
                  <a:cubicBezTo>
                    <a:pt x="21" y="124"/>
                    <a:pt x="23" y="124"/>
                    <a:pt x="24" y="124"/>
                  </a:cubicBezTo>
                  <a:cubicBezTo>
                    <a:pt x="29" y="121"/>
                    <a:pt x="38" y="114"/>
                    <a:pt x="48" y="106"/>
                  </a:cubicBezTo>
                  <a:cubicBezTo>
                    <a:pt x="58" y="98"/>
                    <a:pt x="68" y="90"/>
                    <a:pt x="72" y="88"/>
                  </a:cubicBezTo>
                  <a:cubicBezTo>
                    <a:pt x="73" y="88"/>
                    <a:pt x="84" y="80"/>
                    <a:pt x="98" y="71"/>
                  </a:cubicBezTo>
                  <a:cubicBezTo>
                    <a:pt x="92" y="76"/>
                    <a:pt x="86" y="81"/>
                    <a:pt x="80" y="86"/>
                  </a:cubicBezTo>
                  <a:cubicBezTo>
                    <a:pt x="53" y="109"/>
                    <a:pt x="26" y="131"/>
                    <a:pt x="24" y="135"/>
                  </a:cubicBezTo>
                  <a:cubicBezTo>
                    <a:pt x="24" y="135"/>
                    <a:pt x="22" y="139"/>
                    <a:pt x="23" y="140"/>
                  </a:cubicBezTo>
                  <a:cubicBezTo>
                    <a:pt x="25" y="141"/>
                    <a:pt x="29" y="140"/>
                    <a:pt x="29" y="138"/>
                  </a:cubicBezTo>
                  <a:cubicBezTo>
                    <a:pt x="31" y="137"/>
                    <a:pt x="40" y="132"/>
                    <a:pt x="53" y="126"/>
                  </a:cubicBezTo>
                  <a:cubicBezTo>
                    <a:pt x="65" y="120"/>
                    <a:pt x="80" y="114"/>
                    <a:pt x="93" y="108"/>
                  </a:cubicBezTo>
                  <a:cubicBezTo>
                    <a:pt x="70" y="122"/>
                    <a:pt x="45" y="137"/>
                    <a:pt x="37" y="141"/>
                  </a:cubicBezTo>
                  <a:cubicBezTo>
                    <a:pt x="36" y="141"/>
                    <a:pt x="31" y="144"/>
                    <a:pt x="26" y="148"/>
                  </a:cubicBezTo>
                  <a:cubicBezTo>
                    <a:pt x="24" y="150"/>
                    <a:pt x="21" y="152"/>
                    <a:pt x="18" y="154"/>
                  </a:cubicBezTo>
                  <a:cubicBezTo>
                    <a:pt x="18" y="154"/>
                    <a:pt x="18" y="154"/>
                    <a:pt x="18" y="154"/>
                  </a:cubicBezTo>
                  <a:cubicBezTo>
                    <a:pt x="17" y="155"/>
                    <a:pt x="17" y="157"/>
                    <a:pt x="18" y="158"/>
                  </a:cubicBezTo>
                  <a:cubicBezTo>
                    <a:pt x="19" y="159"/>
                    <a:pt x="21" y="159"/>
                    <a:pt x="22" y="158"/>
                  </a:cubicBezTo>
                  <a:cubicBezTo>
                    <a:pt x="27" y="156"/>
                    <a:pt x="62" y="143"/>
                    <a:pt x="93" y="134"/>
                  </a:cubicBezTo>
                  <a:cubicBezTo>
                    <a:pt x="103" y="130"/>
                    <a:pt x="113" y="128"/>
                    <a:pt x="121" y="125"/>
                  </a:cubicBezTo>
                  <a:cubicBezTo>
                    <a:pt x="120" y="126"/>
                    <a:pt x="119" y="126"/>
                    <a:pt x="118" y="127"/>
                  </a:cubicBezTo>
                  <a:cubicBezTo>
                    <a:pt x="112" y="130"/>
                    <a:pt x="105" y="133"/>
                    <a:pt x="94" y="139"/>
                  </a:cubicBezTo>
                  <a:cubicBezTo>
                    <a:pt x="89" y="142"/>
                    <a:pt x="89" y="142"/>
                    <a:pt x="89" y="142"/>
                  </a:cubicBezTo>
                  <a:cubicBezTo>
                    <a:pt x="84" y="145"/>
                    <a:pt x="78" y="148"/>
                    <a:pt x="70" y="152"/>
                  </a:cubicBezTo>
                  <a:cubicBezTo>
                    <a:pt x="68" y="153"/>
                    <a:pt x="15" y="179"/>
                    <a:pt x="20" y="187"/>
                  </a:cubicBezTo>
                  <a:cubicBezTo>
                    <a:pt x="21" y="188"/>
                    <a:pt x="23" y="188"/>
                    <a:pt x="24" y="188"/>
                  </a:cubicBezTo>
                  <a:cubicBezTo>
                    <a:pt x="26" y="187"/>
                    <a:pt x="29" y="186"/>
                    <a:pt x="32" y="184"/>
                  </a:cubicBezTo>
                  <a:cubicBezTo>
                    <a:pt x="46" y="179"/>
                    <a:pt x="73" y="167"/>
                    <a:pt x="80" y="165"/>
                  </a:cubicBezTo>
                  <a:cubicBezTo>
                    <a:pt x="82" y="164"/>
                    <a:pt x="85" y="163"/>
                    <a:pt x="88" y="163"/>
                  </a:cubicBezTo>
                  <a:cubicBezTo>
                    <a:pt x="96" y="160"/>
                    <a:pt x="105" y="158"/>
                    <a:pt x="113" y="156"/>
                  </a:cubicBezTo>
                  <a:cubicBezTo>
                    <a:pt x="111" y="157"/>
                    <a:pt x="109" y="158"/>
                    <a:pt x="107" y="159"/>
                  </a:cubicBezTo>
                  <a:cubicBezTo>
                    <a:pt x="87" y="168"/>
                    <a:pt x="62" y="180"/>
                    <a:pt x="53" y="184"/>
                  </a:cubicBezTo>
                  <a:cubicBezTo>
                    <a:pt x="52" y="185"/>
                    <a:pt x="51" y="185"/>
                    <a:pt x="51" y="185"/>
                  </a:cubicBezTo>
                  <a:cubicBezTo>
                    <a:pt x="42" y="189"/>
                    <a:pt x="17" y="199"/>
                    <a:pt x="16" y="203"/>
                  </a:cubicBezTo>
                  <a:cubicBezTo>
                    <a:pt x="16" y="203"/>
                    <a:pt x="16" y="203"/>
                    <a:pt x="16" y="203"/>
                  </a:cubicBezTo>
                  <a:cubicBezTo>
                    <a:pt x="16" y="205"/>
                    <a:pt x="17" y="207"/>
                    <a:pt x="19" y="207"/>
                  </a:cubicBezTo>
                  <a:cubicBezTo>
                    <a:pt x="19" y="207"/>
                    <a:pt x="20" y="207"/>
                    <a:pt x="21" y="207"/>
                  </a:cubicBezTo>
                  <a:cubicBezTo>
                    <a:pt x="24" y="206"/>
                    <a:pt x="30" y="204"/>
                    <a:pt x="38" y="202"/>
                  </a:cubicBezTo>
                  <a:cubicBezTo>
                    <a:pt x="54" y="197"/>
                    <a:pt x="77" y="189"/>
                    <a:pt x="91" y="185"/>
                  </a:cubicBezTo>
                  <a:cubicBezTo>
                    <a:pt x="81" y="190"/>
                    <a:pt x="69" y="195"/>
                    <a:pt x="59" y="200"/>
                  </a:cubicBezTo>
                  <a:cubicBezTo>
                    <a:pt x="53" y="202"/>
                    <a:pt x="21" y="218"/>
                    <a:pt x="16" y="218"/>
                  </a:cubicBezTo>
                  <a:cubicBezTo>
                    <a:pt x="15" y="218"/>
                    <a:pt x="13" y="219"/>
                    <a:pt x="13" y="220"/>
                  </a:cubicBezTo>
                  <a:cubicBezTo>
                    <a:pt x="11" y="233"/>
                    <a:pt x="66" y="212"/>
                    <a:pt x="70" y="211"/>
                  </a:cubicBezTo>
                  <a:cubicBezTo>
                    <a:pt x="92" y="204"/>
                    <a:pt x="116" y="196"/>
                    <a:pt x="128" y="197"/>
                  </a:cubicBezTo>
                  <a:cubicBezTo>
                    <a:pt x="114" y="204"/>
                    <a:pt x="52" y="226"/>
                    <a:pt x="28" y="234"/>
                  </a:cubicBezTo>
                  <a:cubicBezTo>
                    <a:pt x="27" y="235"/>
                    <a:pt x="18" y="238"/>
                    <a:pt x="17" y="240"/>
                  </a:cubicBezTo>
                  <a:cubicBezTo>
                    <a:pt x="14" y="251"/>
                    <a:pt x="44" y="239"/>
                    <a:pt x="61" y="234"/>
                  </a:cubicBezTo>
                  <a:cubicBezTo>
                    <a:pt x="79" y="228"/>
                    <a:pt x="100" y="221"/>
                    <a:pt x="127" y="220"/>
                  </a:cubicBezTo>
                  <a:cubicBezTo>
                    <a:pt x="123" y="221"/>
                    <a:pt x="118" y="223"/>
                    <a:pt x="113" y="225"/>
                  </a:cubicBezTo>
                  <a:cubicBezTo>
                    <a:pt x="99" y="230"/>
                    <a:pt x="83" y="236"/>
                    <a:pt x="75" y="240"/>
                  </a:cubicBezTo>
                  <a:cubicBezTo>
                    <a:pt x="72" y="241"/>
                    <a:pt x="55" y="249"/>
                    <a:pt x="42" y="254"/>
                  </a:cubicBezTo>
                  <a:cubicBezTo>
                    <a:pt x="38" y="255"/>
                    <a:pt x="34" y="257"/>
                    <a:pt x="31" y="257"/>
                  </a:cubicBezTo>
                  <a:cubicBezTo>
                    <a:pt x="30" y="258"/>
                    <a:pt x="28" y="258"/>
                    <a:pt x="28" y="258"/>
                  </a:cubicBezTo>
                  <a:cubicBezTo>
                    <a:pt x="26" y="258"/>
                    <a:pt x="25" y="259"/>
                    <a:pt x="25" y="260"/>
                  </a:cubicBezTo>
                  <a:cubicBezTo>
                    <a:pt x="24" y="264"/>
                    <a:pt x="27" y="264"/>
                    <a:pt x="30" y="264"/>
                  </a:cubicBezTo>
                  <a:cubicBezTo>
                    <a:pt x="35" y="263"/>
                    <a:pt x="47" y="260"/>
                    <a:pt x="61" y="257"/>
                  </a:cubicBezTo>
                  <a:cubicBezTo>
                    <a:pt x="85" y="251"/>
                    <a:pt x="116" y="244"/>
                    <a:pt x="129" y="243"/>
                  </a:cubicBezTo>
                  <a:cubicBezTo>
                    <a:pt x="121" y="247"/>
                    <a:pt x="105" y="253"/>
                    <a:pt x="87" y="260"/>
                  </a:cubicBezTo>
                  <a:cubicBezTo>
                    <a:pt x="56" y="273"/>
                    <a:pt x="20" y="288"/>
                    <a:pt x="19" y="294"/>
                  </a:cubicBezTo>
                  <a:cubicBezTo>
                    <a:pt x="19" y="294"/>
                    <a:pt x="19" y="294"/>
                    <a:pt x="19" y="294"/>
                  </a:cubicBezTo>
                  <a:cubicBezTo>
                    <a:pt x="18" y="295"/>
                    <a:pt x="20" y="297"/>
                    <a:pt x="21" y="297"/>
                  </a:cubicBezTo>
                  <a:cubicBezTo>
                    <a:pt x="25" y="298"/>
                    <a:pt x="55" y="291"/>
                    <a:pt x="60" y="290"/>
                  </a:cubicBezTo>
                  <a:cubicBezTo>
                    <a:pt x="79" y="286"/>
                    <a:pt x="102" y="281"/>
                    <a:pt x="119" y="278"/>
                  </a:cubicBezTo>
                  <a:cubicBezTo>
                    <a:pt x="105" y="284"/>
                    <a:pt x="85" y="292"/>
                    <a:pt x="67" y="298"/>
                  </a:cubicBezTo>
                  <a:cubicBezTo>
                    <a:pt x="61" y="300"/>
                    <a:pt x="20" y="312"/>
                    <a:pt x="20" y="315"/>
                  </a:cubicBezTo>
                  <a:cubicBezTo>
                    <a:pt x="20" y="322"/>
                    <a:pt x="71" y="306"/>
                    <a:pt x="79" y="304"/>
                  </a:cubicBezTo>
                  <a:cubicBezTo>
                    <a:pt x="88" y="302"/>
                    <a:pt x="98" y="300"/>
                    <a:pt x="105" y="299"/>
                  </a:cubicBezTo>
                  <a:cubicBezTo>
                    <a:pt x="96" y="303"/>
                    <a:pt x="86" y="308"/>
                    <a:pt x="75" y="314"/>
                  </a:cubicBezTo>
                  <a:cubicBezTo>
                    <a:pt x="64" y="319"/>
                    <a:pt x="16" y="338"/>
                    <a:pt x="17" y="341"/>
                  </a:cubicBezTo>
                  <a:cubicBezTo>
                    <a:pt x="18" y="347"/>
                    <a:pt x="45" y="339"/>
                    <a:pt x="50" y="338"/>
                  </a:cubicBezTo>
                  <a:cubicBezTo>
                    <a:pt x="75" y="333"/>
                    <a:pt x="110" y="326"/>
                    <a:pt x="126" y="326"/>
                  </a:cubicBezTo>
                  <a:cubicBezTo>
                    <a:pt x="112" y="334"/>
                    <a:pt x="80" y="347"/>
                    <a:pt x="55" y="356"/>
                  </a:cubicBezTo>
                  <a:cubicBezTo>
                    <a:pt x="37" y="363"/>
                    <a:pt x="22" y="369"/>
                    <a:pt x="20" y="371"/>
                  </a:cubicBezTo>
                  <a:cubicBezTo>
                    <a:pt x="20" y="371"/>
                    <a:pt x="20" y="371"/>
                    <a:pt x="20" y="371"/>
                  </a:cubicBezTo>
                  <a:cubicBezTo>
                    <a:pt x="19" y="372"/>
                    <a:pt x="19" y="374"/>
                    <a:pt x="20" y="375"/>
                  </a:cubicBezTo>
                  <a:cubicBezTo>
                    <a:pt x="20" y="376"/>
                    <a:pt x="21" y="376"/>
                    <a:pt x="22" y="376"/>
                  </a:cubicBezTo>
                  <a:cubicBezTo>
                    <a:pt x="30" y="378"/>
                    <a:pt x="60" y="372"/>
                    <a:pt x="88" y="366"/>
                  </a:cubicBezTo>
                  <a:cubicBezTo>
                    <a:pt x="100" y="363"/>
                    <a:pt x="112" y="361"/>
                    <a:pt x="121" y="359"/>
                  </a:cubicBezTo>
                  <a:cubicBezTo>
                    <a:pt x="108" y="365"/>
                    <a:pt x="89" y="372"/>
                    <a:pt x="72" y="379"/>
                  </a:cubicBezTo>
                  <a:cubicBezTo>
                    <a:pt x="12" y="403"/>
                    <a:pt x="0" y="409"/>
                    <a:pt x="71" y="401"/>
                  </a:cubicBezTo>
                  <a:cubicBezTo>
                    <a:pt x="124" y="396"/>
                    <a:pt x="124" y="396"/>
                    <a:pt x="124" y="396"/>
                  </a:cubicBezTo>
                  <a:cubicBezTo>
                    <a:pt x="115" y="400"/>
                    <a:pt x="102" y="404"/>
                    <a:pt x="88" y="408"/>
                  </a:cubicBezTo>
                  <a:cubicBezTo>
                    <a:pt x="80" y="411"/>
                    <a:pt x="21" y="422"/>
                    <a:pt x="21" y="427"/>
                  </a:cubicBezTo>
                  <a:cubicBezTo>
                    <a:pt x="20" y="432"/>
                    <a:pt x="53" y="431"/>
                    <a:pt x="64" y="431"/>
                  </a:cubicBezTo>
                  <a:cubicBezTo>
                    <a:pt x="73" y="431"/>
                    <a:pt x="83" y="432"/>
                    <a:pt x="92" y="432"/>
                  </a:cubicBezTo>
                  <a:cubicBezTo>
                    <a:pt x="81" y="434"/>
                    <a:pt x="70" y="436"/>
                    <a:pt x="60" y="438"/>
                  </a:cubicBezTo>
                  <a:cubicBezTo>
                    <a:pt x="40" y="442"/>
                    <a:pt x="24" y="445"/>
                    <a:pt x="23" y="447"/>
                  </a:cubicBezTo>
                  <a:cubicBezTo>
                    <a:pt x="22" y="447"/>
                    <a:pt x="22" y="450"/>
                    <a:pt x="23" y="451"/>
                  </a:cubicBezTo>
                  <a:cubicBezTo>
                    <a:pt x="29" y="461"/>
                    <a:pt x="47" y="458"/>
                    <a:pt x="69" y="454"/>
                  </a:cubicBezTo>
                  <a:cubicBezTo>
                    <a:pt x="91" y="451"/>
                    <a:pt x="118" y="447"/>
                    <a:pt x="135" y="457"/>
                  </a:cubicBezTo>
                  <a:cubicBezTo>
                    <a:pt x="137" y="458"/>
                    <a:pt x="138" y="457"/>
                    <a:pt x="139" y="456"/>
                  </a:cubicBezTo>
                  <a:cubicBezTo>
                    <a:pt x="140" y="454"/>
                    <a:pt x="140" y="452"/>
                    <a:pt x="138" y="451"/>
                  </a:cubicBezTo>
                  <a:cubicBezTo>
                    <a:pt x="119" y="440"/>
                    <a:pt x="91" y="444"/>
                    <a:pt x="68" y="448"/>
                  </a:cubicBezTo>
                  <a:cubicBezTo>
                    <a:pt x="52" y="451"/>
                    <a:pt x="38" y="453"/>
                    <a:pt x="31" y="450"/>
                  </a:cubicBezTo>
                  <a:cubicBezTo>
                    <a:pt x="36" y="449"/>
                    <a:pt x="48" y="447"/>
                    <a:pt x="61" y="444"/>
                  </a:cubicBezTo>
                  <a:cubicBezTo>
                    <a:pt x="69" y="443"/>
                    <a:pt x="142" y="436"/>
                    <a:pt x="141" y="427"/>
                  </a:cubicBezTo>
                  <a:cubicBezTo>
                    <a:pt x="140" y="421"/>
                    <a:pt x="75" y="425"/>
                    <a:pt x="64" y="425"/>
                  </a:cubicBezTo>
                  <a:cubicBezTo>
                    <a:pt x="61" y="425"/>
                    <a:pt x="58" y="425"/>
                    <a:pt x="55" y="424"/>
                  </a:cubicBezTo>
                  <a:cubicBezTo>
                    <a:pt x="66" y="422"/>
                    <a:pt x="78" y="418"/>
                    <a:pt x="90" y="415"/>
                  </a:cubicBezTo>
                  <a:cubicBezTo>
                    <a:pt x="113" y="407"/>
                    <a:pt x="135" y="399"/>
                    <a:pt x="139" y="394"/>
                  </a:cubicBezTo>
                  <a:cubicBezTo>
                    <a:pt x="139" y="394"/>
                    <a:pt x="139" y="393"/>
                    <a:pt x="139" y="393"/>
                  </a:cubicBezTo>
                  <a:cubicBezTo>
                    <a:pt x="140" y="391"/>
                    <a:pt x="139" y="390"/>
                    <a:pt x="137" y="389"/>
                  </a:cubicBezTo>
                  <a:cubicBezTo>
                    <a:pt x="136" y="392"/>
                    <a:pt x="136" y="392"/>
                    <a:pt x="136" y="392"/>
                  </a:cubicBezTo>
                  <a:cubicBezTo>
                    <a:pt x="137" y="389"/>
                    <a:pt x="137" y="389"/>
                    <a:pt x="137" y="389"/>
                  </a:cubicBezTo>
                  <a:cubicBezTo>
                    <a:pt x="136" y="388"/>
                    <a:pt x="101" y="392"/>
                    <a:pt x="70" y="395"/>
                  </a:cubicBezTo>
                  <a:cubicBezTo>
                    <a:pt x="60" y="396"/>
                    <a:pt x="50" y="397"/>
                    <a:pt x="42" y="398"/>
                  </a:cubicBezTo>
                  <a:cubicBezTo>
                    <a:pt x="51" y="394"/>
                    <a:pt x="62" y="390"/>
                    <a:pt x="74" y="385"/>
                  </a:cubicBezTo>
                  <a:cubicBezTo>
                    <a:pt x="82" y="382"/>
                    <a:pt x="138" y="361"/>
                    <a:pt x="140" y="355"/>
                  </a:cubicBezTo>
                  <a:cubicBezTo>
                    <a:pt x="142" y="347"/>
                    <a:pt x="96" y="358"/>
                    <a:pt x="87" y="360"/>
                  </a:cubicBezTo>
                  <a:cubicBezTo>
                    <a:pt x="69" y="363"/>
                    <a:pt x="51" y="367"/>
                    <a:pt x="38" y="369"/>
                  </a:cubicBezTo>
                  <a:cubicBezTo>
                    <a:pt x="44" y="367"/>
                    <a:pt x="50" y="365"/>
                    <a:pt x="57" y="362"/>
                  </a:cubicBezTo>
                  <a:cubicBezTo>
                    <a:pt x="68" y="358"/>
                    <a:pt x="133" y="334"/>
                    <a:pt x="137" y="325"/>
                  </a:cubicBezTo>
                  <a:cubicBezTo>
                    <a:pt x="143" y="311"/>
                    <a:pt x="57" y="330"/>
                    <a:pt x="53" y="331"/>
                  </a:cubicBezTo>
                  <a:cubicBezTo>
                    <a:pt x="61" y="327"/>
                    <a:pt x="69" y="323"/>
                    <a:pt x="78" y="319"/>
                  </a:cubicBezTo>
                  <a:cubicBezTo>
                    <a:pt x="83" y="316"/>
                    <a:pt x="118" y="306"/>
                    <a:pt x="126" y="300"/>
                  </a:cubicBezTo>
                  <a:cubicBezTo>
                    <a:pt x="127" y="299"/>
                    <a:pt x="128" y="296"/>
                    <a:pt x="128" y="295"/>
                  </a:cubicBezTo>
                  <a:cubicBezTo>
                    <a:pt x="128" y="295"/>
                    <a:pt x="128" y="294"/>
                    <a:pt x="128" y="293"/>
                  </a:cubicBezTo>
                  <a:cubicBezTo>
                    <a:pt x="126" y="291"/>
                    <a:pt x="119" y="291"/>
                    <a:pt x="109" y="292"/>
                  </a:cubicBezTo>
                  <a:cubicBezTo>
                    <a:pt x="104" y="293"/>
                    <a:pt x="99" y="294"/>
                    <a:pt x="94" y="295"/>
                  </a:cubicBezTo>
                  <a:cubicBezTo>
                    <a:pt x="114" y="287"/>
                    <a:pt x="134" y="279"/>
                    <a:pt x="141" y="275"/>
                  </a:cubicBezTo>
                  <a:cubicBezTo>
                    <a:pt x="142" y="275"/>
                    <a:pt x="143" y="274"/>
                    <a:pt x="143" y="272"/>
                  </a:cubicBezTo>
                  <a:cubicBezTo>
                    <a:pt x="143" y="264"/>
                    <a:pt x="71" y="281"/>
                    <a:pt x="59" y="284"/>
                  </a:cubicBezTo>
                  <a:cubicBezTo>
                    <a:pt x="50" y="286"/>
                    <a:pt x="42" y="288"/>
                    <a:pt x="35" y="289"/>
                  </a:cubicBezTo>
                  <a:cubicBezTo>
                    <a:pt x="48" y="283"/>
                    <a:pt x="70" y="274"/>
                    <a:pt x="90" y="266"/>
                  </a:cubicBezTo>
                  <a:cubicBezTo>
                    <a:pt x="112" y="257"/>
                    <a:pt x="132" y="249"/>
                    <a:pt x="138" y="244"/>
                  </a:cubicBezTo>
                  <a:cubicBezTo>
                    <a:pt x="139" y="244"/>
                    <a:pt x="139" y="244"/>
                    <a:pt x="139" y="243"/>
                  </a:cubicBezTo>
                  <a:cubicBezTo>
                    <a:pt x="140" y="242"/>
                    <a:pt x="140" y="240"/>
                    <a:pt x="139" y="239"/>
                  </a:cubicBezTo>
                  <a:cubicBezTo>
                    <a:pt x="130" y="235"/>
                    <a:pt x="94" y="243"/>
                    <a:pt x="73" y="248"/>
                  </a:cubicBezTo>
                  <a:cubicBezTo>
                    <a:pt x="75" y="247"/>
                    <a:pt x="77" y="246"/>
                    <a:pt x="77" y="246"/>
                  </a:cubicBezTo>
                  <a:cubicBezTo>
                    <a:pt x="85" y="242"/>
                    <a:pt x="101" y="236"/>
                    <a:pt x="115" y="231"/>
                  </a:cubicBezTo>
                  <a:cubicBezTo>
                    <a:pt x="122" y="228"/>
                    <a:pt x="137" y="224"/>
                    <a:pt x="142" y="219"/>
                  </a:cubicBezTo>
                  <a:cubicBezTo>
                    <a:pt x="143" y="219"/>
                    <a:pt x="143" y="218"/>
                    <a:pt x="143" y="218"/>
                  </a:cubicBezTo>
                  <a:cubicBezTo>
                    <a:pt x="144" y="216"/>
                    <a:pt x="143" y="214"/>
                    <a:pt x="141" y="214"/>
                  </a:cubicBezTo>
                  <a:cubicBezTo>
                    <a:pt x="135" y="213"/>
                    <a:pt x="92" y="218"/>
                    <a:pt x="89" y="219"/>
                  </a:cubicBezTo>
                  <a:cubicBezTo>
                    <a:pt x="109" y="211"/>
                    <a:pt x="127" y="203"/>
                    <a:pt x="134" y="199"/>
                  </a:cubicBezTo>
                  <a:cubicBezTo>
                    <a:pt x="136" y="198"/>
                    <a:pt x="137" y="198"/>
                    <a:pt x="137" y="197"/>
                  </a:cubicBezTo>
                  <a:cubicBezTo>
                    <a:pt x="138" y="195"/>
                    <a:pt x="137" y="193"/>
                    <a:pt x="135" y="193"/>
                  </a:cubicBezTo>
                  <a:cubicBezTo>
                    <a:pt x="135" y="193"/>
                    <a:pt x="135" y="193"/>
                    <a:pt x="135" y="193"/>
                  </a:cubicBezTo>
                  <a:cubicBezTo>
                    <a:pt x="124" y="187"/>
                    <a:pt x="95" y="196"/>
                    <a:pt x="68" y="205"/>
                  </a:cubicBezTo>
                  <a:cubicBezTo>
                    <a:pt x="62" y="207"/>
                    <a:pt x="56" y="209"/>
                    <a:pt x="51" y="210"/>
                  </a:cubicBezTo>
                  <a:cubicBezTo>
                    <a:pt x="54" y="209"/>
                    <a:pt x="58" y="207"/>
                    <a:pt x="61" y="206"/>
                  </a:cubicBezTo>
                  <a:cubicBezTo>
                    <a:pt x="89" y="193"/>
                    <a:pt x="121" y="178"/>
                    <a:pt x="132" y="176"/>
                  </a:cubicBezTo>
                  <a:cubicBezTo>
                    <a:pt x="133" y="176"/>
                    <a:pt x="134" y="176"/>
                    <a:pt x="135" y="176"/>
                  </a:cubicBezTo>
                  <a:cubicBezTo>
                    <a:pt x="134" y="173"/>
                    <a:pt x="134" y="173"/>
                    <a:pt x="134" y="173"/>
                  </a:cubicBezTo>
                  <a:cubicBezTo>
                    <a:pt x="135" y="176"/>
                    <a:pt x="135" y="176"/>
                    <a:pt x="135" y="176"/>
                  </a:cubicBezTo>
                  <a:cubicBezTo>
                    <a:pt x="136" y="176"/>
                    <a:pt x="138" y="174"/>
                    <a:pt x="137" y="172"/>
                  </a:cubicBezTo>
                  <a:cubicBezTo>
                    <a:pt x="137" y="171"/>
                    <a:pt x="136" y="169"/>
                    <a:pt x="134" y="170"/>
                  </a:cubicBezTo>
                  <a:cubicBezTo>
                    <a:pt x="134" y="170"/>
                    <a:pt x="134" y="170"/>
                    <a:pt x="134" y="170"/>
                  </a:cubicBezTo>
                  <a:cubicBezTo>
                    <a:pt x="133" y="170"/>
                    <a:pt x="133" y="170"/>
                    <a:pt x="132" y="170"/>
                  </a:cubicBezTo>
                  <a:cubicBezTo>
                    <a:pt x="127" y="170"/>
                    <a:pt x="123" y="171"/>
                    <a:pt x="119" y="172"/>
                  </a:cubicBezTo>
                  <a:cubicBezTo>
                    <a:pt x="114" y="173"/>
                    <a:pt x="109" y="174"/>
                    <a:pt x="102" y="175"/>
                  </a:cubicBezTo>
                  <a:cubicBezTo>
                    <a:pt x="97" y="177"/>
                    <a:pt x="79" y="182"/>
                    <a:pt x="60" y="188"/>
                  </a:cubicBezTo>
                  <a:cubicBezTo>
                    <a:pt x="72" y="183"/>
                    <a:pt x="93" y="173"/>
                    <a:pt x="110" y="164"/>
                  </a:cubicBezTo>
                  <a:cubicBezTo>
                    <a:pt x="123" y="158"/>
                    <a:pt x="133" y="153"/>
                    <a:pt x="135" y="152"/>
                  </a:cubicBezTo>
                  <a:cubicBezTo>
                    <a:pt x="136" y="152"/>
                    <a:pt x="137" y="151"/>
                    <a:pt x="137" y="149"/>
                  </a:cubicBezTo>
                  <a:cubicBezTo>
                    <a:pt x="138" y="148"/>
                    <a:pt x="136" y="146"/>
                    <a:pt x="134" y="146"/>
                  </a:cubicBezTo>
                  <a:cubicBezTo>
                    <a:pt x="125" y="145"/>
                    <a:pt x="91" y="155"/>
                    <a:pt x="87" y="156"/>
                  </a:cubicBezTo>
                  <a:cubicBezTo>
                    <a:pt x="84" y="157"/>
                    <a:pt x="81" y="158"/>
                    <a:pt x="79" y="159"/>
                  </a:cubicBezTo>
                  <a:cubicBezTo>
                    <a:pt x="73" y="160"/>
                    <a:pt x="59" y="166"/>
                    <a:pt x="46" y="172"/>
                  </a:cubicBezTo>
                  <a:cubicBezTo>
                    <a:pt x="54" y="167"/>
                    <a:pt x="64" y="162"/>
                    <a:pt x="73" y="158"/>
                  </a:cubicBezTo>
                  <a:cubicBezTo>
                    <a:pt x="80" y="154"/>
                    <a:pt x="87" y="151"/>
                    <a:pt x="92" y="148"/>
                  </a:cubicBezTo>
                  <a:cubicBezTo>
                    <a:pt x="97" y="145"/>
                    <a:pt x="97" y="145"/>
                    <a:pt x="97" y="145"/>
                  </a:cubicBezTo>
                  <a:cubicBezTo>
                    <a:pt x="108" y="139"/>
                    <a:pt x="114" y="136"/>
                    <a:pt x="120" y="133"/>
                  </a:cubicBezTo>
                  <a:cubicBezTo>
                    <a:pt x="126" y="129"/>
                    <a:pt x="132" y="127"/>
                    <a:pt x="140" y="122"/>
                  </a:cubicBezTo>
                  <a:cubicBezTo>
                    <a:pt x="141" y="121"/>
                    <a:pt x="142" y="121"/>
                    <a:pt x="142" y="120"/>
                  </a:cubicBezTo>
                  <a:cubicBezTo>
                    <a:pt x="143" y="119"/>
                    <a:pt x="142" y="117"/>
                    <a:pt x="140" y="116"/>
                  </a:cubicBezTo>
                  <a:cubicBezTo>
                    <a:pt x="132" y="115"/>
                    <a:pt x="97" y="126"/>
                    <a:pt x="91" y="128"/>
                  </a:cubicBezTo>
                  <a:cubicBezTo>
                    <a:pt x="76" y="132"/>
                    <a:pt x="61" y="137"/>
                    <a:pt x="48" y="142"/>
                  </a:cubicBezTo>
                  <a:cubicBezTo>
                    <a:pt x="60" y="135"/>
                    <a:pt x="81" y="122"/>
                    <a:pt x="100" y="111"/>
                  </a:cubicBezTo>
                  <a:cubicBezTo>
                    <a:pt x="104" y="109"/>
                    <a:pt x="136" y="92"/>
                    <a:pt x="137" y="89"/>
                  </a:cubicBezTo>
                  <a:cubicBezTo>
                    <a:pt x="137" y="89"/>
                    <a:pt x="137" y="89"/>
                    <a:pt x="137" y="89"/>
                  </a:cubicBezTo>
                  <a:cubicBezTo>
                    <a:pt x="138" y="87"/>
                    <a:pt x="137" y="85"/>
                    <a:pt x="136" y="85"/>
                  </a:cubicBezTo>
                  <a:cubicBezTo>
                    <a:pt x="135" y="85"/>
                    <a:pt x="121" y="91"/>
                    <a:pt x="118" y="91"/>
                  </a:cubicBezTo>
                  <a:cubicBezTo>
                    <a:pt x="115" y="93"/>
                    <a:pt x="111" y="94"/>
                    <a:pt x="107" y="96"/>
                  </a:cubicBezTo>
                  <a:cubicBezTo>
                    <a:pt x="91" y="102"/>
                    <a:pt x="68" y="112"/>
                    <a:pt x="50" y="120"/>
                  </a:cubicBezTo>
                  <a:cubicBezTo>
                    <a:pt x="49" y="121"/>
                    <a:pt x="48" y="121"/>
                    <a:pt x="47" y="122"/>
                  </a:cubicBezTo>
                  <a:cubicBezTo>
                    <a:pt x="57" y="113"/>
                    <a:pt x="70" y="102"/>
                    <a:pt x="84" y="91"/>
                  </a:cubicBezTo>
                  <a:cubicBezTo>
                    <a:pt x="89" y="86"/>
                    <a:pt x="145" y="46"/>
                    <a:pt x="139" y="39"/>
                  </a:cubicBezTo>
                  <a:cubicBezTo>
                    <a:pt x="137" y="37"/>
                    <a:pt x="123" y="47"/>
                    <a:pt x="116" y="51"/>
                  </a:cubicBezTo>
                  <a:cubicBezTo>
                    <a:pt x="97" y="64"/>
                    <a:pt x="70" y="82"/>
                    <a:pt x="70" y="82"/>
                  </a:cubicBezTo>
                  <a:cubicBezTo>
                    <a:pt x="66" y="84"/>
                    <a:pt x="59" y="90"/>
                    <a:pt x="51" y="96"/>
                  </a:cubicBezTo>
                  <a:cubicBezTo>
                    <a:pt x="66" y="82"/>
                    <a:pt x="93" y="57"/>
                    <a:pt x="116" y="37"/>
                  </a:cubicBezTo>
                  <a:cubicBezTo>
                    <a:pt x="134" y="21"/>
                    <a:pt x="150" y="8"/>
                    <a:pt x="15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23">
              <a:extLst>
                <a:ext uri="{FF2B5EF4-FFF2-40B4-BE49-F238E27FC236}">
                  <a16:creationId xmlns:a16="http://schemas.microsoft.com/office/drawing/2014/main" xmlns="" id="{736F8B16-B7CD-4C85-A993-DAC12CE8D9BE}"/>
                </a:ext>
              </a:extLst>
            </p:cNvPr>
            <p:cNvSpPr>
              <a:spLocks/>
            </p:cNvSpPr>
            <p:nvPr/>
          </p:nvSpPr>
          <p:spPr bwMode="auto">
            <a:xfrm>
              <a:off x="3410" y="1557"/>
              <a:ext cx="445" cy="267"/>
            </a:xfrm>
            <a:custGeom>
              <a:avLst/>
              <a:gdLst>
                <a:gd name="T0" fmla="*/ 4 w 188"/>
                <a:gd name="T1" fmla="*/ 0 h 112"/>
                <a:gd name="T2" fmla="*/ 1 w 188"/>
                <a:gd name="T3" fmla="*/ 3 h 112"/>
                <a:gd name="T4" fmla="*/ 3 w 188"/>
                <a:gd name="T5" fmla="*/ 6 h 112"/>
                <a:gd name="T6" fmla="*/ 43 w 188"/>
                <a:gd name="T7" fmla="*/ 24 h 112"/>
                <a:gd name="T8" fmla="*/ 110 w 188"/>
                <a:gd name="T9" fmla="*/ 57 h 112"/>
                <a:gd name="T10" fmla="*/ 163 w 188"/>
                <a:gd name="T11" fmla="*/ 97 h 112"/>
                <a:gd name="T12" fmla="*/ 184 w 188"/>
                <a:gd name="T13" fmla="*/ 112 h 112"/>
                <a:gd name="T14" fmla="*/ 187 w 188"/>
                <a:gd name="T15" fmla="*/ 108 h 112"/>
                <a:gd name="T16" fmla="*/ 184 w 188"/>
                <a:gd name="T17" fmla="*/ 106 h 112"/>
                <a:gd name="T18" fmla="*/ 167 w 188"/>
                <a:gd name="T19" fmla="*/ 92 h 112"/>
                <a:gd name="T20" fmla="*/ 113 w 188"/>
                <a:gd name="T21" fmla="*/ 51 h 112"/>
                <a:gd name="T22" fmla="*/ 46 w 188"/>
                <a:gd name="T23" fmla="*/ 18 h 112"/>
                <a:gd name="T24" fmla="*/ 4 w 188"/>
                <a:gd name="T2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12">
                  <a:moveTo>
                    <a:pt x="4" y="0"/>
                  </a:moveTo>
                  <a:cubicBezTo>
                    <a:pt x="2" y="0"/>
                    <a:pt x="1" y="1"/>
                    <a:pt x="1" y="3"/>
                  </a:cubicBezTo>
                  <a:cubicBezTo>
                    <a:pt x="0" y="4"/>
                    <a:pt x="2" y="6"/>
                    <a:pt x="3" y="6"/>
                  </a:cubicBezTo>
                  <a:cubicBezTo>
                    <a:pt x="6" y="6"/>
                    <a:pt x="24" y="14"/>
                    <a:pt x="43" y="24"/>
                  </a:cubicBezTo>
                  <a:cubicBezTo>
                    <a:pt x="72" y="37"/>
                    <a:pt x="105" y="53"/>
                    <a:pt x="110" y="57"/>
                  </a:cubicBezTo>
                  <a:cubicBezTo>
                    <a:pt x="116" y="61"/>
                    <a:pt x="144" y="82"/>
                    <a:pt x="163" y="97"/>
                  </a:cubicBezTo>
                  <a:cubicBezTo>
                    <a:pt x="175" y="105"/>
                    <a:pt x="183" y="112"/>
                    <a:pt x="184" y="112"/>
                  </a:cubicBezTo>
                  <a:cubicBezTo>
                    <a:pt x="186" y="112"/>
                    <a:pt x="188" y="110"/>
                    <a:pt x="187" y="108"/>
                  </a:cubicBezTo>
                  <a:cubicBezTo>
                    <a:pt x="187" y="107"/>
                    <a:pt x="186" y="105"/>
                    <a:pt x="184" y="106"/>
                  </a:cubicBezTo>
                  <a:cubicBezTo>
                    <a:pt x="183" y="106"/>
                    <a:pt x="177" y="100"/>
                    <a:pt x="167" y="92"/>
                  </a:cubicBezTo>
                  <a:cubicBezTo>
                    <a:pt x="148" y="77"/>
                    <a:pt x="120" y="55"/>
                    <a:pt x="113" y="51"/>
                  </a:cubicBezTo>
                  <a:cubicBezTo>
                    <a:pt x="108" y="48"/>
                    <a:pt x="74" y="31"/>
                    <a:pt x="46" y="18"/>
                  </a:cubicBezTo>
                  <a:cubicBezTo>
                    <a:pt x="26" y="8"/>
                    <a:pt x="8"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24">
              <a:extLst>
                <a:ext uri="{FF2B5EF4-FFF2-40B4-BE49-F238E27FC236}">
                  <a16:creationId xmlns:a16="http://schemas.microsoft.com/office/drawing/2014/main" xmlns="" id="{BE3F15A1-2924-4A01-A32B-99D7EE7468A0}"/>
                </a:ext>
              </a:extLst>
            </p:cNvPr>
            <p:cNvSpPr>
              <a:spLocks/>
            </p:cNvSpPr>
            <p:nvPr/>
          </p:nvSpPr>
          <p:spPr bwMode="auto">
            <a:xfrm>
              <a:off x="3374" y="1572"/>
              <a:ext cx="512" cy="268"/>
            </a:xfrm>
            <a:custGeom>
              <a:avLst/>
              <a:gdLst>
                <a:gd name="T0" fmla="*/ 5 w 216"/>
                <a:gd name="T1" fmla="*/ 0 h 113"/>
                <a:gd name="T2" fmla="*/ 1 w 216"/>
                <a:gd name="T3" fmla="*/ 2 h 113"/>
                <a:gd name="T4" fmla="*/ 3 w 216"/>
                <a:gd name="T5" fmla="*/ 6 h 113"/>
                <a:gd name="T6" fmla="*/ 194 w 216"/>
                <a:gd name="T7" fmla="*/ 101 h 113"/>
                <a:gd name="T8" fmla="*/ 210 w 216"/>
                <a:gd name="T9" fmla="*/ 111 h 113"/>
                <a:gd name="T10" fmla="*/ 214 w 216"/>
                <a:gd name="T11" fmla="*/ 112 h 113"/>
                <a:gd name="T12" fmla="*/ 215 w 216"/>
                <a:gd name="T13" fmla="*/ 107 h 113"/>
                <a:gd name="T14" fmla="*/ 197 w 216"/>
                <a:gd name="T15" fmla="*/ 96 h 113"/>
                <a:gd name="T16" fmla="*/ 5 w 216"/>
                <a:gd name="T17"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6" h="113">
                  <a:moveTo>
                    <a:pt x="5" y="0"/>
                  </a:moveTo>
                  <a:cubicBezTo>
                    <a:pt x="3" y="0"/>
                    <a:pt x="1" y="0"/>
                    <a:pt x="1" y="2"/>
                  </a:cubicBezTo>
                  <a:cubicBezTo>
                    <a:pt x="0" y="4"/>
                    <a:pt x="1" y="5"/>
                    <a:pt x="3" y="6"/>
                  </a:cubicBezTo>
                  <a:cubicBezTo>
                    <a:pt x="75" y="33"/>
                    <a:pt x="131" y="64"/>
                    <a:pt x="194" y="101"/>
                  </a:cubicBezTo>
                  <a:cubicBezTo>
                    <a:pt x="203" y="106"/>
                    <a:pt x="210" y="110"/>
                    <a:pt x="210" y="111"/>
                  </a:cubicBezTo>
                  <a:cubicBezTo>
                    <a:pt x="211" y="112"/>
                    <a:pt x="213" y="113"/>
                    <a:pt x="214" y="112"/>
                  </a:cubicBezTo>
                  <a:cubicBezTo>
                    <a:pt x="216" y="111"/>
                    <a:pt x="216" y="109"/>
                    <a:pt x="215" y="107"/>
                  </a:cubicBezTo>
                  <a:cubicBezTo>
                    <a:pt x="215" y="106"/>
                    <a:pt x="207" y="101"/>
                    <a:pt x="197" y="96"/>
                  </a:cubicBezTo>
                  <a:cubicBezTo>
                    <a:pt x="141" y="63"/>
                    <a:pt x="61" y="2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25">
              <a:extLst>
                <a:ext uri="{FF2B5EF4-FFF2-40B4-BE49-F238E27FC236}">
                  <a16:creationId xmlns:a16="http://schemas.microsoft.com/office/drawing/2014/main" xmlns="" id="{565B955E-473A-4CA7-B008-E9B3ABE91C5C}"/>
                </a:ext>
              </a:extLst>
            </p:cNvPr>
            <p:cNvSpPr>
              <a:spLocks noEditPoints="1"/>
            </p:cNvSpPr>
            <p:nvPr/>
          </p:nvSpPr>
          <p:spPr bwMode="auto">
            <a:xfrm>
              <a:off x="3810" y="1757"/>
              <a:ext cx="43" cy="292"/>
            </a:xfrm>
            <a:custGeom>
              <a:avLst/>
              <a:gdLst>
                <a:gd name="T0" fmla="*/ 17 w 18"/>
                <a:gd name="T1" fmla="*/ 5 h 123"/>
                <a:gd name="T2" fmla="*/ 15 w 18"/>
                <a:gd name="T3" fmla="*/ 1 h 123"/>
                <a:gd name="T4" fmla="*/ 11 w 18"/>
                <a:gd name="T5" fmla="*/ 3 h 123"/>
                <a:gd name="T6" fmla="*/ 2 w 18"/>
                <a:gd name="T7" fmla="*/ 102 h 123"/>
                <a:gd name="T8" fmla="*/ 1 w 18"/>
                <a:gd name="T9" fmla="*/ 117 h 123"/>
                <a:gd name="T10" fmla="*/ 1 w 18"/>
                <a:gd name="T11" fmla="*/ 118 h 123"/>
                <a:gd name="T12" fmla="*/ 2 w 18"/>
                <a:gd name="T13" fmla="*/ 122 h 123"/>
                <a:gd name="T14" fmla="*/ 6 w 18"/>
                <a:gd name="T15" fmla="*/ 121 h 123"/>
                <a:gd name="T16" fmla="*/ 6 w 18"/>
                <a:gd name="T17" fmla="*/ 121 h 123"/>
                <a:gd name="T18" fmla="*/ 6 w 18"/>
                <a:gd name="T19" fmla="*/ 121 h 123"/>
                <a:gd name="T20" fmla="*/ 8 w 18"/>
                <a:gd name="T21" fmla="*/ 103 h 123"/>
                <a:gd name="T22" fmla="*/ 17 w 18"/>
                <a:gd name="T23" fmla="*/ 5 h 123"/>
                <a:gd name="T24" fmla="*/ 2 w 18"/>
                <a:gd name="T25" fmla="*/ 118 h 123"/>
                <a:gd name="T26" fmla="*/ 1 w 18"/>
                <a:gd name="T27" fmla="*/ 118 h 123"/>
                <a:gd name="T28" fmla="*/ 1 w 18"/>
                <a:gd name="T29" fmla="*/ 117 h 123"/>
                <a:gd name="T30" fmla="*/ 6 w 18"/>
                <a:gd name="T31" fmla="*/ 117 h 123"/>
                <a:gd name="T32" fmla="*/ 5 w 18"/>
                <a:gd name="T33" fmla="*/ 118 h 123"/>
                <a:gd name="T34" fmla="*/ 2 w 18"/>
                <a:gd name="T35" fmla="*/ 118 h 123"/>
                <a:gd name="T36" fmla="*/ 2 w 18"/>
                <a:gd name="T37" fmla="*/ 122 h 123"/>
                <a:gd name="T38" fmla="*/ 1 w 18"/>
                <a:gd name="T39" fmla="*/ 118 h 123"/>
                <a:gd name="T40" fmla="*/ 2 w 18"/>
                <a:gd name="T41" fmla="*/ 118 h 123"/>
                <a:gd name="T42" fmla="*/ 2 w 18"/>
                <a:gd name="T43" fmla="*/ 118 h 123"/>
                <a:gd name="T44" fmla="*/ 4 w 18"/>
                <a:gd name="T45" fmla="*/ 119 h 123"/>
                <a:gd name="T46" fmla="*/ 2 w 18"/>
                <a:gd name="T47" fmla="*/ 122 h 123"/>
                <a:gd name="T48" fmla="*/ 2 w 18"/>
                <a:gd name="T49" fmla="*/ 118 h 123"/>
                <a:gd name="T50" fmla="*/ 1 w 18"/>
                <a:gd name="T51" fmla="*/ 118 h 123"/>
                <a:gd name="T52" fmla="*/ 2 w 18"/>
                <a:gd name="T53" fmla="*/ 118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 h="123">
                  <a:moveTo>
                    <a:pt x="17" y="5"/>
                  </a:moveTo>
                  <a:cubicBezTo>
                    <a:pt x="18" y="3"/>
                    <a:pt x="17" y="1"/>
                    <a:pt x="15" y="1"/>
                  </a:cubicBezTo>
                  <a:cubicBezTo>
                    <a:pt x="14" y="0"/>
                    <a:pt x="12" y="1"/>
                    <a:pt x="11" y="3"/>
                  </a:cubicBezTo>
                  <a:cubicBezTo>
                    <a:pt x="6" y="20"/>
                    <a:pt x="3" y="74"/>
                    <a:pt x="2" y="102"/>
                  </a:cubicBezTo>
                  <a:cubicBezTo>
                    <a:pt x="1" y="112"/>
                    <a:pt x="1" y="117"/>
                    <a:pt x="1" y="117"/>
                  </a:cubicBezTo>
                  <a:cubicBezTo>
                    <a:pt x="1" y="118"/>
                    <a:pt x="1" y="118"/>
                    <a:pt x="1" y="118"/>
                  </a:cubicBezTo>
                  <a:cubicBezTo>
                    <a:pt x="0" y="119"/>
                    <a:pt x="0" y="121"/>
                    <a:pt x="2" y="122"/>
                  </a:cubicBezTo>
                  <a:cubicBezTo>
                    <a:pt x="3" y="123"/>
                    <a:pt x="5" y="123"/>
                    <a:pt x="6" y="121"/>
                  </a:cubicBezTo>
                  <a:cubicBezTo>
                    <a:pt x="6" y="121"/>
                    <a:pt x="6" y="121"/>
                    <a:pt x="6" y="121"/>
                  </a:cubicBezTo>
                  <a:cubicBezTo>
                    <a:pt x="6" y="121"/>
                    <a:pt x="6" y="121"/>
                    <a:pt x="6" y="121"/>
                  </a:cubicBezTo>
                  <a:cubicBezTo>
                    <a:pt x="7" y="120"/>
                    <a:pt x="7" y="113"/>
                    <a:pt x="8" y="103"/>
                  </a:cubicBezTo>
                  <a:cubicBezTo>
                    <a:pt x="9" y="75"/>
                    <a:pt x="12" y="21"/>
                    <a:pt x="17" y="5"/>
                  </a:cubicBezTo>
                  <a:close/>
                  <a:moveTo>
                    <a:pt x="2" y="118"/>
                  </a:moveTo>
                  <a:cubicBezTo>
                    <a:pt x="1" y="118"/>
                    <a:pt x="1" y="118"/>
                    <a:pt x="1" y="118"/>
                  </a:cubicBezTo>
                  <a:cubicBezTo>
                    <a:pt x="1" y="118"/>
                    <a:pt x="1" y="117"/>
                    <a:pt x="1" y="117"/>
                  </a:cubicBezTo>
                  <a:cubicBezTo>
                    <a:pt x="2" y="116"/>
                    <a:pt x="4" y="116"/>
                    <a:pt x="6" y="117"/>
                  </a:cubicBezTo>
                  <a:cubicBezTo>
                    <a:pt x="5" y="118"/>
                    <a:pt x="5" y="118"/>
                    <a:pt x="5" y="118"/>
                  </a:cubicBezTo>
                  <a:cubicBezTo>
                    <a:pt x="4" y="118"/>
                    <a:pt x="3" y="118"/>
                    <a:pt x="2" y="118"/>
                  </a:cubicBezTo>
                  <a:close/>
                  <a:moveTo>
                    <a:pt x="2" y="122"/>
                  </a:moveTo>
                  <a:cubicBezTo>
                    <a:pt x="0" y="121"/>
                    <a:pt x="0" y="119"/>
                    <a:pt x="1" y="118"/>
                  </a:cubicBezTo>
                  <a:cubicBezTo>
                    <a:pt x="2" y="118"/>
                    <a:pt x="2" y="118"/>
                    <a:pt x="2" y="118"/>
                  </a:cubicBezTo>
                  <a:cubicBezTo>
                    <a:pt x="2" y="118"/>
                    <a:pt x="2" y="118"/>
                    <a:pt x="2" y="118"/>
                  </a:cubicBezTo>
                  <a:cubicBezTo>
                    <a:pt x="4" y="119"/>
                    <a:pt x="4" y="119"/>
                    <a:pt x="4" y="119"/>
                  </a:cubicBezTo>
                  <a:cubicBezTo>
                    <a:pt x="2" y="122"/>
                    <a:pt x="2" y="122"/>
                    <a:pt x="2" y="122"/>
                  </a:cubicBezTo>
                  <a:close/>
                  <a:moveTo>
                    <a:pt x="2" y="118"/>
                  </a:moveTo>
                  <a:cubicBezTo>
                    <a:pt x="1" y="118"/>
                    <a:pt x="1" y="118"/>
                    <a:pt x="1" y="118"/>
                  </a:cubicBezTo>
                  <a:lnTo>
                    <a:pt x="2" y="1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6">
              <a:extLst>
                <a:ext uri="{FF2B5EF4-FFF2-40B4-BE49-F238E27FC236}">
                  <a16:creationId xmlns:a16="http://schemas.microsoft.com/office/drawing/2014/main" xmlns="" id="{F99FAFCC-0B2F-4804-AD8F-358A521865EC}"/>
                </a:ext>
              </a:extLst>
            </p:cNvPr>
            <p:cNvSpPr>
              <a:spLocks/>
            </p:cNvSpPr>
            <p:nvPr/>
          </p:nvSpPr>
          <p:spPr bwMode="auto">
            <a:xfrm>
              <a:off x="3827" y="1795"/>
              <a:ext cx="45" cy="252"/>
            </a:xfrm>
            <a:custGeom>
              <a:avLst/>
              <a:gdLst>
                <a:gd name="T0" fmla="*/ 18 w 19"/>
                <a:gd name="T1" fmla="*/ 5 h 106"/>
                <a:gd name="T2" fmla="*/ 16 w 19"/>
                <a:gd name="T3" fmla="*/ 1 h 106"/>
                <a:gd name="T4" fmla="*/ 12 w 19"/>
                <a:gd name="T5" fmla="*/ 3 h 106"/>
                <a:gd name="T6" fmla="*/ 5 w 19"/>
                <a:gd name="T7" fmla="*/ 61 h 106"/>
                <a:gd name="T8" fmla="*/ 0 w 19"/>
                <a:gd name="T9" fmla="*/ 102 h 106"/>
                <a:gd name="T10" fmla="*/ 2 w 19"/>
                <a:gd name="T11" fmla="*/ 106 h 106"/>
                <a:gd name="T12" fmla="*/ 6 w 19"/>
                <a:gd name="T13" fmla="*/ 104 h 106"/>
                <a:gd name="T14" fmla="*/ 11 w 19"/>
                <a:gd name="T15" fmla="*/ 61 h 106"/>
                <a:gd name="T16" fmla="*/ 18 w 19"/>
                <a:gd name="T17" fmla="*/ 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6">
                  <a:moveTo>
                    <a:pt x="18" y="5"/>
                  </a:moveTo>
                  <a:cubicBezTo>
                    <a:pt x="19" y="3"/>
                    <a:pt x="18" y="1"/>
                    <a:pt x="16" y="1"/>
                  </a:cubicBezTo>
                  <a:cubicBezTo>
                    <a:pt x="15" y="0"/>
                    <a:pt x="13" y="1"/>
                    <a:pt x="12" y="3"/>
                  </a:cubicBezTo>
                  <a:cubicBezTo>
                    <a:pt x="7" y="18"/>
                    <a:pt x="6" y="40"/>
                    <a:pt x="5" y="61"/>
                  </a:cubicBezTo>
                  <a:cubicBezTo>
                    <a:pt x="4" y="79"/>
                    <a:pt x="3" y="95"/>
                    <a:pt x="0" y="102"/>
                  </a:cubicBezTo>
                  <a:cubicBezTo>
                    <a:pt x="0" y="103"/>
                    <a:pt x="1" y="105"/>
                    <a:pt x="2" y="106"/>
                  </a:cubicBezTo>
                  <a:cubicBezTo>
                    <a:pt x="4" y="106"/>
                    <a:pt x="6" y="106"/>
                    <a:pt x="6" y="104"/>
                  </a:cubicBezTo>
                  <a:cubicBezTo>
                    <a:pt x="9" y="96"/>
                    <a:pt x="10" y="80"/>
                    <a:pt x="11" y="61"/>
                  </a:cubicBezTo>
                  <a:cubicBezTo>
                    <a:pt x="12" y="41"/>
                    <a:pt x="14" y="19"/>
                    <a:pt x="1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7">
              <a:extLst>
                <a:ext uri="{FF2B5EF4-FFF2-40B4-BE49-F238E27FC236}">
                  <a16:creationId xmlns:a16="http://schemas.microsoft.com/office/drawing/2014/main" xmlns="" id="{791F29A5-5802-4303-9969-753850F79EDA}"/>
                </a:ext>
              </a:extLst>
            </p:cNvPr>
            <p:cNvSpPr>
              <a:spLocks/>
            </p:cNvSpPr>
            <p:nvPr/>
          </p:nvSpPr>
          <p:spPr bwMode="auto">
            <a:xfrm>
              <a:off x="3519" y="2047"/>
              <a:ext cx="301" cy="590"/>
            </a:xfrm>
            <a:custGeom>
              <a:avLst/>
              <a:gdLst>
                <a:gd name="T0" fmla="*/ 11 w 127"/>
                <a:gd name="T1" fmla="*/ 82 h 248"/>
                <a:gd name="T2" fmla="*/ 32 w 127"/>
                <a:gd name="T3" fmla="*/ 79 h 248"/>
                <a:gd name="T4" fmla="*/ 9 w 127"/>
                <a:gd name="T5" fmla="*/ 104 h 248"/>
                <a:gd name="T6" fmla="*/ 17 w 127"/>
                <a:gd name="T7" fmla="*/ 99 h 248"/>
                <a:gd name="T8" fmla="*/ 7 w 127"/>
                <a:gd name="T9" fmla="*/ 113 h 248"/>
                <a:gd name="T10" fmla="*/ 82 w 127"/>
                <a:gd name="T11" fmla="*/ 88 h 248"/>
                <a:gd name="T12" fmla="*/ 5 w 127"/>
                <a:gd name="T13" fmla="*/ 127 h 248"/>
                <a:gd name="T14" fmla="*/ 9 w 127"/>
                <a:gd name="T15" fmla="*/ 131 h 248"/>
                <a:gd name="T16" fmla="*/ 7 w 127"/>
                <a:gd name="T17" fmla="*/ 137 h 248"/>
                <a:gd name="T18" fmla="*/ 6 w 127"/>
                <a:gd name="T19" fmla="*/ 141 h 248"/>
                <a:gd name="T20" fmla="*/ 100 w 127"/>
                <a:gd name="T21" fmla="*/ 123 h 248"/>
                <a:gd name="T22" fmla="*/ 31 w 127"/>
                <a:gd name="T23" fmla="*/ 144 h 248"/>
                <a:gd name="T24" fmla="*/ 10 w 127"/>
                <a:gd name="T25" fmla="*/ 155 h 248"/>
                <a:gd name="T26" fmla="*/ 76 w 127"/>
                <a:gd name="T27" fmla="*/ 149 h 248"/>
                <a:gd name="T28" fmla="*/ 6 w 127"/>
                <a:gd name="T29" fmla="*/ 161 h 248"/>
                <a:gd name="T30" fmla="*/ 80 w 127"/>
                <a:gd name="T31" fmla="*/ 161 h 248"/>
                <a:gd name="T32" fmla="*/ 11 w 127"/>
                <a:gd name="T33" fmla="*/ 174 h 248"/>
                <a:gd name="T34" fmla="*/ 4 w 127"/>
                <a:gd name="T35" fmla="*/ 179 h 248"/>
                <a:gd name="T36" fmla="*/ 112 w 127"/>
                <a:gd name="T37" fmla="*/ 185 h 248"/>
                <a:gd name="T38" fmla="*/ 9 w 127"/>
                <a:gd name="T39" fmla="*/ 203 h 248"/>
                <a:gd name="T40" fmla="*/ 75 w 127"/>
                <a:gd name="T41" fmla="*/ 212 h 248"/>
                <a:gd name="T42" fmla="*/ 36 w 127"/>
                <a:gd name="T43" fmla="*/ 228 h 248"/>
                <a:gd name="T44" fmla="*/ 41 w 127"/>
                <a:gd name="T45" fmla="*/ 234 h 248"/>
                <a:gd name="T46" fmla="*/ 8 w 127"/>
                <a:gd name="T47" fmla="*/ 245 h 248"/>
                <a:gd name="T48" fmla="*/ 124 w 127"/>
                <a:gd name="T49" fmla="*/ 245 h 248"/>
                <a:gd name="T50" fmla="*/ 69 w 127"/>
                <a:gd name="T51" fmla="*/ 237 h 248"/>
                <a:gd name="T52" fmla="*/ 124 w 127"/>
                <a:gd name="T53" fmla="*/ 230 h 248"/>
                <a:gd name="T54" fmla="*/ 76 w 127"/>
                <a:gd name="T55" fmla="*/ 219 h 248"/>
                <a:gd name="T56" fmla="*/ 126 w 127"/>
                <a:gd name="T57" fmla="*/ 204 h 248"/>
                <a:gd name="T58" fmla="*/ 123 w 127"/>
                <a:gd name="T59" fmla="*/ 188 h 248"/>
                <a:gd name="T60" fmla="*/ 58 w 127"/>
                <a:gd name="T61" fmla="*/ 176 h 248"/>
                <a:gd name="T62" fmla="*/ 120 w 127"/>
                <a:gd name="T63" fmla="*/ 156 h 248"/>
                <a:gd name="T64" fmla="*/ 120 w 127"/>
                <a:gd name="T65" fmla="*/ 146 h 248"/>
                <a:gd name="T66" fmla="*/ 87 w 127"/>
                <a:gd name="T67" fmla="*/ 140 h 248"/>
                <a:gd name="T68" fmla="*/ 120 w 127"/>
                <a:gd name="T69" fmla="*/ 122 h 248"/>
                <a:gd name="T70" fmla="*/ 64 w 127"/>
                <a:gd name="T71" fmla="*/ 121 h 248"/>
                <a:gd name="T72" fmla="*/ 121 w 127"/>
                <a:gd name="T73" fmla="*/ 95 h 248"/>
                <a:gd name="T74" fmla="*/ 121 w 127"/>
                <a:gd name="T75" fmla="*/ 78 h 248"/>
                <a:gd name="T76" fmla="*/ 60 w 127"/>
                <a:gd name="T77" fmla="*/ 87 h 248"/>
                <a:gd name="T78" fmla="*/ 123 w 127"/>
                <a:gd name="T79" fmla="*/ 45 h 248"/>
                <a:gd name="T80" fmla="*/ 120 w 127"/>
                <a:gd name="T81" fmla="*/ 41 h 248"/>
                <a:gd name="T82" fmla="*/ 124 w 127"/>
                <a:gd name="T83" fmla="*/ 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7" h="248">
                  <a:moveTo>
                    <a:pt x="9" y="77"/>
                  </a:moveTo>
                  <a:cubicBezTo>
                    <a:pt x="7" y="77"/>
                    <a:pt x="7" y="79"/>
                    <a:pt x="7" y="81"/>
                  </a:cubicBezTo>
                  <a:cubicBezTo>
                    <a:pt x="8" y="82"/>
                    <a:pt x="10" y="83"/>
                    <a:pt x="11" y="82"/>
                  </a:cubicBezTo>
                  <a:cubicBezTo>
                    <a:pt x="35" y="73"/>
                    <a:pt x="76" y="43"/>
                    <a:pt x="98" y="26"/>
                  </a:cubicBezTo>
                  <a:cubicBezTo>
                    <a:pt x="92" y="32"/>
                    <a:pt x="85" y="39"/>
                    <a:pt x="77" y="45"/>
                  </a:cubicBezTo>
                  <a:cubicBezTo>
                    <a:pt x="61" y="60"/>
                    <a:pt x="45" y="73"/>
                    <a:pt x="32" y="79"/>
                  </a:cubicBezTo>
                  <a:cubicBezTo>
                    <a:pt x="30" y="79"/>
                    <a:pt x="21" y="86"/>
                    <a:pt x="14" y="91"/>
                  </a:cubicBezTo>
                  <a:cubicBezTo>
                    <a:pt x="9" y="95"/>
                    <a:pt x="5" y="99"/>
                    <a:pt x="5" y="101"/>
                  </a:cubicBezTo>
                  <a:cubicBezTo>
                    <a:pt x="5" y="103"/>
                    <a:pt x="7" y="104"/>
                    <a:pt x="9" y="104"/>
                  </a:cubicBezTo>
                  <a:cubicBezTo>
                    <a:pt x="9" y="104"/>
                    <a:pt x="10" y="104"/>
                    <a:pt x="10" y="103"/>
                  </a:cubicBezTo>
                  <a:cubicBezTo>
                    <a:pt x="14" y="101"/>
                    <a:pt x="14" y="101"/>
                    <a:pt x="14" y="101"/>
                  </a:cubicBezTo>
                  <a:cubicBezTo>
                    <a:pt x="17" y="99"/>
                    <a:pt x="17" y="99"/>
                    <a:pt x="17" y="99"/>
                  </a:cubicBezTo>
                  <a:cubicBezTo>
                    <a:pt x="35" y="88"/>
                    <a:pt x="74" y="65"/>
                    <a:pt x="102" y="54"/>
                  </a:cubicBezTo>
                  <a:cubicBezTo>
                    <a:pt x="92" y="60"/>
                    <a:pt x="78" y="69"/>
                    <a:pt x="63" y="77"/>
                  </a:cubicBezTo>
                  <a:cubicBezTo>
                    <a:pt x="60" y="79"/>
                    <a:pt x="7" y="109"/>
                    <a:pt x="7" y="113"/>
                  </a:cubicBezTo>
                  <a:cubicBezTo>
                    <a:pt x="7" y="121"/>
                    <a:pt x="23" y="111"/>
                    <a:pt x="24" y="110"/>
                  </a:cubicBezTo>
                  <a:cubicBezTo>
                    <a:pt x="41" y="102"/>
                    <a:pt x="75" y="85"/>
                    <a:pt x="100" y="79"/>
                  </a:cubicBezTo>
                  <a:cubicBezTo>
                    <a:pt x="94" y="82"/>
                    <a:pt x="88" y="85"/>
                    <a:pt x="82" y="88"/>
                  </a:cubicBezTo>
                  <a:cubicBezTo>
                    <a:pt x="50" y="102"/>
                    <a:pt x="10" y="122"/>
                    <a:pt x="9" y="123"/>
                  </a:cubicBezTo>
                  <a:cubicBezTo>
                    <a:pt x="9" y="123"/>
                    <a:pt x="8" y="123"/>
                    <a:pt x="8" y="124"/>
                  </a:cubicBezTo>
                  <a:cubicBezTo>
                    <a:pt x="6" y="124"/>
                    <a:pt x="5" y="125"/>
                    <a:pt x="5" y="127"/>
                  </a:cubicBezTo>
                  <a:cubicBezTo>
                    <a:pt x="5" y="127"/>
                    <a:pt x="5" y="127"/>
                    <a:pt x="5" y="127"/>
                  </a:cubicBezTo>
                  <a:cubicBezTo>
                    <a:pt x="4" y="129"/>
                    <a:pt x="6" y="130"/>
                    <a:pt x="7" y="131"/>
                  </a:cubicBezTo>
                  <a:cubicBezTo>
                    <a:pt x="8" y="131"/>
                    <a:pt x="8" y="131"/>
                    <a:pt x="9" y="131"/>
                  </a:cubicBezTo>
                  <a:cubicBezTo>
                    <a:pt x="9" y="131"/>
                    <a:pt x="9" y="131"/>
                    <a:pt x="9" y="131"/>
                  </a:cubicBezTo>
                  <a:cubicBezTo>
                    <a:pt x="13" y="130"/>
                    <a:pt x="31" y="124"/>
                    <a:pt x="52" y="119"/>
                  </a:cubicBezTo>
                  <a:cubicBezTo>
                    <a:pt x="33" y="125"/>
                    <a:pt x="16" y="132"/>
                    <a:pt x="7" y="137"/>
                  </a:cubicBezTo>
                  <a:cubicBezTo>
                    <a:pt x="8" y="139"/>
                    <a:pt x="8" y="139"/>
                    <a:pt x="8" y="139"/>
                  </a:cubicBezTo>
                  <a:cubicBezTo>
                    <a:pt x="7" y="137"/>
                    <a:pt x="7" y="137"/>
                    <a:pt x="7" y="137"/>
                  </a:cubicBezTo>
                  <a:cubicBezTo>
                    <a:pt x="5" y="137"/>
                    <a:pt x="5" y="139"/>
                    <a:pt x="6" y="141"/>
                  </a:cubicBezTo>
                  <a:cubicBezTo>
                    <a:pt x="6" y="142"/>
                    <a:pt x="8" y="143"/>
                    <a:pt x="9" y="142"/>
                  </a:cubicBezTo>
                  <a:cubicBezTo>
                    <a:pt x="21" y="140"/>
                    <a:pt x="31" y="137"/>
                    <a:pt x="41" y="135"/>
                  </a:cubicBezTo>
                  <a:cubicBezTo>
                    <a:pt x="61" y="130"/>
                    <a:pt x="79" y="125"/>
                    <a:pt x="100" y="123"/>
                  </a:cubicBezTo>
                  <a:cubicBezTo>
                    <a:pt x="83" y="130"/>
                    <a:pt x="59" y="138"/>
                    <a:pt x="53" y="140"/>
                  </a:cubicBezTo>
                  <a:cubicBezTo>
                    <a:pt x="49" y="141"/>
                    <a:pt x="49" y="141"/>
                    <a:pt x="49" y="141"/>
                  </a:cubicBezTo>
                  <a:cubicBezTo>
                    <a:pt x="42" y="142"/>
                    <a:pt x="36" y="143"/>
                    <a:pt x="31" y="144"/>
                  </a:cubicBezTo>
                  <a:cubicBezTo>
                    <a:pt x="22" y="145"/>
                    <a:pt x="14" y="146"/>
                    <a:pt x="7" y="150"/>
                  </a:cubicBezTo>
                  <a:cubicBezTo>
                    <a:pt x="7" y="149"/>
                    <a:pt x="5" y="152"/>
                    <a:pt x="6" y="154"/>
                  </a:cubicBezTo>
                  <a:cubicBezTo>
                    <a:pt x="6" y="155"/>
                    <a:pt x="8" y="156"/>
                    <a:pt x="10" y="155"/>
                  </a:cubicBezTo>
                  <a:cubicBezTo>
                    <a:pt x="13" y="155"/>
                    <a:pt x="20" y="154"/>
                    <a:pt x="28" y="153"/>
                  </a:cubicBezTo>
                  <a:cubicBezTo>
                    <a:pt x="47" y="151"/>
                    <a:pt x="75" y="147"/>
                    <a:pt x="85" y="147"/>
                  </a:cubicBezTo>
                  <a:cubicBezTo>
                    <a:pt x="82" y="147"/>
                    <a:pt x="79" y="148"/>
                    <a:pt x="76" y="149"/>
                  </a:cubicBezTo>
                  <a:cubicBezTo>
                    <a:pt x="65" y="152"/>
                    <a:pt x="54" y="154"/>
                    <a:pt x="44" y="157"/>
                  </a:cubicBezTo>
                  <a:cubicBezTo>
                    <a:pt x="26" y="158"/>
                    <a:pt x="12" y="159"/>
                    <a:pt x="8" y="160"/>
                  </a:cubicBezTo>
                  <a:cubicBezTo>
                    <a:pt x="7" y="160"/>
                    <a:pt x="6" y="160"/>
                    <a:pt x="6" y="161"/>
                  </a:cubicBezTo>
                  <a:cubicBezTo>
                    <a:pt x="5" y="163"/>
                    <a:pt x="6" y="165"/>
                    <a:pt x="7" y="166"/>
                  </a:cubicBezTo>
                  <a:cubicBezTo>
                    <a:pt x="8" y="165"/>
                    <a:pt x="40" y="164"/>
                    <a:pt x="45" y="163"/>
                  </a:cubicBezTo>
                  <a:cubicBezTo>
                    <a:pt x="56" y="162"/>
                    <a:pt x="68" y="162"/>
                    <a:pt x="80" y="161"/>
                  </a:cubicBezTo>
                  <a:cubicBezTo>
                    <a:pt x="84" y="161"/>
                    <a:pt x="87" y="161"/>
                    <a:pt x="90" y="161"/>
                  </a:cubicBezTo>
                  <a:cubicBezTo>
                    <a:pt x="88" y="161"/>
                    <a:pt x="85" y="162"/>
                    <a:pt x="82" y="163"/>
                  </a:cubicBezTo>
                  <a:cubicBezTo>
                    <a:pt x="62" y="169"/>
                    <a:pt x="38" y="175"/>
                    <a:pt x="11" y="174"/>
                  </a:cubicBezTo>
                  <a:cubicBezTo>
                    <a:pt x="10" y="174"/>
                    <a:pt x="8" y="175"/>
                    <a:pt x="7" y="175"/>
                  </a:cubicBezTo>
                  <a:cubicBezTo>
                    <a:pt x="5" y="176"/>
                    <a:pt x="4" y="177"/>
                    <a:pt x="4" y="179"/>
                  </a:cubicBezTo>
                  <a:cubicBezTo>
                    <a:pt x="4" y="179"/>
                    <a:pt x="4" y="179"/>
                    <a:pt x="4" y="179"/>
                  </a:cubicBezTo>
                  <a:cubicBezTo>
                    <a:pt x="3" y="181"/>
                    <a:pt x="4" y="182"/>
                    <a:pt x="6" y="183"/>
                  </a:cubicBezTo>
                  <a:cubicBezTo>
                    <a:pt x="19" y="186"/>
                    <a:pt x="78" y="182"/>
                    <a:pt x="87" y="183"/>
                  </a:cubicBezTo>
                  <a:cubicBezTo>
                    <a:pt x="97" y="183"/>
                    <a:pt x="106" y="184"/>
                    <a:pt x="112" y="185"/>
                  </a:cubicBezTo>
                  <a:cubicBezTo>
                    <a:pt x="100" y="187"/>
                    <a:pt x="83" y="190"/>
                    <a:pt x="66" y="192"/>
                  </a:cubicBezTo>
                  <a:cubicBezTo>
                    <a:pt x="43" y="195"/>
                    <a:pt x="20" y="197"/>
                    <a:pt x="9" y="197"/>
                  </a:cubicBezTo>
                  <a:cubicBezTo>
                    <a:pt x="5" y="199"/>
                    <a:pt x="5" y="203"/>
                    <a:pt x="9" y="203"/>
                  </a:cubicBezTo>
                  <a:cubicBezTo>
                    <a:pt x="10" y="203"/>
                    <a:pt x="14" y="203"/>
                    <a:pt x="20" y="203"/>
                  </a:cubicBezTo>
                  <a:cubicBezTo>
                    <a:pt x="44" y="203"/>
                    <a:pt x="93" y="203"/>
                    <a:pt x="113" y="206"/>
                  </a:cubicBezTo>
                  <a:cubicBezTo>
                    <a:pt x="105" y="207"/>
                    <a:pt x="91" y="210"/>
                    <a:pt x="75" y="212"/>
                  </a:cubicBezTo>
                  <a:cubicBezTo>
                    <a:pt x="45" y="217"/>
                    <a:pt x="11" y="222"/>
                    <a:pt x="6" y="222"/>
                  </a:cubicBezTo>
                  <a:cubicBezTo>
                    <a:pt x="0" y="223"/>
                    <a:pt x="0" y="229"/>
                    <a:pt x="6" y="229"/>
                  </a:cubicBezTo>
                  <a:cubicBezTo>
                    <a:pt x="15" y="229"/>
                    <a:pt x="25" y="228"/>
                    <a:pt x="36" y="228"/>
                  </a:cubicBezTo>
                  <a:cubicBezTo>
                    <a:pt x="56" y="227"/>
                    <a:pt x="78" y="227"/>
                    <a:pt x="97" y="228"/>
                  </a:cubicBezTo>
                  <a:cubicBezTo>
                    <a:pt x="77" y="230"/>
                    <a:pt x="51" y="233"/>
                    <a:pt x="46" y="234"/>
                  </a:cubicBezTo>
                  <a:cubicBezTo>
                    <a:pt x="45" y="234"/>
                    <a:pt x="43" y="234"/>
                    <a:pt x="41" y="234"/>
                  </a:cubicBezTo>
                  <a:cubicBezTo>
                    <a:pt x="37" y="234"/>
                    <a:pt x="8" y="236"/>
                    <a:pt x="6" y="241"/>
                  </a:cubicBezTo>
                  <a:cubicBezTo>
                    <a:pt x="6" y="241"/>
                    <a:pt x="6" y="241"/>
                    <a:pt x="6" y="241"/>
                  </a:cubicBezTo>
                  <a:cubicBezTo>
                    <a:pt x="6" y="243"/>
                    <a:pt x="7" y="244"/>
                    <a:pt x="8" y="245"/>
                  </a:cubicBezTo>
                  <a:cubicBezTo>
                    <a:pt x="8" y="245"/>
                    <a:pt x="81" y="244"/>
                    <a:pt x="92" y="246"/>
                  </a:cubicBezTo>
                  <a:cubicBezTo>
                    <a:pt x="101" y="246"/>
                    <a:pt x="111" y="247"/>
                    <a:pt x="121" y="248"/>
                  </a:cubicBezTo>
                  <a:cubicBezTo>
                    <a:pt x="123" y="248"/>
                    <a:pt x="124" y="247"/>
                    <a:pt x="124" y="245"/>
                  </a:cubicBezTo>
                  <a:cubicBezTo>
                    <a:pt x="125" y="243"/>
                    <a:pt x="123" y="242"/>
                    <a:pt x="122" y="242"/>
                  </a:cubicBezTo>
                  <a:cubicBezTo>
                    <a:pt x="111" y="241"/>
                    <a:pt x="101" y="240"/>
                    <a:pt x="93" y="239"/>
                  </a:cubicBezTo>
                  <a:cubicBezTo>
                    <a:pt x="85" y="239"/>
                    <a:pt x="77" y="238"/>
                    <a:pt x="69" y="237"/>
                  </a:cubicBezTo>
                  <a:cubicBezTo>
                    <a:pt x="80" y="236"/>
                    <a:pt x="93" y="235"/>
                    <a:pt x="104" y="234"/>
                  </a:cubicBezTo>
                  <a:cubicBezTo>
                    <a:pt x="112" y="233"/>
                    <a:pt x="118" y="232"/>
                    <a:pt x="121" y="232"/>
                  </a:cubicBezTo>
                  <a:cubicBezTo>
                    <a:pt x="122" y="232"/>
                    <a:pt x="124" y="231"/>
                    <a:pt x="124" y="230"/>
                  </a:cubicBezTo>
                  <a:cubicBezTo>
                    <a:pt x="124" y="228"/>
                    <a:pt x="123" y="226"/>
                    <a:pt x="122" y="226"/>
                  </a:cubicBezTo>
                  <a:cubicBezTo>
                    <a:pt x="117" y="225"/>
                    <a:pt x="66" y="221"/>
                    <a:pt x="60" y="221"/>
                  </a:cubicBezTo>
                  <a:cubicBezTo>
                    <a:pt x="66" y="220"/>
                    <a:pt x="71" y="219"/>
                    <a:pt x="76" y="219"/>
                  </a:cubicBezTo>
                  <a:cubicBezTo>
                    <a:pt x="98" y="215"/>
                    <a:pt x="117" y="211"/>
                    <a:pt x="123" y="209"/>
                  </a:cubicBezTo>
                  <a:cubicBezTo>
                    <a:pt x="124" y="209"/>
                    <a:pt x="125" y="209"/>
                    <a:pt x="126" y="208"/>
                  </a:cubicBezTo>
                  <a:cubicBezTo>
                    <a:pt x="127" y="207"/>
                    <a:pt x="127" y="205"/>
                    <a:pt x="126" y="204"/>
                  </a:cubicBezTo>
                  <a:cubicBezTo>
                    <a:pt x="119" y="201"/>
                    <a:pt x="81" y="197"/>
                    <a:pt x="73" y="197"/>
                  </a:cubicBezTo>
                  <a:cubicBezTo>
                    <a:pt x="93" y="194"/>
                    <a:pt x="112" y="191"/>
                    <a:pt x="122" y="189"/>
                  </a:cubicBezTo>
                  <a:cubicBezTo>
                    <a:pt x="123" y="189"/>
                    <a:pt x="123" y="189"/>
                    <a:pt x="123" y="188"/>
                  </a:cubicBezTo>
                  <a:cubicBezTo>
                    <a:pt x="127" y="186"/>
                    <a:pt x="123" y="182"/>
                    <a:pt x="120" y="181"/>
                  </a:cubicBezTo>
                  <a:cubicBezTo>
                    <a:pt x="111" y="178"/>
                    <a:pt x="91" y="176"/>
                    <a:pt x="87" y="176"/>
                  </a:cubicBezTo>
                  <a:cubicBezTo>
                    <a:pt x="78" y="176"/>
                    <a:pt x="68" y="176"/>
                    <a:pt x="58" y="176"/>
                  </a:cubicBezTo>
                  <a:cubicBezTo>
                    <a:pt x="67" y="174"/>
                    <a:pt x="76" y="171"/>
                    <a:pt x="84" y="169"/>
                  </a:cubicBezTo>
                  <a:cubicBezTo>
                    <a:pt x="98" y="165"/>
                    <a:pt x="110" y="162"/>
                    <a:pt x="120" y="162"/>
                  </a:cubicBezTo>
                  <a:cubicBezTo>
                    <a:pt x="126" y="162"/>
                    <a:pt x="124" y="157"/>
                    <a:pt x="120" y="156"/>
                  </a:cubicBezTo>
                  <a:cubicBezTo>
                    <a:pt x="110" y="153"/>
                    <a:pt x="90" y="154"/>
                    <a:pt x="80" y="155"/>
                  </a:cubicBezTo>
                  <a:cubicBezTo>
                    <a:pt x="79" y="155"/>
                    <a:pt x="79" y="155"/>
                    <a:pt x="79" y="155"/>
                  </a:cubicBezTo>
                  <a:cubicBezTo>
                    <a:pt x="96" y="151"/>
                    <a:pt x="112" y="147"/>
                    <a:pt x="120" y="146"/>
                  </a:cubicBezTo>
                  <a:cubicBezTo>
                    <a:pt x="121" y="146"/>
                    <a:pt x="122" y="146"/>
                    <a:pt x="123" y="145"/>
                  </a:cubicBezTo>
                  <a:cubicBezTo>
                    <a:pt x="126" y="137"/>
                    <a:pt x="97" y="140"/>
                    <a:pt x="94" y="140"/>
                  </a:cubicBezTo>
                  <a:cubicBezTo>
                    <a:pt x="90" y="140"/>
                    <a:pt x="88" y="140"/>
                    <a:pt x="87" y="140"/>
                  </a:cubicBezTo>
                  <a:cubicBezTo>
                    <a:pt x="83" y="140"/>
                    <a:pt x="75" y="141"/>
                    <a:pt x="65" y="142"/>
                  </a:cubicBezTo>
                  <a:cubicBezTo>
                    <a:pt x="77" y="138"/>
                    <a:pt x="95" y="132"/>
                    <a:pt x="108" y="127"/>
                  </a:cubicBezTo>
                  <a:cubicBezTo>
                    <a:pt x="115" y="124"/>
                    <a:pt x="120" y="122"/>
                    <a:pt x="120" y="122"/>
                  </a:cubicBezTo>
                  <a:cubicBezTo>
                    <a:pt x="124" y="121"/>
                    <a:pt x="125" y="117"/>
                    <a:pt x="120" y="116"/>
                  </a:cubicBezTo>
                  <a:cubicBezTo>
                    <a:pt x="93" y="116"/>
                    <a:pt x="72" y="120"/>
                    <a:pt x="51" y="126"/>
                  </a:cubicBezTo>
                  <a:cubicBezTo>
                    <a:pt x="55" y="124"/>
                    <a:pt x="60" y="122"/>
                    <a:pt x="64" y="121"/>
                  </a:cubicBezTo>
                  <a:cubicBezTo>
                    <a:pt x="87" y="113"/>
                    <a:pt x="110" y="105"/>
                    <a:pt x="122" y="101"/>
                  </a:cubicBezTo>
                  <a:cubicBezTo>
                    <a:pt x="124" y="101"/>
                    <a:pt x="125" y="99"/>
                    <a:pt x="125" y="98"/>
                  </a:cubicBezTo>
                  <a:cubicBezTo>
                    <a:pt x="124" y="95"/>
                    <a:pt x="121" y="95"/>
                    <a:pt x="121" y="95"/>
                  </a:cubicBezTo>
                  <a:cubicBezTo>
                    <a:pt x="106" y="97"/>
                    <a:pt x="63" y="109"/>
                    <a:pt x="34" y="117"/>
                  </a:cubicBezTo>
                  <a:cubicBezTo>
                    <a:pt x="48" y="110"/>
                    <a:pt x="67" y="101"/>
                    <a:pt x="84" y="94"/>
                  </a:cubicBezTo>
                  <a:cubicBezTo>
                    <a:pt x="103" y="85"/>
                    <a:pt x="119" y="78"/>
                    <a:pt x="121" y="78"/>
                  </a:cubicBezTo>
                  <a:cubicBezTo>
                    <a:pt x="122" y="78"/>
                    <a:pt x="124" y="76"/>
                    <a:pt x="124" y="75"/>
                  </a:cubicBezTo>
                  <a:cubicBezTo>
                    <a:pt x="124" y="72"/>
                    <a:pt x="121" y="71"/>
                    <a:pt x="121" y="71"/>
                  </a:cubicBezTo>
                  <a:cubicBezTo>
                    <a:pt x="106" y="69"/>
                    <a:pt x="82" y="77"/>
                    <a:pt x="60" y="87"/>
                  </a:cubicBezTo>
                  <a:cubicBezTo>
                    <a:pt x="62" y="85"/>
                    <a:pt x="64" y="84"/>
                    <a:pt x="67" y="82"/>
                  </a:cubicBezTo>
                  <a:cubicBezTo>
                    <a:pt x="90" y="68"/>
                    <a:pt x="113" y="54"/>
                    <a:pt x="121" y="48"/>
                  </a:cubicBezTo>
                  <a:cubicBezTo>
                    <a:pt x="122" y="47"/>
                    <a:pt x="123" y="46"/>
                    <a:pt x="123" y="45"/>
                  </a:cubicBezTo>
                  <a:cubicBezTo>
                    <a:pt x="123" y="45"/>
                    <a:pt x="123" y="44"/>
                    <a:pt x="123" y="44"/>
                  </a:cubicBezTo>
                  <a:cubicBezTo>
                    <a:pt x="123" y="42"/>
                    <a:pt x="121" y="41"/>
                    <a:pt x="120" y="41"/>
                  </a:cubicBezTo>
                  <a:cubicBezTo>
                    <a:pt x="120" y="41"/>
                    <a:pt x="120" y="41"/>
                    <a:pt x="120" y="41"/>
                  </a:cubicBezTo>
                  <a:cubicBezTo>
                    <a:pt x="107" y="44"/>
                    <a:pt x="85" y="54"/>
                    <a:pt x="64" y="65"/>
                  </a:cubicBezTo>
                  <a:cubicBezTo>
                    <a:pt x="70" y="61"/>
                    <a:pt x="76" y="55"/>
                    <a:pt x="82" y="50"/>
                  </a:cubicBezTo>
                  <a:cubicBezTo>
                    <a:pt x="98" y="36"/>
                    <a:pt x="113" y="20"/>
                    <a:pt x="124" y="9"/>
                  </a:cubicBezTo>
                  <a:cubicBezTo>
                    <a:pt x="126" y="7"/>
                    <a:pt x="126" y="5"/>
                    <a:pt x="125" y="4"/>
                  </a:cubicBezTo>
                  <a:cubicBezTo>
                    <a:pt x="121" y="0"/>
                    <a:pt x="24" y="70"/>
                    <a:pt x="9"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8">
              <a:extLst>
                <a:ext uri="{FF2B5EF4-FFF2-40B4-BE49-F238E27FC236}">
                  <a16:creationId xmlns:a16="http://schemas.microsoft.com/office/drawing/2014/main" xmlns="" id="{D6893C88-17EE-434D-908B-2ECCC3B594C2}"/>
                </a:ext>
              </a:extLst>
            </p:cNvPr>
            <p:cNvSpPr>
              <a:spLocks/>
            </p:cNvSpPr>
            <p:nvPr/>
          </p:nvSpPr>
          <p:spPr bwMode="auto">
            <a:xfrm>
              <a:off x="4010" y="1864"/>
              <a:ext cx="291" cy="778"/>
            </a:xfrm>
            <a:custGeom>
              <a:avLst/>
              <a:gdLst>
                <a:gd name="T0" fmla="*/ 4 w 123"/>
                <a:gd name="T1" fmla="*/ 76 h 327"/>
                <a:gd name="T2" fmla="*/ 43 w 123"/>
                <a:gd name="T3" fmla="*/ 56 h 327"/>
                <a:gd name="T4" fmla="*/ 8 w 123"/>
                <a:gd name="T5" fmla="*/ 88 h 327"/>
                <a:gd name="T6" fmla="*/ 74 w 123"/>
                <a:gd name="T7" fmla="*/ 59 h 327"/>
                <a:gd name="T8" fmla="*/ 5 w 123"/>
                <a:gd name="T9" fmla="*/ 102 h 327"/>
                <a:gd name="T10" fmla="*/ 22 w 123"/>
                <a:gd name="T11" fmla="*/ 103 h 327"/>
                <a:gd name="T12" fmla="*/ 5 w 123"/>
                <a:gd name="T13" fmla="*/ 110 h 327"/>
                <a:gd name="T14" fmla="*/ 82 w 123"/>
                <a:gd name="T15" fmla="*/ 102 h 327"/>
                <a:gd name="T16" fmla="*/ 41 w 123"/>
                <a:gd name="T17" fmla="*/ 117 h 327"/>
                <a:gd name="T18" fmla="*/ 28 w 123"/>
                <a:gd name="T19" fmla="*/ 130 h 327"/>
                <a:gd name="T20" fmla="*/ 80 w 123"/>
                <a:gd name="T21" fmla="*/ 124 h 327"/>
                <a:gd name="T22" fmla="*/ 52 w 123"/>
                <a:gd name="T23" fmla="*/ 134 h 327"/>
                <a:gd name="T24" fmla="*/ 108 w 123"/>
                <a:gd name="T25" fmla="*/ 135 h 327"/>
                <a:gd name="T26" fmla="*/ 66 w 123"/>
                <a:gd name="T27" fmla="*/ 153 h 327"/>
                <a:gd name="T28" fmla="*/ 94 w 123"/>
                <a:gd name="T29" fmla="*/ 154 h 327"/>
                <a:gd name="T30" fmla="*/ 109 w 123"/>
                <a:gd name="T31" fmla="*/ 171 h 327"/>
                <a:gd name="T32" fmla="*/ 73 w 123"/>
                <a:gd name="T33" fmla="*/ 194 h 327"/>
                <a:gd name="T34" fmla="*/ 91 w 123"/>
                <a:gd name="T35" fmla="*/ 204 h 327"/>
                <a:gd name="T36" fmla="*/ 74 w 123"/>
                <a:gd name="T37" fmla="*/ 221 h 327"/>
                <a:gd name="T38" fmla="*/ 101 w 123"/>
                <a:gd name="T39" fmla="*/ 220 h 327"/>
                <a:gd name="T40" fmla="*/ 70 w 123"/>
                <a:gd name="T41" fmla="*/ 242 h 327"/>
                <a:gd name="T42" fmla="*/ 106 w 123"/>
                <a:gd name="T43" fmla="*/ 244 h 327"/>
                <a:gd name="T44" fmla="*/ 71 w 123"/>
                <a:gd name="T45" fmla="*/ 264 h 327"/>
                <a:gd name="T46" fmla="*/ 82 w 123"/>
                <a:gd name="T47" fmla="*/ 270 h 327"/>
                <a:gd name="T48" fmla="*/ 95 w 123"/>
                <a:gd name="T49" fmla="*/ 275 h 327"/>
                <a:gd name="T50" fmla="*/ 71 w 123"/>
                <a:gd name="T51" fmla="*/ 284 h 327"/>
                <a:gd name="T52" fmla="*/ 105 w 123"/>
                <a:gd name="T53" fmla="*/ 289 h 327"/>
                <a:gd name="T54" fmla="*/ 73 w 123"/>
                <a:gd name="T55" fmla="*/ 305 h 327"/>
                <a:gd name="T56" fmla="*/ 95 w 123"/>
                <a:gd name="T57" fmla="*/ 312 h 327"/>
                <a:gd name="T58" fmla="*/ 72 w 123"/>
                <a:gd name="T59" fmla="*/ 322 h 327"/>
                <a:gd name="T60" fmla="*/ 85 w 123"/>
                <a:gd name="T61" fmla="*/ 325 h 327"/>
                <a:gd name="T62" fmla="*/ 113 w 123"/>
                <a:gd name="T63" fmla="*/ 320 h 327"/>
                <a:gd name="T64" fmla="*/ 113 w 123"/>
                <a:gd name="T65" fmla="*/ 312 h 327"/>
                <a:gd name="T66" fmla="*/ 89 w 123"/>
                <a:gd name="T67" fmla="*/ 301 h 327"/>
                <a:gd name="T68" fmla="*/ 113 w 123"/>
                <a:gd name="T69" fmla="*/ 291 h 327"/>
                <a:gd name="T70" fmla="*/ 97 w 123"/>
                <a:gd name="T71" fmla="*/ 281 h 327"/>
                <a:gd name="T72" fmla="*/ 84 w 123"/>
                <a:gd name="T73" fmla="*/ 264 h 327"/>
                <a:gd name="T74" fmla="*/ 112 w 123"/>
                <a:gd name="T75" fmla="*/ 241 h 327"/>
                <a:gd name="T76" fmla="*/ 89 w 123"/>
                <a:gd name="T77" fmla="*/ 233 h 327"/>
                <a:gd name="T78" fmla="*/ 87 w 123"/>
                <a:gd name="T79" fmla="*/ 214 h 327"/>
                <a:gd name="T80" fmla="*/ 115 w 123"/>
                <a:gd name="T81" fmla="*/ 194 h 327"/>
                <a:gd name="T82" fmla="*/ 90 w 123"/>
                <a:gd name="T83" fmla="*/ 186 h 327"/>
                <a:gd name="T84" fmla="*/ 82 w 123"/>
                <a:gd name="T85" fmla="*/ 165 h 327"/>
                <a:gd name="T86" fmla="*/ 114 w 123"/>
                <a:gd name="T87" fmla="*/ 152 h 327"/>
                <a:gd name="T88" fmla="*/ 103 w 123"/>
                <a:gd name="T89" fmla="*/ 144 h 327"/>
                <a:gd name="T90" fmla="*/ 118 w 123"/>
                <a:gd name="T91" fmla="*/ 131 h 327"/>
                <a:gd name="T92" fmla="*/ 117 w 123"/>
                <a:gd name="T93" fmla="*/ 114 h 327"/>
                <a:gd name="T94" fmla="*/ 62 w 123"/>
                <a:gd name="T95" fmla="*/ 116 h 327"/>
                <a:gd name="T96" fmla="*/ 118 w 123"/>
                <a:gd name="T97" fmla="*/ 92 h 327"/>
                <a:gd name="T98" fmla="*/ 106 w 123"/>
                <a:gd name="T99" fmla="*/ 91 h 327"/>
                <a:gd name="T100" fmla="*/ 112 w 123"/>
                <a:gd name="T101" fmla="*/ 75 h 327"/>
                <a:gd name="T102" fmla="*/ 112 w 123"/>
                <a:gd name="T103" fmla="*/ 69 h 327"/>
                <a:gd name="T104" fmla="*/ 33 w 123"/>
                <a:gd name="T105" fmla="*/ 89 h 327"/>
                <a:gd name="T106" fmla="*/ 116 w 123"/>
                <a:gd name="T107" fmla="*/ 41 h 327"/>
                <a:gd name="T108" fmla="*/ 25 w 123"/>
                <a:gd name="T109" fmla="*/ 76 h 327"/>
                <a:gd name="T110" fmla="*/ 123 w 123"/>
                <a:gd name="T111" fmla="*/ 3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3" h="327">
                  <a:moveTo>
                    <a:pt x="78" y="25"/>
                  </a:moveTo>
                  <a:cubicBezTo>
                    <a:pt x="5" y="71"/>
                    <a:pt x="5" y="71"/>
                    <a:pt x="5" y="71"/>
                  </a:cubicBezTo>
                  <a:cubicBezTo>
                    <a:pt x="4" y="72"/>
                    <a:pt x="3" y="74"/>
                    <a:pt x="4" y="76"/>
                  </a:cubicBezTo>
                  <a:cubicBezTo>
                    <a:pt x="5" y="77"/>
                    <a:pt x="7" y="78"/>
                    <a:pt x="9" y="77"/>
                  </a:cubicBezTo>
                  <a:cubicBezTo>
                    <a:pt x="11" y="75"/>
                    <a:pt x="37" y="58"/>
                    <a:pt x="63" y="42"/>
                  </a:cubicBezTo>
                  <a:cubicBezTo>
                    <a:pt x="56" y="47"/>
                    <a:pt x="49" y="52"/>
                    <a:pt x="43" y="56"/>
                  </a:cubicBezTo>
                  <a:cubicBezTo>
                    <a:pt x="22" y="70"/>
                    <a:pt x="6" y="82"/>
                    <a:pt x="5" y="83"/>
                  </a:cubicBezTo>
                  <a:cubicBezTo>
                    <a:pt x="5" y="85"/>
                    <a:pt x="5" y="87"/>
                    <a:pt x="7" y="88"/>
                  </a:cubicBezTo>
                  <a:cubicBezTo>
                    <a:pt x="7" y="88"/>
                    <a:pt x="8" y="88"/>
                    <a:pt x="8" y="88"/>
                  </a:cubicBezTo>
                  <a:cubicBezTo>
                    <a:pt x="17" y="88"/>
                    <a:pt x="36" y="78"/>
                    <a:pt x="57" y="67"/>
                  </a:cubicBezTo>
                  <a:cubicBezTo>
                    <a:pt x="63" y="64"/>
                    <a:pt x="69" y="61"/>
                    <a:pt x="75" y="58"/>
                  </a:cubicBezTo>
                  <a:cubicBezTo>
                    <a:pt x="74" y="59"/>
                    <a:pt x="74" y="59"/>
                    <a:pt x="74" y="59"/>
                  </a:cubicBezTo>
                  <a:cubicBezTo>
                    <a:pt x="48" y="73"/>
                    <a:pt x="18" y="91"/>
                    <a:pt x="3" y="96"/>
                  </a:cubicBezTo>
                  <a:cubicBezTo>
                    <a:pt x="1" y="97"/>
                    <a:pt x="0" y="99"/>
                    <a:pt x="1" y="100"/>
                  </a:cubicBezTo>
                  <a:cubicBezTo>
                    <a:pt x="1" y="102"/>
                    <a:pt x="3" y="103"/>
                    <a:pt x="5" y="102"/>
                  </a:cubicBezTo>
                  <a:cubicBezTo>
                    <a:pt x="21" y="99"/>
                    <a:pt x="37" y="94"/>
                    <a:pt x="52" y="90"/>
                  </a:cubicBezTo>
                  <a:cubicBezTo>
                    <a:pt x="59" y="88"/>
                    <a:pt x="65" y="86"/>
                    <a:pt x="72" y="84"/>
                  </a:cubicBezTo>
                  <a:cubicBezTo>
                    <a:pt x="51" y="92"/>
                    <a:pt x="29" y="101"/>
                    <a:pt x="22" y="103"/>
                  </a:cubicBezTo>
                  <a:cubicBezTo>
                    <a:pt x="21" y="103"/>
                    <a:pt x="18" y="104"/>
                    <a:pt x="15" y="105"/>
                  </a:cubicBezTo>
                  <a:cubicBezTo>
                    <a:pt x="14" y="105"/>
                    <a:pt x="8" y="107"/>
                    <a:pt x="8" y="107"/>
                  </a:cubicBezTo>
                  <a:cubicBezTo>
                    <a:pt x="6" y="107"/>
                    <a:pt x="5" y="108"/>
                    <a:pt x="5" y="110"/>
                  </a:cubicBezTo>
                  <a:cubicBezTo>
                    <a:pt x="5" y="112"/>
                    <a:pt x="6" y="113"/>
                    <a:pt x="8" y="114"/>
                  </a:cubicBezTo>
                  <a:cubicBezTo>
                    <a:pt x="8" y="113"/>
                    <a:pt x="8" y="114"/>
                    <a:pt x="8" y="114"/>
                  </a:cubicBezTo>
                  <a:cubicBezTo>
                    <a:pt x="10" y="114"/>
                    <a:pt x="77" y="103"/>
                    <a:pt x="82" y="102"/>
                  </a:cubicBezTo>
                  <a:cubicBezTo>
                    <a:pt x="81" y="103"/>
                    <a:pt x="80" y="103"/>
                    <a:pt x="79" y="103"/>
                  </a:cubicBezTo>
                  <a:cubicBezTo>
                    <a:pt x="70" y="107"/>
                    <a:pt x="63" y="109"/>
                    <a:pt x="61" y="110"/>
                  </a:cubicBezTo>
                  <a:cubicBezTo>
                    <a:pt x="57" y="111"/>
                    <a:pt x="48" y="113"/>
                    <a:pt x="41" y="117"/>
                  </a:cubicBezTo>
                  <a:cubicBezTo>
                    <a:pt x="35" y="119"/>
                    <a:pt x="29" y="122"/>
                    <a:pt x="26" y="124"/>
                  </a:cubicBezTo>
                  <a:cubicBezTo>
                    <a:pt x="24" y="125"/>
                    <a:pt x="24" y="127"/>
                    <a:pt x="25" y="128"/>
                  </a:cubicBezTo>
                  <a:cubicBezTo>
                    <a:pt x="26" y="129"/>
                    <a:pt x="27" y="130"/>
                    <a:pt x="28" y="130"/>
                  </a:cubicBezTo>
                  <a:cubicBezTo>
                    <a:pt x="37" y="128"/>
                    <a:pt x="45" y="127"/>
                    <a:pt x="52" y="126"/>
                  </a:cubicBezTo>
                  <a:cubicBezTo>
                    <a:pt x="64" y="124"/>
                    <a:pt x="75" y="123"/>
                    <a:pt x="88" y="122"/>
                  </a:cubicBezTo>
                  <a:cubicBezTo>
                    <a:pt x="86" y="122"/>
                    <a:pt x="83" y="123"/>
                    <a:pt x="80" y="124"/>
                  </a:cubicBezTo>
                  <a:cubicBezTo>
                    <a:pt x="68" y="128"/>
                    <a:pt x="57" y="131"/>
                    <a:pt x="55" y="131"/>
                  </a:cubicBezTo>
                  <a:cubicBezTo>
                    <a:pt x="55" y="131"/>
                    <a:pt x="55" y="131"/>
                    <a:pt x="55" y="131"/>
                  </a:cubicBezTo>
                  <a:cubicBezTo>
                    <a:pt x="53" y="131"/>
                    <a:pt x="52" y="132"/>
                    <a:pt x="52" y="134"/>
                  </a:cubicBezTo>
                  <a:cubicBezTo>
                    <a:pt x="51" y="136"/>
                    <a:pt x="53" y="138"/>
                    <a:pt x="55" y="138"/>
                  </a:cubicBezTo>
                  <a:cubicBezTo>
                    <a:pt x="55" y="138"/>
                    <a:pt x="75" y="136"/>
                    <a:pt x="77" y="136"/>
                  </a:cubicBezTo>
                  <a:cubicBezTo>
                    <a:pt x="86" y="134"/>
                    <a:pt x="96" y="133"/>
                    <a:pt x="108" y="135"/>
                  </a:cubicBezTo>
                  <a:cubicBezTo>
                    <a:pt x="106" y="136"/>
                    <a:pt x="103" y="137"/>
                    <a:pt x="100" y="138"/>
                  </a:cubicBezTo>
                  <a:cubicBezTo>
                    <a:pt x="87" y="144"/>
                    <a:pt x="70" y="150"/>
                    <a:pt x="69" y="150"/>
                  </a:cubicBezTo>
                  <a:cubicBezTo>
                    <a:pt x="68" y="150"/>
                    <a:pt x="66" y="151"/>
                    <a:pt x="66" y="153"/>
                  </a:cubicBezTo>
                  <a:cubicBezTo>
                    <a:pt x="66" y="155"/>
                    <a:pt x="68" y="156"/>
                    <a:pt x="69" y="156"/>
                  </a:cubicBezTo>
                  <a:cubicBezTo>
                    <a:pt x="71" y="156"/>
                    <a:pt x="75" y="156"/>
                    <a:pt x="80" y="155"/>
                  </a:cubicBezTo>
                  <a:cubicBezTo>
                    <a:pt x="84" y="155"/>
                    <a:pt x="89" y="154"/>
                    <a:pt x="94" y="154"/>
                  </a:cubicBezTo>
                  <a:cubicBezTo>
                    <a:pt x="83" y="158"/>
                    <a:pt x="71" y="163"/>
                    <a:pt x="71" y="167"/>
                  </a:cubicBezTo>
                  <a:cubicBezTo>
                    <a:pt x="71" y="170"/>
                    <a:pt x="74" y="171"/>
                    <a:pt x="79" y="171"/>
                  </a:cubicBezTo>
                  <a:cubicBezTo>
                    <a:pt x="89" y="171"/>
                    <a:pt x="99" y="171"/>
                    <a:pt x="109" y="171"/>
                  </a:cubicBezTo>
                  <a:cubicBezTo>
                    <a:pt x="105" y="174"/>
                    <a:pt x="96" y="177"/>
                    <a:pt x="88" y="180"/>
                  </a:cubicBezTo>
                  <a:cubicBezTo>
                    <a:pt x="79" y="184"/>
                    <a:pt x="71" y="187"/>
                    <a:pt x="70" y="190"/>
                  </a:cubicBezTo>
                  <a:cubicBezTo>
                    <a:pt x="69" y="193"/>
                    <a:pt x="71" y="194"/>
                    <a:pt x="73" y="194"/>
                  </a:cubicBezTo>
                  <a:cubicBezTo>
                    <a:pt x="79" y="194"/>
                    <a:pt x="84" y="194"/>
                    <a:pt x="88" y="193"/>
                  </a:cubicBezTo>
                  <a:cubicBezTo>
                    <a:pt x="94" y="192"/>
                    <a:pt x="99" y="192"/>
                    <a:pt x="108" y="195"/>
                  </a:cubicBezTo>
                  <a:cubicBezTo>
                    <a:pt x="105" y="198"/>
                    <a:pt x="98" y="201"/>
                    <a:pt x="91" y="204"/>
                  </a:cubicBezTo>
                  <a:cubicBezTo>
                    <a:pt x="82" y="208"/>
                    <a:pt x="74" y="212"/>
                    <a:pt x="71" y="216"/>
                  </a:cubicBezTo>
                  <a:cubicBezTo>
                    <a:pt x="71" y="216"/>
                    <a:pt x="70" y="219"/>
                    <a:pt x="72" y="220"/>
                  </a:cubicBezTo>
                  <a:cubicBezTo>
                    <a:pt x="72" y="221"/>
                    <a:pt x="73" y="221"/>
                    <a:pt x="74" y="221"/>
                  </a:cubicBezTo>
                  <a:cubicBezTo>
                    <a:pt x="77" y="221"/>
                    <a:pt x="77" y="221"/>
                    <a:pt x="77" y="221"/>
                  </a:cubicBezTo>
                  <a:cubicBezTo>
                    <a:pt x="82" y="221"/>
                    <a:pt x="85" y="221"/>
                    <a:pt x="88" y="220"/>
                  </a:cubicBezTo>
                  <a:cubicBezTo>
                    <a:pt x="92" y="220"/>
                    <a:pt x="95" y="219"/>
                    <a:pt x="101" y="220"/>
                  </a:cubicBezTo>
                  <a:cubicBezTo>
                    <a:pt x="98" y="222"/>
                    <a:pt x="92" y="225"/>
                    <a:pt x="86" y="228"/>
                  </a:cubicBezTo>
                  <a:cubicBezTo>
                    <a:pt x="79" y="231"/>
                    <a:pt x="73" y="234"/>
                    <a:pt x="70" y="237"/>
                  </a:cubicBezTo>
                  <a:cubicBezTo>
                    <a:pt x="69" y="239"/>
                    <a:pt x="69" y="240"/>
                    <a:pt x="70" y="242"/>
                  </a:cubicBezTo>
                  <a:cubicBezTo>
                    <a:pt x="71" y="242"/>
                    <a:pt x="71" y="242"/>
                    <a:pt x="72" y="242"/>
                  </a:cubicBezTo>
                  <a:cubicBezTo>
                    <a:pt x="74" y="243"/>
                    <a:pt x="80" y="243"/>
                    <a:pt x="86" y="243"/>
                  </a:cubicBezTo>
                  <a:cubicBezTo>
                    <a:pt x="95" y="243"/>
                    <a:pt x="106" y="242"/>
                    <a:pt x="106" y="244"/>
                  </a:cubicBezTo>
                  <a:cubicBezTo>
                    <a:pt x="106" y="244"/>
                    <a:pt x="104" y="246"/>
                    <a:pt x="96" y="250"/>
                  </a:cubicBezTo>
                  <a:cubicBezTo>
                    <a:pt x="94" y="251"/>
                    <a:pt x="92" y="252"/>
                    <a:pt x="90" y="253"/>
                  </a:cubicBezTo>
                  <a:cubicBezTo>
                    <a:pt x="83" y="256"/>
                    <a:pt x="77" y="260"/>
                    <a:pt x="71" y="264"/>
                  </a:cubicBezTo>
                  <a:cubicBezTo>
                    <a:pt x="71" y="264"/>
                    <a:pt x="69" y="266"/>
                    <a:pt x="71" y="268"/>
                  </a:cubicBezTo>
                  <a:cubicBezTo>
                    <a:pt x="71" y="269"/>
                    <a:pt x="72" y="270"/>
                    <a:pt x="73" y="270"/>
                  </a:cubicBezTo>
                  <a:cubicBezTo>
                    <a:pt x="75" y="270"/>
                    <a:pt x="78" y="270"/>
                    <a:pt x="82" y="270"/>
                  </a:cubicBezTo>
                  <a:cubicBezTo>
                    <a:pt x="93" y="270"/>
                    <a:pt x="111" y="270"/>
                    <a:pt x="111" y="271"/>
                  </a:cubicBezTo>
                  <a:cubicBezTo>
                    <a:pt x="111" y="271"/>
                    <a:pt x="107" y="271"/>
                    <a:pt x="98" y="274"/>
                  </a:cubicBezTo>
                  <a:cubicBezTo>
                    <a:pt x="95" y="275"/>
                    <a:pt x="95" y="275"/>
                    <a:pt x="95" y="275"/>
                  </a:cubicBezTo>
                  <a:cubicBezTo>
                    <a:pt x="93" y="275"/>
                    <a:pt x="92" y="276"/>
                    <a:pt x="89" y="277"/>
                  </a:cubicBezTo>
                  <a:cubicBezTo>
                    <a:pt x="84" y="278"/>
                    <a:pt x="78" y="281"/>
                    <a:pt x="74" y="281"/>
                  </a:cubicBezTo>
                  <a:cubicBezTo>
                    <a:pt x="72" y="281"/>
                    <a:pt x="71" y="282"/>
                    <a:pt x="71" y="284"/>
                  </a:cubicBezTo>
                  <a:cubicBezTo>
                    <a:pt x="71" y="285"/>
                    <a:pt x="72" y="287"/>
                    <a:pt x="74" y="287"/>
                  </a:cubicBezTo>
                  <a:cubicBezTo>
                    <a:pt x="74" y="287"/>
                    <a:pt x="74" y="287"/>
                    <a:pt x="75" y="287"/>
                  </a:cubicBezTo>
                  <a:cubicBezTo>
                    <a:pt x="79" y="287"/>
                    <a:pt x="96" y="287"/>
                    <a:pt x="105" y="289"/>
                  </a:cubicBezTo>
                  <a:cubicBezTo>
                    <a:pt x="103" y="289"/>
                    <a:pt x="101" y="289"/>
                    <a:pt x="99" y="290"/>
                  </a:cubicBezTo>
                  <a:cubicBezTo>
                    <a:pt x="87" y="292"/>
                    <a:pt x="70" y="296"/>
                    <a:pt x="70" y="302"/>
                  </a:cubicBezTo>
                  <a:cubicBezTo>
                    <a:pt x="70" y="304"/>
                    <a:pt x="72" y="305"/>
                    <a:pt x="73" y="305"/>
                  </a:cubicBezTo>
                  <a:cubicBezTo>
                    <a:pt x="78" y="306"/>
                    <a:pt x="83" y="307"/>
                    <a:pt x="88" y="307"/>
                  </a:cubicBezTo>
                  <a:cubicBezTo>
                    <a:pt x="94" y="308"/>
                    <a:pt x="99" y="309"/>
                    <a:pt x="103" y="310"/>
                  </a:cubicBezTo>
                  <a:cubicBezTo>
                    <a:pt x="101" y="310"/>
                    <a:pt x="98" y="311"/>
                    <a:pt x="95" y="312"/>
                  </a:cubicBezTo>
                  <a:cubicBezTo>
                    <a:pt x="86" y="314"/>
                    <a:pt x="76" y="316"/>
                    <a:pt x="73" y="316"/>
                  </a:cubicBezTo>
                  <a:cubicBezTo>
                    <a:pt x="71" y="316"/>
                    <a:pt x="70" y="317"/>
                    <a:pt x="70" y="319"/>
                  </a:cubicBezTo>
                  <a:cubicBezTo>
                    <a:pt x="70" y="321"/>
                    <a:pt x="71" y="322"/>
                    <a:pt x="72" y="322"/>
                  </a:cubicBezTo>
                  <a:cubicBezTo>
                    <a:pt x="74" y="323"/>
                    <a:pt x="76" y="323"/>
                    <a:pt x="76" y="324"/>
                  </a:cubicBezTo>
                  <a:cubicBezTo>
                    <a:pt x="78" y="324"/>
                    <a:pt x="79" y="325"/>
                    <a:pt x="80" y="325"/>
                  </a:cubicBezTo>
                  <a:cubicBezTo>
                    <a:pt x="81" y="325"/>
                    <a:pt x="83" y="325"/>
                    <a:pt x="85" y="325"/>
                  </a:cubicBezTo>
                  <a:cubicBezTo>
                    <a:pt x="90" y="325"/>
                    <a:pt x="97" y="326"/>
                    <a:pt x="112" y="327"/>
                  </a:cubicBezTo>
                  <a:cubicBezTo>
                    <a:pt x="114" y="327"/>
                    <a:pt x="116" y="325"/>
                    <a:pt x="116" y="324"/>
                  </a:cubicBezTo>
                  <a:cubicBezTo>
                    <a:pt x="116" y="322"/>
                    <a:pt x="115" y="320"/>
                    <a:pt x="113" y="320"/>
                  </a:cubicBezTo>
                  <a:cubicBezTo>
                    <a:pt x="103" y="320"/>
                    <a:pt x="97" y="319"/>
                    <a:pt x="92" y="319"/>
                  </a:cubicBezTo>
                  <a:cubicBezTo>
                    <a:pt x="94" y="319"/>
                    <a:pt x="95" y="318"/>
                    <a:pt x="97" y="318"/>
                  </a:cubicBezTo>
                  <a:cubicBezTo>
                    <a:pt x="104" y="316"/>
                    <a:pt x="110" y="314"/>
                    <a:pt x="113" y="312"/>
                  </a:cubicBezTo>
                  <a:cubicBezTo>
                    <a:pt x="114" y="312"/>
                    <a:pt x="114" y="311"/>
                    <a:pt x="114" y="311"/>
                  </a:cubicBezTo>
                  <a:cubicBezTo>
                    <a:pt x="115" y="309"/>
                    <a:pt x="115" y="307"/>
                    <a:pt x="113" y="307"/>
                  </a:cubicBezTo>
                  <a:cubicBezTo>
                    <a:pt x="110" y="305"/>
                    <a:pt x="92" y="302"/>
                    <a:pt x="89" y="301"/>
                  </a:cubicBezTo>
                  <a:cubicBezTo>
                    <a:pt x="86" y="301"/>
                    <a:pt x="84" y="301"/>
                    <a:pt x="81" y="300"/>
                  </a:cubicBezTo>
                  <a:cubicBezTo>
                    <a:pt x="86" y="299"/>
                    <a:pt x="94" y="297"/>
                    <a:pt x="100" y="296"/>
                  </a:cubicBezTo>
                  <a:cubicBezTo>
                    <a:pt x="107" y="294"/>
                    <a:pt x="112" y="293"/>
                    <a:pt x="113" y="291"/>
                  </a:cubicBezTo>
                  <a:cubicBezTo>
                    <a:pt x="115" y="288"/>
                    <a:pt x="114" y="286"/>
                    <a:pt x="111" y="284"/>
                  </a:cubicBezTo>
                  <a:cubicBezTo>
                    <a:pt x="108" y="283"/>
                    <a:pt x="102" y="282"/>
                    <a:pt x="96" y="281"/>
                  </a:cubicBezTo>
                  <a:cubicBezTo>
                    <a:pt x="96" y="281"/>
                    <a:pt x="96" y="281"/>
                    <a:pt x="97" y="281"/>
                  </a:cubicBezTo>
                  <a:cubicBezTo>
                    <a:pt x="99" y="280"/>
                    <a:pt x="99" y="280"/>
                    <a:pt x="99" y="280"/>
                  </a:cubicBezTo>
                  <a:cubicBezTo>
                    <a:pt x="113" y="276"/>
                    <a:pt x="118" y="272"/>
                    <a:pt x="117" y="269"/>
                  </a:cubicBezTo>
                  <a:cubicBezTo>
                    <a:pt x="115" y="264"/>
                    <a:pt x="96" y="264"/>
                    <a:pt x="84" y="264"/>
                  </a:cubicBezTo>
                  <a:cubicBezTo>
                    <a:pt x="86" y="262"/>
                    <a:pt x="90" y="260"/>
                    <a:pt x="93" y="259"/>
                  </a:cubicBezTo>
                  <a:cubicBezTo>
                    <a:pt x="95" y="258"/>
                    <a:pt x="97" y="256"/>
                    <a:pt x="99" y="255"/>
                  </a:cubicBezTo>
                  <a:cubicBezTo>
                    <a:pt x="111" y="249"/>
                    <a:pt x="114" y="244"/>
                    <a:pt x="112" y="241"/>
                  </a:cubicBezTo>
                  <a:cubicBezTo>
                    <a:pt x="109" y="236"/>
                    <a:pt x="96" y="236"/>
                    <a:pt x="86" y="237"/>
                  </a:cubicBezTo>
                  <a:cubicBezTo>
                    <a:pt x="85" y="237"/>
                    <a:pt x="83" y="237"/>
                    <a:pt x="82" y="237"/>
                  </a:cubicBezTo>
                  <a:cubicBezTo>
                    <a:pt x="84" y="236"/>
                    <a:pt x="86" y="234"/>
                    <a:pt x="89" y="233"/>
                  </a:cubicBezTo>
                  <a:cubicBezTo>
                    <a:pt x="99" y="228"/>
                    <a:pt x="109" y="223"/>
                    <a:pt x="109" y="217"/>
                  </a:cubicBezTo>
                  <a:cubicBezTo>
                    <a:pt x="109" y="216"/>
                    <a:pt x="108" y="214"/>
                    <a:pt x="106" y="214"/>
                  </a:cubicBezTo>
                  <a:cubicBezTo>
                    <a:pt x="103" y="213"/>
                    <a:pt x="91" y="213"/>
                    <a:pt x="87" y="214"/>
                  </a:cubicBezTo>
                  <a:cubicBezTo>
                    <a:pt x="86" y="214"/>
                    <a:pt x="85" y="214"/>
                    <a:pt x="84" y="214"/>
                  </a:cubicBezTo>
                  <a:cubicBezTo>
                    <a:pt x="87" y="213"/>
                    <a:pt x="90" y="212"/>
                    <a:pt x="93" y="210"/>
                  </a:cubicBezTo>
                  <a:cubicBezTo>
                    <a:pt x="104" y="205"/>
                    <a:pt x="115" y="200"/>
                    <a:pt x="115" y="194"/>
                  </a:cubicBezTo>
                  <a:cubicBezTo>
                    <a:pt x="115" y="193"/>
                    <a:pt x="115" y="192"/>
                    <a:pt x="113" y="191"/>
                  </a:cubicBezTo>
                  <a:cubicBezTo>
                    <a:pt x="112" y="191"/>
                    <a:pt x="96" y="186"/>
                    <a:pt x="89" y="187"/>
                  </a:cubicBezTo>
                  <a:cubicBezTo>
                    <a:pt x="90" y="186"/>
                    <a:pt x="90" y="186"/>
                    <a:pt x="90" y="186"/>
                  </a:cubicBezTo>
                  <a:cubicBezTo>
                    <a:pt x="103" y="181"/>
                    <a:pt x="117" y="176"/>
                    <a:pt x="117" y="169"/>
                  </a:cubicBezTo>
                  <a:cubicBezTo>
                    <a:pt x="117" y="168"/>
                    <a:pt x="116" y="166"/>
                    <a:pt x="114" y="166"/>
                  </a:cubicBezTo>
                  <a:cubicBezTo>
                    <a:pt x="111" y="165"/>
                    <a:pt x="86" y="165"/>
                    <a:pt x="82" y="165"/>
                  </a:cubicBezTo>
                  <a:cubicBezTo>
                    <a:pt x="88" y="163"/>
                    <a:pt x="97" y="159"/>
                    <a:pt x="104" y="157"/>
                  </a:cubicBezTo>
                  <a:cubicBezTo>
                    <a:pt x="108" y="155"/>
                    <a:pt x="111" y="154"/>
                    <a:pt x="113" y="153"/>
                  </a:cubicBezTo>
                  <a:cubicBezTo>
                    <a:pt x="113" y="153"/>
                    <a:pt x="114" y="153"/>
                    <a:pt x="114" y="152"/>
                  </a:cubicBezTo>
                  <a:cubicBezTo>
                    <a:pt x="115" y="150"/>
                    <a:pt x="115" y="148"/>
                    <a:pt x="113" y="148"/>
                  </a:cubicBezTo>
                  <a:cubicBezTo>
                    <a:pt x="109" y="147"/>
                    <a:pt x="96" y="147"/>
                    <a:pt x="94" y="148"/>
                  </a:cubicBezTo>
                  <a:cubicBezTo>
                    <a:pt x="97" y="146"/>
                    <a:pt x="100" y="145"/>
                    <a:pt x="103" y="144"/>
                  </a:cubicBezTo>
                  <a:cubicBezTo>
                    <a:pt x="110" y="141"/>
                    <a:pt x="116" y="138"/>
                    <a:pt x="119" y="137"/>
                  </a:cubicBezTo>
                  <a:cubicBezTo>
                    <a:pt x="120" y="136"/>
                    <a:pt x="120" y="135"/>
                    <a:pt x="121" y="134"/>
                  </a:cubicBezTo>
                  <a:cubicBezTo>
                    <a:pt x="121" y="133"/>
                    <a:pt x="120" y="131"/>
                    <a:pt x="118" y="131"/>
                  </a:cubicBezTo>
                  <a:cubicBezTo>
                    <a:pt x="116" y="130"/>
                    <a:pt x="94" y="127"/>
                    <a:pt x="90" y="128"/>
                  </a:cubicBezTo>
                  <a:cubicBezTo>
                    <a:pt x="103" y="124"/>
                    <a:pt x="114" y="121"/>
                    <a:pt x="117" y="121"/>
                  </a:cubicBezTo>
                  <a:cubicBezTo>
                    <a:pt x="117" y="114"/>
                    <a:pt x="117" y="114"/>
                    <a:pt x="117" y="114"/>
                  </a:cubicBezTo>
                  <a:cubicBezTo>
                    <a:pt x="89" y="114"/>
                    <a:pt x="72" y="117"/>
                    <a:pt x="51" y="120"/>
                  </a:cubicBezTo>
                  <a:cubicBezTo>
                    <a:pt x="48" y="120"/>
                    <a:pt x="48" y="120"/>
                    <a:pt x="48" y="120"/>
                  </a:cubicBezTo>
                  <a:cubicBezTo>
                    <a:pt x="54" y="118"/>
                    <a:pt x="59" y="117"/>
                    <a:pt x="62" y="116"/>
                  </a:cubicBezTo>
                  <a:cubicBezTo>
                    <a:pt x="65" y="115"/>
                    <a:pt x="72" y="113"/>
                    <a:pt x="81" y="109"/>
                  </a:cubicBezTo>
                  <a:cubicBezTo>
                    <a:pt x="95" y="104"/>
                    <a:pt x="113" y="97"/>
                    <a:pt x="116" y="96"/>
                  </a:cubicBezTo>
                  <a:cubicBezTo>
                    <a:pt x="117" y="95"/>
                    <a:pt x="118" y="94"/>
                    <a:pt x="118" y="92"/>
                  </a:cubicBezTo>
                  <a:cubicBezTo>
                    <a:pt x="118" y="90"/>
                    <a:pt x="116" y="89"/>
                    <a:pt x="114" y="89"/>
                  </a:cubicBezTo>
                  <a:cubicBezTo>
                    <a:pt x="114" y="89"/>
                    <a:pt x="114" y="89"/>
                    <a:pt x="114" y="89"/>
                  </a:cubicBezTo>
                  <a:cubicBezTo>
                    <a:pt x="111" y="90"/>
                    <a:pt x="109" y="91"/>
                    <a:pt x="106" y="91"/>
                  </a:cubicBezTo>
                  <a:cubicBezTo>
                    <a:pt x="89" y="95"/>
                    <a:pt x="60" y="100"/>
                    <a:pt x="38" y="104"/>
                  </a:cubicBezTo>
                  <a:cubicBezTo>
                    <a:pt x="51" y="99"/>
                    <a:pt x="70" y="92"/>
                    <a:pt x="86" y="86"/>
                  </a:cubicBezTo>
                  <a:cubicBezTo>
                    <a:pt x="97" y="81"/>
                    <a:pt x="107" y="78"/>
                    <a:pt x="112" y="75"/>
                  </a:cubicBezTo>
                  <a:cubicBezTo>
                    <a:pt x="112" y="75"/>
                    <a:pt x="112" y="75"/>
                    <a:pt x="113" y="75"/>
                  </a:cubicBezTo>
                  <a:cubicBezTo>
                    <a:pt x="114" y="75"/>
                    <a:pt x="116" y="73"/>
                    <a:pt x="116" y="72"/>
                  </a:cubicBezTo>
                  <a:cubicBezTo>
                    <a:pt x="115" y="70"/>
                    <a:pt x="114" y="69"/>
                    <a:pt x="112" y="69"/>
                  </a:cubicBezTo>
                  <a:cubicBezTo>
                    <a:pt x="112" y="69"/>
                    <a:pt x="112" y="69"/>
                    <a:pt x="112" y="69"/>
                  </a:cubicBezTo>
                  <a:cubicBezTo>
                    <a:pt x="90" y="72"/>
                    <a:pt x="70" y="78"/>
                    <a:pt x="50" y="84"/>
                  </a:cubicBezTo>
                  <a:cubicBezTo>
                    <a:pt x="44" y="86"/>
                    <a:pt x="39" y="87"/>
                    <a:pt x="33" y="89"/>
                  </a:cubicBezTo>
                  <a:cubicBezTo>
                    <a:pt x="47" y="81"/>
                    <a:pt x="63" y="72"/>
                    <a:pt x="77" y="64"/>
                  </a:cubicBezTo>
                  <a:cubicBezTo>
                    <a:pt x="93" y="55"/>
                    <a:pt x="107" y="47"/>
                    <a:pt x="114" y="44"/>
                  </a:cubicBezTo>
                  <a:cubicBezTo>
                    <a:pt x="115" y="43"/>
                    <a:pt x="116" y="42"/>
                    <a:pt x="116" y="41"/>
                  </a:cubicBezTo>
                  <a:cubicBezTo>
                    <a:pt x="116" y="38"/>
                    <a:pt x="113" y="37"/>
                    <a:pt x="113" y="38"/>
                  </a:cubicBezTo>
                  <a:cubicBezTo>
                    <a:pt x="102" y="37"/>
                    <a:pt x="78" y="50"/>
                    <a:pt x="54" y="62"/>
                  </a:cubicBezTo>
                  <a:cubicBezTo>
                    <a:pt x="44" y="67"/>
                    <a:pt x="34" y="72"/>
                    <a:pt x="25" y="76"/>
                  </a:cubicBezTo>
                  <a:cubicBezTo>
                    <a:pt x="31" y="72"/>
                    <a:pt x="38" y="67"/>
                    <a:pt x="46" y="61"/>
                  </a:cubicBezTo>
                  <a:cubicBezTo>
                    <a:pt x="77" y="40"/>
                    <a:pt x="116" y="13"/>
                    <a:pt x="122" y="6"/>
                  </a:cubicBezTo>
                  <a:cubicBezTo>
                    <a:pt x="123" y="5"/>
                    <a:pt x="123" y="4"/>
                    <a:pt x="123" y="3"/>
                  </a:cubicBezTo>
                  <a:cubicBezTo>
                    <a:pt x="123" y="1"/>
                    <a:pt x="122" y="0"/>
                    <a:pt x="120" y="0"/>
                  </a:cubicBezTo>
                  <a:cubicBezTo>
                    <a:pt x="119" y="0"/>
                    <a:pt x="100" y="11"/>
                    <a:pt x="7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9">
              <a:extLst>
                <a:ext uri="{FF2B5EF4-FFF2-40B4-BE49-F238E27FC236}">
                  <a16:creationId xmlns:a16="http://schemas.microsoft.com/office/drawing/2014/main" xmlns="" id="{6F16240A-6902-44A0-B14F-951E2C07EBFA}"/>
                </a:ext>
              </a:extLst>
            </p:cNvPr>
            <p:cNvSpPr>
              <a:spLocks/>
            </p:cNvSpPr>
            <p:nvPr/>
          </p:nvSpPr>
          <p:spPr bwMode="auto">
            <a:xfrm>
              <a:off x="3777" y="2030"/>
              <a:ext cx="420" cy="205"/>
            </a:xfrm>
            <a:custGeom>
              <a:avLst/>
              <a:gdLst>
                <a:gd name="T0" fmla="*/ 5 w 177"/>
                <a:gd name="T1" fmla="*/ 1 h 86"/>
                <a:gd name="T2" fmla="*/ 1 w 177"/>
                <a:gd name="T3" fmla="*/ 2 h 86"/>
                <a:gd name="T4" fmla="*/ 2 w 177"/>
                <a:gd name="T5" fmla="*/ 6 h 86"/>
                <a:gd name="T6" fmla="*/ 44 w 177"/>
                <a:gd name="T7" fmla="*/ 25 h 86"/>
                <a:gd name="T8" fmla="*/ 63 w 177"/>
                <a:gd name="T9" fmla="*/ 33 h 86"/>
                <a:gd name="T10" fmla="*/ 65 w 177"/>
                <a:gd name="T11" fmla="*/ 33 h 86"/>
                <a:gd name="T12" fmla="*/ 116 w 177"/>
                <a:gd name="T13" fmla="*/ 58 h 86"/>
                <a:gd name="T14" fmla="*/ 156 w 177"/>
                <a:gd name="T15" fmla="*/ 78 h 86"/>
                <a:gd name="T16" fmla="*/ 164 w 177"/>
                <a:gd name="T17" fmla="*/ 82 h 86"/>
                <a:gd name="T18" fmla="*/ 172 w 177"/>
                <a:gd name="T19" fmla="*/ 85 h 86"/>
                <a:gd name="T20" fmla="*/ 176 w 177"/>
                <a:gd name="T21" fmla="*/ 84 h 86"/>
                <a:gd name="T22" fmla="*/ 175 w 177"/>
                <a:gd name="T23" fmla="*/ 80 h 86"/>
                <a:gd name="T24" fmla="*/ 167 w 177"/>
                <a:gd name="T25" fmla="*/ 76 h 86"/>
                <a:gd name="T26" fmla="*/ 158 w 177"/>
                <a:gd name="T27" fmla="*/ 72 h 86"/>
                <a:gd name="T28" fmla="*/ 119 w 177"/>
                <a:gd name="T29" fmla="*/ 52 h 86"/>
                <a:gd name="T30" fmla="*/ 67 w 177"/>
                <a:gd name="T31" fmla="*/ 27 h 86"/>
                <a:gd name="T32" fmla="*/ 66 w 177"/>
                <a:gd name="T33" fmla="*/ 27 h 86"/>
                <a:gd name="T34" fmla="*/ 46 w 177"/>
                <a:gd name="T35" fmla="*/ 19 h 86"/>
                <a:gd name="T36" fmla="*/ 5 w 177"/>
                <a:gd name="T37" fmla="*/ 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7" h="86">
                  <a:moveTo>
                    <a:pt x="5" y="1"/>
                  </a:moveTo>
                  <a:cubicBezTo>
                    <a:pt x="3" y="0"/>
                    <a:pt x="2" y="0"/>
                    <a:pt x="1" y="2"/>
                  </a:cubicBezTo>
                  <a:cubicBezTo>
                    <a:pt x="0" y="3"/>
                    <a:pt x="0" y="5"/>
                    <a:pt x="2" y="6"/>
                  </a:cubicBezTo>
                  <a:cubicBezTo>
                    <a:pt x="18" y="16"/>
                    <a:pt x="30" y="20"/>
                    <a:pt x="44" y="25"/>
                  </a:cubicBezTo>
                  <a:cubicBezTo>
                    <a:pt x="50" y="27"/>
                    <a:pt x="56" y="30"/>
                    <a:pt x="63" y="33"/>
                  </a:cubicBezTo>
                  <a:cubicBezTo>
                    <a:pt x="65" y="33"/>
                    <a:pt x="65" y="33"/>
                    <a:pt x="65" y="33"/>
                  </a:cubicBezTo>
                  <a:cubicBezTo>
                    <a:pt x="82" y="40"/>
                    <a:pt x="99" y="49"/>
                    <a:pt x="116" y="58"/>
                  </a:cubicBezTo>
                  <a:cubicBezTo>
                    <a:pt x="129" y="65"/>
                    <a:pt x="143" y="72"/>
                    <a:pt x="156" y="78"/>
                  </a:cubicBezTo>
                  <a:cubicBezTo>
                    <a:pt x="158" y="79"/>
                    <a:pt x="161" y="80"/>
                    <a:pt x="164" y="82"/>
                  </a:cubicBezTo>
                  <a:cubicBezTo>
                    <a:pt x="167" y="83"/>
                    <a:pt x="169" y="84"/>
                    <a:pt x="172" y="85"/>
                  </a:cubicBezTo>
                  <a:cubicBezTo>
                    <a:pt x="174" y="86"/>
                    <a:pt x="176" y="85"/>
                    <a:pt x="176" y="84"/>
                  </a:cubicBezTo>
                  <a:cubicBezTo>
                    <a:pt x="177" y="82"/>
                    <a:pt x="176" y="80"/>
                    <a:pt x="175" y="80"/>
                  </a:cubicBezTo>
                  <a:cubicBezTo>
                    <a:pt x="172" y="79"/>
                    <a:pt x="169" y="77"/>
                    <a:pt x="167" y="76"/>
                  </a:cubicBezTo>
                  <a:cubicBezTo>
                    <a:pt x="164" y="75"/>
                    <a:pt x="161" y="73"/>
                    <a:pt x="158" y="72"/>
                  </a:cubicBezTo>
                  <a:cubicBezTo>
                    <a:pt x="145" y="66"/>
                    <a:pt x="132" y="59"/>
                    <a:pt x="119" y="52"/>
                  </a:cubicBezTo>
                  <a:cubicBezTo>
                    <a:pt x="102" y="43"/>
                    <a:pt x="85" y="35"/>
                    <a:pt x="67" y="27"/>
                  </a:cubicBezTo>
                  <a:cubicBezTo>
                    <a:pt x="66" y="27"/>
                    <a:pt x="66" y="27"/>
                    <a:pt x="66" y="27"/>
                  </a:cubicBezTo>
                  <a:cubicBezTo>
                    <a:pt x="59" y="24"/>
                    <a:pt x="52" y="22"/>
                    <a:pt x="46" y="19"/>
                  </a:cubicBezTo>
                  <a:cubicBezTo>
                    <a:pt x="33" y="14"/>
                    <a:pt x="21" y="1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30">
              <a:extLst>
                <a:ext uri="{FF2B5EF4-FFF2-40B4-BE49-F238E27FC236}">
                  <a16:creationId xmlns:a16="http://schemas.microsoft.com/office/drawing/2014/main" xmlns="" id="{A73B82E9-3613-4EB5-A523-5D1BB831E48C}"/>
                </a:ext>
              </a:extLst>
            </p:cNvPr>
            <p:cNvSpPr>
              <a:spLocks/>
            </p:cNvSpPr>
            <p:nvPr/>
          </p:nvSpPr>
          <p:spPr bwMode="auto">
            <a:xfrm>
              <a:off x="3761" y="2049"/>
              <a:ext cx="408" cy="153"/>
            </a:xfrm>
            <a:custGeom>
              <a:avLst/>
              <a:gdLst>
                <a:gd name="T0" fmla="*/ 5 w 172"/>
                <a:gd name="T1" fmla="*/ 1 h 64"/>
                <a:gd name="T2" fmla="*/ 1 w 172"/>
                <a:gd name="T3" fmla="*/ 2 h 64"/>
                <a:gd name="T4" fmla="*/ 2 w 172"/>
                <a:gd name="T5" fmla="*/ 7 h 64"/>
                <a:gd name="T6" fmla="*/ 123 w 172"/>
                <a:gd name="T7" fmla="*/ 47 h 64"/>
                <a:gd name="T8" fmla="*/ 130 w 172"/>
                <a:gd name="T9" fmla="*/ 49 h 64"/>
                <a:gd name="T10" fmla="*/ 148 w 172"/>
                <a:gd name="T11" fmla="*/ 56 h 64"/>
                <a:gd name="T12" fmla="*/ 167 w 172"/>
                <a:gd name="T13" fmla="*/ 64 h 64"/>
                <a:gd name="T14" fmla="*/ 171 w 172"/>
                <a:gd name="T15" fmla="*/ 62 h 64"/>
                <a:gd name="T16" fmla="*/ 169 w 172"/>
                <a:gd name="T17" fmla="*/ 58 h 64"/>
                <a:gd name="T18" fmla="*/ 151 w 172"/>
                <a:gd name="T19" fmla="*/ 50 h 64"/>
                <a:gd name="T20" fmla="*/ 131 w 172"/>
                <a:gd name="T21" fmla="*/ 43 h 64"/>
                <a:gd name="T22" fmla="*/ 125 w 172"/>
                <a:gd name="T23" fmla="*/ 41 h 64"/>
                <a:gd name="T24" fmla="*/ 5 w 172"/>
                <a:gd name="T25" fmla="*/ 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 h="64">
                  <a:moveTo>
                    <a:pt x="5" y="1"/>
                  </a:moveTo>
                  <a:cubicBezTo>
                    <a:pt x="4" y="0"/>
                    <a:pt x="2" y="1"/>
                    <a:pt x="1" y="2"/>
                  </a:cubicBezTo>
                  <a:cubicBezTo>
                    <a:pt x="0" y="4"/>
                    <a:pt x="1" y="6"/>
                    <a:pt x="2" y="7"/>
                  </a:cubicBezTo>
                  <a:cubicBezTo>
                    <a:pt x="6" y="9"/>
                    <a:pt x="96" y="38"/>
                    <a:pt x="123" y="47"/>
                  </a:cubicBezTo>
                  <a:cubicBezTo>
                    <a:pt x="126" y="48"/>
                    <a:pt x="128" y="49"/>
                    <a:pt x="130" y="49"/>
                  </a:cubicBezTo>
                  <a:cubicBezTo>
                    <a:pt x="136" y="51"/>
                    <a:pt x="142" y="54"/>
                    <a:pt x="148" y="56"/>
                  </a:cubicBezTo>
                  <a:cubicBezTo>
                    <a:pt x="155" y="58"/>
                    <a:pt x="161" y="61"/>
                    <a:pt x="167" y="64"/>
                  </a:cubicBezTo>
                  <a:cubicBezTo>
                    <a:pt x="168" y="64"/>
                    <a:pt x="170" y="64"/>
                    <a:pt x="171" y="62"/>
                  </a:cubicBezTo>
                  <a:cubicBezTo>
                    <a:pt x="172" y="60"/>
                    <a:pt x="171" y="59"/>
                    <a:pt x="169" y="58"/>
                  </a:cubicBezTo>
                  <a:cubicBezTo>
                    <a:pt x="163" y="55"/>
                    <a:pt x="157" y="53"/>
                    <a:pt x="151" y="50"/>
                  </a:cubicBezTo>
                  <a:cubicBezTo>
                    <a:pt x="144" y="48"/>
                    <a:pt x="138" y="45"/>
                    <a:pt x="131" y="43"/>
                  </a:cubicBezTo>
                  <a:cubicBezTo>
                    <a:pt x="130" y="43"/>
                    <a:pt x="128" y="42"/>
                    <a:pt x="125" y="41"/>
                  </a:cubicBezTo>
                  <a:cubicBezTo>
                    <a:pt x="98" y="32"/>
                    <a:pt x="9" y="3"/>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31">
              <a:extLst>
                <a:ext uri="{FF2B5EF4-FFF2-40B4-BE49-F238E27FC236}">
                  <a16:creationId xmlns:a16="http://schemas.microsoft.com/office/drawing/2014/main" xmlns="" id="{54E0E0AE-F176-4A7D-8BCF-16F291B26AB5}"/>
                </a:ext>
              </a:extLst>
            </p:cNvPr>
            <p:cNvSpPr>
              <a:spLocks/>
            </p:cNvSpPr>
            <p:nvPr/>
          </p:nvSpPr>
          <p:spPr bwMode="auto">
            <a:xfrm>
              <a:off x="4154" y="2185"/>
              <a:ext cx="29" cy="454"/>
            </a:xfrm>
            <a:custGeom>
              <a:avLst/>
              <a:gdLst>
                <a:gd name="T0" fmla="*/ 12 w 12"/>
                <a:gd name="T1" fmla="*/ 3 h 191"/>
                <a:gd name="T2" fmla="*/ 9 w 12"/>
                <a:gd name="T3" fmla="*/ 0 h 191"/>
                <a:gd name="T4" fmla="*/ 6 w 12"/>
                <a:gd name="T5" fmla="*/ 3 h 191"/>
                <a:gd name="T6" fmla="*/ 4 w 12"/>
                <a:gd name="T7" fmla="*/ 50 h 191"/>
                <a:gd name="T8" fmla="*/ 4 w 12"/>
                <a:gd name="T9" fmla="*/ 61 h 191"/>
                <a:gd name="T10" fmla="*/ 3 w 12"/>
                <a:gd name="T11" fmla="*/ 92 h 191"/>
                <a:gd name="T12" fmla="*/ 2 w 12"/>
                <a:gd name="T13" fmla="*/ 123 h 191"/>
                <a:gd name="T14" fmla="*/ 2 w 12"/>
                <a:gd name="T15" fmla="*/ 127 h 191"/>
                <a:gd name="T16" fmla="*/ 0 w 12"/>
                <a:gd name="T17" fmla="*/ 171 h 191"/>
                <a:gd name="T18" fmla="*/ 2 w 12"/>
                <a:gd name="T19" fmla="*/ 190 h 191"/>
                <a:gd name="T20" fmla="*/ 7 w 12"/>
                <a:gd name="T21" fmla="*/ 189 h 191"/>
                <a:gd name="T22" fmla="*/ 6 w 12"/>
                <a:gd name="T23" fmla="*/ 185 h 191"/>
                <a:gd name="T24" fmla="*/ 7 w 12"/>
                <a:gd name="T25" fmla="*/ 171 h 191"/>
                <a:gd name="T26" fmla="*/ 8 w 12"/>
                <a:gd name="T27" fmla="*/ 127 h 191"/>
                <a:gd name="T28" fmla="*/ 8 w 12"/>
                <a:gd name="T29" fmla="*/ 123 h 191"/>
                <a:gd name="T30" fmla="*/ 9 w 12"/>
                <a:gd name="T31" fmla="*/ 92 h 191"/>
                <a:gd name="T32" fmla="*/ 10 w 12"/>
                <a:gd name="T33" fmla="*/ 61 h 191"/>
                <a:gd name="T34" fmla="*/ 10 w 12"/>
                <a:gd name="T35" fmla="*/ 50 h 191"/>
                <a:gd name="T36" fmla="*/ 12 w 12"/>
                <a:gd name="T37" fmla="*/ 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91">
                  <a:moveTo>
                    <a:pt x="12" y="3"/>
                  </a:moveTo>
                  <a:cubicBezTo>
                    <a:pt x="12" y="1"/>
                    <a:pt x="11" y="0"/>
                    <a:pt x="9" y="0"/>
                  </a:cubicBezTo>
                  <a:cubicBezTo>
                    <a:pt x="7" y="0"/>
                    <a:pt x="6" y="1"/>
                    <a:pt x="6" y="3"/>
                  </a:cubicBezTo>
                  <a:cubicBezTo>
                    <a:pt x="5" y="14"/>
                    <a:pt x="4" y="34"/>
                    <a:pt x="4" y="50"/>
                  </a:cubicBezTo>
                  <a:cubicBezTo>
                    <a:pt x="4" y="54"/>
                    <a:pt x="4" y="58"/>
                    <a:pt x="4" y="61"/>
                  </a:cubicBezTo>
                  <a:cubicBezTo>
                    <a:pt x="4" y="72"/>
                    <a:pt x="3" y="82"/>
                    <a:pt x="3" y="92"/>
                  </a:cubicBezTo>
                  <a:cubicBezTo>
                    <a:pt x="3" y="102"/>
                    <a:pt x="2" y="112"/>
                    <a:pt x="2" y="123"/>
                  </a:cubicBezTo>
                  <a:cubicBezTo>
                    <a:pt x="2" y="127"/>
                    <a:pt x="2" y="127"/>
                    <a:pt x="2" y="127"/>
                  </a:cubicBezTo>
                  <a:cubicBezTo>
                    <a:pt x="2" y="129"/>
                    <a:pt x="1" y="154"/>
                    <a:pt x="0" y="171"/>
                  </a:cubicBezTo>
                  <a:cubicBezTo>
                    <a:pt x="0" y="181"/>
                    <a:pt x="1" y="189"/>
                    <a:pt x="2" y="190"/>
                  </a:cubicBezTo>
                  <a:cubicBezTo>
                    <a:pt x="4" y="191"/>
                    <a:pt x="6" y="190"/>
                    <a:pt x="7" y="189"/>
                  </a:cubicBezTo>
                  <a:cubicBezTo>
                    <a:pt x="7" y="187"/>
                    <a:pt x="7" y="186"/>
                    <a:pt x="6" y="185"/>
                  </a:cubicBezTo>
                  <a:cubicBezTo>
                    <a:pt x="5" y="184"/>
                    <a:pt x="7" y="179"/>
                    <a:pt x="7" y="171"/>
                  </a:cubicBezTo>
                  <a:cubicBezTo>
                    <a:pt x="7" y="154"/>
                    <a:pt x="8" y="129"/>
                    <a:pt x="8" y="127"/>
                  </a:cubicBezTo>
                  <a:cubicBezTo>
                    <a:pt x="8" y="123"/>
                    <a:pt x="8" y="123"/>
                    <a:pt x="8" y="123"/>
                  </a:cubicBezTo>
                  <a:cubicBezTo>
                    <a:pt x="9" y="112"/>
                    <a:pt x="9" y="102"/>
                    <a:pt x="9" y="92"/>
                  </a:cubicBezTo>
                  <a:cubicBezTo>
                    <a:pt x="10" y="82"/>
                    <a:pt x="10" y="72"/>
                    <a:pt x="10" y="61"/>
                  </a:cubicBezTo>
                  <a:cubicBezTo>
                    <a:pt x="10" y="58"/>
                    <a:pt x="10" y="54"/>
                    <a:pt x="10" y="50"/>
                  </a:cubicBezTo>
                  <a:cubicBezTo>
                    <a:pt x="11" y="34"/>
                    <a:pt x="11" y="14"/>
                    <a:pt x="1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2">
              <a:extLst>
                <a:ext uri="{FF2B5EF4-FFF2-40B4-BE49-F238E27FC236}">
                  <a16:creationId xmlns:a16="http://schemas.microsoft.com/office/drawing/2014/main" xmlns="" id="{772196A1-11BE-4A9E-8DD0-E721AC2F8250}"/>
                </a:ext>
              </a:extLst>
            </p:cNvPr>
            <p:cNvSpPr>
              <a:spLocks/>
            </p:cNvSpPr>
            <p:nvPr/>
          </p:nvSpPr>
          <p:spPr bwMode="auto">
            <a:xfrm>
              <a:off x="4254" y="1859"/>
              <a:ext cx="427" cy="262"/>
            </a:xfrm>
            <a:custGeom>
              <a:avLst/>
              <a:gdLst>
                <a:gd name="T0" fmla="*/ 1 w 180"/>
                <a:gd name="T1" fmla="*/ 6 h 110"/>
                <a:gd name="T2" fmla="*/ 3 w 180"/>
                <a:gd name="T3" fmla="*/ 10 h 110"/>
                <a:gd name="T4" fmla="*/ 6 w 180"/>
                <a:gd name="T5" fmla="*/ 8 h 110"/>
                <a:gd name="T6" fmla="*/ 7 w 180"/>
                <a:gd name="T7" fmla="*/ 8 h 110"/>
                <a:gd name="T8" fmla="*/ 16 w 180"/>
                <a:gd name="T9" fmla="*/ 13 h 110"/>
                <a:gd name="T10" fmla="*/ 53 w 180"/>
                <a:gd name="T11" fmla="*/ 29 h 110"/>
                <a:gd name="T12" fmla="*/ 57 w 180"/>
                <a:gd name="T13" fmla="*/ 31 h 110"/>
                <a:gd name="T14" fmla="*/ 124 w 180"/>
                <a:gd name="T15" fmla="*/ 74 h 110"/>
                <a:gd name="T16" fmla="*/ 166 w 180"/>
                <a:gd name="T17" fmla="*/ 103 h 110"/>
                <a:gd name="T18" fmla="*/ 170 w 180"/>
                <a:gd name="T19" fmla="*/ 106 h 110"/>
                <a:gd name="T20" fmla="*/ 175 w 180"/>
                <a:gd name="T21" fmla="*/ 110 h 110"/>
                <a:gd name="T22" fmla="*/ 179 w 180"/>
                <a:gd name="T23" fmla="*/ 108 h 110"/>
                <a:gd name="T24" fmla="*/ 177 w 180"/>
                <a:gd name="T25" fmla="*/ 104 h 110"/>
                <a:gd name="T26" fmla="*/ 174 w 180"/>
                <a:gd name="T27" fmla="*/ 101 h 110"/>
                <a:gd name="T28" fmla="*/ 169 w 180"/>
                <a:gd name="T29" fmla="*/ 98 h 110"/>
                <a:gd name="T30" fmla="*/ 128 w 180"/>
                <a:gd name="T31" fmla="*/ 69 h 110"/>
                <a:gd name="T32" fmla="*/ 59 w 180"/>
                <a:gd name="T33" fmla="*/ 25 h 110"/>
                <a:gd name="T34" fmla="*/ 55 w 180"/>
                <a:gd name="T35" fmla="*/ 23 h 110"/>
                <a:gd name="T36" fmla="*/ 19 w 180"/>
                <a:gd name="T37" fmla="*/ 7 h 110"/>
                <a:gd name="T38" fmla="*/ 6 w 180"/>
                <a:gd name="T39" fmla="*/ 1 h 110"/>
                <a:gd name="T40" fmla="*/ 2 w 180"/>
                <a:gd name="T41" fmla="*/ 1 h 110"/>
                <a:gd name="T42" fmla="*/ 2 w 180"/>
                <a:gd name="T43" fmla="*/ 2 h 110"/>
                <a:gd name="T44" fmla="*/ 1 w 180"/>
                <a:gd name="T45" fmla="*/ 4 h 110"/>
                <a:gd name="T46" fmla="*/ 1 w 180"/>
                <a:gd name="T47" fmla="*/ 5 h 110"/>
                <a:gd name="T48" fmla="*/ 1 w 180"/>
                <a:gd name="T49" fmla="*/ 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0" h="110">
                  <a:moveTo>
                    <a:pt x="1" y="6"/>
                  </a:moveTo>
                  <a:cubicBezTo>
                    <a:pt x="0" y="8"/>
                    <a:pt x="2" y="10"/>
                    <a:pt x="3" y="10"/>
                  </a:cubicBezTo>
                  <a:cubicBezTo>
                    <a:pt x="5" y="10"/>
                    <a:pt x="6" y="9"/>
                    <a:pt x="6" y="8"/>
                  </a:cubicBezTo>
                  <a:cubicBezTo>
                    <a:pt x="7" y="8"/>
                    <a:pt x="7" y="8"/>
                    <a:pt x="7" y="8"/>
                  </a:cubicBezTo>
                  <a:cubicBezTo>
                    <a:pt x="10" y="9"/>
                    <a:pt x="13" y="11"/>
                    <a:pt x="16" y="13"/>
                  </a:cubicBezTo>
                  <a:cubicBezTo>
                    <a:pt x="27" y="18"/>
                    <a:pt x="42" y="26"/>
                    <a:pt x="53" y="29"/>
                  </a:cubicBezTo>
                  <a:cubicBezTo>
                    <a:pt x="57" y="31"/>
                    <a:pt x="57" y="31"/>
                    <a:pt x="57" y="31"/>
                  </a:cubicBezTo>
                  <a:cubicBezTo>
                    <a:pt x="74" y="37"/>
                    <a:pt x="100" y="56"/>
                    <a:pt x="124" y="74"/>
                  </a:cubicBezTo>
                  <a:cubicBezTo>
                    <a:pt x="139" y="85"/>
                    <a:pt x="154" y="96"/>
                    <a:pt x="166" y="103"/>
                  </a:cubicBezTo>
                  <a:cubicBezTo>
                    <a:pt x="167" y="104"/>
                    <a:pt x="168" y="105"/>
                    <a:pt x="170" y="106"/>
                  </a:cubicBezTo>
                  <a:cubicBezTo>
                    <a:pt x="172" y="108"/>
                    <a:pt x="174" y="110"/>
                    <a:pt x="175" y="110"/>
                  </a:cubicBezTo>
                  <a:cubicBezTo>
                    <a:pt x="177" y="110"/>
                    <a:pt x="179" y="109"/>
                    <a:pt x="179" y="108"/>
                  </a:cubicBezTo>
                  <a:cubicBezTo>
                    <a:pt x="180" y="106"/>
                    <a:pt x="179" y="104"/>
                    <a:pt x="177" y="104"/>
                  </a:cubicBezTo>
                  <a:cubicBezTo>
                    <a:pt x="177" y="104"/>
                    <a:pt x="176" y="103"/>
                    <a:pt x="174" y="101"/>
                  </a:cubicBezTo>
                  <a:cubicBezTo>
                    <a:pt x="172" y="100"/>
                    <a:pt x="170" y="98"/>
                    <a:pt x="169" y="98"/>
                  </a:cubicBezTo>
                  <a:cubicBezTo>
                    <a:pt x="157" y="90"/>
                    <a:pt x="143" y="80"/>
                    <a:pt x="128" y="69"/>
                  </a:cubicBezTo>
                  <a:cubicBezTo>
                    <a:pt x="103" y="50"/>
                    <a:pt x="77" y="31"/>
                    <a:pt x="59" y="25"/>
                  </a:cubicBezTo>
                  <a:cubicBezTo>
                    <a:pt x="55" y="23"/>
                    <a:pt x="55" y="23"/>
                    <a:pt x="55" y="23"/>
                  </a:cubicBezTo>
                  <a:cubicBezTo>
                    <a:pt x="45" y="20"/>
                    <a:pt x="30" y="12"/>
                    <a:pt x="19" y="7"/>
                  </a:cubicBezTo>
                  <a:cubicBezTo>
                    <a:pt x="13" y="4"/>
                    <a:pt x="8" y="1"/>
                    <a:pt x="6" y="1"/>
                  </a:cubicBezTo>
                  <a:cubicBezTo>
                    <a:pt x="4" y="0"/>
                    <a:pt x="3" y="1"/>
                    <a:pt x="2" y="1"/>
                  </a:cubicBezTo>
                  <a:cubicBezTo>
                    <a:pt x="2" y="1"/>
                    <a:pt x="2" y="2"/>
                    <a:pt x="2" y="2"/>
                  </a:cubicBezTo>
                  <a:cubicBezTo>
                    <a:pt x="1" y="2"/>
                    <a:pt x="1" y="3"/>
                    <a:pt x="1" y="4"/>
                  </a:cubicBezTo>
                  <a:cubicBezTo>
                    <a:pt x="1" y="4"/>
                    <a:pt x="1" y="5"/>
                    <a:pt x="1" y="5"/>
                  </a:cubicBezTo>
                  <a:cubicBezTo>
                    <a:pt x="1" y="5"/>
                    <a:pt x="1" y="6"/>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3">
              <a:extLst>
                <a:ext uri="{FF2B5EF4-FFF2-40B4-BE49-F238E27FC236}">
                  <a16:creationId xmlns:a16="http://schemas.microsoft.com/office/drawing/2014/main" xmlns="" id="{4DBFE272-DE1C-473E-972D-27F7DCFFBFC1}"/>
                </a:ext>
              </a:extLst>
            </p:cNvPr>
            <p:cNvSpPr>
              <a:spLocks/>
            </p:cNvSpPr>
            <p:nvPr/>
          </p:nvSpPr>
          <p:spPr bwMode="auto">
            <a:xfrm>
              <a:off x="4228" y="1881"/>
              <a:ext cx="443" cy="226"/>
            </a:xfrm>
            <a:custGeom>
              <a:avLst/>
              <a:gdLst>
                <a:gd name="T0" fmla="*/ 6 w 187"/>
                <a:gd name="T1" fmla="*/ 1 h 95"/>
                <a:gd name="T2" fmla="*/ 1 w 187"/>
                <a:gd name="T3" fmla="*/ 2 h 95"/>
                <a:gd name="T4" fmla="*/ 2 w 187"/>
                <a:gd name="T5" fmla="*/ 6 h 95"/>
                <a:gd name="T6" fmla="*/ 43 w 187"/>
                <a:gd name="T7" fmla="*/ 26 h 95"/>
                <a:gd name="T8" fmla="*/ 80 w 187"/>
                <a:gd name="T9" fmla="*/ 43 h 95"/>
                <a:gd name="T10" fmla="*/ 142 w 187"/>
                <a:gd name="T11" fmla="*/ 74 h 95"/>
                <a:gd name="T12" fmla="*/ 175 w 187"/>
                <a:gd name="T13" fmla="*/ 85 h 95"/>
                <a:gd name="T14" fmla="*/ 178 w 187"/>
                <a:gd name="T15" fmla="*/ 86 h 95"/>
                <a:gd name="T16" fmla="*/ 179 w 187"/>
                <a:gd name="T17" fmla="*/ 87 h 95"/>
                <a:gd name="T18" fmla="*/ 176 w 187"/>
                <a:gd name="T19" fmla="*/ 89 h 95"/>
                <a:gd name="T20" fmla="*/ 176 w 187"/>
                <a:gd name="T21" fmla="*/ 94 h 95"/>
                <a:gd name="T22" fmla="*/ 181 w 187"/>
                <a:gd name="T23" fmla="*/ 94 h 95"/>
                <a:gd name="T24" fmla="*/ 184 w 187"/>
                <a:gd name="T25" fmla="*/ 90 h 95"/>
                <a:gd name="T26" fmla="*/ 185 w 187"/>
                <a:gd name="T27" fmla="*/ 89 h 95"/>
                <a:gd name="T28" fmla="*/ 187 w 187"/>
                <a:gd name="T29" fmla="*/ 87 h 95"/>
                <a:gd name="T30" fmla="*/ 187 w 187"/>
                <a:gd name="T31" fmla="*/ 86 h 95"/>
                <a:gd name="T32" fmla="*/ 187 w 187"/>
                <a:gd name="T33" fmla="*/ 84 h 95"/>
                <a:gd name="T34" fmla="*/ 184 w 187"/>
                <a:gd name="T35" fmla="*/ 82 h 95"/>
                <a:gd name="T36" fmla="*/ 184 w 187"/>
                <a:gd name="T37" fmla="*/ 82 h 95"/>
                <a:gd name="T38" fmla="*/ 181 w 187"/>
                <a:gd name="T39" fmla="*/ 81 h 95"/>
                <a:gd name="T40" fmla="*/ 174 w 187"/>
                <a:gd name="T41" fmla="*/ 79 h 95"/>
                <a:gd name="T42" fmla="*/ 145 w 187"/>
                <a:gd name="T43" fmla="*/ 68 h 95"/>
                <a:gd name="T44" fmla="*/ 83 w 187"/>
                <a:gd name="T45" fmla="*/ 38 h 95"/>
                <a:gd name="T46" fmla="*/ 45 w 187"/>
                <a:gd name="T47" fmla="*/ 20 h 95"/>
                <a:gd name="T48" fmla="*/ 6 w 187"/>
                <a:gd name="T49" fmla="*/ 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7" h="95">
                  <a:moveTo>
                    <a:pt x="6" y="1"/>
                  </a:moveTo>
                  <a:cubicBezTo>
                    <a:pt x="4" y="0"/>
                    <a:pt x="2" y="1"/>
                    <a:pt x="1" y="2"/>
                  </a:cubicBezTo>
                  <a:cubicBezTo>
                    <a:pt x="0" y="4"/>
                    <a:pt x="1" y="6"/>
                    <a:pt x="2" y="6"/>
                  </a:cubicBezTo>
                  <a:cubicBezTo>
                    <a:pt x="18" y="15"/>
                    <a:pt x="30" y="21"/>
                    <a:pt x="43" y="26"/>
                  </a:cubicBezTo>
                  <a:cubicBezTo>
                    <a:pt x="54" y="30"/>
                    <a:pt x="66" y="35"/>
                    <a:pt x="80" y="43"/>
                  </a:cubicBezTo>
                  <a:cubicBezTo>
                    <a:pt x="88" y="48"/>
                    <a:pt x="118" y="63"/>
                    <a:pt x="142" y="74"/>
                  </a:cubicBezTo>
                  <a:cubicBezTo>
                    <a:pt x="157" y="81"/>
                    <a:pt x="170" y="85"/>
                    <a:pt x="175" y="85"/>
                  </a:cubicBezTo>
                  <a:cubicBezTo>
                    <a:pt x="176" y="85"/>
                    <a:pt x="177" y="86"/>
                    <a:pt x="178" y="86"/>
                  </a:cubicBezTo>
                  <a:cubicBezTo>
                    <a:pt x="178" y="86"/>
                    <a:pt x="179" y="87"/>
                    <a:pt x="179" y="87"/>
                  </a:cubicBezTo>
                  <a:cubicBezTo>
                    <a:pt x="178" y="87"/>
                    <a:pt x="178" y="88"/>
                    <a:pt x="176" y="89"/>
                  </a:cubicBezTo>
                  <a:cubicBezTo>
                    <a:pt x="175" y="91"/>
                    <a:pt x="175" y="93"/>
                    <a:pt x="176" y="94"/>
                  </a:cubicBezTo>
                  <a:cubicBezTo>
                    <a:pt x="178" y="95"/>
                    <a:pt x="180" y="95"/>
                    <a:pt x="181" y="94"/>
                  </a:cubicBezTo>
                  <a:cubicBezTo>
                    <a:pt x="183" y="92"/>
                    <a:pt x="184" y="91"/>
                    <a:pt x="184" y="90"/>
                  </a:cubicBezTo>
                  <a:cubicBezTo>
                    <a:pt x="185" y="90"/>
                    <a:pt x="185" y="90"/>
                    <a:pt x="185" y="89"/>
                  </a:cubicBezTo>
                  <a:cubicBezTo>
                    <a:pt x="186" y="89"/>
                    <a:pt x="186" y="88"/>
                    <a:pt x="187" y="87"/>
                  </a:cubicBezTo>
                  <a:cubicBezTo>
                    <a:pt x="187" y="86"/>
                    <a:pt x="187" y="86"/>
                    <a:pt x="187" y="86"/>
                  </a:cubicBezTo>
                  <a:cubicBezTo>
                    <a:pt x="187" y="86"/>
                    <a:pt x="187" y="85"/>
                    <a:pt x="187" y="84"/>
                  </a:cubicBezTo>
                  <a:cubicBezTo>
                    <a:pt x="187" y="83"/>
                    <a:pt x="186" y="81"/>
                    <a:pt x="184" y="82"/>
                  </a:cubicBezTo>
                  <a:cubicBezTo>
                    <a:pt x="184" y="82"/>
                    <a:pt x="184" y="82"/>
                    <a:pt x="184" y="82"/>
                  </a:cubicBezTo>
                  <a:cubicBezTo>
                    <a:pt x="183" y="82"/>
                    <a:pt x="182" y="81"/>
                    <a:pt x="181" y="81"/>
                  </a:cubicBezTo>
                  <a:cubicBezTo>
                    <a:pt x="179" y="80"/>
                    <a:pt x="177" y="79"/>
                    <a:pt x="174" y="79"/>
                  </a:cubicBezTo>
                  <a:cubicBezTo>
                    <a:pt x="170" y="79"/>
                    <a:pt x="159" y="75"/>
                    <a:pt x="145" y="68"/>
                  </a:cubicBezTo>
                  <a:cubicBezTo>
                    <a:pt x="121" y="58"/>
                    <a:pt x="91" y="42"/>
                    <a:pt x="83" y="38"/>
                  </a:cubicBezTo>
                  <a:cubicBezTo>
                    <a:pt x="68" y="29"/>
                    <a:pt x="57" y="25"/>
                    <a:pt x="45" y="20"/>
                  </a:cubicBezTo>
                  <a:cubicBezTo>
                    <a:pt x="33" y="15"/>
                    <a:pt x="21" y="10"/>
                    <a:pt x="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4">
              <a:extLst>
                <a:ext uri="{FF2B5EF4-FFF2-40B4-BE49-F238E27FC236}">
                  <a16:creationId xmlns:a16="http://schemas.microsoft.com/office/drawing/2014/main" xmlns="" id="{1C0145C4-2C4A-49BF-99BD-9B6F4B726E29}"/>
                </a:ext>
              </a:extLst>
            </p:cNvPr>
            <p:cNvSpPr>
              <a:spLocks/>
            </p:cNvSpPr>
            <p:nvPr/>
          </p:nvSpPr>
          <p:spPr bwMode="auto">
            <a:xfrm>
              <a:off x="4610" y="2021"/>
              <a:ext cx="38" cy="592"/>
            </a:xfrm>
            <a:custGeom>
              <a:avLst/>
              <a:gdLst>
                <a:gd name="T0" fmla="*/ 16 w 16"/>
                <a:gd name="T1" fmla="*/ 4 h 249"/>
                <a:gd name="T2" fmla="*/ 13 w 16"/>
                <a:gd name="T3" fmla="*/ 0 h 249"/>
                <a:gd name="T4" fmla="*/ 10 w 16"/>
                <a:gd name="T5" fmla="*/ 3 h 249"/>
                <a:gd name="T6" fmla="*/ 2 w 16"/>
                <a:gd name="T7" fmla="*/ 99 h 249"/>
                <a:gd name="T8" fmla="*/ 1 w 16"/>
                <a:gd name="T9" fmla="*/ 196 h 249"/>
                <a:gd name="T10" fmla="*/ 1 w 16"/>
                <a:gd name="T11" fmla="*/ 209 h 249"/>
                <a:gd name="T12" fmla="*/ 2 w 16"/>
                <a:gd name="T13" fmla="*/ 226 h 249"/>
                <a:gd name="T14" fmla="*/ 2 w 16"/>
                <a:gd name="T15" fmla="*/ 228 h 249"/>
                <a:gd name="T16" fmla="*/ 2 w 16"/>
                <a:gd name="T17" fmla="*/ 229 h 249"/>
                <a:gd name="T18" fmla="*/ 4 w 16"/>
                <a:gd name="T19" fmla="*/ 232 h 249"/>
                <a:gd name="T20" fmla="*/ 5 w 16"/>
                <a:gd name="T21" fmla="*/ 232 h 249"/>
                <a:gd name="T22" fmla="*/ 5 w 16"/>
                <a:gd name="T23" fmla="*/ 233 h 249"/>
                <a:gd name="T24" fmla="*/ 6 w 16"/>
                <a:gd name="T25" fmla="*/ 246 h 249"/>
                <a:gd name="T26" fmla="*/ 9 w 16"/>
                <a:gd name="T27" fmla="*/ 249 h 249"/>
                <a:gd name="T28" fmla="*/ 12 w 16"/>
                <a:gd name="T29" fmla="*/ 246 h 249"/>
                <a:gd name="T30" fmla="*/ 11 w 16"/>
                <a:gd name="T31" fmla="*/ 232 h 249"/>
                <a:gd name="T32" fmla="*/ 8 w 16"/>
                <a:gd name="T33" fmla="*/ 223 h 249"/>
                <a:gd name="T34" fmla="*/ 8 w 16"/>
                <a:gd name="T35" fmla="*/ 222 h 249"/>
                <a:gd name="T36" fmla="*/ 8 w 16"/>
                <a:gd name="T37" fmla="*/ 222 h 249"/>
                <a:gd name="T38" fmla="*/ 7 w 16"/>
                <a:gd name="T39" fmla="*/ 208 h 249"/>
                <a:gd name="T40" fmla="*/ 7 w 16"/>
                <a:gd name="T41" fmla="*/ 196 h 249"/>
                <a:gd name="T42" fmla="*/ 9 w 16"/>
                <a:gd name="T43" fmla="*/ 100 h 249"/>
                <a:gd name="T44" fmla="*/ 16 w 16"/>
                <a:gd name="T45" fmla="*/ 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249">
                  <a:moveTo>
                    <a:pt x="16" y="4"/>
                  </a:moveTo>
                  <a:cubicBezTo>
                    <a:pt x="16" y="2"/>
                    <a:pt x="15" y="0"/>
                    <a:pt x="13" y="0"/>
                  </a:cubicBezTo>
                  <a:cubicBezTo>
                    <a:pt x="11" y="0"/>
                    <a:pt x="10" y="1"/>
                    <a:pt x="10" y="3"/>
                  </a:cubicBezTo>
                  <a:cubicBezTo>
                    <a:pt x="7" y="35"/>
                    <a:pt x="4" y="67"/>
                    <a:pt x="2" y="99"/>
                  </a:cubicBezTo>
                  <a:cubicBezTo>
                    <a:pt x="1" y="131"/>
                    <a:pt x="0" y="163"/>
                    <a:pt x="1" y="196"/>
                  </a:cubicBezTo>
                  <a:cubicBezTo>
                    <a:pt x="1" y="197"/>
                    <a:pt x="1" y="203"/>
                    <a:pt x="1" y="209"/>
                  </a:cubicBezTo>
                  <a:cubicBezTo>
                    <a:pt x="1" y="215"/>
                    <a:pt x="2" y="222"/>
                    <a:pt x="2" y="226"/>
                  </a:cubicBezTo>
                  <a:cubicBezTo>
                    <a:pt x="2" y="227"/>
                    <a:pt x="2" y="227"/>
                    <a:pt x="2" y="228"/>
                  </a:cubicBezTo>
                  <a:cubicBezTo>
                    <a:pt x="2" y="228"/>
                    <a:pt x="2" y="228"/>
                    <a:pt x="2" y="229"/>
                  </a:cubicBezTo>
                  <a:cubicBezTo>
                    <a:pt x="2" y="230"/>
                    <a:pt x="3" y="232"/>
                    <a:pt x="4" y="232"/>
                  </a:cubicBezTo>
                  <a:cubicBezTo>
                    <a:pt x="4" y="232"/>
                    <a:pt x="4" y="232"/>
                    <a:pt x="5" y="232"/>
                  </a:cubicBezTo>
                  <a:cubicBezTo>
                    <a:pt x="5" y="232"/>
                    <a:pt x="5" y="233"/>
                    <a:pt x="5" y="233"/>
                  </a:cubicBezTo>
                  <a:cubicBezTo>
                    <a:pt x="6" y="238"/>
                    <a:pt x="6" y="244"/>
                    <a:pt x="6" y="246"/>
                  </a:cubicBezTo>
                  <a:cubicBezTo>
                    <a:pt x="6" y="248"/>
                    <a:pt x="7" y="249"/>
                    <a:pt x="9" y="249"/>
                  </a:cubicBezTo>
                  <a:cubicBezTo>
                    <a:pt x="11" y="249"/>
                    <a:pt x="12" y="248"/>
                    <a:pt x="12" y="246"/>
                  </a:cubicBezTo>
                  <a:cubicBezTo>
                    <a:pt x="12" y="244"/>
                    <a:pt x="12" y="238"/>
                    <a:pt x="11" y="232"/>
                  </a:cubicBezTo>
                  <a:cubicBezTo>
                    <a:pt x="10" y="228"/>
                    <a:pt x="9" y="225"/>
                    <a:pt x="8" y="223"/>
                  </a:cubicBezTo>
                  <a:cubicBezTo>
                    <a:pt x="8" y="223"/>
                    <a:pt x="8" y="222"/>
                    <a:pt x="8" y="222"/>
                  </a:cubicBezTo>
                  <a:cubicBezTo>
                    <a:pt x="8" y="222"/>
                    <a:pt x="8" y="222"/>
                    <a:pt x="8" y="222"/>
                  </a:cubicBezTo>
                  <a:cubicBezTo>
                    <a:pt x="8" y="218"/>
                    <a:pt x="8" y="213"/>
                    <a:pt x="7" y="208"/>
                  </a:cubicBezTo>
                  <a:cubicBezTo>
                    <a:pt x="7" y="202"/>
                    <a:pt x="7" y="197"/>
                    <a:pt x="7" y="196"/>
                  </a:cubicBezTo>
                  <a:cubicBezTo>
                    <a:pt x="6" y="164"/>
                    <a:pt x="7" y="132"/>
                    <a:pt x="9" y="100"/>
                  </a:cubicBezTo>
                  <a:cubicBezTo>
                    <a:pt x="10" y="67"/>
                    <a:pt x="13" y="36"/>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5">
              <a:extLst>
                <a:ext uri="{FF2B5EF4-FFF2-40B4-BE49-F238E27FC236}">
                  <a16:creationId xmlns:a16="http://schemas.microsoft.com/office/drawing/2014/main" xmlns="" id="{B44B9314-A035-4C0B-826D-B90F2F38632C}"/>
                </a:ext>
              </a:extLst>
            </p:cNvPr>
            <p:cNvSpPr>
              <a:spLocks/>
            </p:cNvSpPr>
            <p:nvPr/>
          </p:nvSpPr>
          <p:spPr bwMode="auto">
            <a:xfrm>
              <a:off x="4636" y="2071"/>
              <a:ext cx="43" cy="568"/>
            </a:xfrm>
            <a:custGeom>
              <a:avLst/>
              <a:gdLst>
                <a:gd name="T0" fmla="*/ 11 w 18"/>
                <a:gd name="T1" fmla="*/ 2 h 239"/>
                <a:gd name="T2" fmla="*/ 9 w 18"/>
                <a:gd name="T3" fmla="*/ 6 h 239"/>
                <a:gd name="T4" fmla="*/ 10 w 18"/>
                <a:gd name="T5" fmla="*/ 9 h 239"/>
                <a:gd name="T6" fmla="*/ 3 w 18"/>
                <a:gd name="T7" fmla="*/ 136 h 239"/>
                <a:gd name="T8" fmla="*/ 2 w 18"/>
                <a:gd name="T9" fmla="*/ 208 h 239"/>
                <a:gd name="T10" fmla="*/ 2 w 18"/>
                <a:gd name="T11" fmla="*/ 219 h 239"/>
                <a:gd name="T12" fmla="*/ 0 w 18"/>
                <a:gd name="T13" fmla="*/ 239 h 239"/>
                <a:gd name="T14" fmla="*/ 7 w 18"/>
                <a:gd name="T15" fmla="*/ 239 h 239"/>
                <a:gd name="T16" fmla="*/ 8 w 18"/>
                <a:gd name="T17" fmla="*/ 219 h 239"/>
                <a:gd name="T18" fmla="*/ 9 w 18"/>
                <a:gd name="T19" fmla="*/ 209 h 239"/>
                <a:gd name="T20" fmla="*/ 9 w 18"/>
                <a:gd name="T21" fmla="*/ 136 h 239"/>
                <a:gd name="T22" fmla="*/ 18 w 18"/>
                <a:gd name="T23" fmla="*/ 5 h 239"/>
                <a:gd name="T24" fmla="*/ 17 w 18"/>
                <a:gd name="T25" fmla="*/ 3 h 239"/>
                <a:gd name="T26" fmla="*/ 13 w 18"/>
                <a:gd name="T27" fmla="*/ 1 h 239"/>
                <a:gd name="T28" fmla="*/ 11 w 18"/>
                <a:gd name="T29" fmla="*/ 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239">
                  <a:moveTo>
                    <a:pt x="11" y="2"/>
                  </a:moveTo>
                  <a:cubicBezTo>
                    <a:pt x="9" y="3"/>
                    <a:pt x="9" y="4"/>
                    <a:pt x="9" y="6"/>
                  </a:cubicBezTo>
                  <a:cubicBezTo>
                    <a:pt x="10" y="9"/>
                    <a:pt x="10" y="9"/>
                    <a:pt x="10" y="9"/>
                  </a:cubicBezTo>
                  <a:cubicBezTo>
                    <a:pt x="1" y="50"/>
                    <a:pt x="2" y="93"/>
                    <a:pt x="3" y="136"/>
                  </a:cubicBezTo>
                  <a:cubicBezTo>
                    <a:pt x="3" y="160"/>
                    <a:pt x="4" y="184"/>
                    <a:pt x="2" y="208"/>
                  </a:cubicBezTo>
                  <a:cubicBezTo>
                    <a:pt x="2" y="211"/>
                    <a:pt x="2" y="215"/>
                    <a:pt x="2" y="219"/>
                  </a:cubicBezTo>
                  <a:cubicBezTo>
                    <a:pt x="1" y="225"/>
                    <a:pt x="0" y="232"/>
                    <a:pt x="0" y="239"/>
                  </a:cubicBezTo>
                  <a:cubicBezTo>
                    <a:pt x="7" y="239"/>
                    <a:pt x="7" y="239"/>
                    <a:pt x="7" y="239"/>
                  </a:cubicBezTo>
                  <a:cubicBezTo>
                    <a:pt x="7" y="233"/>
                    <a:pt x="7" y="226"/>
                    <a:pt x="8" y="219"/>
                  </a:cubicBezTo>
                  <a:cubicBezTo>
                    <a:pt x="8" y="216"/>
                    <a:pt x="8" y="212"/>
                    <a:pt x="9" y="209"/>
                  </a:cubicBezTo>
                  <a:cubicBezTo>
                    <a:pt x="10" y="185"/>
                    <a:pt x="10" y="160"/>
                    <a:pt x="9" y="136"/>
                  </a:cubicBezTo>
                  <a:cubicBezTo>
                    <a:pt x="8" y="92"/>
                    <a:pt x="7" y="47"/>
                    <a:pt x="18" y="5"/>
                  </a:cubicBezTo>
                  <a:cubicBezTo>
                    <a:pt x="18" y="4"/>
                    <a:pt x="18" y="3"/>
                    <a:pt x="17" y="3"/>
                  </a:cubicBezTo>
                  <a:cubicBezTo>
                    <a:pt x="17" y="1"/>
                    <a:pt x="15" y="0"/>
                    <a:pt x="13" y="1"/>
                  </a:cubicBezTo>
                  <a:lnTo>
                    <a:pt x="1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6">
              <a:extLst>
                <a:ext uri="{FF2B5EF4-FFF2-40B4-BE49-F238E27FC236}">
                  <a16:creationId xmlns:a16="http://schemas.microsoft.com/office/drawing/2014/main" xmlns="" id="{85C9678A-B61E-47ED-B130-0570B119F2BA}"/>
                </a:ext>
              </a:extLst>
            </p:cNvPr>
            <p:cNvSpPr>
              <a:spLocks noEditPoints="1"/>
            </p:cNvSpPr>
            <p:nvPr/>
          </p:nvSpPr>
          <p:spPr bwMode="auto">
            <a:xfrm>
              <a:off x="2892" y="2653"/>
              <a:ext cx="1903" cy="124"/>
            </a:xfrm>
            <a:custGeom>
              <a:avLst/>
              <a:gdLst>
                <a:gd name="T0" fmla="*/ 0 w 802"/>
                <a:gd name="T1" fmla="*/ 7 h 52"/>
                <a:gd name="T2" fmla="*/ 67 w 802"/>
                <a:gd name="T3" fmla="*/ 9 h 52"/>
                <a:gd name="T4" fmla="*/ 151 w 802"/>
                <a:gd name="T5" fmla="*/ 7 h 52"/>
                <a:gd name="T6" fmla="*/ 8 w 802"/>
                <a:gd name="T7" fmla="*/ 14 h 52"/>
                <a:gd name="T8" fmla="*/ 8 w 802"/>
                <a:gd name="T9" fmla="*/ 20 h 52"/>
                <a:gd name="T10" fmla="*/ 316 w 802"/>
                <a:gd name="T11" fmla="*/ 26 h 52"/>
                <a:gd name="T12" fmla="*/ 584 w 802"/>
                <a:gd name="T13" fmla="*/ 31 h 52"/>
                <a:gd name="T14" fmla="*/ 733 w 802"/>
                <a:gd name="T15" fmla="*/ 38 h 52"/>
                <a:gd name="T16" fmla="*/ 462 w 802"/>
                <a:gd name="T17" fmla="*/ 32 h 52"/>
                <a:gd name="T18" fmla="*/ 232 w 802"/>
                <a:gd name="T19" fmla="*/ 43 h 52"/>
                <a:gd name="T20" fmla="*/ 233 w 802"/>
                <a:gd name="T21" fmla="*/ 49 h 52"/>
                <a:gd name="T22" fmla="*/ 447 w 802"/>
                <a:gd name="T23" fmla="*/ 50 h 52"/>
                <a:gd name="T24" fmla="*/ 447 w 802"/>
                <a:gd name="T25" fmla="*/ 44 h 52"/>
                <a:gd name="T26" fmla="*/ 269 w 802"/>
                <a:gd name="T27" fmla="*/ 45 h 52"/>
                <a:gd name="T28" fmla="*/ 462 w 802"/>
                <a:gd name="T29" fmla="*/ 39 h 52"/>
                <a:gd name="T30" fmla="*/ 754 w 802"/>
                <a:gd name="T31" fmla="*/ 43 h 52"/>
                <a:gd name="T32" fmla="*/ 585 w 802"/>
                <a:gd name="T33" fmla="*/ 25 h 52"/>
                <a:gd name="T34" fmla="*/ 451 w 802"/>
                <a:gd name="T35" fmla="*/ 20 h 52"/>
                <a:gd name="T36" fmla="*/ 275 w 802"/>
                <a:gd name="T37" fmla="*/ 20 h 52"/>
                <a:gd name="T38" fmla="*/ 61 w 802"/>
                <a:gd name="T39" fmla="*/ 17 h 52"/>
                <a:gd name="T40" fmla="*/ 176 w 802"/>
                <a:gd name="T41" fmla="*/ 13 h 52"/>
                <a:gd name="T42" fmla="*/ 414 w 802"/>
                <a:gd name="T43" fmla="*/ 14 h 52"/>
                <a:gd name="T44" fmla="*/ 651 w 802"/>
                <a:gd name="T45" fmla="*/ 17 h 52"/>
                <a:gd name="T46" fmla="*/ 801 w 802"/>
                <a:gd name="T47" fmla="*/ 4 h 52"/>
                <a:gd name="T48" fmla="*/ 797 w 802"/>
                <a:gd name="T49" fmla="*/ 2 h 52"/>
                <a:gd name="T50" fmla="*/ 585 w 802"/>
                <a:gd name="T51" fmla="*/ 2 h 52"/>
                <a:gd name="T52" fmla="*/ 122 w 802"/>
                <a:gd name="T53" fmla="*/ 1 h 52"/>
                <a:gd name="T54" fmla="*/ 3 w 802"/>
                <a:gd name="T55" fmla="*/ 4 h 52"/>
                <a:gd name="T56" fmla="*/ 585 w 802"/>
                <a:gd name="T57" fmla="*/ 8 h 52"/>
                <a:gd name="T58" fmla="*/ 770 w 802"/>
                <a:gd name="T59" fmla="*/ 8 h 52"/>
                <a:gd name="T60" fmla="*/ 452 w 802"/>
                <a:gd name="T61" fmla="*/ 8 h 52"/>
                <a:gd name="T62" fmla="*/ 224 w 802"/>
                <a:gd name="T63" fmla="*/ 7 h 52"/>
                <a:gd name="T64" fmla="*/ 354 w 802"/>
                <a:gd name="T65" fmla="*/ 6 h 52"/>
                <a:gd name="T66" fmla="*/ 757 w 802"/>
                <a:gd name="T67" fmla="*/ 3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2" h="52">
                  <a:moveTo>
                    <a:pt x="3" y="4"/>
                  </a:moveTo>
                  <a:cubicBezTo>
                    <a:pt x="1" y="4"/>
                    <a:pt x="0" y="6"/>
                    <a:pt x="0" y="7"/>
                  </a:cubicBezTo>
                  <a:cubicBezTo>
                    <a:pt x="0" y="9"/>
                    <a:pt x="1" y="10"/>
                    <a:pt x="3" y="10"/>
                  </a:cubicBezTo>
                  <a:cubicBezTo>
                    <a:pt x="23" y="10"/>
                    <a:pt x="45" y="10"/>
                    <a:pt x="67" y="9"/>
                  </a:cubicBezTo>
                  <a:cubicBezTo>
                    <a:pt x="85" y="8"/>
                    <a:pt x="104" y="7"/>
                    <a:pt x="122" y="7"/>
                  </a:cubicBezTo>
                  <a:cubicBezTo>
                    <a:pt x="132" y="7"/>
                    <a:pt x="141" y="7"/>
                    <a:pt x="151" y="7"/>
                  </a:cubicBezTo>
                  <a:cubicBezTo>
                    <a:pt x="129" y="7"/>
                    <a:pt x="91" y="9"/>
                    <a:pt x="61" y="10"/>
                  </a:cubicBezTo>
                  <a:cubicBezTo>
                    <a:pt x="33" y="12"/>
                    <a:pt x="10" y="13"/>
                    <a:pt x="8" y="14"/>
                  </a:cubicBezTo>
                  <a:cubicBezTo>
                    <a:pt x="8" y="14"/>
                    <a:pt x="5" y="16"/>
                    <a:pt x="6" y="19"/>
                  </a:cubicBezTo>
                  <a:cubicBezTo>
                    <a:pt x="7" y="19"/>
                    <a:pt x="7" y="20"/>
                    <a:pt x="8" y="20"/>
                  </a:cubicBezTo>
                  <a:cubicBezTo>
                    <a:pt x="33" y="32"/>
                    <a:pt x="192" y="29"/>
                    <a:pt x="275" y="27"/>
                  </a:cubicBezTo>
                  <a:cubicBezTo>
                    <a:pt x="293" y="26"/>
                    <a:pt x="307" y="26"/>
                    <a:pt x="316" y="26"/>
                  </a:cubicBezTo>
                  <a:cubicBezTo>
                    <a:pt x="365" y="25"/>
                    <a:pt x="408" y="26"/>
                    <a:pt x="450" y="27"/>
                  </a:cubicBezTo>
                  <a:cubicBezTo>
                    <a:pt x="493" y="28"/>
                    <a:pt x="536" y="29"/>
                    <a:pt x="584" y="31"/>
                  </a:cubicBezTo>
                  <a:cubicBezTo>
                    <a:pt x="585" y="31"/>
                    <a:pt x="585" y="31"/>
                    <a:pt x="585" y="31"/>
                  </a:cubicBezTo>
                  <a:cubicBezTo>
                    <a:pt x="595" y="32"/>
                    <a:pt x="688" y="35"/>
                    <a:pt x="733" y="38"/>
                  </a:cubicBezTo>
                  <a:cubicBezTo>
                    <a:pt x="692" y="38"/>
                    <a:pt x="628" y="37"/>
                    <a:pt x="569" y="35"/>
                  </a:cubicBezTo>
                  <a:cubicBezTo>
                    <a:pt x="527" y="34"/>
                    <a:pt x="489" y="32"/>
                    <a:pt x="462" y="32"/>
                  </a:cubicBezTo>
                  <a:cubicBezTo>
                    <a:pt x="452" y="32"/>
                    <a:pt x="367" y="33"/>
                    <a:pt x="303" y="36"/>
                  </a:cubicBezTo>
                  <a:cubicBezTo>
                    <a:pt x="268" y="38"/>
                    <a:pt x="239" y="40"/>
                    <a:pt x="232" y="43"/>
                  </a:cubicBezTo>
                  <a:cubicBezTo>
                    <a:pt x="229" y="45"/>
                    <a:pt x="230" y="46"/>
                    <a:pt x="230" y="47"/>
                  </a:cubicBezTo>
                  <a:cubicBezTo>
                    <a:pt x="231" y="49"/>
                    <a:pt x="232" y="49"/>
                    <a:pt x="233" y="49"/>
                  </a:cubicBezTo>
                  <a:cubicBezTo>
                    <a:pt x="245" y="52"/>
                    <a:pt x="305" y="51"/>
                    <a:pt x="360" y="50"/>
                  </a:cubicBezTo>
                  <a:cubicBezTo>
                    <a:pt x="397" y="50"/>
                    <a:pt x="432" y="49"/>
                    <a:pt x="447" y="50"/>
                  </a:cubicBezTo>
                  <a:cubicBezTo>
                    <a:pt x="449" y="50"/>
                    <a:pt x="450" y="49"/>
                    <a:pt x="450" y="47"/>
                  </a:cubicBezTo>
                  <a:cubicBezTo>
                    <a:pt x="450" y="45"/>
                    <a:pt x="449" y="44"/>
                    <a:pt x="447" y="44"/>
                  </a:cubicBezTo>
                  <a:cubicBezTo>
                    <a:pt x="432" y="43"/>
                    <a:pt x="397" y="44"/>
                    <a:pt x="360" y="44"/>
                  </a:cubicBezTo>
                  <a:cubicBezTo>
                    <a:pt x="328" y="44"/>
                    <a:pt x="293" y="45"/>
                    <a:pt x="269" y="45"/>
                  </a:cubicBezTo>
                  <a:cubicBezTo>
                    <a:pt x="279" y="44"/>
                    <a:pt x="290" y="43"/>
                    <a:pt x="303" y="43"/>
                  </a:cubicBezTo>
                  <a:cubicBezTo>
                    <a:pt x="367" y="40"/>
                    <a:pt x="452" y="39"/>
                    <a:pt x="462" y="39"/>
                  </a:cubicBezTo>
                  <a:cubicBezTo>
                    <a:pt x="488" y="39"/>
                    <a:pt x="527" y="40"/>
                    <a:pt x="569" y="41"/>
                  </a:cubicBezTo>
                  <a:cubicBezTo>
                    <a:pt x="639" y="43"/>
                    <a:pt x="718" y="45"/>
                    <a:pt x="754" y="43"/>
                  </a:cubicBezTo>
                  <a:cubicBezTo>
                    <a:pt x="761" y="43"/>
                    <a:pt x="764" y="41"/>
                    <a:pt x="764" y="39"/>
                  </a:cubicBezTo>
                  <a:cubicBezTo>
                    <a:pt x="763" y="32"/>
                    <a:pt x="598" y="25"/>
                    <a:pt x="585" y="25"/>
                  </a:cubicBezTo>
                  <a:cubicBezTo>
                    <a:pt x="585" y="25"/>
                    <a:pt x="585" y="25"/>
                    <a:pt x="585" y="25"/>
                  </a:cubicBezTo>
                  <a:cubicBezTo>
                    <a:pt x="536" y="23"/>
                    <a:pt x="493" y="21"/>
                    <a:pt x="451" y="20"/>
                  </a:cubicBezTo>
                  <a:cubicBezTo>
                    <a:pt x="408" y="19"/>
                    <a:pt x="365" y="19"/>
                    <a:pt x="316" y="19"/>
                  </a:cubicBezTo>
                  <a:cubicBezTo>
                    <a:pt x="307" y="20"/>
                    <a:pt x="293" y="20"/>
                    <a:pt x="275" y="20"/>
                  </a:cubicBezTo>
                  <a:cubicBezTo>
                    <a:pt x="203" y="22"/>
                    <a:pt x="75" y="25"/>
                    <a:pt x="27" y="18"/>
                  </a:cubicBezTo>
                  <a:cubicBezTo>
                    <a:pt x="36" y="18"/>
                    <a:pt x="48" y="17"/>
                    <a:pt x="61" y="17"/>
                  </a:cubicBezTo>
                  <a:cubicBezTo>
                    <a:pt x="104" y="14"/>
                    <a:pt x="159" y="13"/>
                    <a:pt x="169" y="13"/>
                  </a:cubicBezTo>
                  <a:cubicBezTo>
                    <a:pt x="176" y="13"/>
                    <a:pt x="176" y="13"/>
                    <a:pt x="176" y="13"/>
                  </a:cubicBezTo>
                  <a:cubicBezTo>
                    <a:pt x="192" y="13"/>
                    <a:pt x="208" y="13"/>
                    <a:pt x="224" y="13"/>
                  </a:cubicBezTo>
                  <a:cubicBezTo>
                    <a:pt x="288" y="13"/>
                    <a:pt x="354" y="14"/>
                    <a:pt x="414" y="14"/>
                  </a:cubicBezTo>
                  <a:cubicBezTo>
                    <a:pt x="420" y="14"/>
                    <a:pt x="433" y="14"/>
                    <a:pt x="452" y="14"/>
                  </a:cubicBezTo>
                  <a:cubicBezTo>
                    <a:pt x="499" y="15"/>
                    <a:pt x="580" y="17"/>
                    <a:pt x="651" y="17"/>
                  </a:cubicBezTo>
                  <a:cubicBezTo>
                    <a:pt x="680" y="17"/>
                    <a:pt x="775" y="18"/>
                    <a:pt x="799" y="8"/>
                  </a:cubicBezTo>
                  <a:cubicBezTo>
                    <a:pt x="800" y="8"/>
                    <a:pt x="802" y="6"/>
                    <a:pt x="801" y="4"/>
                  </a:cubicBezTo>
                  <a:cubicBezTo>
                    <a:pt x="801" y="2"/>
                    <a:pt x="799" y="2"/>
                    <a:pt x="797" y="2"/>
                  </a:cubicBezTo>
                  <a:cubicBezTo>
                    <a:pt x="797" y="2"/>
                    <a:pt x="797" y="2"/>
                    <a:pt x="797" y="2"/>
                  </a:cubicBezTo>
                  <a:cubicBezTo>
                    <a:pt x="797" y="2"/>
                    <a:pt x="766" y="2"/>
                    <a:pt x="728" y="2"/>
                  </a:cubicBezTo>
                  <a:cubicBezTo>
                    <a:pt x="669" y="2"/>
                    <a:pt x="593" y="2"/>
                    <a:pt x="585" y="2"/>
                  </a:cubicBezTo>
                  <a:cubicBezTo>
                    <a:pt x="509" y="1"/>
                    <a:pt x="432" y="0"/>
                    <a:pt x="354" y="0"/>
                  </a:cubicBezTo>
                  <a:cubicBezTo>
                    <a:pt x="276" y="0"/>
                    <a:pt x="198" y="0"/>
                    <a:pt x="122" y="1"/>
                  </a:cubicBezTo>
                  <a:cubicBezTo>
                    <a:pt x="104" y="1"/>
                    <a:pt x="85" y="2"/>
                    <a:pt x="67" y="3"/>
                  </a:cubicBezTo>
                  <a:cubicBezTo>
                    <a:pt x="45" y="3"/>
                    <a:pt x="24" y="4"/>
                    <a:pt x="3" y="4"/>
                  </a:cubicBezTo>
                  <a:close/>
                  <a:moveTo>
                    <a:pt x="354" y="6"/>
                  </a:moveTo>
                  <a:cubicBezTo>
                    <a:pt x="431" y="7"/>
                    <a:pt x="509" y="7"/>
                    <a:pt x="585" y="8"/>
                  </a:cubicBezTo>
                  <a:cubicBezTo>
                    <a:pt x="593" y="8"/>
                    <a:pt x="669" y="9"/>
                    <a:pt x="728" y="9"/>
                  </a:cubicBezTo>
                  <a:cubicBezTo>
                    <a:pt x="744" y="9"/>
                    <a:pt x="759" y="8"/>
                    <a:pt x="770" y="8"/>
                  </a:cubicBezTo>
                  <a:cubicBezTo>
                    <a:pt x="744" y="10"/>
                    <a:pt x="700" y="10"/>
                    <a:pt x="651" y="10"/>
                  </a:cubicBezTo>
                  <a:cubicBezTo>
                    <a:pt x="579" y="10"/>
                    <a:pt x="499" y="9"/>
                    <a:pt x="452" y="8"/>
                  </a:cubicBezTo>
                  <a:cubicBezTo>
                    <a:pt x="433" y="8"/>
                    <a:pt x="419" y="7"/>
                    <a:pt x="414" y="7"/>
                  </a:cubicBezTo>
                  <a:cubicBezTo>
                    <a:pt x="348" y="7"/>
                    <a:pt x="286" y="7"/>
                    <a:pt x="224" y="7"/>
                  </a:cubicBezTo>
                  <a:cubicBezTo>
                    <a:pt x="210" y="7"/>
                    <a:pt x="197" y="7"/>
                    <a:pt x="183" y="7"/>
                  </a:cubicBezTo>
                  <a:cubicBezTo>
                    <a:pt x="240" y="6"/>
                    <a:pt x="297" y="6"/>
                    <a:pt x="354" y="6"/>
                  </a:cubicBezTo>
                  <a:close/>
                  <a:moveTo>
                    <a:pt x="757" y="39"/>
                  </a:moveTo>
                  <a:cubicBezTo>
                    <a:pt x="758" y="40"/>
                    <a:pt x="757" y="39"/>
                    <a:pt x="757" y="39"/>
                  </a:cubicBezTo>
                  <a:cubicBezTo>
                    <a:pt x="757" y="39"/>
                    <a:pt x="757" y="39"/>
                    <a:pt x="757"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 name="矩形 3">
            <a:extLst>
              <a:ext uri="{FF2B5EF4-FFF2-40B4-BE49-F238E27FC236}">
                <a16:creationId xmlns:a16="http://schemas.microsoft.com/office/drawing/2014/main" xmlns="" id="{6E448D1C-960C-4C34-9BD9-F95A42175E2E}"/>
              </a:ext>
            </a:extLst>
          </p:cNvPr>
          <p:cNvSpPr/>
          <p:nvPr/>
        </p:nvSpPr>
        <p:spPr>
          <a:xfrm>
            <a:off x="1856697" y="1633848"/>
            <a:ext cx="8025106" cy="3368871"/>
          </a:xfrm>
          <a:prstGeom prst="rect">
            <a:avLst/>
          </a:prstGeom>
        </p:spPr>
        <p:txBody>
          <a:bodyPr wrap="square">
            <a:spAutoFit/>
          </a:bodyPr>
          <a:lstStyle/>
          <a:p>
            <a:pPr indent="304800" algn="just">
              <a:lnSpc>
                <a:spcPct val="150000"/>
              </a:lnSpc>
              <a:spcAft>
                <a:spcPts val="0"/>
              </a:spcAft>
            </a:pPr>
            <a:r>
              <a:rPr lang="zh-CN" altLang="zh-CN" kern="100" dirty="0">
                <a:solidFill>
                  <a:schemeClr val="bg1"/>
                </a:solidFill>
                <a:latin typeface="Calibri" panose="020F0502020204030204" pitchFamily="34" charset="0"/>
                <a:cs typeface="Times New Roman" panose="02020603050405020304" pitchFamily="18" charset="0"/>
              </a:rPr>
              <a:t>本次交通调查较为圆满地完成。我们经过</a:t>
            </a:r>
            <a:r>
              <a:rPr lang="en-US" altLang="zh-CN" kern="100" dirty="0">
                <a:solidFill>
                  <a:schemeClr val="bg1"/>
                </a:solidFill>
                <a:latin typeface="Calibri" panose="020F0502020204030204" pitchFamily="34" charset="0"/>
                <a:cs typeface="Times New Roman" panose="02020603050405020304" pitchFamily="18" charset="0"/>
              </a:rPr>
              <a:t>1</a:t>
            </a:r>
            <a:r>
              <a:rPr lang="zh-CN" altLang="zh-CN" kern="100" dirty="0">
                <a:solidFill>
                  <a:schemeClr val="bg1"/>
                </a:solidFill>
                <a:latin typeface="Calibri" panose="020F0502020204030204" pitchFamily="34" charset="0"/>
                <a:cs typeface="Times New Roman" panose="02020603050405020304" pitchFamily="18" charset="0"/>
              </a:rPr>
              <a:t>次预调查和</a:t>
            </a:r>
            <a:r>
              <a:rPr lang="en-US" altLang="zh-CN" kern="100" dirty="0">
                <a:solidFill>
                  <a:schemeClr val="bg1"/>
                </a:solidFill>
                <a:latin typeface="Calibri" panose="020F0502020204030204" pitchFamily="34" charset="0"/>
                <a:cs typeface="Times New Roman" panose="02020603050405020304" pitchFamily="18" charset="0"/>
              </a:rPr>
              <a:t>3</a:t>
            </a:r>
            <a:r>
              <a:rPr lang="zh-CN" altLang="zh-CN" kern="100" dirty="0">
                <a:solidFill>
                  <a:schemeClr val="bg1"/>
                </a:solidFill>
                <a:latin typeface="Calibri" panose="020F0502020204030204" pitchFamily="34" charset="0"/>
                <a:cs typeface="Times New Roman" panose="02020603050405020304" pitchFamily="18" charset="0"/>
              </a:rPr>
              <a:t>周的实地调查，用点样本法计算出了各方向车辆在交叉口的延误，得出了该交叉口信控布置合理的结论，没有发生二次停车现象。但由于预调查的不够充分，许多方案在实施调查前不够完整，导致在某些情况下我们不得不在现场采取新的方法，走了许多弯路。比如在测量右转延误的时候，没有考虑到信号灯周期的问题，导致我们在该路段对该延误进行了第二次调查而浪费了人力与时间。总之，虽然存在些许不足，但实验调查总体完整性较好，小组成员团结合作，在相应的时间内完成了自己部分的调查任务，最后得出需要的数据与相应结论。</a:t>
            </a:r>
            <a:endParaRPr lang="zh-CN" altLang="zh-CN" sz="1400" kern="100" dirty="0">
              <a:solidFill>
                <a:schemeClr val="bg1"/>
              </a:solidFill>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879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3716784" y="1943111"/>
            <a:ext cx="6841150" cy="3789516"/>
          </a:xfrm>
          <a:prstGeom prst="rect">
            <a:avLst/>
          </a:prstGeom>
        </p:spPr>
      </p:pic>
      <p:pic>
        <p:nvPicPr>
          <p:cNvPr id="9" name="图片 1" descr="b3119313b07eca8032bb094b9a2397dda04483db">
            <a:extLst>
              <a:ext uri="{FF2B5EF4-FFF2-40B4-BE49-F238E27FC236}">
                <a16:creationId xmlns:a16="http://schemas.microsoft.com/office/drawing/2014/main" xmlns="" id="{BDDADACE-5262-40A4-ADCA-6806341A55C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059" y="310759"/>
            <a:ext cx="646944" cy="6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a:extLst>
              <a:ext uri="{FF2B5EF4-FFF2-40B4-BE49-F238E27FC236}">
                <a16:creationId xmlns:a16="http://schemas.microsoft.com/office/drawing/2014/main" xmlns="" id="{F29FCE81-EFB7-4508-BA63-850E64014444}"/>
              </a:ext>
            </a:extLst>
          </p:cNvPr>
          <p:cNvSpPr/>
          <p:nvPr/>
        </p:nvSpPr>
        <p:spPr>
          <a:xfrm>
            <a:off x="1186003" y="372621"/>
            <a:ext cx="3149292" cy="523220"/>
          </a:xfrm>
          <a:prstGeom prst="rect">
            <a:avLst/>
          </a:prstGeom>
          <a:noFill/>
        </p:spPr>
        <p:txBody>
          <a:bodyPr wrap="square" lIns="91440" tIns="45720" rIns="91440" bIns="45720">
            <a:spAutoFit/>
          </a:bodyPr>
          <a:lstStyle/>
          <a:p>
            <a:pPr algn="ctr"/>
            <a:r>
              <a:rPr lang="zh-CN" altLang="en-US" sz="2800" dirty="0">
                <a:ln w="0"/>
                <a:gradFill>
                  <a:gsLst>
                    <a:gs pos="21000">
                      <a:srgbClr val="53575C"/>
                    </a:gs>
                    <a:gs pos="88000">
                      <a:srgbClr val="C5C7CA"/>
                    </a:gs>
                  </a:gsLst>
                  <a:lin ang="5400000"/>
                </a:gradFill>
              </a:rPr>
              <a:t>交通调查策划方案</a:t>
            </a:r>
          </a:p>
        </p:txBody>
      </p:sp>
    </p:spTree>
    <p:extLst>
      <p:ext uri="{BB962C8B-B14F-4D97-AF65-F5344CB8AC3E}">
        <p14:creationId xmlns:p14="http://schemas.microsoft.com/office/powerpoint/2010/main" val="20897307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3"/>
</p:tagLst>
</file>

<file path=ppt/tags/tag3.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8.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3.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4.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5.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3"/>
</p:tagLst>
</file>

<file path=ppt/tags/tag18.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3"/>
</p:tagLst>
</file>

<file path=ppt/tags/tag20.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499</TotalTime>
  <Words>4468</Words>
  <Application>Microsoft Office PowerPoint</Application>
  <PresentationFormat>宽屏</PresentationFormat>
  <Paragraphs>442</Paragraphs>
  <Slides>37</Slides>
  <Notes>0</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1</vt:i4>
      </vt:variant>
      <vt:variant>
        <vt:lpstr>幻灯片标题</vt:lpstr>
      </vt:variant>
      <vt:variant>
        <vt:i4>37</vt:i4>
      </vt:variant>
    </vt:vector>
  </HeadingPairs>
  <TitlesOfParts>
    <vt:vector size="48" baseType="lpstr">
      <vt:lpstr>等线</vt:lpstr>
      <vt:lpstr>宋体</vt:lpstr>
      <vt:lpstr>微软雅黑</vt:lpstr>
      <vt:lpstr>Arial</vt:lpstr>
      <vt:lpstr>Calibri</vt:lpstr>
      <vt:lpstr>Calibri Light</vt:lpstr>
      <vt:lpstr>Cambria Math</vt:lpstr>
      <vt:lpstr>Times New Roman</vt:lpstr>
      <vt:lpstr>Verdana</vt:lpstr>
      <vt:lpstr>Office 主题</vt:lpstr>
      <vt:lpstr>Chart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hp</dc:creator>
  <cp:lastModifiedBy>hp</cp:lastModifiedBy>
  <cp:revision>49</cp:revision>
  <dcterms:created xsi:type="dcterms:W3CDTF">2019-04-13T14:06:34Z</dcterms:created>
  <dcterms:modified xsi:type="dcterms:W3CDTF">2019-12-15T13:53:10Z</dcterms:modified>
</cp:coreProperties>
</file>