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67" r:id="rId5"/>
    <p:sldId id="270" r:id="rId6"/>
    <p:sldId id="271" r:id="rId7"/>
    <p:sldId id="272" r:id="rId8"/>
    <p:sldId id="273" r:id="rId9"/>
    <p:sldId id="277" r:id="rId10"/>
    <p:sldId id="278" r:id="rId11"/>
    <p:sldId id="28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74" r:id="rId20"/>
    <p:sldId id="286" r:id="rId21"/>
    <p:sldId id="287" r:id="rId22"/>
    <p:sldId id="275" r:id="rId23"/>
    <p:sldId id="289" r:id="rId24"/>
    <p:sldId id="276" r:id="rId25"/>
    <p:sldId id="259" r:id="rId26"/>
    <p:sldId id="260" r:id="rId27"/>
    <p:sldId id="261" r:id="rId28"/>
    <p:sldId id="265" r:id="rId29"/>
    <p:sldId id="293" r:id="rId30"/>
    <p:sldId id="294" r:id="rId31"/>
    <p:sldId id="264" r:id="rId32"/>
    <p:sldId id="292" r:id="rId33"/>
    <p:sldId id="295" r:id="rId34"/>
    <p:sldId id="290" r:id="rId35"/>
    <p:sldId id="296" r:id="rId36"/>
    <p:sldId id="297" r:id="rId37"/>
    <p:sldId id="291" r:id="rId38"/>
    <p:sldId id="298" r:id="rId39"/>
    <p:sldId id="299" r:id="rId40"/>
    <p:sldId id="300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11" autoAdjust="0"/>
    <p:restoredTop sz="94660"/>
  </p:normalViewPr>
  <p:slideViewPr>
    <p:cSldViewPr snapToGrid="0">
      <p:cViewPr varScale="1">
        <p:scale>
          <a:sx n="51" d="100"/>
          <a:sy n="51" d="100"/>
        </p:scale>
        <p:origin x="4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2136D-D7A3-4CC8-A9D9-DD9B5D8439E6}" type="datetimeFigureOut">
              <a:rPr lang="zh-CN" altLang="en-US" smtClean="0"/>
              <a:t>2019/12/16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F758B-6C53-4F02-8061-335F157FFD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26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F758B-6C53-4F02-8061-335F157FFD1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78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726813-288E-45FA-81BD-B144D06D9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1A0F090-94F0-4684-A3BB-CA226154D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32F16C-1696-41C9-B7C8-25F219EEF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A76A78-22EB-46F8-865F-48800FF3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8A5A6F-9517-4DDB-8FD3-A304A1454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20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C7C51-A1C1-4FF1-839E-C5BE24BC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C0DA0C-9D2F-423A-BC17-8F5142F16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0FE9D5-A36D-4E8C-89CD-328E5B41F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1C034E-C56F-46EF-8A7F-D63E21F3C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E292BA-D75E-4A28-B02C-BBC4AA5AD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613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550CCD-5D77-431E-9907-688B59513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C3878A-7D4C-43B2-8B06-09407BC86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236D2C-D095-44A8-B215-AF288BED9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A4AE4C-D53A-4FA5-BB6C-A9DC8A659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BB7A74-B17D-4C88-BD26-BA08ECE4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71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45D0E9-BAC3-40F0-BDFC-19CC71B75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3F088D-8574-4F76-9D98-99CC656F3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A5E37D-3B7A-455A-B649-5B737D290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65C6A1-4306-4AA9-B9E4-EE8C4C027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48A0B0-B972-4EEF-B329-4BAAE81A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7A4BAD-C24C-4540-B168-8EF18F667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530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945ABE-75F4-4091-954C-2876C870D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8E3F02-BA90-4D39-B303-220A63FE0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7F3525-FE16-46AB-9779-B46DD81A9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34D949-C28C-4FA3-8550-DA2C78104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FB9533A-C4DF-4F75-88C9-3A791FA3A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4E03135-335D-42AF-AE36-E6EF2DDD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F034525-3FEC-4ACD-8961-4F36B7758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1E7CCFC-392F-41CC-882A-96F1262B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360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34C25D-4DF6-411A-B1B3-D3BF6A79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A2357FE-9DCC-44CE-A121-AA05BE13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7CEE911-6768-47FF-9324-4CD8181E9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662EB5-79B6-4F31-8DF7-81027825C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76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F360F27-BC1E-4A06-9F14-B665C34E0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25050D3-F914-4749-80C1-3AE7DFAF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7D0E1E-4AD9-4927-ABDE-18C9BE21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2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7A051B-83A8-4629-B232-9F9CBF352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7C93A9-C3AC-402E-BF35-5B504E72C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73083E-BCE1-4DF0-983D-F6751BF8C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3A7BC3E-CDCC-4051-B1FE-9AA1E07B3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278130-5522-4A14-9E48-6ABF41290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2DFE14-F845-4781-9036-1FC096808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483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2764B4-9539-48B4-BFFE-AF4073511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6E3A144-4003-4525-9253-3D00467ED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48788F-04E9-45A9-812E-7B1ED6C13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F333C1-9B12-4585-854E-47A2227D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4AC6E5-35C5-47CF-BA25-2E9CAA67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6D81A79-36A8-4054-A1AE-E6C300F3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00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A055EC-E05F-449C-A566-78E207145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EE381C1-961D-4E85-89C8-8D0618E4F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4A21B7-631A-4031-A7A6-8C0D8D1B5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6D186C-059F-42E3-83F5-CC928783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771109-142C-4D53-B57D-DC1E2D264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34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EC09EF9-8BFA-4CDB-AAC2-894A343B31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B56AAD2-F3CB-4928-AED6-77A8AEC4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D41030-E843-4DE9-A82A-81C9FD875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7EA5F6-EC46-45AF-9C40-2F1446D4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95E764-2FBA-4927-8264-9C6344D2B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8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16D5AE8-1358-40B5-A1F1-5FBC9EC31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61144B-2E64-41A7-A24A-6D4835AAE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3B08F7-705A-4A61-800B-9EF8724103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180F4-D8CE-4887-9B6E-A44A59D8D1B0}" type="datetimeFigureOut">
              <a:rPr lang="zh-CN" altLang="en-US" smtClean="0"/>
              <a:t>2019/12/15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8FF0CF-C5C5-4C71-B344-FD1067783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190C45-DB88-4B46-8E3A-7FFC8421D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27AE1-A24F-4859-9915-705433763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71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1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Excel_Worksheet5.xlsx"/><Relationship Id="rId4" Type="http://schemas.openxmlformats.org/officeDocument/2006/relationships/image" Target="../media/image18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9088" y="868362"/>
            <a:ext cx="9144000" cy="2387600"/>
          </a:xfrm>
        </p:spPr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信号配时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5A7B4F5-F35C-4ACC-8334-4FC2F062C6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组长：陈政良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组员：陈健、陈启洋、冯明健、何刚、何建雄</a:t>
            </a:r>
          </a:p>
        </p:txBody>
      </p:sp>
    </p:spTree>
    <p:extLst>
      <p:ext uri="{BB962C8B-B14F-4D97-AF65-F5344CB8AC3E}">
        <p14:creationId xmlns:p14="http://schemas.microsoft.com/office/powerpoint/2010/main" val="174527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257" y="2385102"/>
            <a:ext cx="9144000" cy="23876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调查背景</a:t>
            </a:r>
            <a:br>
              <a:rPr lang="zh-CN" altLang="zh-CN" sz="31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br>
              <a:rPr lang="en-US" altLang="zh-CN" sz="31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31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3100" dirty="0">
                <a:latin typeface="楷体" panose="02010609060101010101" pitchFamily="49" charset="-122"/>
                <a:ea typeface="楷体" panose="02010609060101010101" pitchFamily="49" charset="-122"/>
              </a:rPr>
              <a:t>广州核心城区路网复杂，道路状况繁多，“中山大道</a:t>
            </a:r>
            <a:r>
              <a:rPr lang="en-US" altLang="zh-CN" sz="31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zh-CN" sz="3100" dirty="0">
                <a:latin typeface="楷体" panose="02010609060101010101" pitchFamily="49" charset="-122"/>
                <a:ea typeface="楷体" panose="02010609060101010101" pitchFamily="49" charset="-122"/>
              </a:rPr>
              <a:t>车陂路交叉口”作为广州市天河区的重要交叉口之一，能清楚体现交叉口具备的各种特性，适合进行课堂所学知识的实践和延申。</a:t>
            </a:r>
            <a:br>
              <a:rPr lang="zh-CN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544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5124" y="2235200"/>
            <a:ext cx="9144000" cy="2387600"/>
          </a:xfrm>
        </p:spPr>
        <p:txBody>
          <a:bodyPr>
            <a:noAutofit/>
          </a:bodyPr>
          <a:lstStyle/>
          <a:p>
            <a:pPr lvl="0" algn="l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调查目的</a:t>
            </a:r>
            <a:b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通过调查中山大道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车陂路交叉口的干道信号配时与匝道信号配时，综合交通量、行人过街等数据，分析该交叉口信号配时与车流人流量的关系，并评价该交叉口信号配时的合理性。</a:t>
            </a:r>
            <a:b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377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74062"/>
            <a:ext cx="9144000" cy="23876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调查概况</a:t>
            </a:r>
            <a:b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3.1 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调查时间</a:t>
            </a:r>
            <a:b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     2019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25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00am—12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00am </a:t>
            </a:r>
            <a:b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3.2 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调查地点</a:t>
            </a:r>
            <a:b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中山大道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zh-CN" sz="2200" dirty="0">
                <a:latin typeface="楷体" panose="02010609060101010101" pitchFamily="49" charset="-122"/>
                <a:ea typeface="楷体" panose="02010609060101010101" pitchFamily="49" charset="-122"/>
              </a:rPr>
              <a:t>车陂路交叉口</a:t>
            </a:r>
            <a:br>
              <a:rPr lang="zh-CN" altLang="zh-CN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3.3 </a:t>
            </a:r>
            <a:r>
              <a:rPr lang="zh-CN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调查成员</a:t>
            </a:r>
            <a:br>
              <a:rPr lang="zh-CN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组长：陈政良</a:t>
            </a:r>
            <a:br>
              <a:rPr lang="zh-CN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组员：陈启洋、陈健、何建雄、何刚、冯明健</a:t>
            </a:r>
            <a:b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3.4 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调查工具</a:t>
            </a:r>
            <a:b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纸笔、秒表、计数器（手机软件）</a:t>
            </a:r>
            <a:b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3.5 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人员站位安排</a:t>
            </a:r>
            <a:b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六人同时进行，四个安全岛上各安排一人分别负责记录四个右转匝道的信号配时，另外两人分别负责记录不平行的双向直行车道的信号配时。</a:t>
            </a:r>
            <a:b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3.6 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注意事项</a:t>
            </a:r>
            <a:b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a. 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注意安全！注意安全！注意安全！读交通的学生不能违反交通规则。</a:t>
            </a:r>
            <a:b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b. 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调查时需身着指定服装，随身携带调查证，必要时佩戴口罩</a:t>
            </a:r>
            <a:b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c. 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需按照实际情况如实记录数据</a:t>
            </a:r>
            <a:b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d. </a:t>
            </a:r>
            <a:r>
              <a:rPr lang="zh-CN" altLang="en-US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调查时，组员必须遵从调查的同时性、连贯性，以减少测</a:t>
            </a:r>
            <a:br>
              <a:rPr lang="zh-CN" altLang="zh-CN" sz="2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br>
              <a:rPr lang="en-US" altLang="zh-CN" sz="2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br>
              <a:rPr lang="zh-CN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3125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16" y="1437328"/>
            <a:ext cx="9144000" cy="2387600"/>
          </a:xfrm>
        </p:spPr>
        <p:txBody>
          <a:bodyPr>
            <a:normAutofit fontScale="90000"/>
          </a:bodyPr>
          <a:lstStyle/>
          <a:p>
            <a:pPr lvl="1"/>
            <a:br>
              <a:rPr lang="zh-CN" altLang="zh-CN" sz="1800" dirty="0"/>
            </a:br>
            <a:r>
              <a:rPr lang="en-US" altLang="zh-CN" sz="1800" dirty="0"/>
              <a:t> </a:t>
            </a:r>
            <a:br>
              <a:rPr lang="zh-CN" altLang="zh-CN" sz="1800" dirty="0"/>
            </a:br>
            <a:br>
              <a:rPr lang="zh-CN" altLang="zh-CN" sz="2200" dirty="0"/>
            </a:br>
            <a:br>
              <a:rPr lang="en-US" altLang="zh-CN" sz="2200" dirty="0"/>
            </a:br>
            <a:br>
              <a:rPr lang="zh-CN" altLang="zh-CN" sz="2200" dirty="0"/>
            </a:br>
            <a:r>
              <a:rPr lang="en-US" altLang="zh-CN" sz="2200" dirty="0"/>
              <a:t>     </a:t>
            </a:r>
            <a:br>
              <a:rPr lang="zh-CN" altLang="zh-CN" sz="2200" dirty="0"/>
            </a:br>
            <a:br>
              <a:rPr lang="zh-CN" altLang="zh-CN" sz="2200" dirty="0"/>
            </a:br>
            <a:endParaRPr lang="zh-CN" altLang="en-US" sz="2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77BC5B-8380-4407-972A-9998A6EE3C66}"/>
              </a:ext>
            </a:extLst>
          </p:cNvPr>
          <p:cNvSpPr txBox="1"/>
          <p:nvPr/>
        </p:nvSpPr>
        <p:spPr>
          <a:xfrm>
            <a:off x="645685" y="1276852"/>
            <a:ext cx="10510887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调查内容及数据分析</a:t>
            </a:r>
          </a:p>
          <a:p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4.1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调查内容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</a:p>
          <a:p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预调查过程中，我组充分查看了该交叉口的设置，发现该交叉口配有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个右转匝道，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个大安全岛，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个小安全岛，每两个大安全岛之间有一组长人行横道信号灯，每个右转匝道有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组短人行横道信号灯（可通过按钮控制），无左转车道，直行车道的信号与和其平行的长人行横道的信号同相。预调查还发现，在十点钟之后，一半的绿灯时间是没有车辆通过的，再根据平时的虚拟调查作业的经验，早高峰一半在八点到九点半这段时间，因此在新调查的过程中将调查的时刻放在高峰期，这样才能调查出饱和流量（单位小时的流量就是流率）。</a:t>
            </a:r>
          </a:p>
          <a:p>
            <a:endParaRPr lang="zh-CN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8931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16" y="1437328"/>
            <a:ext cx="9144000" cy="2387600"/>
          </a:xfrm>
        </p:spPr>
        <p:txBody>
          <a:bodyPr>
            <a:normAutofit fontScale="90000"/>
          </a:bodyPr>
          <a:lstStyle/>
          <a:p>
            <a:pPr lvl="1"/>
            <a:br>
              <a:rPr lang="zh-CN" altLang="zh-CN" sz="1800" dirty="0"/>
            </a:br>
            <a:r>
              <a:rPr lang="en-US" altLang="zh-CN" sz="1800" dirty="0"/>
              <a:t> </a:t>
            </a:r>
            <a:br>
              <a:rPr lang="zh-CN" altLang="zh-CN" sz="1800" dirty="0"/>
            </a:br>
            <a:br>
              <a:rPr lang="zh-CN" altLang="zh-CN" sz="2200" dirty="0"/>
            </a:br>
            <a:br>
              <a:rPr lang="en-US" altLang="zh-CN" sz="2200" dirty="0"/>
            </a:br>
            <a:br>
              <a:rPr lang="zh-CN" altLang="zh-CN" sz="2200" dirty="0"/>
            </a:br>
            <a:r>
              <a:rPr lang="en-US" altLang="zh-CN" sz="2200" dirty="0"/>
              <a:t>     </a:t>
            </a:r>
            <a:br>
              <a:rPr lang="zh-CN" altLang="zh-CN" sz="2200" dirty="0"/>
            </a:br>
            <a:br>
              <a:rPr lang="zh-CN" altLang="zh-CN" sz="2200" dirty="0"/>
            </a:br>
            <a:endParaRPr lang="zh-CN" altLang="en-US" sz="2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77BC5B-8380-4407-972A-9998A6EE3C66}"/>
              </a:ext>
            </a:extLst>
          </p:cNvPr>
          <p:cNvSpPr txBox="1"/>
          <p:nvPr/>
        </p:nvSpPr>
        <p:spPr>
          <a:xfrm>
            <a:off x="675664" y="1554649"/>
            <a:ext cx="1051088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干道与匝道信号配时方面：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人各负责一个右转匝道，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人负责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个平行方向（东——西和南——北）的车道与人行横道信号灯相位，于约定的时间内测定，记录信号灯颜色变化的时刻，测量多个时段后汇总比较，充分考虑在匝道处行人按下信号灯按钮对信号灯时长的影响，分析匝道信号配时与干道信号配时的联系，并根据同一时段交通量与过街行人量判断信号配时的合理性。</a:t>
            </a:r>
          </a:p>
          <a:p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96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16" y="1437328"/>
            <a:ext cx="9144000" cy="2387600"/>
          </a:xfrm>
        </p:spPr>
        <p:txBody>
          <a:bodyPr>
            <a:normAutofit fontScale="90000"/>
          </a:bodyPr>
          <a:lstStyle/>
          <a:p>
            <a:pPr lvl="1"/>
            <a:br>
              <a:rPr lang="zh-CN" altLang="zh-CN" sz="1800" dirty="0"/>
            </a:br>
            <a:r>
              <a:rPr lang="en-US" altLang="zh-CN" sz="1800" dirty="0"/>
              <a:t> </a:t>
            </a:r>
            <a:br>
              <a:rPr lang="zh-CN" altLang="zh-CN" sz="1800" dirty="0"/>
            </a:br>
            <a:br>
              <a:rPr lang="zh-CN" altLang="zh-CN" sz="2200" dirty="0"/>
            </a:br>
            <a:br>
              <a:rPr lang="en-US" altLang="zh-CN" sz="2200" dirty="0"/>
            </a:br>
            <a:br>
              <a:rPr lang="zh-CN" altLang="zh-CN" sz="2200" dirty="0"/>
            </a:br>
            <a:r>
              <a:rPr lang="en-US" altLang="zh-CN" sz="2200" dirty="0"/>
              <a:t>     </a:t>
            </a:r>
            <a:br>
              <a:rPr lang="zh-CN" altLang="zh-CN" sz="2200" dirty="0"/>
            </a:br>
            <a:br>
              <a:rPr lang="zh-CN" altLang="zh-CN" sz="2200" dirty="0"/>
            </a:br>
            <a:endParaRPr lang="zh-CN" altLang="en-US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777BC5B-8380-4407-972A-9998A6EE3C66}"/>
                  </a:ext>
                </a:extLst>
              </p:cNvPr>
              <p:cNvSpPr txBox="1"/>
              <p:nvPr/>
            </p:nvSpPr>
            <p:spPr>
              <a:xfrm>
                <a:off x="840556" y="1278392"/>
                <a:ext cx="10510887" cy="6574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kumimoji="0" lang="en-US" altLang="zh-CN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</a:t>
                </a:r>
                <a:r>
                  <a:rPr kumimoji="0" lang="zh-CN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kumimoji="0" lang="zh-CN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）</a:t>
                </a:r>
                <a:r>
                  <a:rPr kumimoji="0" lang="zh-CN" altLang="zh-CN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交叉口饱和流率方面：在测饱和流率时采用先测定饱和车头时距，在通过公式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3600</m:t>
                        </m:r>
                      </m:num>
                      <m:den>
                        <m:sSub>
                          <m:sSub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0" lang="zh-CN" altLang="zh-CN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，计算交叉口饱和流率。时间方面，在</a:t>
                </a:r>
                <a:r>
                  <a:rPr kumimoji="0" lang="en-US" altLang="zh-CN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8:00——9:30</a:t>
                </a:r>
                <a:r>
                  <a:rPr kumimoji="0" lang="zh-CN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时间段内调查。调查时分配有</a:t>
                </a:r>
                <a:r>
                  <a:rPr kumimoji="0" lang="en-US" altLang="zh-CN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kumimoji="0" lang="zh-CN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人，测的时候先将交叉口分为四个方向，然后将每个方向分为几个车道（因四个方向是有</a:t>
                </a:r>
                <a:r>
                  <a:rPr kumimoji="0" lang="en-US" altLang="zh-CN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kumimoji="0" lang="zh-CN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车道或者</a:t>
                </a:r>
                <a:r>
                  <a:rPr kumimoji="0" lang="en-US" altLang="zh-CN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kumimoji="0" lang="zh-CN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车道，在对整个方向的车头时距的测定时存在较大的误差），</a:t>
                </a:r>
                <a:r>
                  <a:rPr kumimoji="0" lang="en-US" altLang="zh-CN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kumimoji="0" lang="zh-CN" altLang="en-US" sz="2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人分别对每个车道的车头时距进行多次测量，然后取平均值，计算出每个车道的饱和流率，再对几个车道的饱和流率求和，即得出该方向的饱和流率，我们将测定四个方向进口道的饱和流率，几个方向车道数不同，我们将通过对饱和流率的测定，对该交叉口进口道的拥堵情况进行分析。</a:t>
                </a:r>
                <a:endParaRPr kumimoji="0" lang="zh-CN" altLang="en-US" sz="2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kumimoji="0" lang="zh-CN" altLang="zh-CN" sz="2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      </a:t>
                </a:r>
              </a:p>
              <a:p>
                <a:r>
                  <a: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    </a:t>
                </a:r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777BC5B-8380-4407-972A-9998A6EE3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556" y="1278392"/>
                <a:ext cx="10510887" cy="6574236"/>
              </a:xfrm>
              <a:prstGeom prst="rect">
                <a:avLst/>
              </a:prstGeom>
              <a:blipFill>
                <a:blip r:embed="rId2"/>
                <a:stretch>
                  <a:fillRect l="-1218" r="-10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321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16" y="1437328"/>
            <a:ext cx="9144000" cy="2387600"/>
          </a:xfrm>
        </p:spPr>
        <p:txBody>
          <a:bodyPr>
            <a:normAutofit fontScale="90000"/>
          </a:bodyPr>
          <a:lstStyle/>
          <a:p>
            <a:pPr lvl="1"/>
            <a:br>
              <a:rPr lang="zh-CN" altLang="zh-CN" sz="1800" dirty="0"/>
            </a:br>
            <a:r>
              <a:rPr lang="en-US" altLang="zh-CN" sz="1800" dirty="0"/>
              <a:t> </a:t>
            </a:r>
            <a:br>
              <a:rPr lang="zh-CN" altLang="zh-CN" sz="1800" dirty="0"/>
            </a:br>
            <a:br>
              <a:rPr lang="zh-CN" altLang="zh-CN" sz="2200" dirty="0"/>
            </a:br>
            <a:br>
              <a:rPr lang="en-US" altLang="zh-CN" sz="2200" dirty="0"/>
            </a:br>
            <a:br>
              <a:rPr lang="zh-CN" altLang="zh-CN" sz="2200" dirty="0"/>
            </a:br>
            <a:r>
              <a:rPr lang="en-US" altLang="zh-CN" sz="2200" dirty="0"/>
              <a:t>     </a:t>
            </a:r>
            <a:br>
              <a:rPr lang="zh-CN" altLang="zh-CN" sz="2200" dirty="0"/>
            </a:br>
            <a:br>
              <a:rPr lang="zh-CN" altLang="zh-CN" sz="2200" dirty="0"/>
            </a:br>
            <a:endParaRPr lang="zh-CN" altLang="en-US" sz="2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77BC5B-8380-4407-972A-9998A6EE3C66}"/>
              </a:ext>
            </a:extLst>
          </p:cNvPr>
          <p:cNvSpPr txBox="1"/>
          <p:nvPr/>
        </p:nvSpPr>
        <p:spPr>
          <a:xfrm>
            <a:off x="840556" y="1379577"/>
            <a:ext cx="1051088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调查内容及数据分析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4.2 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数据分析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（１）信号周期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信号周期是一个信号灯各种灯色轮流显示一次所需的时间。信号周期简称周期，一般用Ｃ表示，单位为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s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周期时长可以直接影响交叉口的通行能力，是影响交叉口信号控制效果最重要的参数之一。周期时长过小或者过大都会影响交叉口的通行效率，周期时长过小，车流和行人难以及时通过交叉口，安全得不到保证，排队的车辆也不能全部放行；周期时氏过大，会使红灯方向的车辆等待时间过长，増加车辆通过交叉口的延误，造成通行能力的下降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</a:p>
          <a:p>
            <a:endParaRPr lang="zh-CN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dirty="0"/>
          </a:p>
          <a:p>
            <a:endParaRPr lang="zh-CN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F613C93-A153-4CCD-9A0D-1A71B1CBB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745707"/>
              </p:ext>
            </p:extLst>
          </p:nvPr>
        </p:nvGraphicFramePr>
        <p:xfrm>
          <a:off x="892010" y="5208600"/>
          <a:ext cx="10407977" cy="1456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0868">
                  <a:extLst>
                    <a:ext uri="{9D8B030D-6E8A-4147-A177-3AD203B41FA5}">
                      <a16:colId xmlns:a16="http://schemas.microsoft.com/office/drawing/2014/main" val="822909809"/>
                    </a:ext>
                  </a:extLst>
                </a:gridCol>
                <a:gridCol w="2469645">
                  <a:extLst>
                    <a:ext uri="{9D8B030D-6E8A-4147-A177-3AD203B41FA5}">
                      <a16:colId xmlns:a16="http://schemas.microsoft.com/office/drawing/2014/main" val="4238892311"/>
                    </a:ext>
                  </a:extLst>
                </a:gridCol>
                <a:gridCol w="2602480">
                  <a:extLst>
                    <a:ext uri="{9D8B030D-6E8A-4147-A177-3AD203B41FA5}">
                      <a16:colId xmlns:a16="http://schemas.microsoft.com/office/drawing/2014/main" val="4003771983"/>
                    </a:ext>
                  </a:extLst>
                </a:gridCol>
                <a:gridCol w="2954984">
                  <a:extLst>
                    <a:ext uri="{9D8B030D-6E8A-4147-A177-3AD203B41FA5}">
                      <a16:colId xmlns:a16="http://schemas.microsoft.com/office/drawing/2014/main" val="812940748"/>
                    </a:ext>
                  </a:extLst>
                </a:gridCol>
              </a:tblGrid>
              <a:tr h="7283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0" dirty="0">
                          <a:effectLst/>
                        </a:rPr>
                        <a:t>东进口道（辆</a:t>
                      </a:r>
                      <a:r>
                        <a:rPr lang="en-US" sz="1800" kern="0" dirty="0">
                          <a:effectLst/>
                        </a:rPr>
                        <a:t>/h</a:t>
                      </a:r>
                      <a:r>
                        <a:rPr lang="zh-CN" sz="1800" kern="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2791" marR="627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北</a:t>
                      </a:r>
                      <a:r>
                        <a:rPr lang="zh-CN" altLang="zh-CN" sz="18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进口道（辆</a:t>
                      </a:r>
                      <a:r>
                        <a:rPr lang="en-US" altLang="zh-CN" sz="18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/h</a:t>
                      </a:r>
                      <a:r>
                        <a:rPr lang="zh-CN" altLang="en-US" sz="18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2791" marR="627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0" dirty="0">
                          <a:effectLst/>
                        </a:rPr>
                        <a:t>西进口道（辆</a:t>
                      </a:r>
                      <a:r>
                        <a:rPr lang="en-US" sz="1800" kern="0" dirty="0">
                          <a:effectLst/>
                        </a:rPr>
                        <a:t>/h</a:t>
                      </a:r>
                      <a:r>
                        <a:rPr lang="zh-CN" sz="1800" kern="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2791" marR="627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0" dirty="0">
                          <a:effectLst/>
                        </a:rPr>
                        <a:t>南进口道（辆</a:t>
                      </a:r>
                      <a:r>
                        <a:rPr lang="en-US" sz="1800" kern="0" dirty="0">
                          <a:effectLst/>
                        </a:rPr>
                        <a:t>/h</a:t>
                      </a:r>
                      <a:r>
                        <a:rPr lang="zh-CN" sz="1800" kern="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2791" marR="62791" marT="0" marB="0" anchor="ctr"/>
                </a:tc>
                <a:extLst>
                  <a:ext uri="{0D108BD9-81ED-4DB2-BD59-A6C34878D82A}">
                    <a16:rowId xmlns:a16="http://schemas.microsoft.com/office/drawing/2014/main" val="2460298006"/>
                  </a:ext>
                </a:extLst>
              </a:tr>
              <a:tr h="728326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4156.6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2791" marR="6279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5495.2</a:t>
                      </a:r>
                      <a:endParaRPr lang="zh-CN" altLang="en-US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791" marR="62791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4068.9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2791" marR="62791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3942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2791" marR="62791" marT="0" marB="0" anchor="ctr"/>
                </a:tc>
                <a:extLst>
                  <a:ext uri="{0D108BD9-81ED-4DB2-BD59-A6C34878D82A}">
                    <a16:rowId xmlns:a16="http://schemas.microsoft.com/office/drawing/2014/main" val="1921788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221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4ED7D30-4794-44E6-A6F1-E424FF3F4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87" y="3933076"/>
            <a:ext cx="8297982" cy="30015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8E9F98A-FA29-4780-88FE-7781C56DED8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" t="1" b="1126"/>
          <a:stretch>
            <a:fillRect/>
          </a:stretch>
        </p:blipFill>
        <p:spPr>
          <a:xfrm>
            <a:off x="1420117" y="1365888"/>
            <a:ext cx="7262182" cy="2681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015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0618AEB-BD4B-4AA6-949E-8E93EC587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05" y="1440091"/>
            <a:ext cx="10246493" cy="485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49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20AE578-412D-4CC6-B8FF-1DE897E72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68" y="1590612"/>
            <a:ext cx="10805664" cy="457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24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4BA243B-9CA5-4114-93AA-D73E7FC2D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35" y="1375191"/>
            <a:ext cx="9578716" cy="548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62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B4569BB-07E5-4BF4-AD5F-0EF6A6930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45" y="1417819"/>
            <a:ext cx="8987910" cy="25508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781633A-E94A-494C-B1CF-A4CBD9185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984" y="3916179"/>
            <a:ext cx="5988803" cy="294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55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771A18A-0B82-4CB1-BFC1-E002F571A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5450"/>
            <a:ext cx="11403329" cy="540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00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1177E75-C4B6-49DF-BB5A-776EDB476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9401"/>
            <a:ext cx="10801317" cy="559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66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1725229-B3CD-46D8-BF81-7B66B3713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02" y="339698"/>
            <a:ext cx="10540818" cy="639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9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D3F8A88-3137-419E-8AA8-B090E8448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63" y="404734"/>
            <a:ext cx="11387873" cy="616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54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A6784257-186D-4889-8A95-E83C72971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569" y="1340403"/>
            <a:ext cx="10048408" cy="5854875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00" algn="l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在测定交叉口饱和流率的过程中，计时的时候感觉没出现拥堵的情况，但通过计算得到的数据，得到如下的流量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dirty="0"/>
          </a:p>
          <a:p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720000" algn="l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通过这个饱和流率的数字，感觉流量很大，特别是北进口道，总感觉用各个车道的流率求和算出来的整条道路的流率有点偏大，但又不明白是什么原因造成了这个计算结果偏大。如果舍弃这种方法，直接通过眼睛看，来测定整个进口道车辆通过停车线的车头时距，这样以来，行驶过程中有大货车和公交车等，会遮挡视线，这样误差会更大。总的来说，这个测定饱和流率的最终结果与真实情况偏差较大。</a:t>
            </a:r>
          </a:p>
          <a:p>
            <a:endParaRPr lang="zh-CN" altLang="en-US" dirty="0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5AE70CB6-4AF0-4359-AB80-8F25635F9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328492"/>
              </p:ext>
            </p:extLst>
          </p:nvPr>
        </p:nvGraphicFramePr>
        <p:xfrm>
          <a:off x="1075127" y="2907814"/>
          <a:ext cx="8128000" cy="1360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5874639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564469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2561692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95588490"/>
                    </a:ext>
                  </a:extLst>
                </a:gridCol>
              </a:tblGrid>
              <a:tr h="680013">
                <a:tc>
                  <a:txBody>
                    <a:bodyPr/>
                    <a:lstStyle/>
                    <a:p>
                      <a:r>
                        <a:rPr lang="zh-CN" altLang="en-US" dirty="0"/>
                        <a:t>东进道口（辆</a:t>
                      </a:r>
                      <a:r>
                        <a:rPr lang="en-US" altLang="zh-CN" dirty="0"/>
                        <a:t>/h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北进口道（辆</a:t>
                      </a:r>
                      <a:r>
                        <a:rPr lang="en-US" altLang="zh-CN" dirty="0"/>
                        <a:t>/h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西进口道（辆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/h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南进口道（辆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/h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891384"/>
                  </a:ext>
                </a:extLst>
              </a:tr>
              <a:tr h="680013">
                <a:tc>
                  <a:txBody>
                    <a:bodyPr/>
                    <a:lstStyle/>
                    <a:p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4156.6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5495.2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4068.9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3949.2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767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323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16" y="1437328"/>
            <a:ext cx="9144000" cy="2387600"/>
          </a:xfrm>
        </p:spPr>
        <p:txBody>
          <a:bodyPr>
            <a:normAutofit fontScale="90000"/>
          </a:bodyPr>
          <a:lstStyle/>
          <a:p>
            <a:pPr lvl="1"/>
            <a:br>
              <a:rPr lang="zh-CN" altLang="zh-CN" sz="1800" dirty="0"/>
            </a:br>
            <a:r>
              <a:rPr lang="en-US" altLang="zh-CN" sz="1800" dirty="0"/>
              <a:t> </a:t>
            </a:r>
            <a:br>
              <a:rPr lang="zh-CN" altLang="zh-CN" sz="1800" dirty="0"/>
            </a:br>
            <a:br>
              <a:rPr lang="zh-CN" altLang="zh-CN" sz="2200" dirty="0"/>
            </a:br>
            <a:br>
              <a:rPr lang="en-US" altLang="zh-CN" sz="2200" dirty="0"/>
            </a:br>
            <a:br>
              <a:rPr lang="zh-CN" altLang="zh-CN" sz="2200" dirty="0"/>
            </a:br>
            <a:r>
              <a:rPr lang="en-US" altLang="zh-CN" sz="2200" dirty="0"/>
              <a:t>     </a:t>
            </a:r>
            <a:br>
              <a:rPr lang="zh-CN" altLang="zh-CN" sz="2200" dirty="0"/>
            </a:br>
            <a:br>
              <a:rPr lang="zh-CN" altLang="zh-CN" sz="2200" dirty="0"/>
            </a:br>
            <a:endParaRPr lang="zh-CN" altLang="en-US" sz="2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77BC5B-8380-4407-972A-9998A6EE3C66}"/>
              </a:ext>
            </a:extLst>
          </p:cNvPr>
          <p:cNvSpPr txBox="1"/>
          <p:nvPr/>
        </p:nvSpPr>
        <p:spPr>
          <a:xfrm>
            <a:off x="840556" y="1623165"/>
            <a:ext cx="10510887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调查结论</a:t>
            </a: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5.1 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交叉口南北方向信号配时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根据表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和表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，剔除错误数据，除去记录人员的反映时间，测得红灯时间约为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41s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，绿灯时间约为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56s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，黄灯时间约为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3s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，其中红、绿灯时长会在平均值附近有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5s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范围内的波动。</a:t>
            </a:r>
          </a:p>
          <a:p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5.2 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交叉口东西方向信号配时</a:t>
            </a:r>
          </a:p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根据表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，剔除错误数据，除去记录人员的反应时间，测得红灯时间约为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61s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，绿灯时间约为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37s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，黄灯时间约为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3s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，其中红、绿灯时长会在平均值附件有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3s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范围内的波动。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333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75DA0F0-B9BE-47CC-96B4-46673AABA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668" y="1390987"/>
            <a:ext cx="9958465" cy="5467013"/>
          </a:xfrm>
        </p:spPr>
        <p:txBody>
          <a:bodyPr>
            <a:normAutofit/>
          </a:bodyPr>
          <a:lstStyle/>
          <a:p>
            <a:pPr algn="l"/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5.3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东南右转渠化道信号配时</a:t>
            </a:r>
          </a:p>
          <a:p>
            <a:pPr algn="l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根据表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（记录的数据为人行横道信号），剔除错误数据，除去记录人员的反应时间，测得在大多数相位周期内，红灯时间约为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37s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，绿灯时间约为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12s.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经过对人行横道红绿灯按钮的控制，发现，在人行道转为红灯时立即按下按钮，信号灯从“请按按钮”转变为“请等待”状态，但是红灯持续时间依然为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37s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，在全程不按按钮的情况下，红灯会在持续约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26s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时自动转变为“请等待”状态，并在持续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37s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时转变为绿灯，此处信号周期较为稳定，与其他信号灯无明显关联，并且不受行人按下按钮影响。</a:t>
            </a:r>
          </a:p>
          <a:p>
            <a:pPr algn="l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5.4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东南右转渠化道信号配时</a:t>
            </a:r>
          </a:p>
          <a:p>
            <a:pPr algn="l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根据表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（记录的数据为人行横道信号），剔除错误数据，除去记录人员的反应时间，在始终无行人按下按钮的情况下测得绿灯时间恒定为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12s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，红灯时间在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35s-45s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范围内变化，尚为发现任何规律，其中一次实验，无行人按下按钮，红灯时间长达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86s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。此处信号周期始终处于变化状态，与其他信号灯无明显关联。</a:t>
            </a:r>
          </a:p>
        </p:txBody>
      </p:sp>
    </p:spTree>
    <p:extLst>
      <p:ext uri="{BB962C8B-B14F-4D97-AF65-F5344CB8AC3E}">
        <p14:creationId xmlns:p14="http://schemas.microsoft.com/office/powerpoint/2010/main" val="578198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0848B1-1223-40F1-A44A-46024E5A9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2236" y="600076"/>
            <a:ext cx="9144000" cy="2387600"/>
          </a:xfrm>
        </p:spPr>
        <p:txBody>
          <a:bodyPr/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5.5 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饱和流率</a:t>
            </a:r>
            <a:br>
              <a:rPr lang="zh-CN" altLang="zh-CN" dirty="0"/>
            </a:br>
            <a:endParaRPr lang="zh-CN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F62C3B1C-EBAC-4C92-8039-DC6A39DA2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808520"/>
              </p:ext>
            </p:extLst>
          </p:nvPr>
        </p:nvGraphicFramePr>
        <p:xfrm>
          <a:off x="2391764" y="2721601"/>
          <a:ext cx="8128000" cy="1655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5404398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9396676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50579035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383097953"/>
                    </a:ext>
                  </a:extLst>
                </a:gridCol>
              </a:tblGrid>
              <a:tr h="827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东—西（辆</a:t>
                      </a: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/h</a:t>
                      </a:r>
                      <a:r>
                        <a:rPr lang="zh-CN" sz="2000" kern="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北—南（辆</a:t>
                      </a: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/h</a:t>
                      </a:r>
                      <a:r>
                        <a:rPr lang="zh-CN" sz="2000" kern="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西—东（辆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/h</a:t>
                      </a:r>
                      <a:r>
                        <a:rPr lang="zh-CN" sz="2000" ker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南—北（辆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/h</a:t>
                      </a:r>
                      <a:r>
                        <a:rPr lang="zh-CN" sz="2000" ker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zh-CN" sz="2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8511470"/>
                  </a:ext>
                </a:extLst>
              </a:tr>
              <a:tr h="827881">
                <a:tc>
                  <a:txBody>
                    <a:bodyPr/>
                    <a:lstStyle/>
                    <a:p>
                      <a:pPr marR="419100"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等线" panose="02010600030101010101" pitchFamily="2" charset="-122"/>
                          <a:cs typeface="宋体" panose="02010600030101010101" pitchFamily="2" charset="-122"/>
                        </a:rPr>
                        <a:t>4251.7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419100"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等线" panose="02010600030101010101" pitchFamily="2" charset="-122"/>
                          <a:cs typeface="宋体" panose="02010600030101010101" pitchFamily="2" charset="-122"/>
                        </a:rPr>
                        <a:t>4515.7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419100"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等线" panose="02010600030101010101" pitchFamily="2" charset="-122"/>
                          <a:cs typeface="宋体" panose="02010600030101010101" pitchFamily="2" charset="-122"/>
                        </a:rPr>
                        <a:t>3682.3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0"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等线" panose="02010600030101010101" pitchFamily="2" charset="-122"/>
                          <a:cs typeface="宋体" panose="02010600030101010101" pitchFamily="2" charset="-122"/>
                        </a:rPr>
                        <a:t>3773.5</a:t>
                      </a:r>
                      <a:endParaRPr lang="zh-CN" sz="2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1637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843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16" y="1437328"/>
            <a:ext cx="9144000" cy="2387600"/>
          </a:xfrm>
        </p:spPr>
        <p:txBody>
          <a:bodyPr>
            <a:normAutofit fontScale="90000"/>
          </a:bodyPr>
          <a:lstStyle/>
          <a:p>
            <a:pPr lvl="1"/>
            <a:br>
              <a:rPr lang="zh-CN" altLang="zh-CN" sz="1800" dirty="0"/>
            </a:br>
            <a:r>
              <a:rPr lang="en-US" altLang="zh-CN" sz="1800" dirty="0"/>
              <a:t> </a:t>
            </a:r>
            <a:br>
              <a:rPr lang="zh-CN" altLang="zh-CN" sz="1800" dirty="0"/>
            </a:br>
            <a:br>
              <a:rPr lang="zh-CN" altLang="zh-CN" sz="2200" dirty="0"/>
            </a:br>
            <a:br>
              <a:rPr lang="en-US" altLang="zh-CN" sz="2200" dirty="0"/>
            </a:br>
            <a:br>
              <a:rPr lang="zh-CN" altLang="zh-CN" sz="2200" dirty="0"/>
            </a:br>
            <a:r>
              <a:rPr lang="en-US" altLang="zh-CN" sz="2200" dirty="0"/>
              <a:t>     </a:t>
            </a:r>
            <a:br>
              <a:rPr lang="zh-CN" altLang="zh-CN" sz="2200" dirty="0"/>
            </a:br>
            <a:br>
              <a:rPr lang="zh-CN" altLang="zh-CN" sz="2200" dirty="0"/>
            </a:br>
            <a:endParaRPr lang="zh-CN" altLang="en-US" sz="2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77BC5B-8380-4407-972A-9998A6EE3C66}"/>
              </a:ext>
            </a:extLst>
          </p:cNvPr>
          <p:cNvSpPr txBox="1"/>
          <p:nvPr/>
        </p:nvSpPr>
        <p:spPr>
          <a:xfrm>
            <a:off x="468197" y="1437328"/>
            <a:ext cx="10510887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调查总结</a:t>
            </a:r>
          </a:p>
          <a:p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0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本次调查是对课内所学知识的一次实践，在调查过程中，我们小组充分发挥各个成员的长处，深入社会的交通情境的调查，锻炼了知识迁移能力，提高了团队协作能力，增强了数据的收集和分析能力，大大增加我们对交通工程学科的兴趣。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调查过程中，我们发现四个右转渠化道处的信号周期变化频率较高，在预调查后更新调查方案，重点关注渠化道在有无行人按下按钮情况下的信号周期变化，并设法联系其他信号灯的相位得出不同位置信号灯之间的联系，遗憾的是，由于渠化道信号灯变化差异巨大，并且受按钮控制的程度各有不同，人工调查无法证实我们先前的任何猜想。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2507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6115D1-93C5-4E93-B5DB-CCD257CFC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测量饱和流率方面，由于现场途经交叉口的车辆数过少，得出饱和流率较为困难，最终分析结果误差可能较大。在实地调查过程中，因为无法获得更多测量仪器的帮助，采用人工调查的方式，深刻体验到人工调查的优势以及明显的劣势，便于未来进行更多更深入的调查时进行调查方式的调整。通过本次调查，我们对信号配时、交叉口流量、饱和流率间的关系有了更深刻的认识。在讨论过程中，全体组员各抒己见，积极参与讨论和学习，并不断总结更新统计方案和数据</a:t>
            </a:r>
            <a:r>
              <a:rPr lang="zh-CN" altLang="en-US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351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82B81A-D3E9-4D15-ACB0-2DC6049CB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16" y="1437328"/>
            <a:ext cx="9144000" cy="2387600"/>
          </a:xfrm>
        </p:spPr>
        <p:txBody>
          <a:bodyPr>
            <a:normAutofit fontScale="90000"/>
          </a:bodyPr>
          <a:lstStyle/>
          <a:p>
            <a:pPr lvl="1"/>
            <a:br>
              <a:rPr lang="zh-CN" altLang="zh-CN" sz="1800" dirty="0"/>
            </a:br>
            <a:r>
              <a:rPr lang="en-US" altLang="zh-CN" sz="1800" dirty="0"/>
              <a:t> </a:t>
            </a:r>
            <a:br>
              <a:rPr lang="zh-CN" altLang="zh-CN" sz="1800" dirty="0"/>
            </a:br>
            <a:br>
              <a:rPr lang="zh-CN" altLang="zh-CN" sz="2200" dirty="0"/>
            </a:br>
            <a:br>
              <a:rPr lang="en-US" altLang="zh-CN" sz="2200" dirty="0"/>
            </a:br>
            <a:br>
              <a:rPr lang="zh-CN" altLang="zh-CN" sz="2200" dirty="0"/>
            </a:br>
            <a:r>
              <a:rPr lang="en-US" altLang="zh-CN" sz="2200" dirty="0"/>
              <a:t>     </a:t>
            </a:r>
            <a:br>
              <a:rPr lang="zh-CN" altLang="zh-CN" sz="2200" dirty="0"/>
            </a:br>
            <a:br>
              <a:rPr lang="zh-CN" altLang="zh-CN" sz="2200" dirty="0"/>
            </a:br>
            <a:endParaRPr lang="zh-CN" altLang="en-US" sz="2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77BC5B-8380-4407-972A-9998A6EE3C66}"/>
              </a:ext>
            </a:extLst>
          </p:cNvPr>
          <p:cNvSpPr txBox="1"/>
          <p:nvPr/>
        </p:nvSpPr>
        <p:spPr>
          <a:xfrm>
            <a:off x="1485133" y="2178323"/>
            <a:ext cx="1051088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调查数据附录</a:t>
            </a:r>
          </a:p>
          <a:p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交叉口南北方向信号配时（表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zh-CN" dirty="0"/>
          </a:p>
          <a:p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</a:p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3AED6FF-3716-4F3D-9887-E87653215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1286" y="997451"/>
            <a:ext cx="16273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428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907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0DDBF496-F7C7-4656-82E3-B06439A20D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244"/>
              </p:ext>
            </p:extLst>
          </p:nvPr>
        </p:nvGraphicFramePr>
        <p:xfrm>
          <a:off x="6546875" y="421793"/>
          <a:ext cx="4985100" cy="6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Worksheet" r:id="rId3" imgW="4312991" imgH="5204586" progId="Excel.Sheet.12">
                  <p:embed/>
                </p:oleObj>
              </mc:Choice>
              <mc:Fallback>
                <p:oleObj name="Worksheet" r:id="rId3" imgW="4312991" imgH="520458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6875" y="421793"/>
                        <a:ext cx="4985100" cy="6014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C664CAA0-D4FF-4F7F-B18B-EDA58C7CB1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968932"/>
              </p:ext>
            </p:extLst>
          </p:nvPr>
        </p:nvGraphicFramePr>
        <p:xfrm>
          <a:off x="299539" y="2130424"/>
          <a:ext cx="5969499" cy="2201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Worksheet" r:id="rId5" imgW="1836455" imgH="678306" progId="Excel.Sheet.12">
                  <p:embed/>
                </p:oleObj>
              </mc:Choice>
              <mc:Fallback>
                <p:oleObj name="Worksheet" r:id="rId5" imgW="1836455" imgH="6783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9539" y="2130424"/>
                        <a:ext cx="5969499" cy="22017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1511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794D4F40-ABF6-4D49-9F09-EB2045DC49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571373"/>
              </p:ext>
            </p:extLst>
          </p:nvPr>
        </p:nvGraphicFramePr>
        <p:xfrm>
          <a:off x="213724" y="2343549"/>
          <a:ext cx="5882276" cy="2170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Worksheet" r:id="rId3" imgW="1836455" imgH="678306" progId="Excel.Sheet.12">
                  <p:embed/>
                </p:oleObj>
              </mc:Choice>
              <mc:Fallback>
                <p:oleObj name="Worksheet" r:id="rId3" imgW="1836455" imgH="6783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724" y="2343549"/>
                        <a:ext cx="5882276" cy="2170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D560A2C0-7A67-42A8-AE77-1F7128BA2E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859485"/>
              </p:ext>
            </p:extLst>
          </p:nvPr>
        </p:nvGraphicFramePr>
        <p:xfrm>
          <a:off x="6410793" y="153594"/>
          <a:ext cx="4983059" cy="655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Worksheet" r:id="rId5" imgW="3703533" imgH="4869039" progId="Excel.Sheet.12">
                  <p:embed/>
                </p:oleObj>
              </mc:Choice>
              <mc:Fallback>
                <p:oleObj name="Worksheet" r:id="rId5" imgW="3703533" imgH="48690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10793" y="153594"/>
                        <a:ext cx="4983059" cy="6550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8725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D33BDC48-B9DF-454F-AEB7-EEAE5E33B7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666000"/>
              </p:ext>
            </p:extLst>
          </p:nvPr>
        </p:nvGraphicFramePr>
        <p:xfrm>
          <a:off x="6096000" y="180299"/>
          <a:ext cx="5150006" cy="6497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3" imgW="3992738" imgH="5037024" progId="Excel.Sheet.12">
                  <p:embed/>
                </p:oleObj>
              </mc:Choice>
              <mc:Fallback>
                <p:oleObj name="Worksheet" r:id="rId3" imgW="3992738" imgH="503702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0" y="180299"/>
                        <a:ext cx="5150006" cy="6497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FE1ABC7A-AD6B-494F-8ABB-CBA26173D1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319101"/>
              </p:ext>
            </p:extLst>
          </p:nvPr>
        </p:nvGraphicFramePr>
        <p:xfrm>
          <a:off x="454456" y="2140348"/>
          <a:ext cx="5209950" cy="19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Worksheet" r:id="rId5" imgW="1836455" imgH="678306" progId="Excel.Sheet.12">
                  <p:embed/>
                </p:oleObj>
              </mc:Choice>
              <mc:Fallback>
                <p:oleObj name="Worksheet" r:id="rId5" imgW="1836455" imgH="6783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4456" y="2140348"/>
                        <a:ext cx="5209950" cy="192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4819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C198286-AEF5-4885-9725-89833B3F1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50" y="1824426"/>
            <a:ext cx="9806714" cy="417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08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CB94D5-6450-44A5-A9C6-ACC58F434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26" y="1583760"/>
            <a:ext cx="7274745" cy="498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35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D635CC8-198D-485C-BEA9-B8CC5475D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529" y="1540548"/>
            <a:ext cx="8109068" cy="476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68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7D70336-C763-4563-A8BB-4B6C419FF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134" y="1772276"/>
            <a:ext cx="8832887" cy="368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69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29E2413-1BFF-4EE5-97E8-81C8858B5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321" y="1462919"/>
            <a:ext cx="7288003" cy="470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47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A176EDF-DA4C-419C-932B-94EF087E4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393" y="1649932"/>
            <a:ext cx="7140315" cy="406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69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C570336-FD6E-483F-BB6B-A53005557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060" y="1359340"/>
            <a:ext cx="7517724" cy="498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07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0F93AE1-2A99-46FA-BEFD-409780B1D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345" y="1590675"/>
            <a:ext cx="6828175" cy="449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29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9B17D76-F469-4B98-AA30-4065A8263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146" y="1710752"/>
            <a:ext cx="6467710" cy="448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477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A25EA6E-400A-4D2D-BFD6-46AB31E66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337" y="1553746"/>
            <a:ext cx="6597391" cy="467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27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4E31D0B-B642-4606-B754-9063E9C7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654" y="1524000"/>
            <a:ext cx="8161130" cy="498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91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1B2731-9856-4654-9519-A30B79CB8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73" y="1693888"/>
            <a:ext cx="8506740" cy="437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600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8B27DB-9868-48E0-A524-CA9E5E8C3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961" y="1569048"/>
            <a:ext cx="8563870" cy="411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07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1896</Words>
  <Application>Microsoft Office PowerPoint</Application>
  <PresentationFormat>宽屏</PresentationFormat>
  <Paragraphs>99</Paragraphs>
  <Slides>40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等线</vt:lpstr>
      <vt:lpstr>等线 Light</vt:lpstr>
      <vt:lpstr>黑体</vt:lpstr>
      <vt:lpstr>楷体</vt:lpstr>
      <vt:lpstr>宋体</vt:lpstr>
      <vt:lpstr>Arial</vt:lpstr>
      <vt:lpstr>Cambria Math</vt:lpstr>
      <vt:lpstr>Office 主题​​</vt:lpstr>
      <vt:lpstr>Microsoft Excel Worksheet</vt:lpstr>
      <vt:lpstr>信号配时</vt:lpstr>
      <vt:lpstr>1、调查背景      广州核心城区路网复杂，道路状况繁多，“中山大道-车陂路交叉口”作为广州市天河区的重要交叉口之一，能清楚体现交叉口具备的各种特性，适合进行课堂所学知识的实践和延申。 </vt:lpstr>
      <vt:lpstr>2、调查目的      通过调查中山大道-车陂路交叉口的干道信号配时与匝道信号配时，综合交通量、行人过街等数据，分析该交叉口信号配时与车流人流量的关系，并评价该交叉口信号配时的合理性。 </vt:lpstr>
      <vt:lpstr>3、调查概况 3.1 调查时间      2019年11月25日8：00am—12：00am  3.2 调查地点      中山大道-车陂路交叉口 3.3 调查成员 组长：陈政良 组员：陈启洋、陈健、何建雄、何刚、冯明健 3.4 调查工具 纸笔、秒表、计数器（手机软件） 3.5 人员站位安排     六人同时进行，四个安全岛上各安排一人分别负责记录四个右转匝道的信号配时，另外两人分别负责记录不平行的双向直行车道的信号配时。 3.6 注意事项 a. 注意安全！注意安全！注意安全！读交通的学生不能违反交通规则。 b. 调查时需身着指定服装，随身携带调查证，必要时佩戴口罩 c. 需按照实际情况如实记录数据 d. 调查时，组员必须遵从调查的同时性、连贯性，以减少测   </vt:lpstr>
      <vt:lpstr>             </vt:lpstr>
      <vt:lpstr>             </vt:lpstr>
      <vt:lpstr>             </vt:lpstr>
      <vt:lpstr>       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            </vt:lpstr>
      <vt:lpstr>PowerPoint 演示文稿</vt:lpstr>
      <vt:lpstr>5.5 饱和流率 </vt:lpstr>
      <vt:lpstr>             </vt:lpstr>
      <vt:lpstr>PowerPoint 演示文稿</vt:lpstr>
      <vt:lpstr>       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 i yu</dc:creator>
  <cp:lastModifiedBy>何 建雄</cp:lastModifiedBy>
  <cp:revision>27</cp:revision>
  <dcterms:created xsi:type="dcterms:W3CDTF">2019-12-15T13:23:58Z</dcterms:created>
  <dcterms:modified xsi:type="dcterms:W3CDTF">2019-12-15T17:04:52Z</dcterms:modified>
</cp:coreProperties>
</file>