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theme/themeOverride7.xml" ContentType="application/vnd.openxmlformats-officedocument.themeOverride+xml"/>
  <Override PartName="/ppt/tags/tag3.xml" ContentType="application/vnd.openxmlformats-officedocument.presentationml.tags+xml"/>
  <Override PartName="/ppt/notesSlides/notesSlide15.xml" ContentType="application/vnd.openxmlformats-officedocument.presentationml.notesSlide+xml"/>
  <Override PartName="/ppt/charts/chart5.xml" ContentType="application/vnd.openxmlformats-officedocument.drawingml.chart+xml"/>
  <Override PartName="/ppt/theme/themeOverride8.xml" ContentType="application/vnd.openxmlformats-officedocument.themeOverride+xml"/>
  <Override PartName="/ppt/charts/chart6.xml" ContentType="application/vnd.openxmlformats-officedocument.drawingml.chart+xml"/>
  <Override PartName="/ppt/theme/themeOverride9.xml" ContentType="application/vnd.openxmlformats-officedocument.themeOverride+xml"/>
  <Override PartName="/ppt/theme/themeOverride10.xml" ContentType="application/vnd.openxmlformats-officedocument.themeOverr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55"/>
  </p:notesMasterIdLst>
  <p:sldIdLst>
    <p:sldId id="427" r:id="rId3"/>
    <p:sldId id="407" r:id="rId4"/>
    <p:sldId id="395" r:id="rId5"/>
    <p:sldId id="448" r:id="rId6"/>
    <p:sldId id="459" r:id="rId7"/>
    <p:sldId id="467" r:id="rId8"/>
    <p:sldId id="470" r:id="rId9"/>
    <p:sldId id="471" r:id="rId10"/>
    <p:sldId id="472" r:id="rId11"/>
    <p:sldId id="396" r:id="rId12"/>
    <p:sldId id="475" r:id="rId13"/>
    <p:sldId id="421" r:id="rId14"/>
    <p:sldId id="451" r:id="rId15"/>
    <p:sldId id="452" r:id="rId16"/>
    <p:sldId id="456" r:id="rId17"/>
    <p:sldId id="457" r:id="rId18"/>
    <p:sldId id="458" r:id="rId19"/>
    <p:sldId id="476" r:id="rId20"/>
    <p:sldId id="460" r:id="rId21"/>
    <p:sldId id="461" r:id="rId22"/>
    <p:sldId id="385" r:id="rId23"/>
    <p:sldId id="426" r:id="rId24"/>
    <p:sldId id="386" r:id="rId25"/>
    <p:sldId id="387" r:id="rId26"/>
    <p:sldId id="388" r:id="rId27"/>
    <p:sldId id="436" r:id="rId28"/>
    <p:sldId id="441" r:id="rId29"/>
    <p:sldId id="442" r:id="rId30"/>
    <p:sldId id="445" r:id="rId31"/>
    <p:sldId id="384" r:id="rId32"/>
    <p:sldId id="477" r:id="rId33"/>
    <p:sldId id="478" r:id="rId34"/>
    <p:sldId id="479" r:id="rId35"/>
    <p:sldId id="506" r:id="rId36"/>
    <p:sldId id="507" r:id="rId37"/>
    <p:sldId id="509" r:id="rId38"/>
    <p:sldId id="510" r:id="rId39"/>
    <p:sldId id="512" r:id="rId40"/>
    <p:sldId id="513" r:id="rId41"/>
    <p:sldId id="514" r:id="rId42"/>
    <p:sldId id="517" r:id="rId43"/>
    <p:sldId id="518" r:id="rId44"/>
    <p:sldId id="519" r:id="rId45"/>
    <p:sldId id="521" r:id="rId46"/>
    <p:sldId id="522" r:id="rId47"/>
    <p:sldId id="525" r:id="rId48"/>
    <p:sldId id="526" r:id="rId49"/>
    <p:sldId id="527" r:id="rId50"/>
    <p:sldId id="397" r:id="rId51"/>
    <p:sldId id="473" r:id="rId52"/>
    <p:sldId id="474" r:id="rId53"/>
    <p:sldId id="469" r:id="rId54"/>
  </p:sldIdLst>
  <p:sldSz cx="9144000" cy="5143500" type="screen16x9"/>
  <p:notesSz cx="6858000" cy="9144000"/>
  <p:custDataLst>
    <p:tags r:id="rId56"/>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521415D9-36F7-43E2-AB2F-B90AF26B5E84}">
      <p14:sectionLst xmlns:p14="http://schemas.microsoft.com/office/powerpoint/2010/main">
        <p14:section name="默认节" id="{FAEFC3C2-DE57-4754-96D6-81657A8B19D6}">
          <p14:sldIdLst>
            <p14:sldId id="427"/>
            <p14:sldId id="407"/>
            <p14:sldId id="395"/>
            <p14:sldId id="448"/>
            <p14:sldId id="459"/>
            <p14:sldId id="467"/>
            <p14:sldId id="470"/>
            <p14:sldId id="471"/>
            <p14:sldId id="472"/>
            <p14:sldId id="396"/>
            <p14:sldId id="475"/>
            <p14:sldId id="421"/>
            <p14:sldId id="451"/>
            <p14:sldId id="452"/>
            <p14:sldId id="456"/>
            <p14:sldId id="457"/>
            <p14:sldId id="458"/>
            <p14:sldId id="476"/>
            <p14:sldId id="460"/>
            <p14:sldId id="461"/>
            <p14:sldId id="385"/>
            <p14:sldId id="426"/>
            <p14:sldId id="386"/>
            <p14:sldId id="387"/>
            <p14:sldId id="388"/>
            <p14:sldId id="436"/>
            <p14:sldId id="441"/>
            <p14:sldId id="442"/>
            <p14:sldId id="445"/>
            <p14:sldId id="384"/>
            <p14:sldId id="477"/>
            <p14:sldId id="478"/>
            <p14:sldId id="479"/>
            <p14:sldId id="506"/>
            <p14:sldId id="507"/>
            <p14:sldId id="509"/>
            <p14:sldId id="510"/>
            <p14:sldId id="512"/>
            <p14:sldId id="513"/>
            <p14:sldId id="514"/>
            <p14:sldId id="517"/>
            <p14:sldId id="518"/>
            <p14:sldId id="519"/>
            <p14:sldId id="521"/>
            <p14:sldId id="522"/>
            <p14:sldId id="525"/>
            <p14:sldId id="526"/>
            <p14:sldId id="527"/>
            <p14:sldId id="397"/>
            <p14:sldId id="473"/>
            <p14:sldId id="474"/>
            <p14:sldId id="469"/>
          </p14:sldIdLst>
        </p14:section>
      </p14:sectionLst>
    </p:ext>
    <p:ext uri="{EFAFB233-063F-42B5-8137-9DF3F51BA10A}">
      <p15:sldGuideLst xmlns:p15="http://schemas.microsoft.com/office/powerpoint/2012/main">
        <p15:guide id="1" orient="horz" pos="259"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6ABC"/>
    <a:srgbClr val="DE89B8"/>
    <a:srgbClr val="5C7FC8"/>
    <a:srgbClr val="4D7870"/>
    <a:srgbClr val="2B2B2B"/>
    <a:srgbClr val="C00000"/>
    <a:srgbClr val="B00303"/>
    <a:srgbClr val="0E7EB5"/>
    <a:srgbClr val="ADB5BF"/>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5431" autoAdjust="0"/>
  </p:normalViewPr>
  <p:slideViewPr>
    <p:cSldViewPr>
      <p:cViewPr varScale="1">
        <p:scale>
          <a:sx n="108" d="100"/>
          <a:sy n="108" d="100"/>
        </p:scale>
        <p:origin x="898" y="77"/>
      </p:cViewPr>
      <p:guideLst>
        <p:guide orient="horz" pos="259"/>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lenovo\Documents\WeChat%20Files\Kk_rifan\FileStorage\File\2019-12\&#20132;&#36890;&#35843;&#26597;&#31532;&#20108;&#27425;&#21335;&#21271;(1).xlsx" TargetMode="External"/><Relationship Id="rId1" Type="http://schemas.openxmlformats.org/officeDocument/2006/relationships/themeOverride" Target="../theme/themeOverride7.xml"/></Relationships>
</file>

<file path=ppt/charts/_rels/chart5.xml.rels><?xml version="1.0" encoding="UTF-8" standalone="yes"?>
<Relationships xmlns="http://schemas.openxmlformats.org/package/2006/relationships"><Relationship Id="rId2" Type="http://schemas.openxmlformats.org/officeDocument/2006/relationships/oleObject" Target="file:///D:\WeChat%20Files\waliuyf123\FileStorage\File\2019-12\&#20132;&#36890;&#35843;&#26597;&#31532;&#20108;&#27425;&#21271;&#21335;(1)(2).xlsx" TargetMode="External"/><Relationship Id="rId1" Type="http://schemas.openxmlformats.org/officeDocument/2006/relationships/themeOverride" Target="../theme/themeOverride8.xml"/></Relationships>
</file>

<file path=ppt/charts/_rels/chart6.xml.rels><?xml version="1.0" encoding="UTF-8" standalone="yes"?>
<Relationships xmlns="http://schemas.openxmlformats.org/package/2006/relationships"><Relationship Id="rId2" Type="http://schemas.openxmlformats.org/officeDocument/2006/relationships/oleObject" Target="file:///D:\WeChat%20Files\waliuyf123\FileStorage\File\2019-12\&#20132;&#36890;&#35843;&#26597;&#31532;&#20108;&#27425;&#21271;&#21335;(1)(2).xlsx" TargetMode="External"/><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lang="zh-CN" altLang="en-US"/>
              <a:t>第一次排队长度调查</a:t>
            </a:r>
          </a:p>
        </c:rich>
      </c:tx>
      <c:overlay val="0"/>
      <c:spPr>
        <a:noFill/>
        <a:ln>
          <a:noFill/>
        </a:ln>
        <a:effectLst/>
      </c:spPr>
      <c:txPr>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scatterChart>
        <c:scatterStyle val="smoothMarker"/>
        <c:varyColors val="0"/>
        <c:ser>
          <c:idx val="0"/>
          <c:order val="0"/>
          <c:spPr>
            <a:ln w="19050" cap="rnd">
              <a:solidFill>
                <a:schemeClr val="accent1"/>
              </a:solidFill>
              <a:round/>
            </a:ln>
            <a:effectLst/>
          </c:spPr>
          <c:marker>
            <c:symbol val="none"/>
          </c:marker>
          <c:xVal>
            <c:numRef>
              <c:f>[排队长度组数据处理表格.xlsx]直行!$K$5:$K$68</c:f>
              <c:numCache>
                <c:formatCode>h:mm</c:formatCode>
                <c:ptCount val="64"/>
                <c:pt idx="0">
                  <c:v>0.374305555555556</c:v>
                </c:pt>
                <c:pt idx="1">
                  <c:v>0.375</c:v>
                </c:pt>
                <c:pt idx="2">
                  <c:v>0.37638888888888899</c:v>
                </c:pt>
                <c:pt idx="3">
                  <c:v>0.37777777777777799</c:v>
                </c:pt>
                <c:pt idx="4">
                  <c:v>0.37847222222222199</c:v>
                </c:pt>
                <c:pt idx="5">
                  <c:v>0.37986111111111098</c:v>
                </c:pt>
                <c:pt idx="6">
                  <c:v>0.38055555555555598</c:v>
                </c:pt>
                <c:pt idx="7">
                  <c:v>0.38194444444444398</c:v>
                </c:pt>
                <c:pt idx="8">
                  <c:v>0.38333333333333303</c:v>
                </c:pt>
                <c:pt idx="9">
                  <c:v>0.38472222222222202</c:v>
                </c:pt>
                <c:pt idx="10">
                  <c:v>0.38541666666666702</c:v>
                </c:pt>
                <c:pt idx="11">
                  <c:v>0.38680555555555601</c:v>
                </c:pt>
                <c:pt idx="12">
                  <c:v>0.38819444444444401</c:v>
                </c:pt>
                <c:pt idx="13">
                  <c:v>0.38888888888888901</c:v>
                </c:pt>
                <c:pt idx="14">
                  <c:v>0.390277777777778</c:v>
                </c:pt>
                <c:pt idx="15">
                  <c:v>0.391666666666667</c:v>
                </c:pt>
                <c:pt idx="16">
                  <c:v>0.39236111111111099</c:v>
                </c:pt>
                <c:pt idx="17">
                  <c:v>0.39374999999999999</c:v>
                </c:pt>
                <c:pt idx="18">
                  <c:v>0.39513888888888898</c:v>
                </c:pt>
                <c:pt idx="19">
                  <c:v>0.39583333333333298</c:v>
                </c:pt>
                <c:pt idx="20">
                  <c:v>0.39722222222222198</c:v>
                </c:pt>
                <c:pt idx="21">
                  <c:v>0.39861111111111103</c:v>
                </c:pt>
                <c:pt idx="22">
                  <c:v>0.39930555555555602</c:v>
                </c:pt>
                <c:pt idx="23">
                  <c:v>0.40069444444444402</c:v>
                </c:pt>
                <c:pt idx="24">
                  <c:v>0.40208333333333302</c:v>
                </c:pt>
                <c:pt idx="25">
                  <c:v>0.40277777777777801</c:v>
                </c:pt>
                <c:pt idx="26">
                  <c:v>0.40416666666666701</c:v>
                </c:pt>
                <c:pt idx="27">
                  <c:v>0.405555555555556</c:v>
                </c:pt>
                <c:pt idx="28">
                  <c:v>0.406944444444444</c:v>
                </c:pt>
                <c:pt idx="29">
                  <c:v>0.40763888888888899</c:v>
                </c:pt>
                <c:pt idx="30">
                  <c:v>0.40902777777777799</c:v>
                </c:pt>
                <c:pt idx="31">
                  <c:v>0.41041666666666698</c:v>
                </c:pt>
                <c:pt idx="32">
                  <c:v>0.41111111111111098</c:v>
                </c:pt>
                <c:pt idx="33">
                  <c:v>0.41249999999999998</c:v>
                </c:pt>
                <c:pt idx="34">
                  <c:v>0.41388888888888897</c:v>
                </c:pt>
                <c:pt idx="35">
                  <c:v>0.41458333333333303</c:v>
                </c:pt>
                <c:pt idx="36">
                  <c:v>0.41597222222222202</c:v>
                </c:pt>
                <c:pt idx="37">
                  <c:v>0.41736111111111102</c:v>
                </c:pt>
                <c:pt idx="38">
                  <c:v>0.41805555555555601</c:v>
                </c:pt>
                <c:pt idx="39">
                  <c:v>0.41944444444444401</c:v>
                </c:pt>
                <c:pt idx="40">
                  <c:v>0.420833333333333</c:v>
                </c:pt>
                <c:pt idx="41">
                  <c:v>0.422222222222222</c:v>
                </c:pt>
                <c:pt idx="42">
                  <c:v>0.422916666666667</c:v>
                </c:pt>
                <c:pt idx="43">
                  <c:v>0.42430555555555599</c:v>
                </c:pt>
                <c:pt idx="44">
                  <c:v>0.42499999999999999</c:v>
                </c:pt>
                <c:pt idx="45">
                  <c:v>0.42638888888888898</c:v>
                </c:pt>
                <c:pt idx="46">
                  <c:v>0.42777777777777798</c:v>
                </c:pt>
                <c:pt idx="47">
                  <c:v>0.42916666666666697</c:v>
                </c:pt>
                <c:pt idx="48">
                  <c:v>0.42986111111111103</c:v>
                </c:pt>
                <c:pt idx="49">
                  <c:v>0.43125000000000002</c:v>
                </c:pt>
                <c:pt idx="50">
                  <c:v>0.43194444444444402</c:v>
                </c:pt>
                <c:pt idx="51">
                  <c:v>0.43333333333333302</c:v>
                </c:pt>
                <c:pt idx="52">
                  <c:v>0.43472222222222201</c:v>
                </c:pt>
                <c:pt idx="53">
                  <c:v>0.43541666666666701</c:v>
                </c:pt>
                <c:pt idx="54">
                  <c:v>0.436805555555556</c:v>
                </c:pt>
                <c:pt idx="55">
                  <c:v>0.438194444444444</c:v>
                </c:pt>
                <c:pt idx="56">
                  <c:v>0.43888888888888899</c:v>
                </c:pt>
                <c:pt idx="57">
                  <c:v>0.44027777777777799</c:v>
                </c:pt>
                <c:pt idx="58">
                  <c:v>0.44166666666666698</c:v>
                </c:pt>
                <c:pt idx="59">
                  <c:v>0.44236111111111098</c:v>
                </c:pt>
                <c:pt idx="60">
                  <c:v>0.44374999999999998</c:v>
                </c:pt>
                <c:pt idx="61">
                  <c:v>0.44513888888888897</c:v>
                </c:pt>
                <c:pt idx="62">
                  <c:v>0.44652777777777802</c:v>
                </c:pt>
                <c:pt idx="63">
                  <c:v>0.44722222222222202</c:v>
                </c:pt>
              </c:numCache>
            </c:numRef>
          </c:xVal>
          <c:yVal>
            <c:numRef>
              <c:f>[排队长度组数据处理表格.xlsx]直行!$L$5:$L$68</c:f>
              <c:numCache>
                <c:formatCode>General</c:formatCode>
                <c:ptCount val="64"/>
                <c:pt idx="0">
                  <c:v>25</c:v>
                </c:pt>
                <c:pt idx="1">
                  <c:v>35</c:v>
                </c:pt>
                <c:pt idx="2">
                  <c:v>33.200000000000003</c:v>
                </c:pt>
                <c:pt idx="3">
                  <c:v>31</c:v>
                </c:pt>
                <c:pt idx="4">
                  <c:v>28.5</c:v>
                </c:pt>
                <c:pt idx="5">
                  <c:v>5</c:v>
                </c:pt>
                <c:pt idx="6">
                  <c:v>29</c:v>
                </c:pt>
                <c:pt idx="7">
                  <c:v>20</c:v>
                </c:pt>
                <c:pt idx="8">
                  <c:v>22</c:v>
                </c:pt>
                <c:pt idx="9">
                  <c:v>25</c:v>
                </c:pt>
                <c:pt idx="10">
                  <c:v>25</c:v>
                </c:pt>
                <c:pt idx="11">
                  <c:v>43</c:v>
                </c:pt>
                <c:pt idx="12">
                  <c:v>46</c:v>
                </c:pt>
                <c:pt idx="13">
                  <c:v>46</c:v>
                </c:pt>
                <c:pt idx="14">
                  <c:v>35</c:v>
                </c:pt>
                <c:pt idx="15">
                  <c:v>32</c:v>
                </c:pt>
                <c:pt idx="16">
                  <c:v>37</c:v>
                </c:pt>
                <c:pt idx="17">
                  <c:v>43.5</c:v>
                </c:pt>
                <c:pt idx="18">
                  <c:v>21</c:v>
                </c:pt>
                <c:pt idx="19">
                  <c:v>44.5</c:v>
                </c:pt>
                <c:pt idx="20">
                  <c:v>27</c:v>
                </c:pt>
                <c:pt idx="21">
                  <c:v>45</c:v>
                </c:pt>
                <c:pt idx="22">
                  <c:v>24</c:v>
                </c:pt>
                <c:pt idx="23">
                  <c:v>25</c:v>
                </c:pt>
                <c:pt idx="24">
                  <c:v>33.5</c:v>
                </c:pt>
                <c:pt idx="25">
                  <c:v>24</c:v>
                </c:pt>
                <c:pt idx="26">
                  <c:v>65</c:v>
                </c:pt>
                <c:pt idx="27">
                  <c:v>44.5</c:v>
                </c:pt>
                <c:pt idx="28">
                  <c:v>34</c:v>
                </c:pt>
                <c:pt idx="29">
                  <c:v>51</c:v>
                </c:pt>
                <c:pt idx="30">
                  <c:v>56</c:v>
                </c:pt>
                <c:pt idx="31">
                  <c:v>45</c:v>
                </c:pt>
                <c:pt idx="32">
                  <c:v>30.5</c:v>
                </c:pt>
                <c:pt idx="33">
                  <c:v>27</c:v>
                </c:pt>
                <c:pt idx="34">
                  <c:v>38</c:v>
                </c:pt>
                <c:pt idx="35">
                  <c:v>56</c:v>
                </c:pt>
                <c:pt idx="36">
                  <c:v>33</c:v>
                </c:pt>
                <c:pt idx="37">
                  <c:v>57</c:v>
                </c:pt>
                <c:pt idx="38">
                  <c:v>56</c:v>
                </c:pt>
                <c:pt idx="39">
                  <c:v>44</c:v>
                </c:pt>
                <c:pt idx="40">
                  <c:v>56</c:v>
                </c:pt>
                <c:pt idx="41">
                  <c:v>78</c:v>
                </c:pt>
                <c:pt idx="42">
                  <c:v>64</c:v>
                </c:pt>
                <c:pt idx="43">
                  <c:v>41</c:v>
                </c:pt>
                <c:pt idx="44">
                  <c:v>37</c:v>
                </c:pt>
                <c:pt idx="45">
                  <c:v>27</c:v>
                </c:pt>
                <c:pt idx="46">
                  <c:v>39</c:v>
                </c:pt>
                <c:pt idx="47">
                  <c:v>43</c:v>
                </c:pt>
                <c:pt idx="48">
                  <c:v>20</c:v>
                </c:pt>
                <c:pt idx="49">
                  <c:v>42</c:v>
                </c:pt>
                <c:pt idx="50">
                  <c:v>31</c:v>
                </c:pt>
                <c:pt idx="51">
                  <c:v>51</c:v>
                </c:pt>
                <c:pt idx="52">
                  <c:v>21</c:v>
                </c:pt>
                <c:pt idx="53">
                  <c:v>32</c:v>
                </c:pt>
                <c:pt idx="54">
                  <c:v>63</c:v>
                </c:pt>
                <c:pt idx="55">
                  <c:v>43</c:v>
                </c:pt>
                <c:pt idx="56">
                  <c:v>32</c:v>
                </c:pt>
                <c:pt idx="57">
                  <c:v>62</c:v>
                </c:pt>
                <c:pt idx="58">
                  <c:v>46.5</c:v>
                </c:pt>
                <c:pt idx="59">
                  <c:v>47</c:v>
                </c:pt>
                <c:pt idx="60">
                  <c:v>47</c:v>
                </c:pt>
                <c:pt idx="61">
                  <c:v>51</c:v>
                </c:pt>
                <c:pt idx="62">
                  <c:v>27</c:v>
                </c:pt>
                <c:pt idx="63">
                  <c:v>45</c:v>
                </c:pt>
              </c:numCache>
            </c:numRef>
          </c:yVal>
          <c:smooth val="1"/>
          <c:extLst>
            <c:ext xmlns:c16="http://schemas.microsoft.com/office/drawing/2014/chart" uri="{C3380CC4-5D6E-409C-BE32-E72D297353CC}">
              <c16:uniqueId val="{00000000-DE22-4738-AC24-A82FD4CA1287}"/>
            </c:ext>
          </c:extLst>
        </c:ser>
        <c:dLbls>
          <c:showLegendKey val="0"/>
          <c:showVal val="0"/>
          <c:showCatName val="0"/>
          <c:showSerName val="0"/>
          <c:showPercent val="0"/>
          <c:showBubbleSize val="0"/>
        </c:dLbls>
        <c:axId val="297683124"/>
        <c:axId val="781619865"/>
      </c:scatterChart>
      <c:valAx>
        <c:axId val="2976831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时间</a:t>
                </a:r>
              </a:p>
            </c:rich>
          </c:tx>
          <c:layout>
            <c:manualLayout>
              <c:xMode val="edge"/>
              <c:yMode val="edge"/>
              <c:x val="0.88422790901137371"/>
              <c:y val="0.875"/>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h:m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781619865"/>
        <c:crosses val="autoZero"/>
        <c:crossBetween val="midCat"/>
      </c:valAx>
      <c:valAx>
        <c:axId val="78161986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米</a:t>
                </a:r>
              </a:p>
            </c:rich>
          </c:tx>
          <c:layout>
            <c:manualLayout>
              <c:xMode val="edge"/>
              <c:yMode val="edge"/>
              <c:x val="2.7777777777777776E-2"/>
              <c:y val="0.16898549139690874"/>
            </c:manualLayout>
          </c:layout>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97683124"/>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lang="zh-CN" altLang="en-US"/>
              <a:t>第二次排队长度调查</a:t>
            </a:r>
          </a:p>
        </c:rich>
      </c:tx>
      <c:overlay val="0"/>
      <c:spPr>
        <a:noFill/>
        <a:ln>
          <a:noFill/>
        </a:ln>
        <a:effectLst/>
      </c:spPr>
      <c:txPr>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scatterChart>
        <c:scatterStyle val="smoothMarker"/>
        <c:varyColors val="0"/>
        <c:ser>
          <c:idx val="0"/>
          <c:order val="0"/>
          <c:spPr>
            <a:ln w="19050" cap="rnd">
              <a:solidFill>
                <a:schemeClr val="accent1"/>
              </a:solidFill>
              <a:round/>
            </a:ln>
            <a:effectLst/>
          </c:spPr>
          <c:marker>
            <c:symbol val="none"/>
          </c:marker>
          <c:xVal>
            <c:numRef>
              <c:f>[排队长度组数据处理表格.xlsx]直行!$K$5:$K$68</c:f>
              <c:numCache>
                <c:formatCode>h:mm</c:formatCode>
                <c:ptCount val="64"/>
                <c:pt idx="0">
                  <c:v>0.374305555555556</c:v>
                </c:pt>
                <c:pt idx="1">
                  <c:v>0.375</c:v>
                </c:pt>
                <c:pt idx="2">
                  <c:v>0.37638888888888899</c:v>
                </c:pt>
                <c:pt idx="3">
                  <c:v>0.37777777777777799</c:v>
                </c:pt>
                <c:pt idx="4">
                  <c:v>0.37847222222222199</c:v>
                </c:pt>
                <c:pt idx="5">
                  <c:v>0.37986111111111098</c:v>
                </c:pt>
                <c:pt idx="6">
                  <c:v>0.38055555555555598</c:v>
                </c:pt>
                <c:pt idx="7">
                  <c:v>0.38194444444444398</c:v>
                </c:pt>
                <c:pt idx="8">
                  <c:v>0.38333333333333303</c:v>
                </c:pt>
                <c:pt idx="9">
                  <c:v>0.38472222222222202</c:v>
                </c:pt>
                <c:pt idx="10">
                  <c:v>0.38541666666666702</c:v>
                </c:pt>
                <c:pt idx="11">
                  <c:v>0.38680555555555601</c:v>
                </c:pt>
                <c:pt idx="12">
                  <c:v>0.38819444444444401</c:v>
                </c:pt>
                <c:pt idx="13">
                  <c:v>0.38888888888888901</c:v>
                </c:pt>
                <c:pt idx="14">
                  <c:v>0.390277777777778</c:v>
                </c:pt>
                <c:pt idx="15">
                  <c:v>0.391666666666667</c:v>
                </c:pt>
                <c:pt idx="16">
                  <c:v>0.39236111111111099</c:v>
                </c:pt>
                <c:pt idx="17">
                  <c:v>0.39374999999999999</c:v>
                </c:pt>
                <c:pt idx="18">
                  <c:v>0.39513888888888898</c:v>
                </c:pt>
                <c:pt idx="19">
                  <c:v>0.39583333333333298</c:v>
                </c:pt>
                <c:pt idx="20">
                  <c:v>0.39722222222222198</c:v>
                </c:pt>
                <c:pt idx="21">
                  <c:v>0.39861111111111103</c:v>
                </c:pt>
                <c:pt idx="22">
                  <c:v>0.39930555555555602</c:v>
                </c:pt>
                <c:pt idx="23">
                  <c:v>0.40069444444444402</c:v>
                </c:pt>
                <c:pt idx="24">
                  <c:v>0.40208333333333302</c:v>
                </c:pt>
                <c:pt idx="25">
                  <c:v>0.40277777777777801</c:v>
                </c:pt>
                <c:pt idx="26">
                  <c:v>0.40416666666666701</c:v>
                </c:pt>
                <c:pt idx="27">
                  <c:v>0.405555555555556</c:v>
                </c:pt>
                <c:pt idx="28">
                  <c:v>0.406944444444444</c:v>
                </c:pt>
                <c:pt idx="29">
                  <c:v>0.40763888888888899</c:v>
                </c:pt>
                <c:pt idx="30">
                  <c:v>0.40902777777777799</c:v>
                </c:pt>
                <c:pt idx="31">
                  <c:v>0.41041666666666698</c:v>
                </c:pt>
                <c:pt idx="32">
                  <c:v>0.41111111111111098</c:v>
                </c:pt>
                <c:pt idx="33">
                  <c:v>0.41249999999999998</c:v>
                </c:pt>
                <c:pt idx="34">
                  <c:v>0.41388888888888897</c:v>
                </c:pt>
                <c:pt idx="35">
                  <c:v>0.41458333333333303</c:v>
                </c:pt>
                <c:pt idx="36">
                  <c:v>0.41597222222222202</c:v>
                </c:pt>
                <c:pt idx="37">
                  <c:v>0.41736111111111102</c:v>
                </c:pt>
                <c:pt idx="38">
                  <c:v>0.41805555555555601</c:v>
                </c:pt>
                <c:pt idx="39">
                  <c:v>0.41944444444444401</c:v>
                </c:pt>
                <c:pt idx="40">
                  <c:v>0.420833333333333</c:v>
                </c:pt>
                <c:pt idx="41">
                  <c:v>0.422222222222222</c:v>
                </c:pt>
                <c:pt idx="42">
                  <c:v>0.422916666666667</c:v>
                </c:pt>
                <c:pt idx="43">
                  <c:v>0.42430555555555599</c:v>
                </c:pt>
                <c:pt idx="44">
                  <c:v>0.42499999999999999</c:v>
                </c:pt>
                <c:pt idx="45">
                  <c:v>0.42638888888888898</c:v>
                </c:pt>
                <c:pt idx="46">
                  <c:v>0.42777777777777798</c:v>
                </c:pt>
                <c:pt idx="47">
                  <c:v>0.42916666666666697</c:v>
                </c:pt>
                <c:pt idx="48">
                  <c:v>0.42986111111111103</c:v>
                </c:pt>
                <c:pt idx="49">
                  <c:v>0.43125000000000002</c:v>
                </c:pt>
                <c:pt idx="50">
                  <c:v>0.43194444444444402</c:v>
                </c:pt>
                <c:pt idx="51">
                  <c:v>0.43333333333333302</c:v>
                </c:pt>
                <c:pt idx="52">
                  <c:v>0.43472222222222201</c:v>
                </c:pt>
                <c:pt idx="53">
                  <c:v>0.43541666666666701</c:v>
                </c:pt>
                <c:pt idx="54">
                  <c:v>0.436805555555556</c:v>
                </c:pt>
                <c:pt idx="55">
                  <c:v>0.438194444444444</c:v>
                </c:pt>
                <c:pt idx="56">
                  <c:v>0.43888888888888899</c:v>
                </c:pt>
                <c:pt idx="57">
                  <c:v>0.44027777777777799</c:v>
                </c:pt>
                <c:pt idx="58">
                  <c:v>0.44166666666666698</c:v>
                </c:pt>
                <c:pt idx="59">
                  <c:v>0.44236111111111098</c:v>
                </c:pt>
                <c:pt idx="60">
                  <c:v>0.44305555555555598</c:v>
                </c:pt>
                <c:pt idx="61">
                  <c:v>0.44374999999999998</c:v>
                </c:pt>
                <c:pt idx="62">
                  <c:v>0.44513888888888897</c:v>
                </c:pt>
                <c:pt idx="63">
                  <c:v>0.44652777777777802</c:v>
                </c:pt>
              </c:numCache>
            </c:numRef>
          </c:xVal>
          <c:yVal>
            <c:numRef>
              <c:f>[排队长度组数据处理表格.xlsx]直行!$L$5:$L$68</c:f>
              <c:numCache>
                <c:formatCode>General</c:formatCode>
                <c:ptCount val="64"/>
                <c:pt idx="0">
                  <c:v>42</c:v>
                </c:pt>
                <c:pt idx="1">
                  <c:v>20</c:v>
                </c:pt>
                <c:pt idx="2">
                  <c:v>34</c:v>
                </c:pt>
                <c:pt idx="3">
                  <c:v>29</c:v>
                </c:pt>
                <c:pt idx="4">
                  <c:v>68.5</c:v>
                </c:pt>
                <c:pt idx="5">
                  <c:v>20.5</c:v>
                </c:pt>
                <c:pt idx="6">
                  <c:v>31</c:v>
                </c:pt>
                <c:pt idx="7">
                  <c:v>32</c:v>
                </c:pt>
                <c:pt idx="8">
                  <c:v>51</c:v>
                </c:pt>
                <c:pt idx="9">
                  <c:v>55</c:v>
                </c:pt>
                <c:pt idx="10">
                  <c:v>44.5</c:v>
                </c:pt>
                <c:pt idx="11">
                  <c:v>35</c:v>
                </c:pt>
                <c:pt idx="12">
                  <c:v>46</c:v>
                </c:pt>
                <c:pt idx="13">
                  <c:v>47</c:v>
                </c:pt>
                <c:pt idx="14">
                  <c:v>21</c:v>
                </c:pt>
                <c:pt idx="15">
                  <c:v>32</c:v>
                </c:pt>
                <c:pt idx="16">
                  <c:v>49</c:v>
                </c:pt>
                <c:pt idx="17">
                  <c:v>29</c:v>
                </c:pt>
                <c:pt idx="18">
                  <c:v>33.5</c:v>
                </c:pt>
                <c:pt idx="19">
                  <c:v>55.5</c:v>
                </c:pt>
                <c:pt idx="20">
                  <c:v>38</c:v>
                </c:pt>
                <c:pt idx="21">
                  <c:v>27</c:v>
                </c:pt>
                <c:pt idx="22">
                  <c:v>50</c:v>
                </c:pt>
                <c:pt idx="23">
                  <c:v>36</c:v>
                </c:pt>
                <c:pt idx="24">
                  <c:v>33</c:v>
                </c:pt>
                <c:pt idx="25">
                  <c:v>3</c:v>
                </c:pt>
                <c:pt idx="26">
                  <c:v>30</c:v>
                </c:pt>
                <c:pt idx="27">
                  <c:v>14</c:v>
                </c:pt>
                <c:pt idx="28">
                  <c:v>16</c:v>
                </c:pt>
                <c:pt idx="29">
                  <c:v>8</c:v>
                </c:pt>
                <c:pt idx="30">
                  <c:v>33</c:v>
                </c:pt>
                <c:pt idx="31">
                  <c:v>39</c:v>
                </c:pt>
                <c:pt idx="32">
                  <c:v>6</c:v>
                </c:pt>
                <c:pt idx="33">
                  <c:v>39</c:v>
                </c:pt>
                <c:pt idx="34">
                  <c:v>22</c:v>
                </c:pt>
                <c:pt idx="35">
                  <c:v>34</c:v>
                </c:pt>
                <c:pt idx="36">
                  <c:v>18</c:v>
                </c:pt>
                <c:pt idx="37">
                  <c:v>17</c:v>
                </c:pt>
                <c:pt idx="38">
                  <c:v>26</c:v>
                </c:pt>
                <c:pt idx="39">
                  <c:v>16</c:v>
                </c:pt>
                <c:pt idx="40">
                  <c:v>22.5</c:v>
                </c:pt>
                <c:pt idx="41">
                  <c:v>16</c:v>
                </c:pt>
                <c:pt idx="42">
                  <c:v>44.5</c:v>
                </c:pt>
                <c:pt idx="43">
                  <c:v>21</c:v>
                </c:pt>
                <c:pt idx="44">
                  <c:v>28</c:v>
                </c:pt>
                <c:pt idx="45">
                  <c:v>17</c:v>
                </c:pt>
                <c:pt idx="46">
                  <c:v>31</c:v>
                </c:pt>
                <c:pt idx="47">
                  <c:v>17</c:v>
                </c:pt>
                <c:pt idx="48">
                  <c:v>44</c:v>
                </c:pt>
                <c:pt idx="49">
                  <c:v>27</c:v>
                </c:pt>
                <c:pt idx="50">
                  <c:v>8</c:v>
                </c:pt>
                <c:pt idx="51">
                  <c:v>29</c:v>
                </c:pt>
                <c:pt idx="52">
                  <c:v>40</c:v>
                </c:pt>
                <c:pt idx="53">
                  <c:v>45</c:v>
                </c:pt>
                <c:pt idx="54">
                  <c:v>23</c:v>
                </c:pt>
                <c:pt idx="55">
                  <c:v>30</c:v>
                </c:pt>
                <c:pt idx="56">
                  <c:v>21</c:v>
                </c:pt>
                <c:pt idx="57">
                  <c:v>20</c:v>
                </c:pt>
                <c:pt idx="58">
                  <c:v>49</c:v>
                </c:pt>
                <c:pt idx="59">
                  <c:v>62</c:v>
                </c:pt>
                <c:pt idx="60">
                  <c:v>28</c:v>
                </c:pt>
                <c:pt idx="61">
                  <c:v>16</c:v>
                </c:pt>
                <c:pt idx="62">
                  <c:v>42</c:v>
                </c:pt>
                <c:pt idx="63">
                  <c:v>28</c:v>
                </c:pt>
              </c:numCache>
            </c:numRef>
          </c:yVal>
          <c:smooth val="1"/>
          <c:extLst>
            <c:ext xmlns:c16="http://schemas.microsoft.com/office/drawing/2014/chart" uri="{C3380CC4-5D6E-409C-BE32-E72D297353CC}">
              <c16:uniqueId val="{00000000-B0A4-44B8-B5F2-18BC01D0F5BE}"/>
            </c:ext>
          </c:extLst>
        </c:ser>
        <c:dLbls>
          <c:showLegendKey val="0"/>
          <c:showVal val="0"/>
          <c:showCatName val="0"/>
          <c:showSerName val="0"/>
          <c:showPercent val="0"/>
          <c:showBubbleSize val="0"/>
        </c:dLbls>
        <c:axId val="297683124"/>
        <c:axId val="781619865"/>
      </c:scatterChart>
      <c:valAx>
        <c:axId val="2976831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时间</a:t>
                </a:r>
              </a:p>
            </c:rich>
          </c:tx>
          <c:layout>
            <c:manualLayout>
              <c:xMode val="edge"/>
              <c:yMode val="edge"/>
              <c:x val="0.90645013123359575"/>
              <c:y val="0.8842592592592593"/>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h:m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781619865"/>
        <c:crosses val="autoZero"/>
        <c:crossBetween val="midCat"/>
      </c:valAx>
      <c:valAx>
        <c:axId val="78161986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米</a:t>
                </a:r>
              </a:p>
            </c:rich>
          </c:tx>
          <c:layout>
            <c:manualLayout>
              <c:xMode val="edge"/>
              <c:yMode val="edge"/>
              <c:x val="2.5000000000000001E-2"/>
              <c:y val="0.16898549139690874"/>
            </c:manualLayout>
          </c:layout>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97683124"/>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直行车道排队长度和队尾出租车位置关系柱状图</a:t>
            </a:r>
            <a:endParaRPr lang="en-US" altLang="zh-CN"/>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percentStacked"/>
        <c:varyColors val="0"/>
        <c:ser>
          <c:idx val="0"/>
          <c:order val="0"/>
          <c:tx>
            <c:v>最长排队长度</c:v>
          </c:tx>
          <c:spPr>
            <a:solidFill>
              <a:schemeClr val="accent1"/>
            </a:solidFill>
            <a:ln>
              <a:noFill/>
            </a:ln>
            <a:effectLst/>
          </c:spPr>
          <c:invertIfNegative val="0"/>
          <c:cat>
            <c:numRef>
              <c:f>Sheet1!$A$2:$A$90</c:f>
              <c:numCache>
                <c:formatCode>[$-F400]h:mm:ss\ AM/PM</c:formatCode>
                <c:ptCount val="89"/>
                <c:pt idx="0">
                  <c:v>0.33402777777777781</c:v>
                </c:pt>
                <c:pt idx="1">
                  <c:v>0.33509259259259261</c:v>
                </c:pt>
                <c:pt idx="2">
                  <c:v>0.3361574074074074</c:v>
                </c:pt>
                <c:pt idx="3">
                  <c:v>0.3372222222222222</c:v>
                </c:pt>
                <c:pt idx="4">
                  <c:v>0.338287037037037</c:v>
                </c:pt>
                <c:pt idx="5">
                  <c:v>0.33935185185185179</c:v>
                </c:pt>
                <c:pt idx="6">
                  <c:v>0.34041666666666659</c:v>
                </c:pt>
                <c:pt idx="7">
                  <c:v>0.34148148148148139</c:v>
                </c:pt>
                <c:pt idx="8">
                  <c:v>0.34254629629629618</c:v>
                </c:pt>
                <c:pt idx="9">
                  <c:v>0.34361111111111098</c:v>
                </c:pt>
                <c:pt idx="10">
                  <c:v>0.34467592592592577</c:v>
                </c:pt>
                <c:pt idx="11">
                  <c:v>0.34574074074074057</c:v>
                </c:pt>
                <c:pt idx="12">
                  <c:v>0.34680555555555537</c:v>
                </c:pt>
                <c:pt idx="13">
                  <c:v>0.34787037037037016</c:v>
                </c:pt>
                <c:pt idx="14">
                  <c:v>0.34893518518518496</c:v>
                </c:pt>
                <c:pt idx="15">
                  <c:v>0.34999999999999976</c:v>
                </c:pt>
                <c:pt idx="16">
                  <c:v>0.35106481481481455</c:v>
                </c:pt>
                <c:pt idx="17">
                  <c:v>0.35212962962962935</c:v>
                </c:pt>
                <c:pt idx="18">
                  <c:v>0.35319444444444414</c:v>
                </c:pt>
                <c:pt idx="19">
                  <c:v>0.35425925925925894</c:v>
                </c:pt>
                <c:pt idx="20">
                  <c:v>0.35532407407407374</c:v>
                </c:pt>
                <c:pt idx="21">
                  <c:v>0.35638888888888853</c:v>
                </c:pt>
                <c:pt idx="22">
                  <c:v>0.35745370370370333</c:v>
                </c:pt>
                <c:pt idx="23">
                  <c:v>0.35851851851851813</c:v>
                </c:pt>
                <c:pt idx="24">
                  <c:v>0.35958333333333292</c:v>
                </c:pt>
                <c:pt idx="25">
                  <c:v>0.36064814814814772</c:v>
                </c:pt>
                <c:pt idx="26">
                  <c:v>0.36171296296296251</c:v>
                </c:pt>
                <c:pt idx="27">
                  <c:v>0.36277777777777731</c:v>
                </c:pt>
                <c:pt idx="28">
                  <c:v>0.36384259259259211</c:v>
                </c:pt>
                <c:pt idx="29">
                  <c:v>0.3649074074074069</c:v>
                </c:pt>
                <c:pt idx="30">
                  <c:v>0.3659722222222217</c:v>
                </c:pt>
                <c:pt idx="31">
                  <c:v>0.3670370370370365</c:v>
                </c:pt>
                <c:pt idx="32">
                  <c:v>0.36810185185185129</c:v>
                </c:pt>
                <c:pt idx="33">
                  <c:v>0.36916666666666609</c:v>
                </c:pt>
                <c:pt idx="34">
                  <c:v>0.37023148148148088</c:v>
                </c:pt>
                <c:pt idx="35">
                  <c:v>0.37129629629629568</c:v>
                </c:pt>
                <c:pt idx="36">
                  <c:v>0.3756944444444445</c:v>
                </c:pt>
                <c:pt idx="37">
                  <c:v>0.37675925925925924</c:v>
                </c:pt>
                <c:pt idx="38">
                  <c:v>0.37782407407407409</c:v>
                </c:pt>
                <c:pt idx="39">
                  <c:v>0.37888888888888894</c:v>
                </c:pt>
                <c:pt idx="40">
                  <c:v>0.37995370370370379</c:v>
                </c:pt>
                <c:pt idx="41">
                  <c:v>0.38101851851851865</c:v>
                </c:pt>
                <c:pt idx="42">
                  <c:v>0.3820833333333335</c:v>
                </c:pt>
                <c:pt idx="43">
                  <c:v>0.38314814814814835</c:v>
                </c:pt>
                <c:pt idx="44">
                  <c:v>0.3842129629629632</c:v>
                </c:pt>
                <c:pt idx="45">
                  <c:v>0.38527777777777805</c:v>
                </c:pt>
                <c:pt idx="46">
                  <c:v>0.3863425925925929</c:v>
                </c:pt>
                <c:pt idx="47">
                  <c:v>0.38740740740740776</c:v>
                </c:pt>
                <c:pt idx="48">
                  <c:v>0.38847222222222261</c:v>
                </c:pt>
                <c:pt idx="49">
                  <c:v>0.38953703703703746</c:v>
                </c:pt>
                <c:pt idx="50">
                  <c:v>0.39060185185185231</c:v>
                </c:pt>
                <c:pt idx="51">
                  <c:v>0.39166666666666716</c:v>
                </c:pt>
                <c:pt idx="52">
                  <c:v>0.39273148148148201</c:v>
                </c:pt>
                <c:pt idx="53">
                  <c:v>0.39379629629629687</c:v>
                </c:pt>
                <c:pt idx="54">
                  <c:v>0.39486111111111172</c:v>
                </c:pt>
                <c:pt idx="55">
                  <c:v>0.39592592592592657</c:v>
                </c:pt>
                <c:pt idx="56">
                  <c:v>0.39699074074074142</c:v>
                </c:pt>
                <c:pt idx="57">
                  <c:v>0.39805555555555627</c:v>
                </c:pt>
                <c:pt idx="58">
                  <c:v>0.39912037037037112</c:v>
                </c:pt>
                <c:pt idx="59">
                  <c:v>0.40018518518518598</c:v>
                </c:pt>
                <c:pt idx="60">
                  <c:v>0.40125000000000083</c:v>
                </c:pt>
                <c:pt idx="61">
                  <c:v>0.40231481481481568</c:v>
                </c:pt>
                <c:pt idx="62">
                  <c:v>0.40337962962963053</c:v>
                </c:pt>
                <c:pt idx="63">
                  <c:v>0.40444444444444538</c:v>
                </c:pt>
                <c:pt idx="64">
                  <c:v>0.40550925925926024</c:v>
                </c:pt>
                <c:pt idx="65">
                  <c:v>0.40657407407407509</c:v>
                </c:pt>
                <c:pt idx="66">
                  <c:v>0.40763888888888994</c:v>
                </c:pt>
                <c:pt idx="67">
                  <c:v>0.40870370370370479</c:v>
                </c:pt>
                <c:pt idx="68">
                  <c:v>0.40976851851851964</c:v>
                </c:pt>
                <c:pt idx="69">
                  <c:v>0.41083333333333449</c:v>
                </c:pt>
                <c:pt idx="70">
                  <c:v>0.41189814814814935</c:v>
                </c:pt>
                <c:pt idx="71">
                  <c:v>0.4129629629629642</c:v>
                </c:pt>
                <c:pt idx="72">
                  <c:v>0.41402777777777905</c:v>
                </c:pt>
                <c:pt idx="73">
                  <c:v>0.4150925925925939</c:v>
                </c:pt>
                <c:pt idx="74">
                  <c:v>0.41615740740740875</c:v>
                </c:pt>
                <c:pt idx="75">
                  <c:v>0.4172222222222236</c:v>
                </c:pt>
                <c:pt idx="76">
                  <c:v>0.41828703703703846</c:v>
                </c:pt>
                <c:pt idx="77">
                  <c:v>0.41935185185185331</c:v>
                </c:pt>
                <c:pt idx="78">
                  <c:v>0.42041666666666816</c:v>
                </c:pt>
                <c:pt idx="79">
                  <c:v>0.42148148148148301</c:v>
                </c:pt>
                <c:pt idx="80">
                  <c:v>0.42254629629629786</c:v>
                </c:pt>
                <c:pt idx="81">
                  <c:v>0.42361111111111271</c:v>
                </c:pt>
                <c:pt idx="82">
                  <c:v>0.42467592592592757</c:v>
                </c:pt>
                <c:pt idx="83">
                  <c:v>0.42574074074074242</c:v>
                </c:pt>
                <c:pt idx="84">
                  <c:v>0.42680555555555727</c:v>
                </c:pt>
                <c:pt idx="85">
                  <c:v>0.42787037037037212</c:v>
                </c:pt>
                <c:pt idx="86">
                  <c:v>0.42893518518518697</c:v>
                </c:pt>
                <c:pt idx="87">
                  <c:v>0.43000000000000183</c:v>
                </c:pt>
                <c:pt idx="88">
                  <c:v>0.43106481481481668</c:v>
                </c:pt>
              </c:numCache>
            </c:numRef>
          </c:cat>
          <c:val>
            <c:numRef>
              <c:f>Sheet1!$B$2:$B$90</c:f>
              <c:numCache>
                <c:formatCode>General</c:formatCode>
                <c:ptCount val="89"/>
                <c:pt idx="0">
                  <c:v>56</c:v>
                </c:pt>
                <c:pt idx="1">
                  <c:v>72</c:v>
                </c:pt>
                <c:pt idx="2">
                  <c:v>52</c:v>
                </c:pt>
                <c:pt idx="3">
                  <c:v>18</c:v>
                </c:pt>
                <c:pt idx="4">
                  <c:v>60.8</c:v>
                </c:pt>
                <c:pt idx="5">
                  <c:v>82</c:v>
                </c:pt>
                <c:pt idx="6">
                  <c:v>88</c:v>
                </c:pt>
                <c:pt idx="7">
                  <c:v>56</c:v>
                </c:pt>
                <c:pt idx="8">
                  <c:v>32</c:v>
                </c:pt>
                <c:pt idx="9">
                  <c:v>80</c:v>
                </c:pt>
                <c:pt idx="10">
                  <c:v>92</c:v>
                </c:pt>
                <c:pt idx="11">
                  <c:v>54</c:v>
                </c:pt>
                <c:pt idx="12">
                  <c:v>44</c:v>
                </c:pt>
                <c:pt idx="13">
                  <c:v>56.8</c:v>
                </c:pt>
                <c:pt idx="14">
                  <c:v>40</c:v>
                </c:pt>
                <c:pt idx="15">
                  <c:v>48.8</c:v>
                </c:pt>
                <c:pt idx="16">
                  <c:v>48</c:v>
                </c:pt>
                <c:pt idx="17">
                  <c:v>80</c:v>
                </c:pt>
                <c:pt idx="18">
                  <c:v>56</c:v>
                </c:pt>
                <c:pt idx="19">
                  <c:v>22</c:v>
                </c:pt>
                <c:pt idx="20">
                  <c:v>52</c:v>
                </c:pt>
                <c:pt idx="21">
                  <c:v>112</c:v>
                </c:pt>
                <c:pt idx="22">
                  <c:v>64</c:v>
                </c:pt>
                <c:pt idx="23">
                  <c:v>32</c:v>
                </c:pt>
                <c:pt idx="24">
                  <c:v>84</c:v>
                </c:pt>
                <c:pt idx="25">
                  <c:v>39.200000000000003</c:v>
                </c:pt>
                <c:pt idx="26">
                  <c:v>52</c:v>
                </c:pt>
                <c:pt idx="27">
                  <c:v>72.8</c:v>
                </c:pt>
                <c:pt idx="28">
                  <c:v>59.2</c:v>
                </c:pt>
                <c:pt idx="29">
                  <c:v>40.799999999999997</c:v>
                </c:pt>
                <c:pt idx="30">
                  <c:v>48</c:v>
                </c:pt>
                <c:pt idx="31">
                  <c:v>64</c:v>
                </c:pt>
                <c:pt idx="32">
                  <c:v>68</c:v>
                </c:pt>
                <c:pt idx="33">
                  <c:v>48</c:v>
                </c:pt>
                <c:pt idx="34">
                  <c:v>28.8</c:v>
                </c:pt>
                <c:pt idx="35">
                  <c:v>40</c:v>
                </c:pt>
                <c:pt idx="36">
                  <c:v>50.8</c:v>
                </c:pt>
                <c:pt idx="37">
                  <c:v>35.200000000000003</c:v>
                </c:pt>
                <c:pt idx="38">
                  <c:v>46</c:v>
                </c:pt>
                <c:pt idx="39">
                  <c:v>55.2</c:v>
                </c:pt>
                <c:pt idx="40">
                  <c:v>48</c:v>
                </c:pt>
                <c:pt idx="41">
                  <c:v>46.8</c:v>
                </c:pt>
                <c:pt idx="42">
                  <c:v>56</c:v>
                </c:pt>
                <c:pt idx="43">
                  <c:v>70</c:v>
                </c:pt>
                <c:pt idx="44">
                  <c:v>30</c:v>
                </c:pt>
                <c:pt idx="45">
                  <c:v>57.2</c:v>
                </c:pt>
                <c:pt idx="46">
                  <c:v>112</c:v>
                </c:pt>
                <c:pt idx="47">
                  <c:v>59.2</c:v>
                </c:pt>
                <c:pt idx="48">
                  <c:v>28</c:v>
                </c:pt>
                <c:pt idx="49">
                  <c:v>36</c:v>
                </c:pt>
                <c:pt idx="50">
                  <c:v>44</c:v>
                </c:pt>
                <c:pt idx="51">
                  <c:v>36</c:v>
                </c:pt>
                <c:pt idx="52">
                  <c:v>37.200000000000003</c:v>
                </c:pt>
                <c:pt idx="53">
                  <c:v>48</c:v>
                </c:pt>
                <c:pt idx="54">
                  <c:v>52</c:v>
                </c:pt>
                <c:pt idx="55">
                  <c:v>60</c:v>
                </c:pt>
                <c:pt idx="56">
                  <c:v>38</c:v>
                </c:pt>
                <c:pt idx="57">
                  <c:v>38</c:v>
                </c:pt>
                <c:pt idx="58">
                  <c:v>32.799999999999997</c:v>
                </c:pt>
                <c:pt idx="59">
                  <c:v>33.200000000000003</c:v>
                </c:pt>
                <c:pt idx="60">
                  <c:v>63.2</c:v>
                </c:pt>
                <c:pt idx="61">
                  <c:v>56.8</c:v>
                </c:pt>
                <c:pt idx="62">
                  <c:v>52</c:v>
                </c:pt>
                <c:pt idx="63">
                  <c:v>24</c:v>
                </c:pt>
                <c:pt idx="64">
                  <c:v>44</c:v>
                </c:pt>
                <c:pt idx="65">
                  <c:v>62</c:v>
                </c:pt>
                <c:pt idx="66">
                  <c:v>34</c:v>
                </c:pt>
                <c:pt idx="67">
                  <c:v>26</c:v>
                </c:pt>
                <c:pt idx="68">
                  <c:v>80</c:v>
                </c:pt>
                <c:pt idx="69">
                  <c:v>58</c:v>
                </c:pt>
                <c:pt idx="70">
                  <c:v>32</c:v>
                </c:pt>
                <c:pt idx="71">
                  <c:v>30</c:v>
                </c:pt>
                <c:pt idx="72">
                  <c:v>39.200000000000003</c:v>
                </c:pt>
                <c:pt idx="73">
                  <c:v>44</c:v>
                </c:pt>
                <c:pt idx="74">
                  <c:v>62</c:v>
                </c:pt>
                <c:pt idx="75">
                  <c:v>84</c:v>
                </c:pt>
                <c:pt idx="76">
                  <c:v>24</c:v>
                </c:pt>
                <c:pt idx="77">
                  <c:v>34</c:v>
                </c:pt>
                <c:pt idx="78">
                  <c:v>84</c:v>
                </c:pt>
                <c:pt idx="79">
                  <c:v>63.2</c:v>
                </c:pt>
                <c:pt idx="80">
                  <c:v>50</c:v>
                </c:pt>
                <c:pt idx="81">
                  <c:v>23.2</c:v>
                </c:pt>
                <c:pt idx="82">
                  <c:v>40</c:v>
                </c:pt>
                <c:pt idx="83">
                  <c:v>52</c:v>
                </c:pt>
                <c:pt idx="84">
                  <c:v>52</c:v>
                </c:pt>
                <c:pt idx="85">
                  <c:v>40</c:v>
                </c:pt>
                <c:pt idx="86">
                  <c:v>4.5</c:v>
                </c:pt>
                <c:pt idx="87">
                  <c:v>26</c:v>
                </c:pt>
                <c:pt idx="88">
                  <c:v>36</c:v>
                </c:pt>
              </c:numCache>
            </c:numRef>
          </c:val>
          <c:extLst>
            <c:ext xmlns:c16="http://schemas.microsoft.com/office/drawing/2014/chart" uri="{C3380CC4-5D6E-409C-BE32-E72D297353CC}">
              <c16:uniqueId val="{00000000-8170-4B9A-AD2E-FAE985F6424E}"/>
            </c:ext>
          </c:extLst>
        </c:ser>
        <c:ser>
          <c:idx val="3"/>
          <c:order val="1"/>
          <c:tx>
            <c:v>最长排队中的出租车位置</c:v>
          </c:tx>
          <c:spPr>
            <a:solidFill>
              <a:srgbClr val="FF0000"/>
            </a:solidFill>
            <a:ln>
              <a:noFill/>
            </a:ln>
            <a:effectLst/>
          </c:spPr>
          <c:invertIfNegative val="0"/>
          <c:cat>
            <c:numRef>
              <c:f>Sheet1!$A$2:$A$90</c:f>
              <c:numCache>
                <c:formatCode>[$-F400]h:mm:ss\ AM/PM</c:formatCode>
                <c:ptCount val="89"/>
                <c:pt idx="0">
                  <c:v>0.33402777777777781</c:v>
                </c:pt>
                <c:pt idx="1">
                  <c:v>0.33509259259259261</c:v>
                </c:pt>
                <c:pt idx="2">
                  <c:v>0.3361574074074074</c:v>
                </c:pt>
                <c:pt idx="3">
                  <c:v>0.3372222222222222</c:v>
                </c:pt>
                <c:pt idx="4">
                  <c:v>0.338287037037037</c:v>
                </c:pt>
                <c:pt idx="5">
                  <c:v>0.33935185185185179</c:v>
                </c:pt>
                <c:pt idx="6">
                  <c:v>0.34041666666666659</c:v>
                </c:pt>
                <c:pt idx="7">
                  <c:v>0.34148148148148139</c:v>
                </c:pt>
                <c:pt idx="8">
                  <c:v>0.34254629629629618</c:v>
                </c:pt>
                <c:pt idx="9">
                  <c:v>0.34361111111111098</c:v>
                </c:pt>
                <c:pt idx="10">
                  <c:v>0.34467592592592577</c:v>
                </c:pt>
                <c:pt idx="11">
                  <c:v>0.34574074074074057</c:v>
                </c:pt>
                <c:pt idx="12">
                  <c:v>0.34680555555555537</c:v>
                </c:pt>
                <c:pt idx="13">
                  <c:v>0.34787037037037016</c:v>
                </c:pt>
                <c:pt idx="14">
                  <c:v>0.34893518518518496</c:v>
                </c:pt>
                <c:pt idx="15">
                  <c:v>0.34999999999999976</c:v>
                </c:pt>
                <c:pt idx="16">
                  <c:v>0.35106481481481455</c:v>
                </c:pt>
                <c:pt idx="17">
                  <c:v>0.35212962962962935</c:v>
                </c:pt>
                <c:pt idx="18">
                  <c:v>0.35319444444444414</c:v>
                </c:pt>
                <c:pt idx="19">
                  <c:v>0.35425925925925894</c:v>
                </c:pt>
                <c:pt idx="20">
                  <c:v>0.35532407407407374</c:v>
                </c:pt>
                <c:pt idx="21">
                  <c:v>0.35638888888888853</c:v>
                </c:pt>
                <c:pt idx="22">
                  <c:v>0.35745370370370333</c:v>
                </c:pt>
                <c:pt idx="23">
                  <c:v>0.35851851851851813</c:v>
                </c:pt>
                <c:pt idx="24">
                  <c:v>0.35958333333333292</c:v>
                </c:pt>
                <c:pt idx="25">
                  <c:v>0.36064814814814772</c:v>
                </c:pt>
                <c:pt idx="26">
                  <c:v>0.36171296296296251</c:v>
                </c:pt>
                <c:pt idx="27">
                  <c:v>0.36277777777777731</c:v>
                </c:pt>
                <c:pt idx="28">
                  <c:v>0.36384259259259211</c:v>
                </c:pt>
                <c:pt idx="29">
                  <c:v>0.3649074074074069</c:v>
                </c:pt>
                <c:pt idx="30">
                  <c:v>0.3659722222222217</c:v>
                </c:pt>
                <c:pt idx="31">
                  <c:v>0.3670370370370365</c:v>
                </c:pt>
                <c:pt idx="32">
                  <c:v>0.36810185185185129</c:v>
                </c:pt>
                <c:pt idx="33">
                  <c:v>0.36916666666666609</c:v>
                </c:pt>
                <c:pt idx="34">
                  <c:v>0.37023148148148088</c:v>
                </c:pt>
                <c:pt idx="35">
                  <c:v>0.37129629629629568</c:v>
                </c:pt>
                <c:pt idx="36">
                  <c:v>0.3756944444444445</c:v>
                </c:pt>
                <c:pt idx="37">
                  <c:v>0.37675925925925924</c:v>
                </c:pt>
                <c:pt idx="38">
                  <c:v>0.37782407407407409</c:v>
                </c:pt>
                <c:pt idx="39">
                  <c:v>0.37888888888888894</c:v>
                </c:pt>
                <c:pt idx="40">
                  <c:v>0.37995370370370379</c:v>
                </c:pt>
                <c:pt idx="41">
                  <c:v>0.38101851851851865</c:v>
                </c:pt>
                <c:pt idx="42">
                  <c:v>0.3820833333333335</c:v>
                </c:pt>
                <c:pt idx="43">
                  <c:v>0.38314814814814835</c:v>
                </c:pt>
                <c:pt idx="44">
                  <c:v>0.3842129629629632</c:v>
                </c:pt>
                <c:pt idx="45">
                  <c:v>0.38527777777777805</c:v>
                </c:pt>
                <c:pt idx="46">
                  <c:v>0.3863425925925929</c:v>
                </c:pt>
                <c:pt idx="47">
                  <c:v>0.38740740740740776</c:v>
                </c:pt>
                <c:pt idx="48">
                  <c:v>0.38847222222222261</c:v>
                </c:pt>
                <c:pt idx="49">
                  <c:v>0.38953703703703746</c:v>
                </c:pt>
                <c:pt idx="50">
                  <c:v>0.39060185185185231</c:v>
                </c:pt>
                <c:pt idx="51">
                  <c:v>0.39166666666666716</c:v>
                </c:pt>
                <c:pt idx="52">
                  <c:v>0.39273148148148201</c:v>
                </c:pt>
                <c:pt idx="53">
                  <c:v>0.39379629629629687</c:v>
                </c:pt>
                <c:pt idx="54">
                  <c:v>0.39486111111111172</c:v>
                </c:pt>
                <c:pt idx="55">
                  <c:v>0.39592592592592657</c:v>
                </c:pt>
                <c:pt idx="56">
                  <c:v>0.39699074074074142</c:v>
                </c:pt>
                <c:pt idx="57">
                  <c:v>0.39805555555555627</c:v>
                </c:pt>
                <c:pt idx="58">
                  <c:v>0.39912037037037112</c:v>
                </c:pt>
                <c:pt idx="59">
                  <c:v>0.40018518518518598</c:v>
                </c:pt>
                <c:pt idx="60">
                  <c:v>0.40125000000000083</c:v>
                </c:pt>
                <c:pt idx="61">
                  <c:v>0.40231481481481568</c:v>
                </c:pt>
                <c:pt idx="62">
                  <c:v>0.40337962962963053</c:v>
                </c:pt>
                <c:pt idx="63">
                  <c:v>0.40444444444444538</c:v>
                </c:pt>
                <c:pt idx="64">
                  <c:v>0.40550925925926024</c:v>
                </c:pt>
                <c:pt idx="65">
                  <c:v>0.40657407407407509</c:v>
                </c:pt>
                <c:pt idx="66">
                  <c:v>0.40763888888888994</c:v>
                </c:pt>
                <c:pt idx="67">
                  <c:v>0.40870370370370479</c:v>
                </c:pt>
                <c:pt idx="68">
                  <c:v>0.40976851851851964</c:v>
                </c:pt>
                <c:pt idx="69">
                  <c:v>0.41083333333333449</c:v>
                </c:pt>
                <c:pt idx="70">
                  <c:v>0.41189814814814935</c:v>
                </c:pt>
                <c:pt idx="71">
                  <c:v>0.4129629629629642</c:v>
                </c:pt>
                <c:pt idx="72">
                  <c:v>0.41402777777777905</c:v>
                </c:pt>
                <c:pt idx="73">
                  <c:v>0.4150925925925939</c:v>
                </c:pt>
                <c:pt idx="74">
                  <c:v>0.41615740740740875</c:v>
                </c:pt>
                <c:pt idx="75">
                  <c:v>0.4172222222222236</c:v>
                </c:pt>
                <c:pt idx="76">
                  <c:v>0.41828703703703846</c:v>
                </c:pt>
                <c:pt idx="77">
                  <c:v>0.41935185185185331</c:v>
                </c:pt>
                <c:pt idx="78">
                  <c:v>0.42041666666666816</c:v>
                </c:pt>
                <c:pt idx="79">
                  <c:v>0.42148148148148301</c:v>
                </c:pt>
                <c:pt idx="80">
                  <c:v>0.42254629629629786</c:v>
                </c:pt>
                <c:pt idx="81">
                  <c:v>0.42361111111111271</c:v>
                </c:pt>
                <c:pt idx="82">
                  <c:v>0.42467592592592757</c:v>
                </c:pt>
                <c:pt idx="83">
                  <c:v>0.42574074074074242</c:v>
                </c:pt>
                <c:pt idx="84">
                  <c:v>0.42680555555555727</c:v>
                </c:pt>
                <c:pt idx="85">
                  <c:v>0.42787037037037212</c:v>
                </c:pt>
                <c:pt idx="86">
                  <c:v>0.42893518518518697</c:v>
                </c:pt>
                <c:pt idx="87">
                  <c:v>0.43000000000000183</c:v>
                </c:pt>
                <c:pt idx="88">
                  <c:v>0.43106481481481668</c:v>
                </c:pt>
              </c:numCache>
            </c:numRef>
          </c:cat>
          <c:val>
            <c:numRef>
              <c:f>Sheet1!$E$2:$E$90</c:f>
              <c:numCache>
                <c:formatCode>General</c:formatCode>
                <c:ptCount val="89"/>
                <c:pt idx="0">
                  <c:v>0</c:v>
                </c:pt>
                <c:pt idx="1">
                  <c:v>52</c:v>
                </c:pt>
                <c:pt idx="2">
                  <c:v>0</c:v>
                </c:pt>
                <c:pt idx="3">
                  <c:v>18</c:v>
                </c:pt>
                <c:pt idx="4">
                  <c:v>0</c:v>
                </c:pt>
                <c:pt idx="5">
                  <c:v>0</c:v>
                </c:pt>
                <c:pt idx="6">
                  <c:v>0</c:v>
                </c:pt>
                <c:pt idx="7">
                  <c:v>26</c:v>
                </c:pt>
                <c:pt idx="8">
                  <c:v>0</c:v>
                </c:pt>
                <c:pt idx="9">
                  <c:v>48</c:v>
                </c:pt>
                <c:pt idx="10">
                  <c:v>0</c:v>
                </c:pt>
                <c:pt idx="11">
                  <c:v>0</c:v>
                </c:pt>
                <c:pt idx="12">
                  <c:v>44</c:v>
                </c:pt>
                <c:pt idx="13">
                  <c:v>56.8</c:v>
                </c:pt>
                <c:pt idx="14">
                  <c:v>0</c:v>
                </c:pt>
                <c:pt idx="15">
                  <c:v>30</c:v>
                </c:pt>
                <c:pt idx="16">
                  <c:v>0</c:v>
                </c:pt>
                <c:pt idx="17">
                  <c:v>80</c:v>
                </c:pt>
                <c:pt idx="18">
                  <c:v>0</c:v>
                </c:pt>
                <c:pt idx="19">
                  <c:v>22</c:v>
                </c:pt>
                <c:pt idx="20">
                  <c:v>40</c:v>
                </c:pt>
                <c:pt idx="21">
                  <c:v>0</c:v>
                </c:pt>
                <c:pt idx="22">
                  <c:v>52</c:v>
                </c:pt>
                <c:pt idx="23">
                  <c:v>0</c:v>
                </c:pt>
                <c:pt idx="24">
                  <c:v>4</c:v>
                </c:pt>
                <c:pt idx="25">
                  <c:v>39.200000000000003</c:v>
                </c:pt>
                <c:pt idx="26">
                  <c:v>52</c:v>
                </c:pt>
                <c:pt idx="27">
                  <c:v>46</c:v>
                </c:pt>
                <c:pt idx="28">
                  <c:v>59.2</c:v>
                </c:pt>
                <c:pt idx="29">
                  <c:v>40.799999999999997</c:v>
                </c:pt>
                <c:pt idx="30">
                  <c:v>0</c:v>
                </c:pt>
                <c:pt idx="34">
                  <c:v>4</c:v>
                </c:pt>
                <c:pt idx="35">
                  <c:v>35</c:v>
                </c:pt>
                <c:pt idx="36">
                  <c:v>30</c:v>
                </c:pt>
                <c:pt idx="37">
                  <c:v>4</c:v>
                </c:pt>
                <c:pt idx="38">
                  <c:v>0</c:v>
                </c:pt>
                <c:pt idx="39">
                  <c:v>55.2</c:v>
                </c:pt>
                <c:pt idx="40">
                  <c:v>0</c:v>
                </c:pt>
                <c:pt idx="41">
                  <c:v>7.5</c:v>
                </c:pt>
                <c:pt idx="42">
                  <c:v>29</c:v>
                </c:pt>
                <c:pt idx="43">
                  <c:v>0</c:v>
                </c:pt>
                <c:pt idx="44">
                  <c:v>7.5</c:v>
                </c:pt>
                <c:pt idx="45">
                  <c:v>37</c:v>
                </c:pt>
                <c:pt idx="46">
                  <c:v>48</c:v>
                </c:pt>
                <c:pt idx="47">
                  <c:v>26</c:v>
                </c:pt>
                <c:pt idx="48">
                  <c:v>4</c:v>
                </c:pt>
                <c:pt idx="49">
                  <c:v>30</c:v>
                </c:pt>
                <c:pt idx="50">
                  <c:v>0</c:v>
                </c:pt>
                <c:pt idx="51">
                  <c:v>0</c:v>
                </c:pt>
                <c:pt idx="52">
                  <c:v>7.2</c:v>
                </c:pt>
                <c:pt idx="53">
                  <c:v>0</c:v>
                </c:pt>
                <c:pt idx="54">
                  <c:v>4</c:v>
                </c:pt>
                <c:pt idx="55">
                  <c:v>60</c:v>
                </c:pt>
                <c:pt idx="56">
                  <c:v>38</c:v>
                </c:pt>
                <c:pt idx="57">
                  <c:v>26</c:v>
                </c:pt>
                <c:pt idx="58">
                  <c:v>0</c:v>
                </c:pt>
                <c:pt idx="59">
                  <c:v>0</c:v>
                </c:pt>
                <c:pt idx="60">
                  <c:v>40.799999999999997</c:v>
                </c:pt>
                <c:pt idx="61">
                  <c:v>44</c:v>
                </c:pt>
                <c:pt idx="62">
                  <c:v>7.5</c:v>
                </c:pt>
                <c:pt idx="63">
                  <c:v>4</c:v>
                </c:pt>
                <c:pt idx="64">
                  <c:v>38</c:v>
                </c:pt>
                <c:pt idx="65">
                  <c:v>48</c:v>
                </c:pt>
                <c:pt idx="66">
                  <c:v>4</c:v>
                </c:pt>
                <c:pt idx="67">
                  <c:v>0</c:v>
                </c:pt>
                <c:pt idx="68">
                  <c:v>72</c:v>
                </c:pt>
                <c:pt idx="69">
                  <c:v>58</c:v>
                </c:pt>
                <c:pt idx="70">
                  <c:v>0</c:v>
                </c:pt>
                <c:pt idx="71">
                  <c:v>0</c:v>
                </c:pt>
                <c:pt idx="72">
                  <c:v>27.5</c:v>
                </c:pt>
                <c:pt idx="73">
                  <c:v>0</c:v>
                </c:pt>
                <c:pt idx="74">
                  <c:v>54</c:v>
                </c:pt>
                <c:pt idx="75">
                  <c:v>54</c:v>
                </c:pt>
                <c:pt idx="76">
                  <c:v>0</c:v>
                </c:pt>
                <c:pt idx="77">
                  <c:v>0</c:v>
                </c:pt>
                <c:pt idx="78">
                  <c:v>0</c:v>
                </c:pt>
                <c:pt idx="79">
                  <c:v>26</c:v>
                </c:pt>
                <c:pt idx="80">
                  <c:v>36</c:v>
                </c:pt>
                <c:pt idx="81">
                  <c:v>0</c:v>
                </c:pt>
                <c:pt idx="82">
                  <c:v>0</c:v>
                </c:pt>
                <c:pt idx="83">
                  <c:v>0</c:v>
                </c:pt>
                <c:pt idx="84">
                  <c:v>0</c:v>
                </c:pt>
                <c:pt idx="85">
                  <c:v>0</c:v>
                </c:pt>
                <c:pt idx="86">
                  <c:v>0</c:v>
                </c:pt>
                <c:pt idx="87">
                  <c:v>0</c:v>
                </c:pt>
                <c:pt idx="88">
                  <c:v>0</c:v>
                </c:pt>
              </c:numCache>
            </c:numRef>
          </c:val>
          <c:extLst>
            <c:ext xmlns:c16="http://schemas.microsoft.com/office/drawing/2014/chart" uri="{C3380CC4-5D6E-409C-BE32-E72D297353CC}">
              <c16:uniqueId val="{00000001-8170-4B9A-AD2E-FAE985F6424E}"/>
            </c:ext>
          </c:extLst>
        </c:ser>
        <c:dLbls>
          <c:showLegendKey val="0"/>
          <c:showVal val="0"/>
          <c:showCatName val="0"/>
          <c:showSerName val="0"/>
          <c:showPercent val="0"/>
          <c:showBubbleSize val="0"/>
        </c:dLbls>
        <c:gapWidth val="150"/>
        <c:overlap val="100"/>
        <c:axId val="279620224"/>
        <c:axId val="279626112"/>
      </c:barChart>
      <c:catAx>
        <c:axId val="279620224"/>
        <c:scaling>
          <c:orientation val="minMax"/>
        </c:scaling>
        <c:delete val="0"/>
        <c:axPos val="b"/>
        <c:numFmt formatCode="[$-F400]h:mm:ss\ AM/PM"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79626112"/>
        <c:crosses val="autoZero"/>
        <c:auto val="1"/>
        <c:lblAlgn val="ctr"/>
        <c:lblOffset val="100"/>
        <c:noMultiLvlLbl val="0"/>
      </c:catAx>
      <c:valAx>
        <c:axId val="279626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7962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lang="zh-CN" altLang="en-US"/>
              <a:t>队尾长度与排队车辆数</a:t>
            </a:r>
          </a:p>
        </c:rich>
      </c:tx>
      <c:overlay val="0"/>
      <c:spPr>
        <a:noFill/>
        <a:ln>
          <a:noFill/>
        </a:ln>
        <a:effectLst/>
      </c:spPr>
    </c:title>
    <c:autoTitleDeleted val="0"/>
    <c:plotArea>
      <c:layout/>
      <c:lineChart>
        <c:grouping val="standard"/>
        <c:varyColors val="0"/>
        <c:ser>
          <c:idx val="0"/>
          <c:order val="0"/>
          <c:tx>
            <c:strRef>
              <c:f>'[交通调查第二次南北(1).xlsx]直行'!$C$4</c:f>
              <c:strCache>
                <c:ptCount val="1"/>
                <c:pt idx="0">
                  <c:v>实际队尾位置</c:v>
                </c:pt>
              </c:strCache>
            </c:strRef>
          </c:tx>
          <c:spPr>
            <a:ln w="19050" cap="rnd" cmpd="sng" algn="ctr">
              <a:solidFill>
                <a:schemeClr val="accent1"/>
              </a:solidFill>
              <a:prstDash val="solid"/>
              <a:round/>
            </a:ln>
            <a:effectLst/>
          </c:spPr>
          <c:marker>
            <c:symbol val="none"/>
          </c:marker>
          <c:cat>
            <c:strRef>
              <c:f>'[交通调查第二次南北(1).xlsx]直行'!$A$4:$A$63</c:f>
              <c:strCache>
                <c:ptCount val="57"/>
                <c:pt idx="0">
                  <c:v>排队开始时间</c:v>
                </c:pt>
                <c:pt idx="1">
                  <c:v>9:00</c:v>
                </c:pt>
                <c:pt idx="2">
                  <c:v>9:02</c:v>
                </c:pt>
                <c:pt idx="3">
                  <c:v>9:04</c:v>
                </c:pt>
                <c:pt idx="4">
                  <c:v>9:05</c:v>
                </c:pt>
                <c:pt idx="5">
                  <c:v>9:07</c:v>
                </c:pt>
                <c:pt idx="6">
                  <c:v>9:10</c:v>
                </c:pt>
                <c:pt idx="7">
                  <c:v>9:12</c:v>
                </c:pt>
                <c:pt idx="8">
                  <c:v>9:14</c:v>
                </c:pt>
                <c:pt idx="9">
                  <c:v>9:15</c:v>
                </c:pt>
                <c:pt idx="10">
                  <c:v>9:17</c:v>
                </c:pt>
                <c:pt idx="11">
                  <c:v>9:19</c:v>
                </c:pt>
                <c:pt idx="12">
                  <c:v>9:20</c:v>
                </c:pt>
                <c:pt idx="13">
                  <c:v>9:22</c:v>
                </c:pt>
                <c:pt idx="14">
                  <c:v>9:24</c:v>
                </c:pt>
                <c:pt idx="15">
                  <c:v>9:26</c:v>
                </c:pt>
                <c:pt idx="16">
                  <c:v>9:27</c:v>
                </c:pt>
                <c:pt idx="17">
                  <c:v>9:28</c:v>
                </c:pt>
                <c:pt idx="18">
                  <c:v>9:30</c:v>
                </c:pt>
                <c:pt idx="19">
                  <c:v>9:32</c:v>
                </c:pt>
                <c:pt idx="20">
                  <c:v>9:34</c:v>
                </c:pt>
                <c:pt idx="21">
                  <c:v>9:36</c:v>
                </c:pt>
                <c:pt idx="22">
                  <c:v>9:37</c:v>
                </c:pt>
                <c:pt idx="23">
                  <c:v>9:38</c:v>
                </c:pt>
                <c:pt idx="24">
                  <c:v>9:40</c:v>
                </c:pt>
                <c:pt idx="25">
                  <c:v>9:42</c:v>
                </c:pt>
                <c:pt idx="26">
                  <c:v>9:44</c:v>
                </c:pt>
                <c:pt idx="27">
                  <c:v>9:45</c:v>
                </c:pt>
                <c:pt idx="28">
                  <c:v>9:47</c:v>
                </c:pt>
                <c:pt idx="29">
                  <c:v>9:49</c:v>
                </c:pt>
                <c:pt idx="30">
                  <c:v>9:50</c:v>
                </c:pt>
                <c:pt idx="31">
                  <c:v>9:52</c:v>
                </c:pt>
                <c:pt idx="32">
                  <c:v>9:54</c:v>
                </c:pt>
                <c:pt idx="33">
                  <c:v>9:55</c:v>
                </c:pt>
                <c:pt idx="34">
                  <c:v>9:57</c:v>
                </c:pt>
                <c:pt idx="35">
                  <c:v>9:59</c:v>
                </c:pt>
                <c:pt idx="36">
                  <c:v>10:00</c:v>
                </c:pt>
                <c:pt idx="37">
                  <c:v>10:02</c:v>
                </c:pt>
                <c:pt idx="38">
                  <c:v>10:04</c:v>
                </c:pt>
                <c:pt idx="39">
                  <c:v>10:05</c:v>
                </c:pt>
                <c:pt idx="40">
                  <c:v>10:07</c:v>
                </c:pt>
                <c:pt idx="41">
                  <c:v>10:09</c:v>
                </c:pt>
                <c:pt idx="42">
                  <c:v>10:10</c:v>
                </c:pt>
                <c:pt idx="43">
                  <c:v>10:12</c:v>
                </c:pt>
                <c:pt idx="44">
                  <c:v>10:14</c:v>
                </c:pt>
                <c:pt idx="45">
                  <c:v>10:15</c:v>
                </c:pt>
                <c:pt idx="46">
                  <c:v>10:17</c:v>
                </c:pt>
                <c:pt idx="47">
                  <c:v>10:19</c:v>
                </c:pt>
                <c:pt idx="48">
                  <c:v>10:20</c:v>
                </c:pt>
                <c:pt idx="49">
                  <c:v>10:22</c:v>
                </c:pt>
                <c:pt idx="50">
                  <c:v>10:25</c:v>
                </c:pt>
                <c:pt idx="51">
                  <c:v>10:27</c:v>
                </c:pt>
                <c:pt idx="52">
                  <c:v>10:29</c:v>
                </c:pt>
                <c:pt idx="53">
                  <c:v>10:30</c:v>
                </c:pt>
                <c:pt idx="54">
                  <c:v>10:32</c:v>
                </c:pt>
                <c:pt idx="55">
                  <c:v>10:34</c:v>
                </c:pt>
                <c:pt idx="56">
                  <c:v>10:35</c:v>
                </c:pt>
              </c:strCache>
            </c:strRef>
          </c:cat>
          <c:val>
            <c:numRef>
              <c:f>'[交通调查第二次南北(1).xlsx]直行'!$C$5:$C$63</c:f>
              <c:numCache>
                <c:formatCode>General</c:formatCode>
                <c:ptCount val="56"/>
                <c:pt idx="0">
                  <c:v>63.8</c:v>
                </c:pt>
                <c:pt idx="1">
                  <c:v>44.3</c:v>
                </c:pt>
                <c:pt idx="2">
                  <c:v>58.9</c:v>
                </c:pt>
                <c:pt idx="3">
                  <c:v>39.4</c:v>
                </c:pt>
                <c:pt idx="4">
                  <c:v>25</c:v>
                </c:pt>
                <c:pt idx="5">
                  <c:v>35.9</c:v>
                </c:pt>
                <c:pt idx="6">
                  <c:v>44</c:v>
                </c:pt>
                <c:pt idx="7">
                  <c:v>32.5</c:v>
                </c:pt>
                <c:pt idx="8">
                  <c:v>38.5</c:v>
                </c:pt>
                <c:pt idx="9">
                  <c:v>22</c:v>
                </c:pt>
                <c:pt idx="10">
                  <c:v>41</c:v>
                </c:pt>
                <c:pt idx="11">
                  <c:v>45.2</c:v>
                </c:pt>
                <c:pt idx="12">
                  <c:v>46</c:v>
                </c:pt>
                <c:pt idx="13">
                  <c:v>62</c:v>
                </c:pt>
                <c:pt idx="14">
                  <c:v>40</c:v>
                </c:pt>
                <c:pt idx="15">
                  <c:v>64</c:v>
                </c:pt>
                <c:pt idx="16">
                  <c:v>48</c:v>
                </c:pt>
                <c:pt idx="17">
                  <c:v>65</c:v>
                </c:pt>
                <c:pt idx="18">
                  <c:v>56</c:v>
                </c:pt>
                <c:pt idx="19">
                  <c:v>46</c:v>
                </c:pt>
                <c:pt idx="20">
                  <c:v>52</c:v>
                </c:pt>
                <c:pt idx="21">
                  <c:v>25.7</c:v>
                </c:pt>
                <c:pt idx="22">
                  <c:v>34</c:v>
                </c:pt>
                <c:pt idx="23">
                  <c:v>65</c:v>
                </c:pt>
                <c:pt idx="24">
                  <c:v>73</c:v>
                </c:pt>
                <c:pt idx="25">
                  <c:v>38.6</c:v>
                </c:pt>
                <c:pt idx="26">
                  <c:v>47</c:v>
                </c:pt>
                <c:pt idx="27">
                  <c:v>44</c:v>
                </c:pt>
                <c:pt idx="28">
                  <c:v>37.5</c:v>
                </c:pt>
                <c:pt idx="29">
                  <c:v>59</c:v>
                </c:pt>
                <c:pt idx="30">
                  <c:v>80</c:v>
                </c:pt>
                <c:pt idx="31">
                  <c:v>34.799999999999997</c:v>
                </c:pt>
                <c:pt idx="32">
                  <c:v>39.299999999999997</c:v>
                </c:pt>
                <c:pt idx="33">
                  <c:v>36.299999999999997</c:v>
                </c:pt>
                <c:pt idx="34">
                  <c:v>42</c:v>
                </c:pt>
                <c:pt idx="35">
                  <c:v>64</c:v>
                </c:pt>
                <c:pt idx="36">
                  <c:v>72</c:v>
                </c:pt>
                <c:pt idx="37">
                  <c:v>37</c:v>
                </c:pt>
                <c:pt idx="38">
                  <c:v>24</c:v>
                </c:pt>
                <c:pt idx="39">
                  <c:v>52.6</c:v>
                </c:pt>
                <c:pt idx="40">
                  <c:v>76</c:v>
                </c:pt>
                <c:pt idx="41">
                  <c:v>75</c:v>
                </c:pt>
                <c:pt idx="42">
                  <c:v>48</c:v>
                </c:pt>
                <c:pt idx="43">
                  <c:v>50</c:v>
                </c:pt>
                <c:pt idx="44">
                  <c:v>33.6</c:v>
                </c:pt>
                <c:pt idx="45">
                  <c:v>33</c:v>
                </c:pt>
                <c:pt idx="46">
                  <c:v>72</c:v>
                </c:pt>
                <c:pt idx="47">
                  <c:v>87</c:v>
                </c:pt>
                <c:pt idx="48">
                  <c:v>82</c:v>
                </c:pt>
                <c:pt idx="49">
                  <c:v>79</c:v>
                </c:pt>
                <c:pt idx="50">
                  <c:v>22.6</c:v>
                </c:pt>
                <c:pt idx="51">
                  <c:v>84</c:v>
                </c:pt>
                <c:pt idx="52">
                  <c:v>72.599999999999994</c:v>
                </c:pt>
                <c:pt idx="53">
                  <c:v>77</c:v>
                </c:pt>
                <c:pt idx="54">
                  <c:v>38.5</c:v>
                </c:pt>
                <c:pt idx="55">
                  <c:v>20</c:v>
                </c:pt>
              </c:numCache>
            </c:numRef>
          </c:val>
          <c:smooth val="0"/>
          <c:extLst>
            <c:ext xmlns:c16="http://schemas.microsoft.com/office/drawing/2014/chart" uri="{C3380CC4-5D6E-409C-BE32-E72D297353CC}">
              <c16:uniqueId val="{00000000-D6B8-4FC6-A8EB-C9F885CC615E}"/>
            </c:ext>
          </c:extLst>
        </c:ser>
        <c:dLbls>
          <c:showLegendKey val="0"/>
          <c:showVal val="0"/>
          <c:showCatName val="0"/>
          <c:showSerName val="0"/>
          <c:showPercent val="0"/>
          <c:showBubbleSize val="0"/>
        </c:dLbls>
        <c:marker val="1"/>
        <c:smooth val="0"/>
        <c:axId val="151960576"/>
        <c:axId val="151974656"/>
      </c:lineChart>
      <c:lineChart>
        <c:grouping val="standard"/>
        <c:varyColors val="0"/>
        <c:ser>
          <c:idx val="1"/>
          <c:order val="1"/>
          <c:tx>
            <c:strRef>
              <c:f>'[交通调查第二次南北(1).xlsx]直行'!$F$4</c:f>
              <c:strCache>
                <c:ptCount val="1"/>
                <c:pt idx="0">
                  <c:v>排队车辆数</c:v>
                </c:pt>
              </c:strCache>
            </c:strRef>
          </c:tx>
          <c:spPr>
            <a:ln w="19050" cap="rnd" cmpd="sng" algn="ctr">
              <a:solidFill>
                <a:schemeClr val="accent2"/>
              </a:solidFill>
              <a:prstDash val="solid"/>
              <a:round/>
            </a:ln>
            <a:effectLst/>
          </c:spPr>
          <c:marker>
            <c:symbol val="none"/>
          </c:marker>
          <c:val>
            <c:numRef>
              <c:f>'[交通调查第二次南北(1).xlsx]直行'!$F$5:$F$63</c:f>
              <c:numCache>
                <c:formatCode>General</c:formatCode>
                <c:ptCount val="56"/>
                <c:pt idx="0">
                  <c:v>6</c:v>
                </c:pt>
                <c:pt idx="1">
                  <c:v>7</c:v>
                </c:pt>
                <c:pt idx="2">
                  <c:v>6</c:v>
                </c:pt>
                <c:pt idx="3">
                  <c:v>7</c:v>
                </c:pt>
                <c:pt idx="4">
                  <c:v>5</c:v>
                </c:pt>
                <c:pt idx="5">
                  <c:v>5</c:v>
                </c:pt>
                <c:pt idx="6">
                  <c:v>6</c:v>
                </c:pt>
                <c:pt idx="7">
                  <c:v>9</c:v>
                </c:pt>
                <c:pt idx="8">
                  <c:v>4</c:v>
                </c:pt>
                <c:pt idx="9">
                  <c:v>3</c:v>
                </c:pt>
                <c:pt idx="10">
                  <c:v>5</c:v>
                </c:pt>
                <c:pt idx="11">
                  <c:v>6</c:v>
                </c:pt>
                <c:pt idx="12">
                  <c:v>5</c:v>
                </c:pt>
                <c:pt idx="13">
                  <c:v>7</c:v>
                </c:pt>
                <c:pt idx="14">
                  <c:v>5</c:v>
                </c:pt>
                <c:pt idx="15">
                  <c:v>11</c:v>
                </c:pt>
                <c:pt idx="16">
                  <c:v>4</c:v>
                </c:pt>
                <c:pt idx="17">
                  <c:v>7</c:v>
                </c:pt>
                <c:pt idx="18">
                  <c:v>8</c:v>
                </c:pt>
                <c:pt idx="19">
                  <c:v>4</c:v>
                </c:pt>
                <c:pt idx="20">
                  <c:v>6</c:v>
                </c:pt>
                <c:pt idx="21">
                  <c:v>5</c:v>
                </c:pt>
                <c:pt idx="22">
                  <c:v>3</c:v>
                </c:pt>
                <c:pt idx="23">
                  <c:v>4</c:v>
                </c:pt>
                <c:pt idx="24">
                  <c:v>8</c:v>
                </c:pt>
                <c:pt idx="25">
                  <c:v>8</c:v>
                </c:pt>
                <c:pt idx="26">
                  <c:v>5</c:v>
                </c:pt>
                <c:pt idx="27">
                  <c:v>5</c:v>
                </c:pt>
                <c:pt idx="28">
                  <c:v>4</c:v>
                </c:pt>
                <c:pt idx="29">
                  <c:v>5</c:v>
                </c:pt>
                <c:pt idx="30">
                  <c:v>7</c:v>
                </c:pt>
                <c:pt idx="31">
                  <c:v>8</c:v>
                </c:pt>
                <c:pt idx="32">
                  <c:v>5</c:v>
                </c:pt>
                <c:pt idx="33">
                  <c:v>6</c:v>
                </c:pt>
                <c:pt idx="34">
                  <c:v>6</c:v>
                </c:pt>
                <c:pt idx="35">
                  <c:v>5</c:v>
                </c:pt>
                <c:pt idx="36">
                  <c:v>7</c:v>
                </c:pt>
                <c:pt idx="37">
                  <c:v>11</c:v>
                </c:pt>
                <c:pt idx="38">
                  <c:v>4</c:v>
                </c:pt>
                <c:pt idx="39">
                  <c:v>3</c:v>
                </c:pt>
                <c:pt idx="40">
                  <c:v>6</c:v>
                </c:pt>
                <c:pt idx="41">
                  <c:v>10</c:v>
                </c:pt>
                <c:pt idx="42">
                  <c:v>8</c:v>
                </c:pt>
                <c:pt idx="43">
                  <c:v>5</c:v>
                </c:pt>
                <c:pt idx="44">
                  <c:v>6</c:v>
                </c:pt>
                <c:pt idx="45">
                  <c:v>5</c:v>
                </c:pt>
                <c:pt idx="46">
                  <c:v>4</c:v>
                </c:pt>
                <c:pt idx="47">
                  <c:v>9</c:v>
                </c:pt>
                <c:pt idx="48">
                  <c:v>12</c:v>
                </c:pt>
                <c:pt idx="49">
                  <c:v>6</c:v>
                </c:pt>
                <c:pt idx="50">
                  <c:v>7</c:v>
                </c:pt>
                <c:pt idx="51">
                  <c:v>3</c:v>
                </c:pt>
                <c:pt idx="52">
                  <c:v>11</c:v>
                </c:pt>
                <c:pt idx="53">
                  <c:v>9</c:v>
                </c:pt>
                <c:pt idx="54">
                  <c:v>12</c:v>
                </c:pt>
                <c:pt idx="55">
                  <c:v>6</c:v>
                </c:pt>
              </c:numCache>
            </c:numRef>
          </c:val>
          <c:smooth val="0"/>
          <c:extLst>
            <c:ext xmlns:c16="http://schemas.microsoft.com/office/drawing/2014/chart" uri="{C3380CC4-5D6E-409C-BE32-E72D297353CC}">
              <c16:uniqueId val="{00000001-D6B8-4FC6-A8EB-C9F885CC615E}"/>
            </c:ext>
          </c:extLst>
        </c:ser>
        <c:dLbls>
          <c:showLegendKey val="0"/>
          <c:showVal val="0"/>
          <c:showCatName val="0"/>
          <c:showSerName val="0"/>
          <c:showPercent val="0"/>
          <c:showBubbleSize val="0"/>
        </c:dLbls>
        <c:marker val="1"/>
        <c:smooth val="0"/>
        <c:axId val="151976576"/>
        <c:axId val="152121728"/>
      </c:lineChart>
      <c:catAx>
        <c:axId val="151960576"/>
        <c:scaling>
          <c:orientation val="minMax"/>
        </c:scaling>
        <c:delete val="0"/>
        <c:axPos val="b"/>
        <c:majorGridlines>
          <c:spPr>
            <a:ln w="9525" cap="flat" cmpd="sng" algn="ctr">
              <a:solidFill>
                <a:schemeClr val="tx1">
                  <a:lumMod val="15000"/>
                  <a:lumOff val="85000"/>
                </a:schemeClr>
              </a:solidFill>
              <a:prstDash val="solid"/>
              <a:round/>
            </a:ln>
            <a:effectLst/>
          </c:spPr>
        </c:majorGridlines>
        <c:numFmt formatCode="General" sourceLinked="0"/>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1974656"/>
        <c:crosses val="autoZero"/>
        <c:auto val="1"/>
        <c:lblAlgn val="ctr"/>
        <c:lblOffset val="100"/>
        <c:noMultiLvlLbl val="0"/>
      </c:catAx>
      <c:valAx>
        <c:axId val="151974656"/>
        <c:scaling>
          <c:orientation val="minMax"/>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rPr lang="zh-CN" altLang="en-US"/>
                  <a:t>队尾长度</a:t>
                </a:r>
                <a:r>
                  <a:rPr lang="en-US" altLang="zh-CN"/>
                  <a:t>/m</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1960576"/>
        <c:crosses val="autoZero"/>
        <c:crossBetween val="between"/>
      </c:valAx>
      <c:catAx>
        <c:axId val="151976576"/>
        <c:scaling>
          <c:orientation val="minMax"/>
        </c:scaling>
        <c:delete val="1"/>
        <c:axPos val="b"/>
        <c:majorTickMark val="none"/>
        <c:minorTickMark val="none"/>
        <c:tickLblPos val="nextTo"/>
        <c:crossAx val="152121728"/>
        <c:crosses val="autoZero"/>
        <c:auto val="1"/>
        <c:lblAlgn val="ctr"/>
        <c:lblOffset val="100"/>
        <c:noMultiLvlLbl val="0"/>
      </c:catAx>
      <c:valAx>
        <c:axId val="152121728"/>
        <c:scaling>
          <c:orientation val="minMax"/>
        </c:scaling>
        <c:delete val="0"/>
        <c:axPos val="r"/>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rPr lang="zh-CN" altLang="en-US"/>
                  <a:t>排队车辆数</a:t>
                </a:r>
                <a:r>
                  <a:rPr lang="en-US" altLang="zh-CN"/>
                  <a:t>/</a:t>
                </a:r>
                <a:r>
                  <a:rPr lang="zh-CN" altLang="en-US"/>
                  <a:t>辆</a:t>
                </a:r>
              </a:p>
            </c:rich>
          </c:tx>
          <c:layout>
            <c:manualLayout>
              <c:xMode val="edge"/>
              <c:yMode val="edge"/>
              <c:x val="0.93823562380898995"/>
              <c:y val="0.249786802030457"/>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1976576"/>
        <c:crosses val="max"/>
        <c:crossBetween val="between"/>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排队长度折线图</a:t>
            </a:r>
          </a:p>
        </c:rich>
      </c:tx>
      <c:overlay val="0"/>
      <c:spPr>
        <a:noFill/>
        <a:ln>
          <a:noFill/>
        </a:ln>
        <a:effectLst/>
      </c:spPr>
    </c:title>
    <c:autoTitleDeleted val="0"/>
    <c:plotArea>
      <c:layout/>
      <c:lineChart>
        <c:grouping val="stacked"/>
        <c:varyColors val="0"/>
        <c:ser>
          <c:idx val="0"/>
          <c:order val="0"/>
          <c:spPr>
            <a:ln w="28575" cap="rnd" cmpd="sng" algn="ctr">
              <a:solidFill>
                <a:schemeClr val="accent1"/>
              </a:solidFill>
              <a:prstDash val="solid"/>
              <a:round/>
            </a:ln>
            <a:effectLst/>
          </c:spPr>
          <c:marker>
            <c:symbol val="none"/>
          </c:marker>
          <c:cat>
            <c:numRef>
              <c:f>直行!$H$5:$H$63</c:f>
              <c:numCache>
                <c:formatCode>h:mm</c:formatCode>
                <c:ptCount val="59"/>
                <c:pt idx="0">
                  <c:v>0.375</c:v>
                </c:pt>
                <c:pt idx="1">
                  <c:v>0.37638888888888899</c:v>
                </c:pt>
                <c:pt idx="2">
                  <c:v>0.37777777777777799</c:v>
                </c:pt>
                <c:pt idx="3">
                  <c:v>0.37916666666666698</c:v>
                </c:pt>
                <c:pt idx="4">
                  <c:v>0.37986111111111098</c:v>
                </c:pt>
                <c:pt idx="5">
                  <c:v>0.38124999999999998</c:v>
                </c:pt>
                <c:pt idx="6">
                  <c:v>0.38194444444444398</c:v>
                </c:pt>
                <c:pt idx="7">
                  <c:v>0.38333333333333303</c:v>
                </c:pt>
                <c:pt idx="8">
                  <c:v>0.38472222222222202</c:v>
                </c:pt>
                <c:pt idx="9">
                  <c:v>0.38541666666666702</c:v>
                </c:pt>
                <c:pt idx="10">
                  <c:v>0.38680555555555601</c:v>
                </c:pt>
                <c:pt idx="11">
                  <c:v>0.38819444444444401</c:v>
                </c:pt>
                <c:pt idx="12">
                  <c:v>0.389583333333333</c:v>
                </c:pt>
                <c:pt idx="13">
                  <c:v>0.390277777777778</c:v>
                </c:pt>
                <c:pt idx="14">
                  <c:v>0.391666666666667</c:v>
                </c:pt>
                <c:pt idx="15">
                  <c:v>0.39236111111111099</c:v>
                </c:pt>
                <c:pt idx="16">
                  <c:v>0.39374999999999999</c:v>
                </c:pt>
                <c:pt idx="17">
                  <c:v>0.39513888888888898</c:v>
                </c:pt>
                <c:pt idx="18">
                  <c:v>0.39583333333333298</c:v>
                </c:pt>
                <c:pt idx="19">
                  <c:v>0.39722222222222198</c:v>
                </c:pt>
                <c:pt idx="20">
                  <c:v>0.39861111111111103</c:v>
                </c:pt>
                <c:pt idx="21">
                  <c:v>0.4</c:v>
                </c:pt>
                <c:pt idx="22">
                  <c:v>0.40069444444444402</c:v>
                </c:pt>
                <c:pt idx="23">
                  <c:v>0.40208333333333302</c:v>
                </c:pt>
                <c:pt idx="24">
                  <c:v>0.40347222222222201</c:v>
                </c:pt>
                <c:pt idx="25">
                  <c:v>0.40416666666666701</c:v>
                </c:pt>
                <c:pt idx="26">
                  <c:v>0.405555555555556</c:v>
                </c:pt>
                <c:pt idx="27">
                  <c:v>0.406944444444444</c:v>
                </c:pt>
                <c:pt idx="28">
                  <c:v>0.40763888888888899</c:v>
                </c:pt>
                <c:pt idx="29">
                  <c:v>0.40902777777777799</c:v>
                </c:pt>
                <c:pt idx="30">
                  <c:v>0.40972222222222199</c:v>
                </c:pt>
                <c:pt idx="31">
                  <c:v>0.41111111111111098</c:v>
                </c:pt>
                <c:pt idx="32">
                  <c:v>0.41249999999999998</c:v>
                </c:pt>
                <c:pt idx="33">
                  <c:v>0.41388888888888897</c:v>
                </c:pt>
                <c:pt idx="34">
                  <c:v>0.41458333333333303</c:v>
                </c:pt>
                <c:pt idx="35">
                  <c:v>0.41597222222222202</c:v>
                </c:pt>
                <c:pt idx="36">
                  <c:v>0.41666666666666702</c:v>
                </c:pt>
                <c:pt idx="37">
                  <c:v>0.41805555555555601</c:v>
                </c:pt>
                <c:pt idx="38">
                  <c:v>0.41944444444444401</c:v>
                </c:pt>
                <c:pt idx="39">
                  <c:v>0.42013888888888901</c:v>
                </c:pt>
                <c:pt idx="40">
                  <c:v>0.421527777777778</c:v>
                </c:pt>
                <c:pt idx="41">
                  <c:v>0.422916666666667</c:v>
                </c:pt>
                <c:pt idx="42">
                  <c:v>0.42361111111111099</c:v>
                </c:pt>
                <c:pt idx="43">
                  <c:v>0.42499999999999999</c:v>
                </c:pt>
                <c:pt idx="44">
                  <c:v>0.42638888888888898</c:v>
                </c:pt>
                <c:pt idx="45">
                  <c:v>0.42708333333333298</c:v>
                </c:pt>
                <c:pt idx="46">
                  <c:v>0.42847222222222198</c:v>
                </c:pt>
                <c:pt idx="47">
                  <c:v>0.42986111111111103</c:v>
                </c:pt>
                <c:pt idx="48">
                  <c:v>0.43125000000000002</c:v>
                </c:pt>
                <c:pt idx="49">
                  <c:v>0.43194444444444402</c:v>
                </c:pt>
                <c:pt idx="50">
                  <c:v>0.43333333333333302</c:v>
                </c:pt>
                <c:pt idx="51">
                  <c:v>0.43472222222222201</c:v>
                </c:pt>
                <c:pt idx="52">
                  <c:v>0.43541666666666701</c:v>
                </c:pt>
                <c:pt idx="53">
                  <c:v>0.436805555555556</c:v>
                </c:pt>
                <c:pt idx="54">
                  <c:v>0.4375</c:v>
                </c:pt>
                <c:pt idx="55">
                  <c:v>0.43888888888888899</c:v>
                </c:pt>
                <c:pt idx="56">
                  <c:v>0.44027777777777799</c:v>
                </c:pt>
                <c:pt idx="57">
                  <c:v>0.44166666666666698</c:v>
                </c:pt>
                <c:pt idx="58">
                  <c:v>0.44236111111111098</c:v>
                </c:pt>
              </c:numCache>
            </c:numRef>
          </c:cat>
          <c:val>
            <c:numRef>
              <c:f>直行!$I$5:$I$63</c:f>
              <c:numCache>
                <c:formatCode>0</c:formatCode>
                <c:ptCount val="59"/>
                <c:pt idx="0">
                  <c:v>35</c:v>
                </c:pt>
                <c:pt idx="1">
                  <c:v>52.6</c:v>
                </c:pt>
                <c:pt idx="2">
                  <c:v>72.599999999999994</c:v>
                </c:pt>
                <c:pt idx="3">
                  <c:v>51.6</c:v>
                </c:pt>
                <c:pt idx="4">
                  <c:v>58.6</c:v>
                </c:pt>
                <c:pt idx="5">
                  <c:v>42.6</c:v>
                </c:pt>
                <c:pt idx="6">
                  <c:v>54.6</c:v>
                </c:pt>
                <c:pt idx="7">
                  <c:v>49.6</c:v>
                </c:pt>
                <c:pt idx="8">
                  <c:v>96.6</c:v>
                </c:pt>
                <c:pt idx="9">
                  <c:v>72.599999999999994</c:v>
                </c:pt>
                <c:pt idx="10">
                  <c:v>44.6</c:v>
                </c:pt>
                <c:pt idx="11">
                  <c:v>45.6</c:v>
                </c:pt>
                <c:pt idx="12">
                  <c:v>20</c:v>
                </c:pt>
                <c:pt idx="13">
                  <c:v>59.6</c:v>
                </c:pt>
                <c:pt idx="14">
                  <c:v>46.6</c:v>
                </c:pt>
                <c:pt idx="15">
                  <c:v>99.6</c:v>
                </c:pt>
                <c:pt idx="16">
                  <c:v>42.6</c:v>
                </c:pt>
                <c:pt idx="17">
                  <c:v>56.6</c:v>
                </c:pt>
                <c:pt idx="18">
                  <c:v>55.6</c:v>
                </c:pt>
                <c:pt idx="19">
                  <c:v>52.6</c:v>
                </c:pt>
                <c:pt idx="20">
                  <c:v>39.6</c:v>
                </c:pt>
                <c:pt idx="21">
                  <c:v>15</c:v>
                </c:pt>
                <c:pt idx="22">
                  <c:v>68.599999999999994</c:v>
                </c:pt>
                <c:pt idx="23">
                  <c:v>59.6</c:v>
                </c:pt>
                <c:pt idx="24">
                  <c:v>15</c:v>
                </c:pt>
                <c:pt idx="25">
                  <c:v>78.599999999999994</c:v>
                </c:pt>
                <c:pt idx="26">
                  <c:v>60.6</c:v>
                </c:pt>
                <c:pt idx="27">
                  <c:v>61.6</c:v>
                </c:pt>
                <c:pt idx="28">
                  <c:v>48.6</c:v>
                </c:pt>
                <c:pt idx="29">
                  <c:v>35.6</c:v>
                </c:pt>
                <c:pt idx="30">
                  <c:v>60.6</c:v>
                </c:pt>
                <c:pt idx="31">
                  <c:v>50.6</c:v>
                </c:pt>
                <c:pt idx="32">
                  <c:v>100.6</c:v>
                </c:pt>
                <c:pt idx="33">
                  <c:v>15</c:v>
                </c:pt>
                <c:pt idx="34">
                  <c:v>77.599999999999994</c:v>
                </c:pt>
                <c:pt idx="35">
                  <c:v>44.6</c:v>
                </c:pt>
                <c:pt idx="36">
                  <c:v>12.6</c:v>
                </c:pt>
                <c:pt idx="37">
                  <c:v>58.6</c:v>
                </c:pt>
                <c:pt idx="38">
                  <c:v>42.6</c:v>
                </c:pt>
                <c:pt idx="39">
                  <c:v>92.6</c:v>
                </c:pt>
                <c:pt idx="40">
                  <c:v>32</c:v>
                </c:pt>
                <c:pt idx="41">
                  <c:v>41.6</c:v>
                </c:pt>
                <c:pt idx="42">
                  <c:v>76.599999999999994</c:v>
                </c:pt>
                <c:pt idx="43">
                  <c:v>47.6</c:v>
                </c:pt>
                <c:pt idx="44">
                  <c:v>49.6</c:v>
                </c:pt>
                <c:pt idx="45">
                  <c:v>83.6</c:v>
                </c:pt>
                <c:pt idx="46">
                  <c:v>25</c:v>
                </c:pt>
                <c:pt idx="47">
                  <c:v>106.6</c:v>
                </c:pt>
                <c:pt idx="48">
                  <c:v>66.599999999999994</c:v>
                </c:pt>
                <c:pt idx="49">
                  <c:v>65.599999999999994</c:v>
                </c:pt>
                <c:pt idx="50">
                  <c:v>49.6</c:v>
                </c:pt>
                <c:pt idx="51">
                  <c:v>18</c:v>
                </c:pt>
                <c:pt idx="52">
                  <c:v>54.6</c:v>
                </c:pt>
                <c:pt idx="53">
                  <c:v>45.6</c:v>
                </c:pt>
                <c:pt idx="54">
                  <c:v>92.6</c:v>
                </c:pt>
                <c:pt idx="55">
                  <c:v>49.6</c:v>
                </c:pt>
                <c:pt idx="56">
                  <c:v>75.599999999999994</c:v>
                </c:pt>
                <c:pt idx="57">
                  <c:v>74.599999999999994</c:v>
                </c:pt>
                <c:pt idx="58">
                  <c:v>83.6</c:v>
                </c:pt>
              </c:numCache>
            </c:numRef>
          </c:val>
          <c:smooth val="0"/>
          <c:extLst>
            <c:ext xmlns:c16="http://schemas.microsoft.com/office/drawing/2014/chart" uri="{C3380CC4-5D6E-409C-BE32-E72D297353CC}">
              <c16:uniqueId val="{00000000-4D83-4F0E-A23C-50D0ECBD5DAD}"/>
            </c:ext>
          </c:extLst>
        </c:ser>
        <c:dLbls>
          <c:showLegendKey val="0"/>
          <c:showVal val="0"/>
          <c:showCatName val="0"/>
          <c:showSerName val="0"/>
          <c:showPercent val="0"/>
          <c:showBubbleSize val="0"/>
        </c:dLbls>
        <c:smooth val="0"/>
        <c:axId val="152143744"/>
        <c:axId val="152154112"/>
      </c:lineChart>
      <c:catAx>
        <c:axId val="152143744"/>
        <c:scaling>
          <c:orientation val="minMax"/>
        </c:scaling>
        <c:delete val="0"/>
        <c:axPos val="b"/>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时间</a:t>
                </a:r>
              </a:p>
            </c:rich>
          </c:tx>
          <c:overlay val="0"/>
          <c:spPr>
            <a:noFill/>
            <a:ln>
              <a:noFill/>
            </a:ln>
            <a:effectLst/>
          </c:spPr>
        </c:title>
        <c:numFmt formatCode="h:mm"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2154112"/>
        <c:crosses val="autoZero"/>
        <c:auto val="1"/>
        <c:lblAlgn val="ctr"/>
        <c:lblOffset val="100"/>
        <c:noMultiLvlLbl val="0"/>
      </c:catAx>
      <c:valAx>
        <c:axId val="152154112"/>
        <c:scaling>
          <c:orientation val="minMax"/>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排队长度</a:t>
                </a:r>
                <a:r>
                  <a:rPr lang="en-US" altLang="zh-CN"/>
                  <a:t>(m)</a:t>
                </a:r>
                <a:endParaRPr lang="zh-CN" altLang="en-US"/>
              </a:p>
            </c:rich>
          </c:tx>
          <c:overlay val="0"/>
          <c:spPr>
            <a:noFill/>
            <a:ln>
              <a:noFill/>
            </a:ln>
            <a:effectLst/>
          </c:spPr>
        </c:title>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214374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排队长度</a:t>
            </a:r>
            <a:r>
              <a:rPr lang="en-US" altLang="zh-CN"/>
              <a:t>_</a:t>
            </a:r>
            <a:r>
              <a:rPr lang="zh-CN" altLang="en-US"/>
              <a:t>车辆数折线图</a:t>
            </a:r>
          </a:p>
        </c:rich>
      </c:tx>
      <c:overlay val="0"/>
      <c:spPr>
        <a:noFill/>
        <a:ln>
          <a:noFill/>
        </a:ln>
        <a:effectLst/>
      </c:spPr>
    </c:title>
    <c:autoTitleDeleted val="0"/>
    <c:plotArea>
      <c:layout>
        <c:manualLayout>
          <c:layoutTarget val="inner"/>
          <c:xMode val="edge"/>
          <c:yMode val="edge"/>
          <c:x val="0.12946271484639299"/>
          <c:y val="0.19205909510618699"/>
          <c:w val="0.80996075246988797"/>
          <c:h val="0.55295475530932603"/>
        </c:manualLayout>
      </c:layout>
      <c:lineChart>
        <c:grouping val="standard"/>
        <c:varyColors val="0"/>
        <c:ser>
          <c:idx val="0"/>
          <c:order val="0"/>
          <c:tx>
            <c:strRef>
              <c:f>排队长度</c:f>
              <c:strCache>
                <c:ptCount val="1"/>
                <c:pt idx="0">
                  <c:v>排队长度</c:v>
                </c:pt>
              </c:strCache>
            </c:strRef>
          </c:tx>
          <c:spPr>
            <a:ln w="28575" cap="rnd" cmpd="sng" algn="ctr">
              <a:solidFill>
                <a:schemeClr val="accent2"/>
              </a:solidFill>
              <a:prstDash val="solid"/>
              <a:round/>
            </a:ln>
            <a:effectLst/>
          </c:spPr>
          <c:marker>
            <c:symbol val="none"/>
          </c:marker>
          <c:cat>
            <c:numRef>
              <c:f>直行!$H$5:$H$63</c:f>
              <c:numCache>
                <c:formatCode>h:mm</c:formatCode>
                <c:ptCount val="59"/>
                <c:pt idx="0">
                  <c:v>0.375</c:v>
                </c:pt>
                <c:pt idx="1">
                  <c:v>0.37638888888888899</c:v>
                </c:pt>
                <c:pt idx="2">
                  <c:v>0.37777777777777799</c:v>
                </c:pt>
                <c:pt idx="3">
                  <c:v>0.37916666666666698</c:v>
                </c:pt>
                <c:pt idx="4">
                  <c:v>0.37986111111111098</c:v>
                </c:pt>
                <c:pt idx="5">
                  <c:v>0.38124999999999998</c:v>
                </c:pt>
                <c:pt idx="6">
                  <c:v>0.38194444444444398</c:v>
                </c:pt>
                <c:pt idx="7">
                  <c:v>0.38333333333333303</c:v>
                </c:pt>
                <c:pt idx="8">
                  <c:v>0.38472222222222202</c:v>
                </c:pt>
                <c:pt idx="9">
                  <c:v>0.38541666666666702</c:v>
                </c:pt>
                <c:pt idx="10">
                  <c:v>0.38680555555555601</c:v>
                </c:pt>
                <c:pt idx="11">
                  <c:v>0.38819444444444401</c:v>
                </c:pt>
                <c:pt idx="12">
                  <c:v>0.389583333333333</c:v>
                </c:pt>
                <c:pt idx="13">
                  <c:v>0.390277777777778</c:v>
                </c:pt>
                <c:pt idx="14">
                  <c:v>0.391666666666667</c:v>
                </c:pt>
                <c:pt idx="15">
                  <c:v>0.39236111111111099</c:v>
                </c:pt>
                <c:pt idx="16">
                  <c:v>0.39374999999999999</c:v>
                </c:pt>
                <c:pt idx="17">
                  <c:v>0.39513888888888898</c:v>
                </c:pt>
                <c:pt idx="18">
                  <c:v>0.39583333333333298</c:v>
                </c:pt>
                <c:pt idx="19">
                  <c:v>0.39722222222222198</c:v>
                </c:pt>
                <c:pt idx="20">
                  <c:v>0.39861111111111103</c:v>
                </c:pt>
                <c:pt idx="21">
                  <c:v>0.4</c:v>
                </c:pt>
                <c:pt idx="22">
                  <c:v>0.40069444444444402</c:v>
                </c:pt>
                <c:pt idx="23">
                  <c:v>0.40208333333333302</c:v>
                </c:pt>
                <c:pt idx="24">
                  <c:v>0.40347222222222201</c:v>
                </c:pt>
                <c:pt idx="25">
                  <c:v>0.40416666666666701</c:v>
                </c:pt>
                <c:pt idx="26">
                  <c:v>0.405555555555556</c:v>
                </c:pt>
                <c:pt idx="27">
                  <c:v>0.406944444444444</c:v>
                </c:pt>
                <c:pt idx="28">
                  <c:v>0.40763888888888899</c:v>
                </c:pt>
                <c:pt idx="29">
                  <c:v>0.40902777777777799</c:v>
                </c:pt>
                <c:pt idx="30">
                  <c:v>0.40972222222222199</c:v>
                </c:pt>
                <c:pt idx="31">
                  <c:v>0.41111111111111098</c:v>
                </c:pt>
                <c:pt idx="32">
                  <c:v>0.41249999999999998</c:v>
                </c:pt>
                <c:pt idx="33">
                  <c:v>0.41388888888888897</c:v>
                </c:pt>
                <c:pt idx="34">
                  <c:v>0.41458333333333303</c:v>
                </c:pt>
                <c:pt idx="35">
                  <c:v>0.41597222222222202</c:v>
                </c:pt>
                <c:pt idx="36">
                  <c:v>0.41666666666666702</c:v>
                </c:pt>
                <c:pt idx="37">
                  <c:v>0.41805555555555601</c:v>
                </c:pt>
                <c:pt idx="38">
                  <c:v>0.41944444444444401</c:v>
                </c:pt>
                <c:pt idx="39">
                  <c:v>0.42013888888888901</c:v>
                </c:pt>
                <c:pt idx="40">
                  <c:v>0.421527777777778</c:v>
                </c:pt>
                <c:pt idx="41">
                  <c:v>0.422916666666667</c:v>
                </c:pt>
                <c:pt idx="42">
                  <c:v>0.42361111111111099</c:v>
                </c:pt>
                <c:pt idx="43">
                  <c:v>0.42499999999999999</c:v>
                </c:pt>
                <c:pt idx="44">
                  <c:v>0.42638888888888898</c:v>
                </c:pt>
                <c:pt idx="45">
                  <c:v>0.42708333333333298</c:v>
                </c:pt>
                <c:pt idx="46">
                  <c:v>0.42847222222222198</c:v>
                </c:pt>
                <c:pt idx="47">
                  <c:v>0.42986111111111103</c:v>
                </c:pt>
                <c:pt idx="48">
                  <c:v>0.43125000000000002</c:v>
                </c:pt>
                <c:pt idx="49">
                  <c:v>0.43194444444444402</c:v>
                </c:pt>
                <c:pt idx="50">
                  <c:v>0.43333333333333302</c:v>
                </c:pt>
                <c:pt idx="51">
                  <c:v>0.43472222222222201</c:v>
                </c:pt>
                <c:pt idx="52">
                  <c:v>0.43541666666666701</c:v>
                </c:pt>
                <c:pt idx="53">
                  <c:v>0.436805555555556</c:v>
                </c:pt>
                <c:pt idx="54">
                  <c:v>0.4375</c:v>
                </c:pt>
                <c:pt idx="55">
                  <c:v>0.43888888888888899</c:v>
                </c:pt>
                <c:pt idx="56">
                  <c:v>0.44027777777777799</c:v>
                </c:pt>
                <c:pt idx="57">
                  <c:v>0.44166666666666698</c:v>
                </c:pt>
                <c:pt idx="58">
                  <c:v>0.44236111111111098</c:v>
                </c:pt>
              </c:numCache>
            </c:numRef>
          </c:cat>
          <c:val>
            <c:numRef>
              <c:f>直行!$I$5:$I$63</c:f>
              <c:numCache>
                <c:formatCode>0</c:formatCode>
                <c:ptCount val="59"/>
                <c:pt idx="0">
                  <c:v>35</c:v>
                </c:pt>
                <c:pt idx="1">
                  <c:v>52.6</c:v>
                </c:pt>
                <c:pt idx="2">
                  <c:v>72.599999999999994</c:v>
                </c:pt>
                <c:pt idx="3">
                  <c:v>51.6</c:v>
                </c:pt>
                <c:pt idx="4">
                  <c:v>58.6</c:v>
                </c:pt>
                <c:pt idx="5">
                  <c:v>42.6</c:v>
                </c:pt>
                <c:pt idx="6">
                  <c:v>54.6</c:v>
                </c:pt>
                <c:pt idx="7">
                  <c:v>49.6</c:v>
                </c:pt>
                <c:pt idx="8">
                  <c:v>96.6</c:v>
                </c:pt>
                <c:pt idx="9">
                  <c:v>72.599999999999994</c:v>
                </c:pt>
                <c:pt idx="10">
                  <c:v>44.6</c:v>
                </c:pt>
                <c:pt idx="11">
                  <c:v>45.6</c:v>
                </c:pt>
                <c:pt idx="12">
                  <c:v>20</c:v>
                </c:pt>
                <c:pt idx="13">
                  <c:v>59.6</c:v>
                </c:pt>
                <c:pt idx="14">
                  <c:v>46.6</c:v>
                </c:pt>
                <c:pt idx="15">
                  <c:v>99.6</c:v>
                </c:pt>
                <c:pt idx="16">
                  <c:v>42.6</c:v>
                </c:pt>
                <c:pt idx="17">
                  <c:v>56.6</c:v>
                </c:pt>
                <c:pt idx="18">
                  <c:v>55.6</c:v>
                </c:pt>
                <c:pt idx="19">
                  <c:v>52.6</c:v>
                </c:pt>
                <c:pt idx="20">
                  <c:v>39.6</c:v>
                </c:pt>
                <c:pt idx="21">
                  <c:v>15</c:v>
                </c:pt>
                <c:pt idx="22">
                  <c:v>68.599999999999994</c:v>
                </c:pt>
                <c:pt idx="23">
                  <c:v>59.6</c:v>
                </c:pt>
                <c:pt idx="24">
                  <c:v>15</c:v>
                </c:pt>
                <c:pt idx="25">
                  <c:v>78.599999999999994</c:v>
                </c:pt>
                <c:pt idx="26">
                  <c:v>60.6</c:v>
                </c:pt>
                <c:pt idx="27">
                  <c:v>61.6</c:v>
                </c:pt>
                <c:pt idx="28">
                  <c:v>48.6</c:v>
                </c:pt>
                <c:pt idx="29">
                  <c:v>35.6</c:v>
                </c:pt>
                <c:pt idx="30">
                  <c:v>60.6</c:v>
                </c:pt>
                <c:pt idx="31">
                  <c:v>50.6</c:v>
                </c:pt>
                <c:pt idx="32">
                  <c:v>100.6</c:v>
                </c:pt>
                <c:pt idx="33">
                  <c:v>15</c:v>
                </c:pt>
                <c:pt idx="34">
                  <c:v>77.599999999999994</c:v>
                </c:pt>
                <c:pt idx="35">
                  <c:v>44.6</c:v>
                </c:pt>
                <c:pt idx="36">
                  <c:v>12.6</c:v>
                </c:pt>
                <c:pt idx="37">
                  <c:v>58.6</c:v>
                </c:pt>
                <c:pt idx="38">
                  <c:v>42.6</c:v>
                </c:pt>
                <c:pt idx="39">
                  <c:v>92.6</c:v>
                </c:pt>
                <c:pt idx="40">
                  <c:v>32</c:v>
                </c:pt>
                <c:pt idx="41">
                  <c:v>41.6</c:v>
                </c:pt>
                <c:pt idx="42">
                  <c:v>76.599999999999994</c:v>
                </c:pt>
                <c:pt idx="43">
                  <c:v>47.6</c:v>
                </c:pt>
                <c:pt idx="44">
                  <c:v>49.6</c:v>
                </c:pt>
                <c:pt idx="45">
                  <c:v>83.6</c:v>
                </c:pt>
                <c:pt idx="46">
                  <c:v>25</c:v>
                </c:pt>
                <c:pt idx="47">
                  <c:v>106.6</c:v>
                </c:pt>
                <c:pt idx="48">
                  <c:v>66.599999999999994</c:v>
                </c:pt>
                <c:pt idx="49">
                  <c:v>65.599999999999994</c:v>
                </c:pt>
                <c:pt idx="50">
                  <c:v>49.6</c:v>
                </c:pt>
                <c:pt idx="51">
                  <c:v>18</c:v>
                </c:pt>
                <c:pt idx="52">
                  <c:v>54.6</c:v>
                </c:pt>
                <c:pt idx="53">
                  <c:v>45.6</c:v>
                </c:pt>
                <c:pt idx="54">
                  <c:v>92.6</c:v>
                </c:pt>
                <c:pt idx="55">
                  <c:v>49.6</c:v>
                </c:pt>
                <c:pt idx="56">
                  <c:v>75.599999999999994</c:v>
                </c:pt>
                <c:pt idx="57">
                  <c:v>74.599999999999994</c:v>
                </c:pt>
                <c:pt idx="58">
                  <c:v>83.6</c:v>
                </c:pt>
              </c:numCache>
            </c:numRef>
          </c:val>
          <c:smooth val="0"/>
          <c:extLst>
            <c:ext xmlns:c16="http://schemas.microsoft.com/office/drawing/2014/chart" uri="{C3380CC4-5D6E-409C-BE32-E72D297353CC}">
              <c16:uniqueId val="{00000000-8F20-495D-B9D9-23144A1E21CD}"/>
            </c:ext>
          </c:extLst>
        </c:ser>
        <c:dLbls>
          <c:showLegendKey val="0"/>
          <c:showVal val="0"/>
          <c:showCatName val="0"/>
          <c:showSerName val="0"/>
          <c:showPercent val="0"/>
          <c:showBubbleSize val="0"/>
        </c:dLbls>
        <c:marker val="1"/>
        <c:smooth val="0"/>
        <c:axId val="152223744"/>
        <c:axId val="152225280"/>
      </c:lineChart>
      <c:lineChart>
        <c:grouping val="standard"/>
        <c:varyColors val="0"/>
        <c:ser>
          <c:idx val="1"/>
          <c:order val="1"/>
          <c:tx>
            <c:strRef>
              <c:f>车辆数</c:f>
              <c:strCache>
                <c:ptCount val="1"/>
                <c:pt idx="0">
                  <c:v>车辆数</c:v>
                </c:pt>
              </c:strCache>
            </c:strRef>
          </c:tx>
          <c:spPr>
            <a:ln w="28575" cap="rnd" cmpd="sng" algn="ctr">
              <a:solidFill>
                <a:schemeClr val="accent4"/>
              </a:solidFill>
              <a:prstDash val="solid"/>
              <a:round/>
            </a:ln>
            <a:effectLst/>
          </c:spPr>
          <c:marker>
            <c:symbol val="none"/>
          </c:marker>
          <c:cat>
            <c:numRef>
              <c:f>直行!$H$5:$H$63</c:f>
              <c:numCache>
                <c:formatCode>h:mm</c:formatCode>
                <c:ptCount val="59"/>
                <c:pt idx="0">
                  <c:v>0.375</c:v>
                </c:pt>
                <c:pt idx="1">
                  <c:v>0.37638888888888899</c:v>
                </c:pt>
                <c:pt idx="2">
                  <c:v>0.37777777777777799</c:v>
                </c:pt>
                <c:pt idx="3">
                  <c:v>0.37916666666666698</c:v>
                </c:pt>
                <c:pt idx="4">
                  <c:v>0.37986111111111098</c:v>
                </c:pt>
                <c:pt idx="5">
                  <c:v>0.38124999999999998</c:v>
                </c:pt>
                <c:pt idx="6">
                  <c:v>0.38194444444444398</c:v>
                </c:pt>
                <c:pt idx="7">
                  <c:v>0.38333333333333303</c:v>
                </c:pt>
                <c:pt idx="8">
                  <c:v>0.38472222222222202</c:v>
                </c:pt>
                <c:pt idx="9">
                  <c:v>0.38541666666666702</c:v>
                </c:pt>
                <c:pt idx="10">
                  <c:v>0.38680555555555601</c:v>
                </c:pt>
                <c:pt idx="11">
                  <c:v>0.38819444444444401</c:v>
                </c:pt>
                <c:pt idx="12">
                  <c:v>0.389583333333333</c:v>
                </c:pt>
                <c:pt idx="13">
                  <c:v>0.390277777777778</c:v>
                </c:pt>
                <c:pt idx="14">
                  <c:v>0.391666666666667</c:v>
                </c:pt>
                <c:pt idx="15">
                  <c:v>0.39236111111111099</c:v>
                </c:pt>
                <c:pt idx="16">
                  <c:v>0.39374999999999999</c:v>
                </c:pt>
                <c:pt idx="17">
                  <c:v>0.39513888888888898</c:v>
                </c:pt>
                <c:pt idx="18">
                  <c:v>0.39583333333333298</c:v>
                </c:pt>
                <c:pt idx="19">
                  <c:v>0.39722222222222198</c:v>
                </c:pt>
                <c:pt idx="20">
                  <c:v>0.39861111111111103</c:v>
                </c:pt>
                <c:pt idx="21">
                  <c:v>0.4</c:v>
                </c:pt>
                <c:pt idx="22">
                  <c:v>0.40069444444444402</c:v>
                </c:pt>
                <c:pt idx="23">
                  <c:v>0.40208333333333302</c:v>
                </c:pt>
                <c:pt idx="24">
                  <c:v>0.40347222222222201</c:v>
                </c:pt>
                <c:pt idx="25">
                  <c:v>0.40416666666666701</c:v>
                </c:pt>
                <c:pt idx="26">
                  <c:v>0.405555555555556</c:v>
                </c:pt>
                <c:pt idx="27">
                  <c:v>0.406944444444444</c:v>
                </c:pt>
                <c:pt idx="28">
                  <c:v>0.40763888888888899</c:v>
                </c:pt>
                <c:pt idx="29">
                  <c:v>0.40902777777777799</c:v>
                </c:pt>
                <c:pt idx="30">
                  <c:v>0.40972222222222199</c:v>
                </c:pt>
                <c:pt idx="31">
                  <c:v>0.41111111111111098</c:v>
                </c:pt>
                <c:pt idx="32">
                  <c:v>0.41249999999999998</c:v>
                </c:pt>
                <c:pt idx="33">
                  <c:v>0.41388888888888897</c:v>
                </c:pt>
                <c:pt idx="34">
                  <c:v>0.41458333333333303</c:v>
                </c:pt>
                <c:pt idx="35">
                  <c:v>0.41597222222222202</c:v>
                </c:pt>
                <c:pt idx="36">
                  <c:v>0.41666666666666702</c:v>
                </c:pt>
                <c:pt idx="37">
                  <c:v>0.41805555555555601</c:v>
                </c:pt>
                <c:pt idx="38">
                  <c:v>0.41944444444444401</c:v>
                </c:pt>
                <c:pt idx="39">
                  <c:v>0.42013888888888901</c:v>
                </c:pt>
                <c:pt idx="40">
                  <c:v>0.421527777777778</c:v>
                </c:pt>
                <c:pt idx="41">
                  <c:v>0.422916666666667</c:v>
                </c:pt>
                <c:pt idx="42">
                  <c:v>0.42361111111111099</c:v>
                </c:pt>
                <c:pt idx="43">
                  <c:v>0.42499999999999999</c:v>
                </c:pt>
                <c:pt idx="44">
                  <c:v>0.42638888888888898</c:v>
                </c:pt>
                <c:pt idx="45">
                  <c:v>0.42708333333333298</c:v>
                </c:pt>
                <c:pt idx="46">
                  <c:v>0.42847222222222198</c:v>
                </c:pt>
                <c:pt idx="47">
                  <c:v>0.42986111111111103</c:v>
                </c:pt>
                <c:pt idx="48">
                  <c:v>0.43125000000000002</c:v>
                </c:pt>
                <c:pt idx="49">
                  <c:v>0.43194444444444402</c:v>
                </c:pt>
                <c:pt idx="50">
                  <c:v>0.43333333333333302</c:v>
                </c:pt>
                <c:pt idx="51">
                  <c:v>0.43472222222222201</c:v>
                </c:pt>
                <c:pt idx="52">
                  <c:v>0.43541666666666701</c:v>
                </c:pt>
                <c:pt idx="53">
                  <c:v>0.436805555555556</c:v>
                </c:pt>
                <c:pt idx="54">
                  <c:v>0.4375</c:v>
                </c:pt>
                <c:pt idx="55">
                  <c:v>0.43888888888888899</c:v>
                </c:pt>
                <c:pt idx="56">
                  <c:v>0.44027777777777799</c:v>
                </c:pt>
                <c:pt idx="57">
                  <c:v>0.44166666666666698</c:v>
                </c:pt>
                <c:pt idx="58">
                  <c:v>0.44236111111111098</c:v>
                </c:pt>
              </c:numCache>
            </c:numRef>
          </c:cat>
          <c:val>
            <c:numRef>
              <c:f>直行!$J$5:$J$63</c:f>
              <c:numCache>
                <c:formatCode>General</c:formatCode>
                <c:ptCount val="59"/>
                <c:pt idx="0">
                  <c:v>7</c:v>
                </c:pt>
                <c:pt idx="1">
                  <c:v>8</c:v>
                </c:pt>
                <c:pt idx="2">
                  <c:v>13</c:v>
                </c:pt>
                <c:pt idx="3">
                  <c:v>6</c:v>
                </c:pt>
                <c:pt idx="4">
                  <c:v>9</c:v>
                </c:pt>
                <c:pt idx="5">
                  <c:v>6</c:v>
                </c:pt>
                <c:pt idx="6">
                  <c:v>10</c:v>
                </c:pt>
                <c:pt idx="7">
                  <c:v>6</c:v>
                </c:pt>
                <c:pt idx="8">
                  <c:v>13</c:v>
                </c:pt>
                <c:pt idx="9">
                  <c:v>11</c:v>
                </c:pt>
                <c:pt idx="10">
                  <c:v>6</c:v>
                </c:pt>
                <c:pt idx="11">
                  <c:v>5</c:v>
                </c:pt>
                <c:pt idx="12">
                  <c:v>4</c:v>
                </c:pt>
                <c:pt idx="13">
                  <c:v>8</c:v>
                </c:pt>
                <c:pt idx="14">
                  <c:v>7</c:v>
                </c:pt>
                <c:pt idx="15">
                  <c:v>15</c:v>
                </c:pt>
                <c:pt idx="16">
                  <c:v>4</c:v>
                </c:pt>
                <c:pt idx="17">
                  <c:v>9</c:v>
                </c:pt>
                <c:pt idx="18">
                  <c:v>8</c:v>
                </c:pt>
                <c:pt idx="19">
                  <c:v>9</c:v>
                </c:pt>
                <c:pt idx="20">
                  <c:v>6</c:v>
                </c:pt>
                <c:pt idx="21">
                  <c:v>3</c:v>
                </c:pt>
                <c:pt idx="22">
                  <c:v>8</c:v>
                </c:pt>
                <c:pt idx="23">
                  <c:v>7</c:v>
                </c:pt>
                <c:pt idx="24">
                  <c:v>3</c:v>
                </c:pt>
                <c:pt idx="25">
                  <c:v>11</c:v>
                </c:pt>
                <c:pt idx="26">
                  <c:v>10</c:v>
                </c:pt>
                <c:pt idx="27">
                  <c:v>9</c:v>
                </c:pt>
                <c:pt idx="28">
                  <c:v>6</c:v>
                </c:pt>
                <c:pt idx="29">
                  <c:v>5</c:v>
                </c:pt>
                <c:pt idx="30">
                  <c:v>8</c:v>
                </c:pt>
                <c:pt idx="31">
                  <c:v>6</c:v>
                </c:pt>
                <c:pt idx="32">
                  <c:v>16</c:v>
                </c:pt>
                <c:pt idx="33">
                  <c:v>3</c:v>
                </c:pt>
                <c:pt idx="34">
                  <c:v>10</c:v>
                </c:pt>
                <c:pt idx="35">
                  <c:v>6</c:v>
                </c:pt>
                <c:pt idx="36">
                  <c:v>2</c:v>
                </c:pt>
                <c:pt idx="37">
                  <c:v>9</c:v>
                </c:pt>
                <c:pt idx="38">
                  <c:v>4</c:v>
                </c:pt>
                <c:pt idx="39">
                  <c:v>15</c:v>
                </c:pt>
                <c:pt idx="40">
                  <c:v>4</c:v>
                </c:pt>
                <c:pt idx="41">
                  <c:v>6</c:v>
                </c:pt>
                <c:pt idx="42">
                  <c:v>10</c:v>
                </c:pt>
                <c:pt idx="43">
                  <c:v>7</c:v>
                </c:pt>
                <c:pt idx="44">
                  <c:v>6</c:v>
                </c:pt>
                <c:pt idx="45">
                  <c:v>12</c:v>
                </c:pt>
                <c:pt idx="46">
                  <c:v>5</c:v>
                </c:pt>
                <c:pt idx="47">
                  <c:v>16</c:v>
                </c:pt>
                <c:pt idx="48">
                  <c:v>8</c:v>
                </c:pt>
                <c:pt idx="49">
                  <c:v>7</c:v>
                </c:pt>
                <c:pt idx="50">
                  <c:v>6</c:v>
                </c:pt>
                <c:pt idx="51">
                  <c:v>4</c:v>
                </c:pt>
                <c:pt idx="52">
                  <c:v>8</c:v>
                </c:pt>
                <c:pt idx="53">
                  <c:v>4</c:v>
                </c:pt>
                <c:pt idx="54">
                  <c:v>14</c:v>
                </c:pt>
                <c:pt idx="55">
                  <c:v>6</c:v>
                </c:pt>
                <c:pt idx="56">
                  <c:v>11</c:v>
                </c:pt>
                <c:pt idx="57">
                  <c:v>9</c:v>
                </c:pt>
                <c:pt idx="58">
                  <c:v>10</c:v>
                </c:pt>
              </c:numCache>
            </c:numRef>
          </c:val>
          <c:smooth val="0"/>
          <c:extLst>
            <c:ext xmlns:c16="http://schemas.microsoft.com/office/drawing/2014/chart" uri="{C3380CC4-5D6E-409C-BE32-E72D297353CC}">
              <c16:uniqueId val="{00000001-8F20-495D-B9D9-23144A1E21CD}"/>
            </c:ext>
          </c:extLst>
        </c:ser>
        <c:dLbls>
          <c:showLegendKey val="0"/>
          <c:showVal val="0"/>
          <c:showCatName val="0"/>
          <c:showSerName val="0"/>
          <c:showPercent val="0"/>
          <c:showBubbleSize val="0"/>
        </c:dLbls>
        <c:marker val="1"/>
        <c:smooth val="0"/>
        <c:axId val="152227200"/>
        <c:axId val="152233088"/>
      </c:lineChart>
      <c:catAx>
        <c:axId val="152223744"/>
        <c:scaling>
          <c:orientation val="minMax"/>
        </c:scaling>
        <c:delete val="0"/>
        <c:axPos val="b"/>
        <c:numFmt formatCode="h:mm"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2225280"/>
        <c:crosses val="autoZero"/>
        <c:auto val="1"/>
        <c:lblAlgn val="ctr"/>
        <c:lblOffset val="100"/>
        <c:noMultiLvlLbl val="0"/>
      </c:catAx>
      <c:valAx>
        <c:axId val="152225280"/>
        <c:scaling>
          <c:orientation val="minMax"/>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排队长度</a:t>
                </a:r>
                <a:r>
                  <a:rPr lang="en-US" altLang="zh-CN"/>
                  <a:t>(m)</a:t>
                </a:r>
                <a:endParaRPr lang="zh-CN" altLang="en-US"/>
              </a:p>
            </c:rich>
          </c:tx>
          <c:overlay val="0"/>
          <c:spPr>
            <a:noFill/>
            <a:ln>
              <a:noFill/>
            </a:ln>
            <a:effectLst/>
          </c:spPr>
        </c:title>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2223744"/>
        <c:crosses val="autoZero"/>
        <c:crossBetween val="between"/>
      </c:valAx>
      <c:catAx>
        <c:axId val="152227200"/>
        <c:scaling>
          <c:orientation val="minMax"/>
        </c:scaling>
        <c:delete val="1"/>
        <c:axPos val="b"/>
        <c:numFmt formatCode="h:mm" sourceLinked="1"/>
        <c:majorTickMark val="out"/>
        <c:minorTickMark val="none"/>
        <c:tickLblPos val="nextTo"/>
        <c:crossAx val="152233088"/>
        <c:crosses val="autoZero"/>
        <c:auto val="1"/>
        <c:lblAlgn val="ctr"/>
        <c:lblOffset val="100"/>
        <c:noMultiLvlLbl val="0"/>
      </c:catAx>
      <c:valAx>
        <c:axId val="152233088"/>
        <c:scaling>
          <c:orientation val="minMax"/>
        </c:scaling>
        <c:delete val="0"/>
        <c:axPos val="r"/>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152227200"/>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2019/12/15</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137751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407131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259208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a:extLst>
              <a:ext uri="{FF2B5EF4-FFF2-40B4-BE49-F238E27FC236}">
                <a16:creationId xmlns:a16="http://schemas.microsoft.com/office/drawing/2014/main" id="{0E26178A-6305-44CC-BC97-525F6AC3D0E6}"/>
              </a:ext>
            </a:extLst>
          </p:cNvPr>
          <p:cNvSpPr>
            <a:spLocks noGrp="1" noRot="1" noChangeAspect="1" noChangeArrowheads="1" noTextEdit="1"/>
          </p:cNvSpPr>
          <p:nvPr>
            <p:ph type="sldImg"/>
          </p:nvPr>
        </p:nvSpPr>
        <p:spPr>
          <a:ln/>
        </p:spPr>
      </p:sp>
      <p:sp>
        <p:nvSpPr>
          <p:cNvPr id="6147" name="备注占位符 2">
            <a:extLst>
              <a:ext uri="{FF2B5EF4-FFF2-40B4-BE49-F238E27FC236}">
                <a16:creationId xmlns:a16="http://schemas.microsoft.com/office/drawing/2014/main" id="{63F9CAD3-8DA5-4A67-9FF3-2B0CC040A2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8" name="灯片编号占位符 3">
            <a:extLst>
              <a:ext uri="{FF2B5EF4-FFF2-40B4-BE49-F238E27FC236}">
                <a16:creationId xmlns:a16="http://schemas.microsoft.com/office/drawing/2014/main" id="{CCB2DF10-2A78-4901-A461-944CC506BA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91B213-9BB0-4EDC-B2E6-FB75FBAD0174}" type="slidenum">
              <a:rPr kumimoji="1" lang="en-US" altLang="zh-CN" sz="12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1"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a:extLst>
              <a:ext uri="{FF2B5EF4-FFF2-40B4-BE49-F238E27FC236}">
                <a16:creationId xmlns:a16="http://schemas.microsoft.com/office/drawing/2014/main" id="{51C335E5-1C32-4FDA-BD23-52B74FC9CC92}"/>
              </a:ext>
            </a:extLst>
          </p:cNvPr>
          <p:cNvSpPr>
            <a:spLocks noGrp="1" noRot="1" noChangeAspect="1" noChangeArrowheads="1" noTextEdit="1"/>
          </p:cNvSpPr>
          <p:nvPr>
            <p:ph type="sldImg"/>
          </p:nvPr>
        </p:nvSpPr>
        <p:spPr>
          <a:ln/>
        </p:spPr>
      </p:sp>
      <p:sp>
        <p:nvSpPr>
          <p:cNvPr id="13315" name="备注占位符 2">
            <a:extLst>
              <a:ext uri="{FF2B5EF4-FFF2-40B4-BE49-F238E27FC236}">
                <a16:creationId xmlns:a16="http://schemas.microsoft.com/office/drawing/2014/main" id="{5FFBF5EE-A40A-4F08-86D1-0C0F76E795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16" name="灯片编号占位符 3">
            <a:extLst>
              <a:ext uri="{FF2B5EF4-FFF2-40B4-BE49-F238E27FC236}">
                <a16:creationId xmlns:a16="http://schemas.microsoft.com/office/drawing/2014/main" id="{481C6CAF-50BA-4E5A-8E70-8296841CAD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7417FC-0915-43DB-904B-76066CCC741F}" type="slidenum">
              <a:rPr kumimoji="1" lang="en-US" altLang="zh-CN" sz="12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1"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a:extLst>
              <a:ext uri="{FF2B5EF4-FFF2-40B4-BE49-F238E27FC236}">
                <a16:creationId xmlns:a16="http://schemas.microsoft.com/office/drawing/2014/main" id="{646C929E-EE96-4BAF-B3CC-A2CA68C7BAF6}"/>
              </a:ext>
            </a:extLst>
          </p:cNvPr>
          <p:cNvSpPr>
            <a:spLocks noGrp="1" noRot="1" noChangeAspect="1" noChangeArrowheads="1" noTextEdit="1"/>
          </p:cNvSpPr>
          <p:nvPr>
            <p:ph type="sldImg"/>
          </p:nvPr>
        </p:nvSpPr>
        <p:spPr>
          <a:ln/>
        </p:spPr>
      </p:sp>
      <p:sp>
        <p:nvSpPr>
          <p:cNvPr id="7171" name="备注占位符 2">
            <a:extLst>
              <a:ext uri="{FF2B5EF4-FFF2-40B4-BE49-F238E27FC236}">
                <a16:creationId xmlns:a16="http://schemas.microsoft.com/office/drawing/2014/main" id="{3D5DE5E5-99C4-4B96-B75C-3290E0C846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a:t>（</a:t>
            </a:r>
            <a:r>
              <a:rPr lang="en-US" altLang="zh-CN"/>
              <a:t>1</a:t>
            </a:r>
            <a:r>
              <a:rPr lang="zh-CN" altLang="zh-CN"/>
              <a:t>）</a:t>
            </a:r>
            <a:r>
              <a:rPr lang="en-US" altLang="zh-CN"/>
              <a:t>3</a:t>
            </a:r>
            <a:r>
              <a:rPr lang="zh-CN" altLang="zh-CN"/>
              <a:t>车道没有出现过由于排队较长而分不清直行和右转车辆</a:t>
            </a:r>
          </a:p>
          <a:p>
            <a:r>
              <a:rPr lang="zh-CN" altLang="zh-CN"/>
              <a:t>程度的现象，而右转车辆没有排队现象，不测量。</a:t>
            </a:r>
          </a:p>
          <a:p>
            <a:r>
              <a:rPr lang="zh-CN" altLang="zh-CN"/>
              <a:t>（</a:t>
            </a:r>
            <a:r>
              <a:rPr lang="en-US" altLang="zh-CN"/>
              <a:t>2</a:t>
            </a:r>
            <a:r>
              <a:rPr lang="zh-CN" altLang="zh-CN"/>
              <a:t>）直行车道的排队车辆优先选择</a:t>
            </a:r>
            <a:r>
              <a:rPr lang="en-US" altLang="zh-CN"/>
              <a:t>1</a:t>
            </a:r>
            <a:r>
              <a:rPr lang="zh-CN" altLang="zh-CN"/>
              <a:t>、</a:t>
            </a:r>
            <a:r>
              <a:rPr lang="en-US" altLang="zh-CN"/>
              <a:t>2</a:t>
            </a:r>
            <a:r>
              <a:rPr lang="zh-CN" altLang="zh-CN"/>
              <a:t>车道，特别是</a:t>
            </a:r>
            <a:r>
              <a:rPr lang="en-US" altLang="zh-CN"/>
              <a:t>1</a:t>
            </a:r>
            <a:r>
              <a:rPr lang="zh-CN" altLang="zh-CN"/>
              <a:t>车道。</a:t>
            </a:r>
          </a:p>
          <a:p>
            <a:r>
              <a:rPr lang="en-US" altLang="zh-CN"/>
              <a:t> </a:t>
            </a:r>
            <a:r>
              <a:rPr lang="zh-CN" altLang="zh-CN"/>
              <a:t>原因分析：在直行车道的红灯期间，</a:t>
            </a:r>
            <a:r>
              <a:rPr lang="en-US" altLang="zh-CN"/>
              <a:t>3</a:t>
            </a:r>
            <a:r>
              <a:rPr lang="zh-CN" altLang="zh-CN"/>
              <a:t>车道的前端的斑马线处会聚集很多非机动车辆，数量很多时甚至会排到</a:t>
            </a:r>
            <a:r>
              <a:rPr lang="en-US" altLang="zh-CN"/>
              <a:t>2</a:t>
            </a:r>
            <a:r>
              <a:rPr lang="zh-CN" altLang="zh-CN"/>
              <a:t>车道前，由于这些非机动车辆导致的绿灯亮起而仍无法很快过交叉口的延误在</a:t>
            </a:r>
            <a:r>
              <a:rPr lang="en-US" altLang="zh-CN"/>
              <a:t>1</a:t>
            </a:r>
            <a:r>
              <a:rPr lang="zh-CN" altLang="zh-CN"/>
              <a:t>、</a:t>
            </a:r>
            <a:r>
              <a:rPr lang="en-US" altLang="zh-CN"/>
              <a:t>2</a:t>
            </a:r>
            <a:r>
              <a:rPr lang="zh-CN" altLang="zh-CN"/>
              <a:t>、</a:t>
            </a:r>
            <a:r>
              <a:rPr lang="en-US" altLang="zh-CN"/>
              <a:t>3</a:t>
            </a:r>
            <a:r>
              <a:rPr lang="zh-CN" altLang="zh-CN"/>
              <a:t>车道上是逐渐递增的，因此很多车辆在</a:t>
            </a:r>
            <a:r>
              <a:rPr lang="en-US" altLang="zh-CN"/>
              <a:t>1</a:t>
            </a:r>
            <a:r>
              <a:rPr lang="zh-CN" altLang="zh-CN"/>
              <a:t>、</a:t>
            </a:r>
            <a:r>
              <a:rPr lang="en-US" altLang="zh-CN"/>
              <a:t>2</a:t>
            </a:r>
            <a:r>
              <a:rPr lang="zh-CN" altLang="zh-CN"/>
              <a:t>车道排队长度较长的情况下仍然宁愿选择排在</a:t>
            </a:r>
            <a:r>
              <a:rPr lang="en-US" altLang="zh-CN"/>
              <a:t>1</a:t>
            </a:r>
            <a:r>
              <a:rPr lang="zh-CN" altLang="zh-CN"/>
              <a:t>、</a:t>
            </a:r>
            <a:r>
              <a:rPr lang="en-US" altLang="zh-CN"/>
              <a:t>2</a:t>
            </a:r>
            <a:r>
              <a:rPr lang="zh-CN" altLang="zh-CN"/>
              <a:t>车道而上。如图</a:t>
            </a:r>
            <a:r>
              <a:rPr lang="en-US" altLang="zh-CN"/>
              <a:t>4.3.1</a:t>
            </a:r>
            <a:r>
              <a:rPr lang="zh-CN" altLang="zh-CN"/>
              <a:t>。</a:t>
            </a:r>
          </a:p>
          <a:p>
            <a:endParaRPr lang="zh-CN" altLang="en-US"/>
          </a:p>
        </p:txBody>
      </p:sp>
      <p:sp>
        <p:nvSpPr>
          <p:cNvPr id="7172" name="灯片编号占位符 3">
            <a:extLst>
              <a:ext uri="{FF2B5EF4-FFF2-40B4-BE49-F238E27FC236}">
                <a16:creationId xmlns:a16="http://schemas.microsoft.com/office/drawing/2014/main" id="{96B3E408-7EE0-42A7-8197-C9D1A45BD8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F25BAA6-5744-4672-ADE3-0A1E0F62DF45}" type="slidenum">
              <a:rPr lang="en-US" altLang="zh-CN" smtClean="0">
                <a:latin typeface="Times New Roman" panose="02020603050405020304" pitchFamily="18" charset="0"/>
              </a:rPr>
              <a:pPr/>
              <a:t>21</a:t>
            </a:fld>
            <a:endParaRPr lang="en-US" altLang="zh-CN">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E55805B4-447E-4B8A-B10D-9860242864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E2B3697E-01CD-4E01-9CD3-AEEA77274CE6}" type="slidenum">
              <a:rPr lang="en-US" altLang="zh-CN" smtClean="0"/>
              <a:pPr>
                <a:spcBef>
                  <a:spcPct val="0"/>
                </a:spcBef>
              </a:pPr>
              <a:t>22</a:t>
            </a:fld>
            <a:endParaRPr lang="en-US" altLang="zh-CN"/>
          </a:p>
        </p:txBody>
      </p:sp>
      <p:sp>
        <p:nvSpPr>
          <p:cNvPr id="9219" name="Rectangle 2">
            <a:extLst>
              <a:ext uri="{FF2B5EF4-FFF2-40B4-BE49-F238E27FC236}">
                <a16:creationId xmlns:a16="http://schemas.microsoft.com/office/drawing/2014/main" id="{461F3609-AF3A-4538-8DDC-C1216C007209}"/>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155B13D7-0A6C-4C86-9B72-8F946B4F57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9619565C-91C5-43AE-AFED-817096FEC908}"/>
              </a:ext>
            </a:extLst>
          </p:cNvPr>
          <p:cNvSpPr>
            <a:spLocks noGrp="1" noRot="1" noChangeAspect="1" noChangeArrowheads="1" noTextEdit="1"/>
          </p:cNvSpPr>
          <p:nvPr>
            <p:ph type="sldImg"/>
          </p:nvPr>
        </p:nvSpPr>
        <p:spPr>
          <a:ln/>
        </p:spPr>
      </p:sp>
      <p:sp>
        <p:nvSpPr>
          <p:cNvPr id="11267" name="备注占位符 2">
            <a:extLst>
              <a:ext uri="{FF2B5EF4-FFF2-40B4-BE49-F238E27FC236}">
                <a16:creationId xmlns:a16="http://schemas.microsoft.com/office/drawing/2014/main" id="{4AB42DC3-D9E0-44A6-890D-5930EC8EEF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a:extLst>
              <a:ext uri="{FF2B5EF4-FFF2-40B4-BE49-F238E27FC236}">
                <a16:creationId xmlns:a16="http://schemas.microsoft.com/office/drawing/2014/main" id="{9AA2F60A-6E37-4765-956C-813D8EC368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EDCBC57-3AD4-4967-8EDD-F11FF755C8E4}" type="slidenum">
              <a:rPr lang="en-US" altLang="zh-CN" smtClean="0">
                <a:latin typeface="Times New Roman" panose="02020603050405020304" pitchFamily="18" charset="0"/>
              </a:rPr>
              <a:pPr/>
              <a:t>23</a:t>
            </a:fld>
            <a:endParaRPr lang="en-US" altLang="zh-CN">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FB0888FC-3FCC-4AFA-859E-55DBAA57C1A3}"/>
              </a:ext>
            </a:extLst>
          </p:cNvPr>
          <p:cNvSpPr>
            <a:spLocks noGrp="1" noRot="1" noChangeAspect="1" noChangeArrowheads="1" noTextEdit="1"/>
          </p:cNvSpPr>
          <p:nvPr>
            <p:ph type="sldImg"/>
          </p:nvPr>
        </p:nvSpPr>
        <p:spPr>
          <a:ln/>
        </p:spPr>
      </p:sp>
      <p:sp>
        <p:nvSpPr>
          <p:cNvPr id="14339" name="备注占位符 2">
            <a:extLst>
              <a:ext uri="{FF2B5EF4-FFF2-40B4-BE49-F238E27FC236}">
                <a16:creationId xmlns:a16="http://schemas.microsoft.com/office/drawing/2014/main" id="{D9C0AD0B-4D8A-4D73-BB27-85CD3C7E4D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a:t>（三）排队期间出现的问题：</a:t>
            </a:r>
          </a:p>
          <a:p>
            <a:r>
              <a:rPr lang="zh-CN" altLang="zh-CN"/>
              <a:t>掉头的排队产生原因有一个比较奇特，就是车辆停滞产生的主动排队：</a:t>
            </a:r>
          </a:p>
          <a:p>
            <a:r>
              <a:rPr lang="zh-CN" altLang="zh-CN"/>
              <a:t>在掉头的信号灯从红灯变为绿灯后，无论是排队第一辆车还是排队中间的车辆，会出现车辆并不启动的现象，耽误了后续车辆的通行，减少了绿灯时间里的通行效率，从而造成二次排队。这种情况出在调查期间现了多次，我认为可能是信号灯设置位置不太合理。信号灯的设置顺序是，掉头车道</a:t>
            </a:r>
            <a:r>
              <a:rPr lang="en-US" altLang="zh-CN"/>
              <a:t>-&gt;BRT</a:t>
            </a:r>
            <a:r>
              <a:rPr lang="zh-CN" altLang="zh-CN"/>
              <a:t>车道</a:t>
            </a:r>
            <a:r>
              <a:rPr lang="en-US" altLang="zh-CN"/>
              <a:t>-&gt;</a:t>
            </a:r>
            <a:r>
              <a:rPr lang="zh-CN" altLang="zh-CN"/>
              <a:t>直行车道，而车道的设置是</a:t>
            </a:r>
            <a:r>
              <a:rPr lang="en-US" altLang="zh-CN"/>
              <a:t>BRT</a:t>
            </a:r>
            <a:r>
              <a:rPr lang="zh-CN" altLang="zh-CN"/>
              <a:t>车道</a:t>
            </a:r>
            <a:r>
              <a:rPr lang="en-US" altLang="zh-CN"/>
              <a:t>-&gt;</a:t>
            </a:r>
            <a:r>
              <a:rPr lang="zh-CN" altLang="zh-CN"/>
              <a:t>掉头车道</a:t>
            </a:r>
            <a:r>
              <a:rPr lang="en-US" altLang="zh-CN"/>
              <a:t>-&gt;</a:t>
            </a:r>
            <a:r>
              <a:rPr lang="zh-CN" altLang="zh-CN"/>
              <a:t>直行车道，而且掉头车道的信号灯还是孤立的，因此</a:t>
            </a:r>
            <a:r>
              <a:rPr lang="en-US" altLang="zh-CN"/>
              <a:t>BRT</a:t>
            </a:r>
            <a:r>
              <a:rPr lang="zh-CN" altLang="zh-CN"/>
              <a:t>车道的信号灯特别像是掉头车道的，而掉头车道的信号灯特别像是给</a:t>
            </a:r>
            <a:r>
              <a:rPr lang="en-US" altLang="zh-CN"/>
              <a:t>BRT</a:t>
            </a:r>
            <a:r>
              <a:rPr lang="zh-CN" altLang="zh-CN"/>
              <a:t>车道的，由此造成了不必要的延误。见图</a:t>
            </a:r>
            <a:r>
              <a:rPr lang="en-US" altLang="zh-CN"/>
              <a:t>4.3.1</a:t>
            </a:r>
            <a:r>
              <a:rPr lang="zh-CN" altLang="zh-CN"/>
              <a:t>的红圈。</a:t>
            </a:r>
          </a:p>
          <a:p>
            <a:endParaRPr lang="zh-CN" altLang="en-US"/>
          </a:p>
        </p:txBody>
      </p:sp>
      <p:sp>
        <p:nvSpPr>
          <p:cNvPr id="14340" name="灯片编号占位符 3">
            <a:extLst>
              <a:ext uri="{FF2B5EF4-FFF2-40B4-BE49-F238E27FC236}">
                <a16:creationId xmlns:a16="http://schemas.microsoft.com/office/drawing/2014/main" id="{CF314EFE-7224-4FA7-A7F5-72A30C4104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BEE6C02-BF98-45E1-AC03-6609087E7B34}" type="slidenum">
              <a:rPr lang="en-US" altLang="zh-CN" smtClean="0">
                <a:latin typeface="Times New Roman" panose="02020603050405020304" pitchFamily="18" charset="0"/>
              </a:rPr>
              <a:pPr/>
              <a:t>25</a:t>
            </a:fld>
            <a:endParaRPr lang="en-US" altLang="zh-CN">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8797DBC1-FE7A-479D-85F2-090BC919FE96}"/>
              </a:ext>
            </a:extLst>
          </p:cNvPr>
          <p:cNvSpPr>
            <a:spLocks noGrp="1" noRot="1" noChangeAspect="1" noChangeArrowheads="1" noTextEdit="1"/>
          </p:cNvSpPr>
          <p:nvPr>
            <p:ph type="sldImg"/>
          </p:nvPr>
        </p:nvSpPr>
        <p:spPr>
          <a:ln/>
        </p:spPr>
      </p:sp>
      <p:sp>
        <p:nvSpPr>
          <p:cNvPr id="16387" name="备注占位符 2">
            <a:extLst>
              <a:ext uri="{FF2B5EF4-FFF2-40B4-BE49-F238E27FC236}">
                <a16:creationId xmlns:a16="http://schemas.microsoft.com/office/drawing/2014/main" id="{B4EB95D8-7814-4B1F-ABD3-FDAE2A038E4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a:t>直行车道的出租车有很多，而根据以上阐明的车辆排队情况，</a:t>
            </a:r>
            <a:r>
              <a:rPr lang="en-US" altLang="zh-CN"/>
              <a:t>1</a:t>
            </a:r>
            <a:r>
              <a:rPr lang="zh-CN" altLang="zh-CN"/>
              <a:t>车道的车辆长度往往是最长的，因此出租车在来到</a:t>
            </a:r>
            <a:r>
              <a:rPr lang="en-US" altLang="zh-CN"/>
              <a:t>1</a:t>
            </a:r>
            <a:r>
              <a:rPr lang="zh-CN" altLang="zh-CN"/>
              <a:t>、</a:t>
            </a:r>
            <a:r>
              <a:rPr lang="en-US" altLang="zh-CN"/>
              <a:t>2</a:t>
            </a:r>
            <a:r>
              <a:rPr lang="zh-CN" altLang="zh-CN"/>
              <a:t>车道时经常选择变道去到</a:t>
            </a:r>
            <a:r>
              <a:rPr lang="en-US" altLang="zh-CN"/>
              <a:t>3</a:t>
            </a:r>
            <a:r>
              <a:rPr lang="zh-CN" altLang="zh-CN"/>
              <a:t>车道进行排队。在</a:t>
            </a:r>
            <a:r>
              <a:rPr lang="en-US" altLang="zh-CN"/>
              <a:t>8:00~9:00</a:t>
            </a:r>
            <a:r>
              <a:rPr lang="zh-CN" altLang="zh-CN"/>
              <a:t>时段的队尾出租车位置测量时，这种情况尤为突出，因此所测得的数据中，最大排队长度的车道有出租车的概率仅有约</a:t>
            </a:r>
            <a:r>
              <a:rPr lang="en-US" altLang="zh-CN"/>
              <a:t>40~50%</a:t>
            </a:r>
            <a:r>
              <a:rPr lang="zh-CN" altLang="zh-CN"/>
              <a:t>，而且出租车的位置分布跨度较大，在车队前面、中间、后面均有一定程度的分布，在拟合模型时误差会比较大。</a:t>
            </a:r>
          </a:p>
          <a:p>
            <a:endParaRPr lang="zh-CN" altLang="en-US"/>
          </a:p>
        </p:txBody>
      </p:sp>
      <p:sp>
        <p:nvSpPr>
          <p:cNvPr id="16388" name="灯片编号占位符 3">
            <a:extLst>
              <a:ext uri="{FF2B5EF4-FFF2-40B4-BE49-F238E27FC236}">
                <a16:creationId xmlns:a16="http://schemas.microsoft.com/office/drawing/2014/main" id="{5E3B2FE8-A52B-4070-ADF9-5CE1FD44DF8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451E305-2561-4A63-92AE-E05C8654898F}" type="slidenum">
              <a:rPr lang="en-US" altLang="zh-CN" smtClean="0">
                <a:latin typeface="Times New Roman" panose="02020603050405020304" pitchFamily="18" charset="0"/>
              </a:rPr>
              <a:pPr/>
              <a:t>26</a:t>
            </a:fld>
            <a:endParaRPr lang="en-US" altLang="zh-CN">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a:extLst>
              <a:ext uri="{FF2B5EF4-FFF2-40B4-BE49-F238E27FC236}">
                <a16:creationId xmlns:a16="http://schemas.microsoft.com/office/drawing/2014/main" id="{246CA8A6-BEC4-4F3C-8F1E-17E5469BAF5B}"/>
              </a:ext>
            </a:extLst>
          </p:cNvPr>
          <p:cNvSpPr>
            <a:spLocks noGrp="1" noRot="1" noChangeAspect="1" noChangeArrowheads="1" noTextEdit="1"/>
          </p:cNvSpPr>
          <p:nvPr>
            <p:ph type="sldImg"/>
          </p:nvPr>
        </p:nvSpPr>
        <p:spPr>
          <a:ln/>
        </p:spPr>
      </p:sp>
      <p:sp>
        <p:nvSpPr>
          <p:cNvPr id="18435" name="备注占位符 2">
            <a:extLst>
              <a:ext uri="{FF2B5EF4-FFF2-40B4-BE49-F238E27FC236}">
                <a16:creationId xmlns:a16="http://schemas.microsoft.com/office/drawing/2014/main" id="{8857E31D-4FAD-4523-A92A-36AA754E88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36" name="灯片编号占位符 3">
            <a:extLst>
              <a:ext uri="{FF2B5EF4-FFF2-40B4-BE49-F238E27FC236}">
                <a16:creationId xmlns:a16="http://schemas.microsoft.com/office/drawing/2014/main" id="{126C41DF-33F9-4F28-AE5B-0F537E83104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003A3F6-D006-4CA3-920C-2F19B3565924}" type="slidenum">
              <a:rPr lang="en-US" altLang="zh-CN" smtClean="0">
                <a:latin typeface="Times New Roman" panose="02020603050405020304" pitchFamily="18" charset="0"/>
              </a:rPr>
              <a:pPr/>
              <a:t>27</a:t>
            </a:fld>
            <a:endParaRPr lang="en-US" altLang="zh-CN">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ln/>
        </p:spPr>
      </p:sp>
      <p:sp>
        <p:nvSpPr>
          <p:cNvPr id="7171" name="备注占位符 2"/>
          <p:cNvSpPr>
            <a:spLocks noGrp="1"/>
          </p:cNvSpPr>
          <p:nvPr>
            <p:ph type="body" idx="1"/>
          </p:nvPr>
        </p:nvSpPr>
        <p:spPr>
          <a:ln/>
        </p:spPr>
        <p:txBody>
          <a:bodyPr wrap="square" lIns="91440" tIns="45720" rIns="91440" bIns="45720" anchor="t"/>
          <a:lstStyle/>
          <a:p>
            <a:pPr lvl="0"/>
            <a:endParaRPr lang="zh-CN" altLang="en-US" dirty="0"/>
          </a:p>
        </p:txBody>
      </p:sp>
      <p:sp>
        <p:nvSpPr>
          <p:cNvPr id="71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Times New Roman" panose="02020603050405020304" pitchFamily="18" charset="0"/>
              </a:rPr>
              <a:t>30</a:t>
            </a:fld>
            <a:endParaRPr lang="en-US" altLang="zh-CN" sz="1200" dirty="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p:sp>
      <p:sp>
        <p:nvSpPr>
          <p:cNvPr id="7171" name="备注占位符 2"/>
          <p:cNvSpPr>
            <a:spLocks noGrp="1"/>
          </p:cNvSpPr>
          <p:nvPr>
            <p:ph type="body" idx="1"/>
          </p:nvPr>
        </p:nvSpPr>
        <p:spPr/>
        <p:txBody>
          <a:bodyPr wrap="square" lIns="91440" tIns="45720" rIns="91440" bIns="45720" anchor="t"/>
          <a:lstStyle/>
          <a:p>
            <a:pPr lvl="0"/>
            <a:r>
              <a:rPr lang="zh-CN" altLang="en-US" dirty="0"/>
              <a:t>①往来通达：阡陌～。②各种运输和邮电事业的总称。③抗日战争和解放战争时期指通信和联络工作。④指交通员。⑤</a:t>
            </a:r>
            <a:r>
              <a:rPr lang="en-US" altLang="zh-CN" dirty="0"/>
              <a:t>〈</a:t>
            </a:r>
            <a:r>
              <a:rPr lang="zh-CN" altLang="en-US" dirty="0"/>
              <a:t>书</a:t>
            </a:r>
            <a:r>
              <a:rPr lang="en-US" altLang="zh-CN" dirty="0"/>
              <a:t>〉</a:t>
            </a:r>
            <a:r>
              <a:rPr lang="zh-CN" altLang="en-US" dirty="0"/>
              <a:t>结交；勾结：～权贵 ㄧ～官府。</a:t>
            </a:r>
          </a:p>
        </p:txBody>
      </p:sp>
      <p:sp>
        <p:nvSpPr>
          <p:cNvPr id="71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Times New Roman" panose="02020603050405020304" pitchFamily="18" charset="0"/>
              </a:rPr>
              <a:t>34</a:t>
            </a:fld>
            <a:endParaRPr lang="en-US" altLang="zh-CN" sz="1200" dirty="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49</a:t>
            </a:fld>
            <a:endParaRPr lang="zh-CN" altLang="en-US" dirty="0"/>
          </a:p>
        </p:txBody>
      </p:sp>
    </p:spTree>
    <p:extLst>
      <p:ext uri="{BB962C8B-B14F-4D97-AF65-F5344CB8AC3E}">
        <p14:creationId xmlns:p14="http://schemas.microsoft.com/office/powerpoint/2010/main" val="363567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pPr/>
              <a:t>52</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300140"/>
      </p:ext>
    </p:extLst>
  </p:cSld>
  <p:clrMapOvr>
    <a:masterClrMapping/>
  </p:clrMapOvr>
  <p:transition spd="slow" advTm="0">
    <p:fade/>
  </p:transition>
  <p:extLst>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E9BB139-C8E2-4912-BAD3-28AEC8931359}"/>
              </a:ext>
            </a:extLst>
          </p:cNvPr>
          <p:cNvGrpSpPr>
            <a:grpSpLocks/>
          </p:cNvGrpSpPr>
          <p:nvPr/>
        </p:nvGrpSpPr>
        <p:grpSpPr bwMode="auto">
          <a:xfrm>
            <a:off x="0" y="0"/>
            <a:ext cx="9144000" cy="5143500"/>
            <a:chOff x="0" y="0"/>
            <a:chExt cx="5760" cy="4320"/>
          </a:xfrm>
        </p:grpSpPr>
        <p:sp>
          <p:nvSpPr>
            <p:cNvPr id="5" name="Rectangle 3">
              <a:extLst>
                <a:ext uri="{FF2B5EF4-FFF2-40B4-BE49-F238E27FC236}">
                  <a16:creationId xmlns:a16="http://schemas.microsoft.com/office/drawing/2014/main" id="{6768A1BE-A7DA-42BB-8E3B-3A0D49A51DA0}"/>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800">
                <a:latin typeface="Andale Sans" pitchFamily="34" charset="0"/>
              </a:endParaRPr>
            </a:p>
          </p:txBody>
        </p:sp>
        <p:sp>
          <p:nvSpPr>
            <p:cNvPr id="6" name="Rectangle 4">
              <a:extLst>
                <a:ext uri="{FF2B5EF4-FFF2-40B4-BE49-F238E27FC236}">
                  <a16:creationId xmlns:a16="http://schemas.microsoft.com/office/drawing/2014/main" id="{E941EF62-AAE6-45A9-AC1F-A77F25E421D5}"/>
                </a:ext>
              </a:extLst>
            </p:cNvPr>
            <p:cNvSpPr>
              <a:spLocks noChangeArrowheads="1"/>
            </p:cNvSpPr>
            <p:nvPr/>
          </p:nvSpPr>
          <p:spPr bwMode="hidden">
            <a:xfrm>
              <a:off x="1081" y="1065"/>
              <a:ext cx="4679" cy="1596"/>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grpSp>
          <p:nvGrpSpPr>
            <p:cNvPr id="7" name="Group 5">
              <a:extLst>
                <a:ext uri="{FF2B5EF4-FFF2-40B4-BE49-F238E27FC236}">
                  <a16:creationId xmlns:a16="http://schemas.microsoft.com/office/drawing/2014/main" id="{5DCB1916-4C9C-4EEB-9A51-11CA41D7D22A}"/>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99982EBA-2F44-4194-915B-59A4FD86A179}"/>
                  </a:ext>
                </a:extLst>
              </p:cNvPr>
              <p:cNvSpPr>
                <a:spLocks noChangeArrowheads="1"/>
              </p:cNvSpPr>
              <p:nvPr userDrawn="1"/>
            </p:nvSpPr>
            <p:spPr bwMode="auto">
              <a:xfrm>
                <a:off x="361" y="2257"/>
                <a:ext cx="363" cy="404"/>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9" name="Rectangle 7">
                <a:extLst>
                  <a:ext uri="{FF2B5EF4-FFF2-40B4-BE49-F238E27FC236}">
                    <a16:creationId xmlns:a16="http://schemas.microsoft.com/office/drawing/2014/main" id="{D9390171-6293-481F-9A33-245C684EC139}"/>
                  </a:ext>
                </a:extLst>
              </p:cNvPr>
              <p:cNvSpPr>
                <a:spLocks noChangeArrowheads="1"/>
              </p:cNvSpPr>
              <p:nvPr userDrawn="1"/>
            </p:nvSpPr>
            <p:spPr bwMode="auto">
              <a:xfrm>
                <a:off x="1081" y="1065"/>
                <a:ext cx="362" cy="405"/>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0" name="Rectangle 8">
                <a:extLst>
                  <a:ext uri="{FF2B5EF4-FFF2-40B4-BE49-F238E27FC236}">
                    <a16:creationId xmlns:a16="http://schemas.microsoft.com/office/drawing/2014/main" id="{DDAFDB76-407C-447C-95BD-A96CA8ECFB9A}"/>
                  </a:ext>
                </a:extLst>
              </p:cNvPr>
              <p:cNvSpPr>
                <a:spLocks noChangeArrowheads="1"/>
              </p:cNvSpPr>
              <p:nvPr userDrawn="1"/>
            </p:nvSpPr>
            <p:spPr bwMode="auto">
              <a:xfrm>
                <a:off x="1437" y="672"/>
                <a:ext cx="369" cy="400"/>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1" name="Rectangle 9">
                <a:extLst>
                  <a:ext uri="{FF2B5EF4-FFF2-40B4-BE49-F238E27FC236}">
                    <a16:creationId xmlns:a16="http://schemas.microsoft.com/office/drawing/2014/main" id="{4F55CDF8-BC91-45D5-8EFF-B6B60978CBE2}"/>
                  </a:ext>
                </a:extLst>
              </p:cNvPr>
              <p:cNvSpPr>
                <a:spLocks noChangeArrowheads="1"/>
              </p:cNvSpPr>
              <p:nvPr userDrawn="1"/>
            </p:nvSpPr>
            <p:spPr bwMode="auto">
              <a:xfrm>
                <a:off x="719" y="2257"/>
                <a:ext cx="368" cy="404"/>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2" name="Rectangle 10">
                <a:extLst>
                  <a:ext uri="{FF2B5EF4-FFF2-40B4-BE49-F238E27FC236}">
                    <a16:creationId xmlns:a16="http://schemas.microsoft.com/office/drawing/2014/main" id="{ED549356-0629-4D97-88F9-42F08D193E99}"/>
                  </a:ext>
                </a:extLst>
              </p:cNvPr>
              <p:cNvSpPr>
                <a:spLocks noChangeArrowheads="1"/>
              </p:cNvSpPr>
              <p:nvPr userDrawn="1"/>
            </p:nvSpPr>
            <p:spPr bwMode="auto">
              <a:xfrm>
                <a:off x="1437" y="1065"/>
                <a:ext cx="369" cy="405"/>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3" name="Rectangle 11">
                <a:extLst>
                  <a:ext uri="{FF2B5EF4-FFF2-40B4-BE49-F238E27FC236}">
                    <a16:creationId xmlns:a16="http://schemas.microsoft.com/office/drawing/2014/main" id="{AFF7C887-35D7-4E33-A49E-56905311FF54}"/>
                  </a:ext>
                </a:extLst>
              </p:cNvPr>
              <p:cNvSpPr>
                <a:spLocks noChangeArrowheads="1"/>
              </p:cNvSpPr>
              <p:nvPr userDrawn="1"/>
            </p:nvSpPr>
            <p:spPr bwMode="auto">
              <a:xfrm>
                <a:off x="719" y="1464"/>
                <a:ext cx="368" cy="39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4" name="Rectangle 12">
                <a:extLst>
                  <a:ext uri="{FF2B5EF4-FFF2-40B4-BE49-F238E27FC236}">
                    <a16:creationId xmlns:a16="http://schemas.microsoft.com/office/drawing/2014/main" id="{B0F34A77-B619-4E63-BF5F-FC3AB1C5C971}"/>
                  </a:ext>
                </a:extLst>
              </p:cNvPr>
              <p:cNvSpPr>
                <a:spLocks noChangeArrowheads="1"/>
              </p:cNvSpPr>
              <p:nvPr userDrawn="1"/>
            </p:nvSpPr>
            <p:spPr bwMode="auto">
              <a:xfrm>
                <a:off x="0" y="1464"/>
                <a:ext cx="367" cy="399"/>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5" name="Rectangle 13">
                <a:extLst>
                  <a:ext uri="{FF2B5EF4-FFF2-40B4-BE49-F238E27FC236}">
                    <a16:creationId xmlns:a16="http://schemas.microsoft.com/office/drawing/2014/main" id="{FD2A4DB5-21E9-40FC-BBCC-0AF33B37F40E}"/>
                  </a:ext>
                </a:extLst>
              </p:cNvPr>
              <p:cNvSpPr>
                <a:spLocks noChangeArrowheads="1"/>
              </p:cNvSpPr>
              <p:nvPr userDrawn="1"/>
            </p:nvSpPr>
            <p:spPr bwMode="auto">
              <a:xfrm>
                <a:off x="1081" y="1464"/>
                <a:ext cx="362" cy="39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6" name="Rectangle 14">
                <a:extLst>
                  <a:ext uri="{FF2B5EF4-FFF2-40B4-BE49-F238E27FC236}">
                    <a16:creationId xmlns:a16="http://schemas.microsoft.com/office/drawing/2014/main" id="{427D3867-D720-49A3-85A7-4064A724D8C7}"/>
                  </a:ext>
                </a:extLst>
              </p:cNvPr>
              <p:cNvSpPr>
                <a:spLocks noChangeArrowheads="1"/>
              </p:cNvSpPr>
              <p:nvPr userDrawn="1"/>
            </p:nvSpPr>
            <p:spPr bwMode="auto">
              <a:xfrm>
                <a:off x="361" y="1857"/>
                <a:ext cx="363" cy="406"/>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7" name="Rectangle 15">
                <a:extLst>
                  <a:ext uri="{FF2B5EF4-FFF2-40B4-BE49-F238E27FC236}">
                    <a16:creationId xmlns:a16="http://schemas.microsoft.com/office/drawing/2014/main" id="{61BD3E81-8FB4-48BC-91CB-A5F28DEB1C09}"/>
                  </a:ext>
                </a:extLst>
              </p:cNvPr>
              <p:cNvSpPr>
                <a:spLocks noChangeArrowheads="1"/>
              </p:cNvSpPr>
              <p:nvPr userDrawn="1"/>
            </p:nvSpPr>
            <p:spPr bwMode="auto">
              <a:xfrm>
                <a:off x="719" y="1857"/>
                <a:ext cx="368" cy="40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grpSp>
      </p:grpSp>
      <p:sp>
        <p:nvSpPr>
          <p:cNvPr id="166931" name="Rectangle 19"/>
          <p:cNvSpPr>
            <a:spLocks noGrp="1" noChangeArrowheads="1"/>
          </p:cNvSpPr>
          <p:nvPr>
            <p:ph type="ctrTitle"/>
          </p:nvPr>
        </p:nvSpPr>
        <p:spPr>
          <a:xfrm>
            <a:off x="2971800" y="1371600"/>
            <a:ext cx="6019800" cy="1657350"/>
          </a:xfrm>
        </p:spPr>
        <p:txBody>
          <a:bodyPr/>
          <a:lstStyle>
            <a:lvl1pPr>
              <a:defRPr sz="4050">
                <a:solidFill>
                  <a:srgbClr val="FFFFFF"/>
                </a:solidFill>
              </a:defRPr>
            </a:lvl1pPr>
          </a:lstStyle>
          <a:p>
            <a:r>
              <a:rPr lang="zh-CN" altLang="en-US"/>
              <a:t>单击此处编辑母版标题样式</a:t>
            </a:r>
          </a:p>
        </p:txBody>
      </p:sp>
      <p:sp>
        <p:nvSpPr>
          <p:cNvPr id="166932" name="Rectangle 20"/>
          <p:cNvSpPr>
            <a:spLocks noGrp="1" noChangeArrowheads="1"/>
          </p:cNvSpPr>
          <p:nvPr>
            <p:ph type="subTitle" idx="1"/>
          </p:nvPr>
        </p:nvSpPr>
        <p:spPr>
          <a:xfrm>
            <a:off x="2971800" y="3200400"/>
            <a:ext cx="6019800" cy="1314450"/>
          </a:xfrm>
        </p:spPr>
        <p:txBody>
          <a:bodyPr/>
          <a:lstStyle>
            <a:lvl1pPr marL="0" indent="0">
              <a:buFont typeface="Wingdings" pitchFamily="2" charset="2"/>
              <a:buNone/>
              <a:defRPr>
                <a:ea typeface="黑体" pitchFamily="2" charset="-122"/>
              </a:defRPr>
            </a:lvl1pPr>
          </a:lstStyle>
          <a:p>
            <a:r>
              <a:rPr lang="zh-CN" altLang="en-US"/>
              <a:t>单击此处编辑母版副标题样式</a:t>
            </a:r>
          </a:p>
        </p:txBody>
      </p:sp>
      <p:sp>
        <p:nvSpPr>
          <p:cNvPr id="18" name="Rectangle 16">
            <a:extLst>
              <a:ext uri="{FF2B5EF4-FFF2-40B4-BE49-F238E27FC236}">
                <a16:creationId xmlns:a16="http://schemas.microsoft.com/office/drawing/2014/main" id="{9DBE7072-5A09-4F7A-BB15-CA1169DF55F1}"/>
              </a:ext>
            </a:extLst>
          </p:cNvPr>
          <p:cNvSpPr>
            <a:spLocks noGrp="1" noChangeArrowheads="1"/>
          </p:cNvSpPr>
          <p:nvPr>
            <p:ph type="dt" sz="half" idx="10"/>
          </p:nvPr>
        </p:nvSpPr>
        <p:spPr>
          <a:xfrm>
            <a:off x="457200" y="4686300"/>
            <a:ext cx="2133600" cy="342900"/>
          </a:xfrm>
        </p:spPr>
        <p:txBody>
          <a:bodyPr/>
          <a:lstStyle>
            <a:lvl1pPr>
              <a:defRPr>
                <a:ea typeface="宋体" pitchFamily="2" charset="-122"/>
              </a:defRPr>
            </a:lvl1pPr>
          </a:lstStyle>
          <a:p>
            <a:pPr>
              <a:defRPr/>
            </a:pPr>
            <a:endParaRPr lang="en-US" altLang="zh-CN"/>
          </a:p>
        </p:txBody>
      </p:sp>
      <p:sp>
        <p:nvSpPr>
          <p:cNvPr id="19" name="Rectangle 17">
            <a:extLst>
              <a:ext uri="{FF2B5EF4-FFF2-40B4-BE49-F238E27FC236}">
                <a16:creationId xmlns:a16="http://schemas.microsoft.com/office/drawing/2014/main" id="{BE774D15-6FBF-4762-94BB-067B912C03ED}"/>
              </a:ext>
            </a:extLst>
          </p:cNvPr>
          <p:cNvSpPr>
            <a:spLocks noGrp="1" noChangeArrowheads="1"/>
          </p:cNvSpPr>
          <p:nvPr>
            <p:ph type="ftr" sz="quarter" idx="11"/>
          </p:nvPr>
        </p:nvSpPr>
        <p:spPr/>
        <p:txBody>
          <a:bodyPr/>
          <a:lstStyle>
            <a:lvl1pPr>
              <a:defRPr>
                <a:ea typeface="宋体" pitchFamily="2" charset="-122"/>
              </a:defRPr>
            </a:lvl1pPr>
          </a:lstStyle>
          <a:p>
            <a:pPr>
              <a:defRPr/>
            </a:pPr>
            <a:endParaRPr lang="en-US" altLang="zh-CN"/>
          </a:p>
        </p:txBody>
      </p:sp>
      <p:sp>
        <p:nvSpPr>
          <p:cNvPr id="20" name="Rectangle 18">
            <a:extLst>
              <a:ext uri="{FF2B5EF4-FFF2-40B4-BE49-F238E27FC236}">
                <a16:creationId xmlns:a16="http://schemas.microsoft.com/office/drawing/2014/main" id="{30E19B9D-38BD-41D0-A099-1E7CE2042330}"/>
              </a:ext>
            </a:extLst>
          </p:cNvPr>
          <p:cNvSpPr>
            <a:spLocks noGrp="1" noChangeArrowheads="1"/>
          </p:cNvSpPr>
          <p:nvPr>
            <p:ph type="sldNum" sz="quarter" idx="12"/>
          </p:nvPr>
        </p:nvSpPr>
        <p:spPr/>
        <p:txBody>
          <a:bodyPr/>
          <a:lstStyle>
            <a:lvl1pPr>
              <a:defRPr/>
            </a:lvl1pPr>
          </a:lstStyle>
          <a:p>
            <a:pPr>
              <a:defRPr/>
            </a:pPr>
            <a:fld id="{0C599032-2737-43D3-A6F8-5E1911CE0DF1}" type="slidenum">
              <a:rPr lang="en-US" altLang="zh-CN"/>
              <a:pPr>
                <a:defRPr/>
              </a:pPr>
              <a:t>‹#›</a:t>
            </a:fld>
            <a:endParaRPr lang="en-US" altLang="zh-CN"/>
          </a:p>
        </p:txBody>
      </p:sp>
    </p:spTree>
    <p:extLst>
      <p:ext uri="{BB962C8B-B14F-4D97-AF65-F5344CB8AC3E}">
        <p14:creationId xmlns:p14="http://schemas.microsoft.com/office/powerpoint/2010/main" val="4036920269"/>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
            <a:extLst>
              <a:ext uri="{FF2B5EF4-FFF2-40B4-BE49-F238E27FC236}">
                <a16:creationId xmlns:a16="http://schemas.microsoft.com/office/drawing/2014/main" id="{7D545EE3-FA1D-46FB-ACF2-4FA8FE817682}"/>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a:extLst>
              <a:ext uri="{FF2B5EF4-FFF2-40B4-BE49-F238E27FC236}">
                <a16:creationId xmlns:a16="http://schemas.microsoft.com/office/drawing/2014/main" id="{E3334F39-A2AE-4EAB-BE68-597FA3C0F948}"/>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6" name="Rectangle 16">
            <a:extLst>
              <a:ext uri="{FF2B5EF4-FFF2-40B4-BE49-F238E27FC236}">
                <a16:creationId xmlns:a16="http://schemas.microsoft.com/office/drawing/2014/main" id="{A8841447-9A7E-4FD3-8B81-B66B21EDA16E}"/>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924460028"/>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4" name="Rectangle 2">
            <a:extLst>
              <a:ext uri="{FF2B5EF4-FFF2-40B4-BE49-F238E27FC236}">
                <a16:creationId xmlns:a16="http://schemas.microsoft.com/office/drawing/2014/main" id="{257DBCFD-4FC0-4557-AA7C-9B1CEF8E115E}"/>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a:extLst>
              <a:ext uri="{FF2B5EF4-FFF2-40B4-BE49-F238E27FC236}">
                <a16:creationId xmlns:a16="http://schemas.microsoft.com/office/drawing/2014/main" id="{5C11B615-D725-4BF9-9CDA-BC9ED67A6963}"/>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6" name="Rectangle 16">
            <a:extLst>
              <a:ext uri="{FF2B5EF4-FFF2-40B4-BE49-F238E27FC236}">
                <a16:creationId xmlns:a16="http://schemas.microsoft.com/office/drawing/2014/main" id="{811FAA1B-289D-419B-8269-2028E0C310E6}"/>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2479595824"/>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485900"/>
            <a:ext cx="40386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85900"/>
            <a:ext cx="4038600" cy="2914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2">
            <a:extLst>
              <a:ext uri="{FF2B5EF4-FFF2-40B4-BE49-F238E27FC236}">
                <a16:creationId xmlns:a16="http://schemas.microsoft.com/office/drawing/2014/main" id="{7BA1748A-A124-44A0-899B-F9C963B613CD}"/>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6" name="Rectangle 3">
            <a:extLst>
              <a:ext uri="{FF2B5EF4-FFF2-40B4-BE49-F238E27FC236}">
                <a16:creationId xmlns:a16="http://schemas.microsoft.com/office/drawing/2014/main" id="{67FA50D9-2B9E-4D3D-859B-81CAC0F5FA07}"/>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7" name="Rectangle 16">
            <a:extLst>
              <a:ext uri="{FF2B5EF4-FFF2-40B4-BE49-F238E27FC236}">
                <a16:creationId xmlns:a16="http://schemas.microsoft.com/office/drawing/2014/main" id="{00F5C1E0-CC6D-4AFB-8C6C-77A0336983C7}"/>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2442171019"/>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2">
            <a:extLst>
              <a:ext uri="{FF2B5EF4-FFF2-40B4-BE49-F238E27FC236}">
                <a16:creationId xmlns:a16="http://schemas.microsoft.com/office/drawing/2014/main" id="{D3167928-4C60-4E2C-9CAC-AF7F7F57BA41}"/>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8" name="Rectangle 3">
            <a:extLst>
              <a:ext uri="{FF2B5EF4-FFF2-40B4-BE49-F238E27FC236}">
                <a16:creationId xmlns:a16="http://schemas.microsoft.com/office/drawing/2014/main" id="{4EAD3B10-637B-4839-BAAB-BBA836E3FCE5}"/>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9" name="Rectangle 16">
            <a:extLst>
              <a:ext uri="{FF2B5EF4-FFF2-40B4-BE49-F238E27FC236}">
                <a16:creationId xmlns:a16="http://schemas.microsoft.com/office/drawing/2014/main" id="{05F850D4-7884-4089-BBE7-936FAC1C5A83}"/>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713890406"/>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2">
            <a:extLst>
              <a:ext uri="{FF2B5EF4-FFF2-40B4-BE49-F238E27FC236}">
                <a16:creationId xmlns:a16="http://schemas.microsoft.com/office/drawing/2014/main" id="{DCAA4925-0CE0-4776-B0A1-CC57AFF818E5}"/>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4" name="Rectangle 3">
            <a:extLst>
              <a:ext uri="{FF2B5EF4-FFF2-40B4-BE49-F238E27FC236}">
                <a16:creationId xmlns:a16="http://schemas.microsoft.com/office/drawing/2014/main" id="{D52A1BF6-0A38-4DF6-A4A6-FB48EB7F6650}"/>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5" name="Rectangle 16">
            <a:extLst>
              <a:ext uri="{FF2B5EF4-FFF2-40B4-BE49-F238E27FC236}">
                <a16:creationId xmlns:a16="http://schemas.microsoft.com/office/drawing/2014/main" id="{E1DA1020-2FBC-4C5F-84C2-C01C4426069C}"/>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2498650711"/>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86B874A-0B68-4570-A113-C5C1EC305329}"/>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3" name="Rectangle 3">
            <a:extLst>
              <a:ext uri="{FF2B5EF4-FFF2-40B4-BE49-F238E27FC236}">
                <a16:creationId xmlns:a16="http://schemas.microsoft.com/office/drawing/2014/main" id="{443F289C-5654-4177-BD53-614BFFE9F942}"/>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4" name="Rectangle 16">
            <a:extLst>
              <a:ext uri="{FF2B5EF4-FFF2-40B4-BE49-F238E27FC236}">
                <a16:creationId xmlns:a16="http://schemas.microsoft.com/office/drawing/2014/main" id="{A2EFE5F2-41A7-42AE-BF79-BBB15D9906C0}"/>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597044483"/>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Rectangle 2">
            <a:extLst>
              <a:ext uri="{FF2B5EF4-FFF2-40B4-BE49-F238E27FC236}">
                <a16:creationId xmlns:a16="http://schemas.microsoft.com/office/drawing/2014/main" id="{51CC976D-3BAF-4D45-BEB1-BDD6D4F83C1D}"/>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6" name="Rectangle 3">
            <a:extLst>
              <a:ext uri="{FF2B5EF4-FFF2-40B4-BE49-F238E27FC236}">
                <a16:creationId xmlns:a16="http://schemas.microsoft.com/office/drawing/2014/main" id="{2F5827E5-C7ED-47BF-8C2F-7340FA190CEA}"/>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7" name="Rectangle 16">
            <a:extLst>
              <a:ext uri="{FF2B5EF4-FFF2-40B4-BE49-F238E27FC236}">
                <a16:creationId xmlns:a16="http://schemas.microsoft.com/office/drawing/2014/main" id="{8037C581-DFC4-4E31-98FE-8D5B236E8B04}"/>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3552345284"/>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Rectangle 2">
            <a:extLst>
              <a:ext uri="{FF2B5EF4-FFF2-40B4-BE49-F238E27FC236}">
                <a16:creationId xmlns:a16="http://schemas.microsoft.com/office/drawing/2014/main" id="{8217828F-B837-43FF-8F61-B74DF837E164}"/>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6" name="Rectangle 3">
            <a:extLst>
              <a:ext uri="{FF2B5EF4-FFF2-40B4-BE49-F238E27FC236}">
                <a16:creationId xmlns:a16="http://schemas.microsoft.com/office/drawing/2014/main" id="{C8BB870A-1956-4CFE-8839-C96474DB80B1}"/>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7" name="Rectangle 16">
            <a:extLst>
              <a:ext uri="{FF2B5EF4-FFF2-40B4-BE49-F238E27FC236}">
                <a16:creationId xmlns:a16="http://schemas.microsoft.com/office/drawing/2014/main" id="{FCF7497B-3F7F-4FDE-821B-76995F5DE550}"/>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1397298965"/>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
            <a:extLst>
              <a:ext uri="{FF2B5EF4-FFF2-40B4-BE49-F238E27FC236}">
                <a16:creationId xmlns:a16="http://schemas.microsoft.com/office/drawing/2014/main" id="{93E50F39-EF4F-4F99-BC00-892986872AC5}"/>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a:extLst>
              <a:ext uri="{FF2B5EF4-FFF2-40B4-BE49-F238E27FC236}">
                <a16:creationId xmlns:a16="http://schemas.microsoft.com/office/drawing/2014/main" id="{657F9018-A018-420B-913D-1E81C9BECF74}"/>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6" name="Rectangle 16">
            <a:extLst>
              <a:ext uri="{FF2B5EF4-FFF2-40B4-BE49-F238E27FC236}">
                <a16:creationId xmlns:a16="http://schemas.microsoft.com/office/drawing/2014/main" id="{CB893FAA-F437-4639-AB86-24BDCAE93F4F}"/>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1370359914"/>
      </p:ext>
    </p:extLst>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342900"/>
            <a:ext cx="2057400" cy="40576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342900"/>
            <a:ext cx="6019800" cy="40576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
            <a:extLst>
              <a:ext uri="{FF2B5EF4-FFF2-40B4-BE49-F238E27FC236}">
                <a16:creationId xmlns:a16="http://schemas.microsoft.com/office/drawing/2014/main" id="{96837EAD-05F8-40E6-B416-86697BF71B4E}"/>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a:extLst>
              <a:ext uri="{FF2B5EF4-FFF2-40B4-BE49-F238E27FC236}">
                <a16:creationId xmlns:a16="http://schemas.microsoft.com/office/drawing/2014/main" id="{C777D9E8-0C79-4853-9D6F-6F9303BD08B9}"/>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6" name="Rectangle 16">
            <a:extLst>
              <a:ext uri="{FF2B5EF4-FFF2-40B4-BE49-F238E27FC236}">
                <a16:creationId xmlns:a16="http://schemas.microsoft.com/office/drawing/2014/main" id="{A7654A91-17D0-40FD-B47C-A6EB5F3E2707}"/>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3178542429"/>
      </p:ext>
    </p:extLst>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342900"/>
            <a:ext cx="8229600" cy="40576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2">
            <a:extLst>
              <a:ext uri="{FF2B5EF4-FFF2-40B4-BE49-F238E27FC236}">
                <a16:creationId xmlns:a16="http://schemas.microsoft.com/office/drawing/2014/main" id="{5B515AAC-D93F-4507-9E9B-0DEBEC00FE01}"/>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4" name="Rectangle 3">
            <a:extLst>
              <a:ext uri="{FF2B5EF4-FFF2-40B4-BE49-F238E27FC236}">
                <a16:creationId xmlns:a16="http://schemas.microsoft.com/office/drawing/2014/main" id="{730E4EF7-9D89-41ED-A9E9-AB9114180026}"/>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5" name="Rectangle 16">
            <a:extLst>
              <a:ext uri="{FF2B5EF4-FFF2-40B4-BE49-F238E27FC236}">
                <a16:creationId xmlns:a16="http://schemas.microsoft.com/office/drawing/2014/main" id="{E1AE75B5-1D7A-4F29-9CF5-CCB93B4AC928}"/>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812928112"/>
      </p:ext>
    </p:extLst>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342900"/>
            <a:ext cx="8229600" cy="1028700"/>
          </a:xfrm>
        </p:spPr>
        <p:txBody>
          <a:bodyPr/>
          <a:lstStyle/>
          <a:p>
            <a:r>
              <a:rPr lang="zh-CN" altLang="en-US"/>
              <a:t>单击此处编辑母版标题样式</a:t>
            </a:r>
          </a:p>
        </p:txBody>
      </p:sp>
      <p:sp>
        <p:nvSpPr>
          <p:cNvPr id="3" name="表格占位符 2"/>
          <p:cNvSpPr>
            <a:spLocks noGrp="1"/>
          </p:cNvSpPr>
          <p:nvPr>
            <p:ph type="tbl" idx="1"/>
          </p:nvPr>
        </p:nvSpPr>
        <p:spPr>
          <a:xfrm>
            <a:off x="457200" y="1485900"/>
            <a:ext cx="8229600" cy="2914650"/>
          </a:xfrm>
        </p:spPr>
        <p:txBody>
          <a:bodyPr/>
          <a:lstStyle/>
          <a:p>
            <a:pPr lvl="0"/>
            <a:endParaRPr lang="zh-CN" altLang="en-US" noProof="0"/>
          </a:p>
        </p:txBody>
      </p:sp>
      <p:sp>
        <p:nvSpPr>
          <p:cNvPr id="4" name="Rectangle 2">
            <a:extLst>
              <a:ext uri="{FF2B5EF4-FFF2-40B4-BE49-F238E27FC236}">
                <a16:creationId xmlns:a16="http://schemas.microsoft.com/office/drawing/2014/main" id="{CE7BADCA-0BA9-4B18-A3A0-B89758BEE320}"/>
              </a:ext>
            </a:extLst>
          </p:cNvPr>
          <p:cNvSpPr>
            <a:spLocks noGrp="1" noChangeArrowheads="1"/>
          </p:cNvSpPr>
          <p:nvPr>
            <p:ph type="ftr" sz="quarter" idx="10"/>
          </p:nvPr>
        </p:nvSpPr>
        <p:spPr>
          <a:ln/>
        </p:spPr>
        <p:txBody>
          <a:bodyPr/>
          <a:lstStyle>
            <a:lvl1pPr>
              <a:defRPr/>
            </a:lvl1pPr>
          </a:lstStyle>
          <a:p>
            <a:pPr>
              <a:defRPr/>
            </a:pPr>
            <a:endParaRPr lang="en-US" altLang="zh-CN"/>
          </a:p>
        </p:txBody>
      </p:sp>
      <p:sp>
        <p:nvSpPr>
          <p:cNvPr id="5" name="Rectangle 3">
            <a:extLst>
              <a:ext uri="{FF2B5EF4-FFF2-40B4-BE49-F238E27FC236}">
                <a16:creationId xmlns:a16="http://schemas.microsoft.com/office/drawing/2014/main" id="{A90957BB-12AA-460F-8636-0EBD1970DA61}"/>
              </a:ext>
            </a:extLst>
          </p:cNvPr>
          <p:cNvSpPr>
            <a:spLocks noGrp="1" noChangeArrowheads="1"/>
          </p:cNvSpPr>
          <p:nvPr>
            <p:ph type="sldNum" sz="quarter" idx="11"/>
          </p:nvPr>
        </p:nvSpPr>
        <p:spPr>
          <a:ln/>
        </p:spPr>
        <p:txBody>
          <a:bodyPr/>
          <a:lstStyle>
            <a:lvl1pPr>
              <a:defRPr/>
            </a:lvl1pPr>
          </a:lstStyle>
          <a:p>
            <a:pPr>
              <a:defRPr/>
            </a:pPr>
            <a:r>
              <a:rPr lang="en-US" altLang="zh-CN"/>
              <a:t>http://its.zsu.edu.cn</a:t>
            </a:r>
          </a:p>
        </p:txBody>
      </p:sp>
      <p:sp>
        <p:nvSpPr>
          <p:cNvPr id="6" name="Rectangle 16">
            <a:extLst>
              <a:ext uri="{FF2B5EF4-FFF2-40B4-BE49-F238E27FC236}">
                <a16:creationId xmlns:a16="http://schemas.microsoft.com/office/drawing/2014/main" id="{A66FA855-E52F-4E45-AE4C-7EAD35D46652}"/>
              </a:ext>
            </a:extLst>
          </p:cNvPr>
          <p:cNvSpPr>
            <a:spLocks noGrp="1" noChangeArrowheads="1"/>
          </p:cNvSpPr>
          <p:nvPr>
            <p:ph type="dt" sz="half" idx="12"/>
          </p:nvPr>
        </p:nvSpPr>
        <p:spPr>
          <a:ln/>
        </p:spPr>
        <p:txBody>
          <a:bodyPr/>
          <a:lstStyle>
            <a:lvl1pPr>
              <a:defRPr/>
            </a:lvl1pPr>
          </a:lstStyle>
          <a:p>
            <a:pPr>
              <a:defRPr/>
            </a:pPr>
            <a:endParaRPr lang="en-US" altLang="zh-CN"/>
          </a:p>
        </p:txBody>
      </p:sp>
    </p:spTree>
    <p:extLst>
      <p:ext uri="{BB962C8B-B14F-4D97-AF65-F5344CB8AC3E}">
        <p14:creationId xmlns:p14="http://schemas.microsoft.com/office/powerpoint/2010/main" val="3625435556"/>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95DF45C-3474-4E86-94E4-B4FF1828C470}"/>
              </a:ext>
            </a:extLst>
          </p:cNvPr>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Lst>
  <p:transition spd="slow" advTm="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B75CD475-A542-4FA4-9EF9-5AA4F9CC4FD2}"/>
              </a:ext>
            </a:extLst>
          </p:cNvPr>
          <p:cNvSpPr>
            <a:spLocks noGrp="1" noChangeArrowheads="1"/>
          </p:cNvSpPr>
          <p:nvPr>
            <p:ph type="ftr" sz="quarter" idx="3"/>
          </p:nvPr>
        </p:nvSpPr>
        <p:spPr bwMode="auto">
          <a:xfrm>
            <a:off x="3124200" y="4686300"/>
            <a:ext cx="2895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900">
                <a:latin typeface="Andale Sans" pitchFamily="34" charset="0"/>
                <a:ea typeface="+mj-ea"/>
              </a:defRPr>
            </a:lvl1pPr>
          </a:lstStyle>
          <a:p>
            <a:pPr>
              <a:defRPr/>
            </a:pPr>
            <a:endParaRPr lang="en-US" altLang="zh-CN"/>
          </a:p>
        </p:txBody>
      </p:sp>
      <p:sp>
        <p:nvSpPr>
          <p:cNvPr id="165891" name="Rectangle 3">
            <a:extLst>
              <a:ext uri="{FF2B5EF4-FFF2-40B4-BE49-F238E27FC236}">
                <a16:creationId xmlns:a16="http://schemas.microsoft.com/office/drawing/2014/main" id="{89F71209-29CD-4AF2-AD7A-CCF02058DBE8}"/>
              </a:ext>
            </a:extLst>
          </p:cNvPr>
          <p:cNvSpPr>
            <a:spLocks noGrp="1" noChangeArrowheads="1"/>
          </p:cNvSpPr>
          <p:nvPr>
            <p:ph type="sldNum" sz="quarter" idx="4"/>
          </p:nvPr>
        </p:nvSpPr>
        <p:spPr bwMode="auto">
          <a:xfrm>
            <a:off x="6553200" y="4686300"/>
            <a:ext cx="21336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900">
                <a:latin typeface="Andale Sans" pitchFamily="34" charset="0"/>
                <a:ea typeface="宋体" pitchFamily="2" charset="-122"/>
              </a:defRPr>
            </a:lvl1pPr>
          </a:lstStyle>
          <a:p>
            <a:pPr>
              <a:defRPr/>
            </a:pPr>
            <a:r>
              <a:rPr lang="en-US" altLang="zh-CN"/>
              <a:t>http://its.zsu.edu.cn</a:t>
            </a:r>
          </a:p>
        </p:txBody>
      </p:sp>
      <p:grpSp>
        <p:nvGrpSpPr>
          <p:cNvPr id="1028" name="Group 4">
            <a:extLst>
              <a:ext uri="{FF2B5EF4-FFF2-40B4-BE49-F238E27FC236}">
                <a16:creationId xmlns:a16="http://schemas.microsoft.com/office/drawing/2014/main" id="{161974BC-38EF-46B4-8CDB-233CB7E14DF6}"/>
              </a:ext>
            </a:extLst>
          </p:cNvPr>
          <p:cNvGrpSpPr>
            <a:grpSpLocks/>
          </p:cNvGrpSpPr>
          <p:nvPr/>
        </p:nvGrpSpPr>
        <p:grpSpPr bwMode="auto">
          <a:xfrm>
            <a:off x="0" y="0"/>
            <a:ext cx="9144000" cy="409575"/>
            <a:chOff x="0" y="0"/>
            <a:chExt cx="5760" cy="344"/>
          </a:xfrm>
        </p:grpSpPr>
        <p:sp>
          <p:nvSpPr>
            <p:cNvPr id="1032" name="Rectangle 5">
              <a:extLst>
                <a:ext uri="{FF2B5EF4-FFF2-40B4-BE49-F238E27FC236}">
                  <a16:creationId xmlns:a16="http://schemas.microsoft.com/office/drawing/2014/main" id="{2E90BE07-67FB-49EB-BFD9-BD66E2F6D1AC}"/>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800">
                <a:latin typeface="Andale Sans" pitchFamily="34" charset="0"/>
              </a:endParaRPr>
            </a:p>
          </p:txBody>
        </p:sp>
        <p:sp>
          <p:nvSpPr>
            <p:cNvPr id="1033" name="Rectangle 6">
              <a:extLst>
                <a:ext uri="{FF2B5EF4-FFF2-40B4-BE49-F238E27FC236}">
                  <a16:creationId xmlns:a16="http://schemas.microsoft.com/office/drawing/2014/main" id="{AF50116B-6AC7-40EA-8AB0-91FDA547B8D1}"/>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034" name="Rectangle 7">
              <a:extLst>
                <a:ext uri="{FF2B5EF4-FFF2-40B4-BE49-F238E27FC236}">
                  <a16:creationId xmlns:a16="http://schemas.microsoft.com/office/drawing/2014/main" id="{A08DD4D0-F0EA-4F61-AA1B-2DF971847AF1}"/>
                </a:ext>
              </a:extLst>
            </p:cNvPr>
            <p:cNvSpPr>
              <a:spLocks noChangeArrowheads="1"/>
            </p:cNvSpPr>
            <p:nvPr/>
          </p:nvSpPr>
          <p:spPr bwMode="auto">
            <a:xfrm>
              <a:off x="258" y="85"/>
              <a:ext cx="87" cy="8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hlink"/>
                </a:solidFill>
                <a:latin typeface="Andale Sans" pitchFamily="34" charset="0"/>
              </a:endParaRPr>
            </a:p>
          </p:txBody>
        </p:sp>
        <p:sp>
          <p:nvSpPr>
            <p:cNvPr id="1035" name="Rectangle 8">
              <a:extLst>
                <a:ext uri="{FF2B5EF4-FFF2-40B4-BE49-F238E27FC236}">
                  <a16:creationId xmlns:a16="http://schemas.microsoft.com/office/drawing/2014/main" id="{818C19D3-C194-4026-9AC6-2B557187B420}"/>
                </a:ext>
              </a:extLst>
            </p:cNvPr>
            <p:cNvSpPr>
              <a:spLocks noChangeArrowheads="1"/>
            </p:cNvSpPr>
            <p:nvPr/>
          </p:nvSpPr>
          <p:spPr bwMode="auto">
            <a:xfrm>
              <a:off x="345" y="0"/>
              <a:ext cx="88"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hlink"/>
                </a:solidFill>
                <a:latin typeface="Andale Sans" pitchFamily="34" charset="0"/>
              </a:endParaRPr>
            </a:p>
          </p:txBody>
        </p:sp>
        <p:sp>
          <p:nvSpPr>
            <p:cNvPr id="1036" name="Rectangle 9">
              <a:extLst>
                <a:ext uri="{FF2B5EF4-FFF2-40B4-BE49-F238E27FC236}">
                  <a16:creationId xmlns:a16="http://schemas.microsoft.com/office/drawing/2014/main" id="{85BA3688-590A-4EE1-8B73-9F5F1C022565}"/>
                </a:ext>
              </a:extLst>
            </p:cNvPr>
            <p:cNvSpPr>
              <a:spLocks noChangeArrowheads="1"/>
            </p:cNvSpPr>
            <p:nvPr/>
          </p:nvSpPr>
          <p:spPr bwMode="auto">
            <a:xfrm>
              <a:off x="345" y="85"/>
              <a:ext cx="88" cy="8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accent2"/>
                </a:solidFill>
                <a:latin typeface="Andale Sans" pitchFamily="34" charset="0"/>
              </a:endParaRPr>
            </a:p>
          </p:txBody>
        </p:sp>
        <p:sp>
          <p:nvSpPr>
            <p:cNvPr id="1037" name="Rectangle 10">
              <a:extLst>
                <a:ext uri="{FF2B5EF4-FFF2-40B4-BE49-F238E27FC236}">
                  <a16:creationId xmlns:a16="http://schemas.microsoft.com/office/drawing/2014/main" id="{D5CF7C03-63A0-4B48-AFE1-F1F3D5C1757B}"/>
                </a:ext>
              </a:extLst>
            </p:cNvPr>
            <p:cNvSpPr>
              <a:spLocks noChangeArrowheads="1"/>
            </p:cNvSpPr>
            <p:nvPr/>
          </p:nvSpPr>
          <p:spPr bwMode="auto">
            <a:xfrm>
              <a:off x="173" y="173"/>
              <a:ext cx="86"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hlink"/>
                </a:solidFill>
                <a:latin typeface="Andale Sans" pitchFamily="34" charset="0"/>
              </a:endParaRPr>
            </a:p>
          </p:txBody>
        </p:sp>
        <p:sp>
          <p:nvSpPr>
            <p:cNvPr id="1038" name="Rectangle 11">
              <a:extLst>
                <a:ext uri="{FF2B5EF4-FFF2-40B4-BE49-F238E27FC236}">
                  <a16:creationId xmlns:a16="http://schemas.microsoft.com/office/drawing/2014/main" id="{3C3A3E92-6FAC-401B-B48E-F4C92970D622}"/>
                </a:ext>
              </a:extLst>
            </p:cNvPr>
            <p:cNvSpPr>
              <a:spLocks noChangeArrowheads="1"/>
            </p:cNvSpPr>
            <p:nvPr/>
          </p:nvSpPr>
          <p:spPr bwMode="auto">
            <a:xfrm>
              <a:off x="83" y="86"/>
              <a:ext cx="89" cy="87"/>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sz="1800">
                <a:latin typeface="Andale Sans" pitchFamily="34" charset="0"/>
              </a:endParaRPr>
            </a:p>
          </p:txBody>
        </p:sp>
        <p:sp>
          <p:nvSpPr>
            <p:cNvPr id="1039" name="Rectangle 12">
              <a:extLst>
                <a:ext uri="{FF2B5EF4-FFF2-40B4-BE49-F238E27FC236}">
                  <a16:creationId xmlns:a16="http://schemas.microsoft.com/office/drawing/2014/main" id="{3C2A9562-BE88-43D4-874F-2855D769904B}"/>
                </a:ext>
              </a:extLst>
            </p:cNvPr>
            <p:cNvSpPr>
              <a:spLocks noChangeArrowheads="1"/>
            </p:cNvSpPr>
            <p:nvPr/>
          </p:nvSpPr>
          <p:spPr bwMode="auto">
            <a:xfrm>
              <a:off x="258" y="171"/>
              <a:ext cx="87" cy="87"/>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accent2"/>
                </a:solidFill>
                <a:latin typeface="Andale Sans" pitchFamily="34" charset="0"/>
              </a:endParaRPr>
            </a:p>
          </p:txBody>
        </p:sp>
        <p:sp>
          <p:nvSpPr>
            <p:cNvPr id="1040" name="Rectangle 13">
              <a:extLst>
                <a:ext uri="{FF2B5EF4-FFF2-40B4-BE49-F238E27FC236}">
                  <a16:creationId xmlns:a16="http://schemas.microsoft.com/office/drawing/2014/main" id="{AFD5D621-C02F-4426-9D33-A2421DC3C292}"/>
                </a:ext>
              </a:extLst>
            </p:cNvPr>
            <p:cNvSpPr>
              <a:spLocks noChangeArrowheads="1"/>
            </p:cNvSpPr>
            <p:nvPr/>
          </p:nvSpPr>
          <p:spPr bwMode="auto">
            <a:xfrm>
              <a:off x="173" y="258"/>
              <a:ext cx="86" cy="8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zh-CN">
                <a:solidFill>
                  <a:schemeClr val="accent2"/>
                </a:solidFill>
                <a:latin typeface="Andale Sans" pitchFamily="34" charset="0"/>
              </a:endParaRPr>
            </a:p>
          </p:txBody>
        </p:sp>
      </p:grpSp>
      <p:sp>
        <p:nvSpPr>
          <p:cNvPr id="1029" name="Rectangle 14">
            <a:extLst>
              <a:ext uri="{FF2B5EF4-FFF2-40B4-BE49-F238E27FC236}">
                <a16:creationId xmlns:a16="http://schemas.microsoft.com/office/drawing/2014/main" id="{7B0559AE-B063-4134-BA52-1CC4599B9696}"/>
              </a:ext>
            </a:extLst>
          </p:cNvPr>
          <p:cNvSpPr>
            <a:spLocks noGrp="1" noChangeArrowheads="1"/>
          </p:cNvSpPr>
          <p:nvPr>
            <p:ph type="title"/>
          </p:nvPr>
        </p:nvSpPr>
        <p:spPr bwMode="auto">
          <a:xfrm>
            <a:off x="457200" y="342900"/>
            <a:ext cx="8229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30" name="Rectangle 15">
            <a:extLst>
              <a:ext uri="{FF2B5EF4-FFF2-40B4-BE49-F238E27FC236}">
                <a16:creationId xmlns:a16="http://schemas.microsoft.com/office/drawing/2014/main" id="{25934088-33C8-4034-8280-00AE24B88FB8}"/>
              </a:ext>
            </a:extLst>
          </p:cNvPr>
          <p:cNvSpPr>
            <a:spLocks noGrp="1" noChangeArrowheads="1"/>
          </p:cNvSpPr>
          <p:nvPr>
            <p:ph type="body" idx="1"/>
          </p:nvPr>
        </p:nvSpPr>
        <p:spPr bwMode="auto">
          <a:xfrm>
            <a:off x="457200" y="1485900"/>
            <a:ext cx="82296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65904" name="Rectangle 16">
            <a:extLst>
              <a:ext uri="{FF2B5EF4-FFF2-40B4-BE49-F238E27FC236}">
                <a16:creationId xmlns:a16="http://schemas.microsoft.com/office/drawing/2014/main" id="{FD182AF4-A9C1-42F0-A512-F408033CB3AC}"/>
              </a:ext>
            </a:extLst>
          </p:cNvPr>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900">
                <a:latin typeface="Andale Sans" pitchFamily="34" charset="0"/>
                <a:ea typeface="+mj-ea"/>
              </a:defRPr>
            </a:lvl1pPr>
          </a:lstStyle>
          <a:p>
            <a:pPr>
              <a:defRPr/>
            </a:pPr>
            <a:endParaRPr lang="en-US" altLang="zh-CN"/>
          </a:p>
        </p:txBody>
      </p:sp>
    </p:spTree>
    <p:extLst>
      <p:ext uri="{BB962C8B-B14F-4D97-AF65-F5344CB8AC3E}">
        <p14:creationId xmlns:p14="http://schemas.microsoft.com/office/powerpoint/2010/main" val="267297612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ransition spd="med">
    <p:wipe dir="r"/>
  </p:transition>
  <p:txStyles>
    <p:titleStyle>
      <a:lvl1pPr algn="l" rtl="0" eaLnBrk="0" fontAlgn="base" hangingPunct="0">
        <a:spcBef>
          <a:spcPct val="0"/>
        </a:spcBef>
        <a:spcAft>
          <a:spcPct val="0"/>
        </a:spcAft>
        <a:defRPr sz="3600">
          <a:solidFill>
            <a:srgbClr val="660033"/>
          </a:solidFill>
          <a:latin typeface="+mj-lt"/>
          <a:ea typeface="+mj-ea"/>
          <a:cs typeface="+mj-cs"/>
        </a:defRPr>
      </a:lvl1pPr>
      <a:lvl2pPr algn="l" rtl="0" eaLnBrk="0" fontAlgn="base" hangingPunct="0">
        <a:spcBef>
          <a:spcPct val="0"/>
        </a:spcBef>
        <a:spcAft>
          <a:spcPct val="0"/>
        </a:spcAft>
        <a:defRPr sz="3600">
          <a:solidFill>
            <a:srgbClr val="660033"/>
          </a:solidFill>
          <a:latin typeface="Tahoma" pitchFamily="34" charset="0"/>
          <a:ea typeface="黑体" pitchFamily="2" charset="-122"/>
        </a:defRPr>
      </a:lvl2pPr>
      <a:lvl3pPr algn="l" rtl="0" eaLnBrk="0" fontAlgn="base" hangingPunct="0">
        <a:spcBef>
          <a:spcPct val="0"/>
        </a:spcBef>
        <a:spcAft>
          <a:spcPct val="0"/>
        </a:spcAft>
        <a:defRPr sz="3600">
          <a:solidFill>
            <a:srgbClr val="660033"/>
          </a:solidFill>
          <a:latin typeface="Tahoma" pitchFamily="34" charset="0"/>
          <a:ea typeface="黑体" pitchFamily="2" charset="-122"/>
        </a:defRPr>
      </a:lvl3pPr>
      <a:lvl4pPr algn="l" rtl="0" eaLnBrk="0" fontAlgn="base" hangingPunct="0">
        <a:spcBef>
          <a:spcPct val="0"/>
        </a:spcBef>
        <a:spcAft>
          <a:spcPct val="0"/>
        </a:spcAft>
        <a:defRPr sz="3600">
          <a:solidFill>
            <a:srgbClr val="660033"/>
          </a:solidFill>
          <a:latin typeface="Tahoma" pitchFamily="34" charset="0"/>
          <a:ea typeface="黑体" pitchFamily="2" charset="-122"/>
        </a:defRPr>
      </a:lvl4pPr>
      <a:lvl5pPr algn="l" rtl="0" eaLnBrk="0" fontAlgn="base" hangingPunct="0">
        <a:spcBef>
          <a:spcPct val="0"/>
        </a:spcBef>
        <a:spcAft>
          <a:spcPct val="0"/>
        </a:spcAft>
        <a:defRPr sz="3600">
          <a:solidFill>
            <a:srgbClr val="660033"/>
          </a:solidFill>
          <a:latin typeface="Tahoma" pitchFamily="34" charset="0"/>
          <a:ea typeface="黑体" pitchFamily="2" charset="-122"/>
        </a:defRPr>
      </a:lvl5pPr>
      <a:lvl6pPr marL="342900" algn="l" rtl="0" fontAlgn="base">
        <a:spcBef>
          <a:spcPct val="0"/>
        </a:spcBef>
        <a:spcAft>
          <a:spcPct val="0"/>
        </a:spcAft>
        <a:defRPr sz="3600">
          <a:solidFill>
            <a:srgbClr val="660033"/>
          </a:solidFill>
          <a:latin typeface="Tahoma" pitchFamily="34" charset="0"/>
          <a:ea typeface="黑体" pitchFamily="2" charset="-122"/>
        </a:defRPr>
      </a:lvl6pPr>
      <a:lvl7pPr marL="685800" algn="l" rtl="0" fontAlgn="base">
        <a:spcBef>
          <a:spcPct val="0"/>
        </a:spcBef>
        <a:spcAft>
          <a:spcPct val="0"/>
        </a:spcAft>
        <a:defRPr sz="3600">
          <a:solidFill>
            <a:srgbClr val="660033"/>
          </a:solidFill>
          <a:latin typeface="Tahoma" pitchFamily="34" charset="0"/>
          <a:ea typeface="黑体" pitchFamily="2" charset="-122"/>
        </a:defRPr>
      </a:lvl7pPr>
      <a:lvl8pPr marL="1028700" algn="l" rtl="0" fontAlgn="base">
        <a:spcBef>
          <a:spcPct val="0"/>
        </a:spcBef>
        <a:spcAft>
          <a:spcPct val="0"/>
        </a:spcAft>
        <a:defRPr sz="3600">
          <a:solidFill>
            <a:srgbClr val="660033"/>
          </a:solidFill>
          <a:latin typeface="Tahoma" pitchFamily="34" charset="0"/>
          <a:ea typeface="黑体" pitchFamily="2" charset="-122"/>
        </a:defRPr>
      </a:lvl8pPr>
      <a:lvl9pPr marL="1371600" algn="l" rtl="0" fontAlgn="base">
        <a:spcBef>
          <a:spcPct val="0"/>
        </a:spcBef>
        <a:spcAft>
          <a:spcPct val="0"/>
        </a:spcAft>
        <a:defRPr sz="3600">
          <a:solidFill>
            <a:srgbClr val="660033"/>
          </a:solidFill>
          <a:latin typeface="Tahoma" pitchFamily="34" charset="0"/>
          <a:ea typeface="黑体" pitchFamily="2" charset="-122"/>
        </a:defRPr>
      </a:lvl9pPr>
    </p:titleStyle>
    <p:bodyStyle>
      <a:lvl1pPr marL="257175" indent="-257175" algn="l" rtl="0" eaLnBrk="0" fontAlgn="base" hangingPunct="0">
        <a:spcBef>
          <a:spcPct val="20000"/>
        </a:spcBef>
        <a:spcAft>
          <a:spcPct val="0"/>
        </a:spcAft>
        <a:buClr>
          <a:schemeClr val="bg2"/>
        </a:buClr>
        <a:buSzPct val="75000"/>
        <a:buFont typeface="Wingdings" panose="05000000000000000000" pitchFamily="2" charset="2"/>
        <a:buChar char="n"/>
        <a:defRPr sz="2700">
          <a:solidFill>
            <a:schemeClr val="tx1"/>
          </a:solidFill>
          <a:latin typeface="+mn-lt"/>
          <a:ea typeface="+mn-ea"/>
          <a:cs typeface="+mn-cs"/>
        </a:defRPr>
      </a:lvl1pPr>
      <a:lvl2pPr marL="557213" indent="-214313" algn="l" rtl="0" eaLnBrk="0" fontAlgn="base" hangingPunct="0">
        <a:spcBef>
          <a:spcPct val="20000"/>
        </a:spcBef>
        <a:spcAft>
          <a:spcPct val="0"/>
        </a:spcAft>
        <a:buClr>
          <a:schemeClr val="accent2"/>
        </a:buClr>
        <a:buSzPct val="80000"/>
        <a:buFont typeface="Wingdings" panose="05000000000000000000" pitchFamily="2" charset="2"/>
        <a:buChar char="¨"/>
        <a:defRPr sz="2400">
          <a:solidFill>
            <a:srgbClr val="000066"/>
          </a:solidFill>
          <a:latin typeface="+mn-lt"/>
          <a:ea typeface="+mn-ea"/>
        </a:defRPr>
      </a:lvl2pPr>
      <a:lvl3pPr marL="857250" indent="-171450" algn="l" rtl="0" eaLnBrk="0" fontAlgn="base" hangingPunct="0">
        <a:spcBef>
          <a:spcPct val="20000"/>
        </a:spcBef>
        <a:spcAft>
          <a:spcPct val="0"/>
        </a:spcAft>
        <a:buClr>
          <a:schemeClr val="bg2"/>
        </a:buClr>
        <a:buSzPct val="65000"/>
        <a:buFont typeface="Wingdings" panose="05000000000000000000" pitchFamily="2" charset="2"/>
        <a:buChar char="n"/>
        <a:defRPr sz="2100">
          <a:solidFill>
            <a:srgbClr val="660066"/>
          </a:solidFill>
          <a:latin typeface="+mn-lt"/>
          <a:ea typeface="+mn-ea"/>
        </a:defRPr>
      </a:lvl3pPr>
      <a:lvl4pPr marL="1200150" indent="-171450" algn="l" rtl="0" eaLnBrk="0" fontAlgn="base" hangingPunct="0">
        <a:spcBef>
          <a:spcPct val="20000"/>
        </a:spcBef>
        <a:spcAft>
          <a:spcPct val="0"/>
        </a:spcAft>
        <a:buClr>
          <a:schemeClr val="accent2"/>
        </a:buClr>
        <a:buSzPct val="70000"/>
        <a:buFont typeface="Wingdings" panose="05000000000000000000" pitchFamily="2" charset="2"/>
        <a:buChar char="¨"/>
        <a:defRPr sz="1800">
          <a:solidFill>
            <a:schemeClr val="tx1"/>
          </a:solidFill>
          <a:latin typeface="+mn-lt"/>
          <a:ea typeface="+mn-ea"/>
        </a:defRPr>
      </a:lvl4pPr>
      <a:lvl5pPr marL="1543050" indent="-171450" algn="l" rtl="0" eaLnBrk="0" fontAlgn="base" hangingPunct="0">
        <a:spcBef>
          <a:spcPct val="20000"/>
        </a:spcBef>
        <a:spcAft>
          <a:spcPct val="0"/>
        </a:spcAft>
        <a:buClr>
          <a:schemeClr val="bg2"/>
        </a:buClr>
        <a:buFont typeface="Wingdings" panose="05000000000000000000" pitchFamily="2" charset="2"/>
        <a:buChar char="§"/>
        <a:defRPr sz="1500">
          <a:solidFill>
            <a:schemeClr val="tx1"/>
          </a:solidFill>
          <a:latin typeface="+mn-lt"/>
          <a:ea typeface="+mn-ea"/>
        </a:defRPr>
      </a:lvl5pPr>
      <a:lvl6pPr marL="1885950" indent="-171450" algn="l" rtl="0" fontAlgn="base">
        <a:spcBef>
          <a:spcPct val="20000"/>
        </a:spcBef>
        <a:spcAft>
          <a:spcPct val="0"/>
        </a:spcAft>
        <a:buClr>
          <a:schemeClr val="bg2"/>
        </a:buClr>
        <a:buFont typeface="Wingdings" pitchFamily="2" charset="2"/>
        <a:buChar char="§"/>
        <a:defRPr sz="1500">
          <a:solidFill>
            <a:schemeClr val="tx1"/>
          </a:solidFill>
          <a:latin typeface="+mn-lt"/>
          <a:ea typeface="+mn-ea"/>
        </a:defRPr>
      </a:lvl6pPr>
      <a:lvl7pPr marL="2228850" indent="-171450" algn="l" rtl="0" fontAlgn="base">
        <a:spcBef>
          <a:spcPct val="20000"/>
        </a:spcBef>
        <a:spcAft>
          <a:spcPct val="0"/>
        </a:spcAft>
        <a:buClr>
          <a:schemeClr val="bg2"/>
        </a:buClr>
        <a:buFont typeface="Wingdings" pitchFamily="2" charset="2"/>
        <a:buChar char="§"/>
        <a:defRPr sz="1500">
          <a:solidFill>
            <a:schemeClr val="tx1"/>
          </a:solidFill>
          <a:latin typeface="+mn-lt"/>
          <a:ea typeface="+mn-ea"/>
        </a:defRPr>
      </a:lvl7pPr>
      <a:lvl8pPr marL="2571750" indent="-171450" algn="l" rtl="0" fontAlgn="base">
        <a:spcBef>
          <a:spcPct val="20000"/>
        </a:spcBef>
        <a:spcAft>
          <a:spcPct val="0"/>
        </a:spcAft>
        <a:buClr>
          <a:schemeClr val="bg2"/>
        </a:buClr>
        <a:buFont typeface="Wingdings" pitchFamily="2" charset="2"/>
        <a:buChar char="§"/>
        <a:defRPr sz="1500">
          <a:solidFill>
            <a:schemeClr val="tx1"/>
          </a:solidFill>
          <a:latin typeface="+mn-lt"/>
          <a:ea typeface="+mn-ea"/>
        </a:defRPr>
      </a:lvl8pPr>
      <a:lvl9pPr marL="2914650" indent="-171450" algn="l" rtl="0" fontAlgn="base">
        <a:spcBef>
          <a:spcPct val="20000"/>
        </a:spcBef>
        <a:spcAft>
          <a:spcPct val="0"/>
        </a:spcAft>
        <a:buClr>
          <a:schemeClr val="bg2"/>
        </a:buClr>
        <a:buFont typeface="Wingdings" pitchFamily="2" charset="2"/>
        <a:buChar char="§"/>
        <a:defRPr sz="1500">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5.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4.em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4.emf"/><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22.jpe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27.emf"/></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6.xml"/><Relationship Id="rId5" Type="http://schemas.openxmlformats.org/officeDocument/2006/relationships/image" Target="../media/image34.emf"/><Relationship Id="rId4" Type="http://schemas.openxmlformats.org/officeDocument/2006/relationships/image" Target="../media/image33.emf"/></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0.xml"/><Relationship Id="rId5" Type="http://schemas.openxmlformats.org/officeDocument/2006/relationships/image" Target="../media/image4.emf"/><Relationship Id="rId4" Type="http://schemas.openxmlformats.org/officeDocument/2006/relationships/image" Target="../media/image3.emf"/></Relationships>
</file>

<file path=ppt/slides/_rels/slide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5436096" y="1131590"/>
            <a:ext cx="3884288" cy="4203700"/>
          </a:xfrm>
          <a:prstGeom prst="rect">
            <a:avLst/>
          </a:prstGeom>
        </p:spPr>
      </p:pic>
      <p:pic>
        <p:nvPicPr>
          <p:cNvPr id="3" name="图片 2"/>
          <p:cNvPicPr>
            <a:picLocks noChangeAspect="1"/>
          </p:cNvPicPr>
          <p:nvPr/>
        </p:nvPicPr>
        <p:blipFill>
          <a:blip r:embed="rId5"/>
          <a:stretch>
            <a:fillRect/>
          </a:stretch>
        </p:blipFill>
        <p:spPr>
          <a:xfrm>
            <a:off x="-108520" y="0"/>
            <a:ext cx="3706576" cy="3810000"/>
          </a:xfrm>
          <a:prstGeom prst="rect">
            <a:avLst/>
          </a:prstGeom>
        </p:spPr>
      </p:pic>
      <p:pic>
        <p:nvPicPr>
          <p:cNvPr id="4" name="图片 3"/>
          <p:cNvPicPr>
            <a:picLocks noChangeAspect="1"/>
          </p:cNvPicPr>
          <p:nvPr/>
        </p:nvPicPr>
        <p:blipFill>
          <a:blip r:embed="rId6"/>
          <a:stretch>
            <a:fillRect/>
          </a:stretch>
        </p:blipFill>
        <p:spPr>
          <a:xfrm>
            <a:off x="-468560" y="4314203"/>
            <a:ext cx="1666345" cy="1028677"/>
          </a:xfrm>
          <a:prstGeom prst="rect">
            <a:avLst/>
          </a:prstGeom>
        </p:spPr>
      </p:pic>
      <p:pic>
        <p:nvPicPr>
          <p:cNvPr id="6" name="图片 5"/>
          <p:cNvPicPr>
            <a:picLocks noChangeAspect="1"/>
          </p:cNvPicPr>
          <p:nvPr/>
        </p:nvPicPr>
        <p:blipFill>
          <a:blip r:embed="rId7"/>
          <a:stretch>
            <a:fillRect/>
          </a:stretch>
        </p:blipFill>
        <p:spPr>
          <a:xfrm>
            <a:off x="7345099" y="-221079"/>
            <a:ext cx="1827476" cy="1105784"/>
          </a:xfrm>
          <a:prstGeom prst="rect">
            <a:avLst/>
          </a:prstGeom>
        </p:spPr>
      </p:pic>
      <p:sp>
        <p:nvSpPr>
          <p:cNvPr id="13" name="TextBox 7">
            <a:extLst>
              <a:ext uri="{FF2B5EF4-FFF2-40B4-BE49-F238E27FC236}">
                <a16:creationId xmlns:a16="http://schemas.microsoft.com/office/drawing/2014/main" id="{F6EB67AF-726D-40B6-BB29-CEA468E3B97A}"/>
              </a:ext>
            </a:extLst>
          </p:cNvPr>
          <p:cNvSpPr>
            <a:spLocks noChangeArrowheads="1"/>
          </p:cNvSpPr>
          <p:nvPr/>
        </p:nvSpPr>
        <p:spPr bwMode="auto">
          <a:xfrm>
            <a:off x="2267744" y="1635646"/>
            <a:ext cx="5622719"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rgbClr val="5C7FC8"/>
                </a:solidFill>
                <a:latin typeface="+mn-ea"/>
                <a:ea typeface="+mn-ea"/>
                <a:cs typeface="+mn-ea"/>
                <a:sym typeface="+mn-lt"/>
              </a:rPr>
              <a:t>交通调查与分析</a:t>
            </a:r>
            <a:endParaRPr lang="en-US" altLang="zh-CN" sz="4000" b="1" dirty="0">
              <a:solidFill>
                <a:srgbClr val="5C7FC8"/>
              </a:solidFill>
              <a:latin typeface="+mn-ea"/>
              <a:ea typeface="+mn-ea"/>
              <a:cs typeface="+mn-ea"/>
              <a:sym typeface="+mn-lt"/>
            </a:endParaRPr>
          </a:p>
          <a:p>
            <a:pPr algn="ctr">
              <a:defRPr/>
            </a:pPr>
            <a:r>
              <a:rPr lang="zh-CN" altLang="en-US" sz="4000" b="1" dirty="0">
                <a:solidFill>
                  <a:srgbClr val="5C7FC8"/>
                </a:solidFill>
                <a:latin typeface="+mn-ea"/>
                <a:ea typeface="+mn-ea"/>
                <a:cs typeface="+mn-ea"/>
                <a:sym typeface="+mn-lt"/>
              </a:rPr>
              <a:t>排队长度组总结展示</a:t>
            </a:r>
          </a:p>
        </p:txBody>
      </p:sp>
    </p:spTree>
    <p:extLst>
      <p:ext uri="{BB962C8B-B14F-4D97-AF65-F5344CB8AC3E}">
        <p14:creationId xmlns:p14="http://schemas.microsoft.com/office/powerpoint/2010/main" val="28311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375" autoRev="1" fill="hold">
                                          <p:stCondLst>
                                            <p:cond delay="0"/>
                                          </p:stCondLst>
                                        </p:cTn>
                                        <p:tgtEl>
                                          <p:spTgt spid="13"/>
                                        </p:tgtEl>
                                        <p:attrNameLst>
                                          <p:attrName>ppt_w</p:attrName>
                                        </p:attrNameLst>
                                      </p:cBhvr>
                                    </p:anim>
                                    <p:anim by="(#ppt_w*0.50)" calcmode="lin" valueType="num">
                                      <p:cBhvr>
                                        <p:cTn id="27" dur="375" decel="50000" autoRev="1" fill="hold">
                                          <p:stCondLst>
                                            <p:cond delay="0"/>
                                          </p:stCondLst>
                                        </p:cTn>
                                        <p:tgtEl>
                                          <p:spTgt spid="13"/>
                                        </p:tgtEl>
                                        <p:attrNameLst>
                                          <p:attrName>ppt_x</p:attrName>
                                        </p:attrNameLst>
                                      </p:cBhvr>
                                    </p:anim>
                                    <p:anim from="(-#ppt_h/2)" to="(#ppt_y)" calcmode="lin" valueType="num">
                                      <p:cBhvr>
                                        <p:cTn id="28" dur="750" fill="hold">
                                          <p:stCondLst>
                                            <p:cond delay="0"/>
                                          </p:stCondLst>
                                        </p:cTn>
                                        <p:tgtEl>
                                          <p:spTgt spid="13"/>
                                        </p:tgtEl>
                                        <p:attrNameLst>
                                          <p:attrName>ppt_y</p:attrName>
                                        </p:attrNameLst>
                                      </p:cBhvr>
                                    </p:anim>
                                    <p:animRot by="21600000">
                                      <p:cBhvr>
                                        <p:cTn id="29" dur="750" fill="hold">
                                          <p:stCondLst>
                                            <p:cond delay="0"/>
                                          </p:stCondLst>
                                        </p:cTn>
                                        <p:tgtEl>
                                          <p:spTgt spid="13"/>
                                        </p:tgtEl>
                                        <p:attrNameLst>
                                          <p:attrName>r</p:attrName>
                                        </p:attrNameLst>
                                      </p:cBhvr>
                                    </p:animRot>
                                  </p:childTnLst>
                                </p:cTn>
                              </p:par>
                            </p:childTnLst>
                          </p:cTn>
                        </p:par>
                        <p:par>
                          <p:cTn id="30" fill="hold">
                            <p:stCondLst>
                              <p:cond delay="2875"/>
                            </p:stCondLst>
                            <p:childTnLst>
                              <p:par>
                                <p:cTn id="31" presetID="36" presetClass="emph" presetSubtype="0" fill="hold" grpId="1" nodeType="afterEffect">
                                  <p:stCondLst>
                                    <p:cond delay="0"/>
                                  </p:stCondLst>
                                  <p:iterate type="lt">
                                    <p:tmPct val="10000"/>
                                  </p:iterate>
                                  <p:childTnLst>
                                    <p:animScale>
                                      <p:cBhvr>
                                        <p:cTn id="32" dur="250" autoRev="1" fill="hold">
                                          <p:stCondLst>
                                            <p:cond delay="0"/>
                                          </p:stCondLst>
                                        </p:cTn>
                                        <p:tgtEl>
                                          <p:spTgt spid="13"/>
                                        </p:tgtEl>
                                      </p:cBhvr>
                                      <p:to x="80000" y="100000"/>
                                    </p:animScale>
                                    <p:anim by="(#ppt_w*0.10)" calcmode="lin" valueType="num">
                                      <p:cBhvr>
                                        <p:cTn id="33" dur="250" autoRev="1" fill="hold">
                                          <p:stCondLst>
                                            <p:cond delay="0"/>
                                          </p:stCondLst>
                                        </p:cTn>
                                        <p:tgtEl>
                                          <p:spTgt spid="13"/>
                                        </p:tgtEl>
                                        <p:attrNameLst>
                                          <p:attrName>ppt_x</p:attrName>
                                        </p:attrNameLst>
                                      </p:cBhvr>
                                    </p:anim>
                                    <p:anim by="(-#ppt_w*0.10)" calcmode="lin" valueType="num">
                                      <p:cBhvr>
                                        <p:cTn id="34" dur="250" autoRev="1" fill="hold">
                                          <p:stCondLst>
                                            <p:cond delay="0"/>
                                          </p:stCondLst>
                                        </p:cTn>
                                        <p:tgtEl>
                                          <p:spTgt spid="13"/>
                                        </p:tgtEl>
                                        <p:attrNameLst>
                                          <p:attrName>ppt_y</p:attrName>
                                        </p:attrNameLst>
                                      </p:cBhvr>
                                    </p:anim>
                                    <p:animRot by="-480000">
                                      <p:cBhvr>
                                        <p:cTn id="35" dur="250"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a:blip r:embed="rId4"/>
          <a:stretch>
            <a:fillRect/>
          </a:stretch>
        </p:blipFill>
        <p:spPr>
          <a:xfrm>
            <a:off x="5580112" y="1217342"/>
            <a:ext cx="3884288" cy="4203700"/>
          </a:xfrm>
          <a:prstGeom prst="rect">
            <a:avLst/>
          </a:prstGeom>
        </p:spPr>
      </p:pic>
      <p:grpSp>
        <p:nvGrpSpPr>
          <p:cNvPr id="48" name="组合 47"/>
          <p:cNvGrpSpPr/>
          <p:nvPr/>
        </p:nvGrpSpPr>
        <p:grpSpPr>
          <a:xfrm>
            <a:off x="4427984" y="1245745"/>
            <a:ext cx="3189389" cy="317893"/>
            <a:chOff x="1101988" y="1356615"/>
            <a:chExt cx="3205921" cy="460104"/>
          </a:xfrm>
        </p:grpSpPr>
        <p:grpSp>
          <p:nvGrpSpPr>
            <p:cNvPr id="12" name="Group 48"/>
            <p:cNvGrpSpPr/>
            <p:nvPr/>
          </p:nvGrpSpPr>
          <p:grpSpPr>
            <a:xfrm>
              <a:off x="1101988" y="1356615"/>
              <a:ext cx="460104" cy="460104"/>
              <a:chOff x="4806255" y="1988840"/>
              <a:chExt cx="613472" cy="613472"/>
            </a:xfrm>
          </p:grpSpPr>
          <p:sp>
            <p:nvSpPr>
              <p:cNvPr id="25" name="Oval 25"/>
              <p:cNvSpPr/>
              <p:nvPr/>
            </p:nvSpPr>
            <p:spPr>
              <a:xfrm>
                <a:off x="4806255" y="1988840"/>
                <a:ext cx="613472" cy="613472"/>
              </a:xfrm>
              <a:prstGeom prst="parallelogram">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6" name="Group 26"/>
              <p:cNvGrpSpPr>
                <a:grpSpLocks/>
              </p:cNvGrpSpPr>
              <p:nvPr/>
            </p:nvGrpSpPr>
            <p:grpSpPr bwMode="auto">
              <a:xfrm>
                <a:off x="4998751" y="2166682"/>
                <a:ext cx="228478" cy="223844"/>
                <a:chOff x="0" y="0"/>
                <a:chExt cx="581" cy="573"/>
              </a:xfrm>
              <a:solidFill>
                <a:schemeClr val="bg1"/>
              </a:solidFill>
            </p:grpSpPr>
            <p:sp>
              <p:nvSpPr>
                <p:cNvPr id="27"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8"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9"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0"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1"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2"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3"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4"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sp>
          <p:nvSpPr>
            <p:cNvPr id="23" name="TextBox 35"/>
            <p:cNvSpPr txBox="1"/>
            <p:nvPr/>
          </p:nvSpPr>
          <p:spPr>
            <a:xfrm>
              <a:off x="1678050" y="1559341"/>
              <a:ext cx="2629859" cy="152542"/>
            </a:xfrm>
            <a:prstGeom prst="rect">
              <a:avLst/>
            </a:prstGeom>
            <a:noFill/>
          </p:spPr>
          <p:txBody>
            <a:bodyPr wrap="none" lIns="0" tIns="0" rIns="0" bIns="0" anchor="ctr" anchorCtr="0">
              <a:noAutofit/>
            </a:bodyPr>
            <a:lstStyle/>
            <a:p>
              <a:r>
                <a:rPr lang="zh-CN" altLang="en-US" b="1" dirty="0">
                  <a:solidFill>
                    <a:schemeClr val="accent1"/>
                  </a:solidFill>
                  <a:latin typeface="+mn-lt"/>
                  <a:ea typeface="+mn-ea"/>
                  <a:cs typeface="+mn-ea"/>
                  <a:sym typeface="+mn-lt"/>
                </a:rPr>
                <a:t>调查背景、目的、概况</a:t>
              </a:r>
            </a:p>
          </p:txBody>
        </p:sp>
      </p:grpSp>
      <p:grpSp>
        <p:nvGrpSpPr>
          <p:cNvPr id="49" name="组合 48"/>
          <p:cNvGrpSpPr/>
          <p:nvPr/>
        </p:nvGrpSpPr>
        <p:grpSpPr>
          <a:xfrm>
            <a:off x="4427984" y="2139702"/>
            <a:ext cx="3223650" cy="317893"/>
            <a:chOff x="1101987" y="2101649"/>
            <a:chExt cx="3240360" cy="460104"/>
          </a:xfrm>
        </p:grpSpPr>
        <p:grpSp>
          <p:nvGrpSpPr>
            <p:cNvPr id="9" name="Group 49"/>
            <p:cNvGrpSpPr/>
            <p:nvPr/>
          </p:nvGrpSpPr>
          <p:grpSpPr>
            <a:xfrm>
              <a:off x="1101987" y="2101649"/>
              <a:ext cx="460104" cy="460104"/>
              <a:chOff x="4806253" y="2982218"/>
              <a:chExt cx="613472" cy="613472"/>
            </a:xfrm>
          </p:grpSpPr>
          <p:sp>
            <p:nvSpPr>
              <p:cNvPr id="44" name="Oval 8"/>
              <p:cNvSpPr/>
              <p:nvPr/>
            </p:nvSpPr>
            <p:spPr>
              <a:xfrm>
                <a:off x="4806253" y="2982218"/>
                <a:ext cx="613472" cy="613472"/>
              </a:xfrm>
              <a:prstGeom prst="parallelogram">
                <a:avLst/>
              </a:prstGeom>
              <a:solidFill>
                <a:schemeClr val="accent2">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5" name="Freeform: Shape 9"/>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a:latin typeface="+mn-lt"/>
                  <a:ea typeface="+mn-ea"/>
                  <a:cs typeface="+mn-ea"/>
                  <a:sym typeface="+mn-lt"/>
                </a:endParaRPr>
              </a:p>
            </p:txBody>
          </p:sp>
        </p:grpSp>
        <p:sp>
          <p:nvSpPr>
            <p:cNvPr id="21" name="TextBox 40"/>
            <p:cNvSpPr txBox="1"/>
            <p:nvPr/>
          </p:nvSpPr>
          <p:spPr>
            <a:xfrm>
              <a:off x="1712487" y="2218674"/>
              <a:ext cx="2629860" cy="152542"/>
            </a:xfrm>
            <a:prstGeom prst="rect">
              <a:avLst/>
            </a:prstGeom>
            <a:noFill/>
          </p:spPr>
          <p:txBody>
            <a:bodyPr wrap="none" lIns="0" tIns="0" rIns="0" bIns="0" anchor="ctr" anchorCtr="0">
              <a:noAutofit/>
            </a:bodyPr>
            <a:lstStyle/>
            <a:p>
              <a:r>
                <a:rPr lang="zh-CN" altLang="en-US" b="1" dirty="0">
                  <a:solidFill>
                    <a:schemeClr val="accent2"/>
                  </a:solidFill>
                  <a:latin typeface="+mn-lt"/>
                  <a:ea typeface="+mn-ea"/>
                  <a:cs typeface="+mn-ea"/>
                  <a:sym typeface="+mn-lt"/>
                </a:rPr>
                <a:t>各方向调查内容及结论</a:t>
              </a:r>
            </a:p>
          </p:txBody>
        </p:sp>
      </p:grpSp>
      <p:grpSp>
        <p:nvGrpSpPr>
          <p:cNvPr id="50" name="组合 49"/>
          <p:cNvGrpSpPr/>
          <p:nvPr/>
        </p:nvGrpSpPr>
        <p:grpSpPr>
          <a:xfrm>
            <a:off x="4427984" y="3003798"/>
            <a:ext cx="3179323" cy="317893"/>
            <a:chOff x="1101987" y="2846682"/>
            <a:chExt cx="3195803" cy="460104"/>
          </a:xfrm>
        </p:grpSpPr>
        <p:grpSp>
          <p:nvGrpSpPr>
            <p:cNvPr id="10" name="Group 50"/>
            <p:cNvGrpSpPr/>
            <p:nvPr/>
          </p:nvGrpSpPr>
          <p:grpSpPr>
            <a:xfrm>
              <a:off x="1101987" y="2846682"/>
              <a:ext cx="460104" cy="460104"/>
              <a:chOff x="4806253" y="3975596"/>
              <a:chExt cx="613472" cy="613472"/>
            </a:xfrm>
          </p:grpSpPr>
          <p:sp>
            <p:nvSpPr>
              <p:cNvPr id="42" name="Oval 11"/>
              <p:cNvSpPr/>
              <p:nvPr/>
            </p:nvSpPr>
            <p:spPr>
              <a:xfrm>
                <a:off x="4806253" y="3975596"/>
                <a:ext cx="613472" cy="613472"/>
              </a:xfrm>
              <a:prstGeom prst="parallelogram">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3" name="Freeform: Shape 12"/>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a:latin typeface="+mn-lt"/>
                  <a:ea typeface="+mn-ea"/>
                  <a:cs typeface="+mn-ea"/>
                  <a:sym typeface="+mn-lt"/>
                </a:endParaRPr>
              </a:p>
            </p:txBody>
          </p:sp>
        </p:grpSp>
        <p:sp>
          <p:nvSpPr>
            <p:cNvPr id="19" name="TextBox 43"/>
            <p:cNvSpPr txBox="1"/>
            <p:nvPr/>
          </p:nvSpPr>
          <p:spPr>
            <a:xfrm>
              <a:off x="1667931" y="2989922"/>
              <a:ext cx="2629859" cy="152543"/>
            </a:xfrm>
            <a:prstGeom prst="rect">
              <a:avLst/>
            </a:prstGeom>
            <a:noFill/>
          </p:spPr>
          <p:txBody>
            <a:bodyPr wrap="none" lIns="0" tIns="0" rIns="0" bIns="0" anchor="ctr" anchorCtr="0">
              <a:noAutofit/>
            </a:bodyPr>
            <a:lstStyle/>
            <a:p>
              <a:r>
                <a:rPr lang="zh-CN" altLang="en-US" b="1" dirty="0">
                  <a:solidFill>
                    <a:schemeClr val="accent3">
                      <a:lumMod val="100000"/>
                    </a:schemeClr>
                  </a:solidFill>
                  <a:latin typeface="+mn-lt"/>
                  <a:ea typeface="+mn-ea"/>
                  <a:cs typeface="+mn-ea"/>
                  <a:sym typeface="+mn-lt"/>
                </a:rPr>
                <a:t>调查总结</a:t>
              </a:r>
            </a:p>
          </p:txBody>
        </p:sp>
      </p:grpSp>
      <p:sp>
        <p:nvSpPr>
          <p:cNvPr id="55" name="矩形 54"/>
          <p:cNvSpPr/>
          <p:nvPr/>
        </p:nvSpPr>
        <p:spPr>
          <a:xfrm>
            <a:off x="1345831" y="1639466"/>
            <a:ext cx="1613212" cy="923332"/>
          </a:xfrm>
          <a:prstGeom prst="rect">
            <a:avLst/>
          </a:prstGeom>
          <a:noFill/>
        </p:spPr>
        <p:txBody>
          <a:bodyPr wrap="square">
            <a:normAutofit fontScale="92500"/>
          </a:bodyPr>
          <a:lstStyle/>
          <a:p>
            <a:pPr algn="r"/>
            <a:r>
              <a:rPr lang="zh-CN" altLang="en-US" sz="5400" b="1" spc="300" dirty="0">
                <a:solidFill>
                  <a:schemeClr val="tx1">
                    <a:lumMod val="85000"/>
                    <a:lumOff val="15000"/>
                  </a:schemeClr>
                </a:solidFill>
                <a:latin typeface="+mn-lt"/>
                <a:ea typeface="+mn-ea"/>
                <a:cs typeface="+mn-ea"/>
                <a:sym typeface="+mn-lt"/>
              </a:rPr>
              <a:t>目录</a:t>
            </a:r>
          </a:p>
        </p:txBody>
      </p:sp>
      <p:sp>
        <p:nvSpPr>
          <p:cNvPr id="56" name="矩形 55"/>
          <p:cNvSpPr/>
          <p:nvPr/>
        </p:nvSpPr>
        <p:spPr>
          <a:xfrm>
            <a:off x="2967993" y="2149546"/>
            <a:ext cx="1177249" cy="277000"/>
          </a:xfrm>
          <a:prstGeom prst="rect">
            <a:avLst/>
          </a:prstGeom>
        </p:spPr>
        <p:txBody>
          <a:bodyPr wrap="none">
            <a:normAutofit fontScale="85000" lnSpcReduction="20000"/>
          </a:bodyPr>
          <a:lstStyle/>
          <a:p>
            <a:pPr algn="r"/>
            <a:r>
              <a:rPr lang="en-US" altLang="zh-CN" b="1" spc="300" dirty="0">
                <a:solidFill>
                  <a:schemeClr val="tx1">
                    <a:lumMod val="85000"/>
                    <a:lumOff val="15000"/>
                  </a:schemeClr>
                </a:solidFill>
                <a:latin typeface="+mn-lt"/>
                <a:ea typeface="+mn-ea"/>
                <a:cs typeface="+mn-ea"/>
                <a:sym typeface="+mn-lt"/>
              </a:rPr>
              <a:t>CONTENT</a:t>
            </a:r>
          </a:p>
        </p:txBody>
      </p:sp>
      <p:pic>
        <p:nvPicPr>
          <p:cNvPr id="58" name="图片 57"/>
          <p:cNvPicPr>
            <a:picLocks noChangeAspect="1"/>
          </p:cNvPicPr>
          <p:nvPr/>
        </p:nvPicPr>
        <p:blipFill>
          <a:blip r:embed="rId5"/>
          <a:stretch>
            <a:fillRect/>
          </a:stretch>
        </p:blipFill>
        <p:spPr>
          <a:xfrm>
            <a:off x="228926" y="1989552"/>
            <a:ext cx="2622904" cy="1619185"/>
          </a:xfrm>
          <a:prstGeom prst="rect">
            <a:avLst/>
          </a:prstGeom>
        </p:spPr>
      </p:pic>
    </p:spTree>
    <p:extLst>
      <p:ext uri="{BB962C8B-B14F-4D97-AF65-F5344CB8AC3E}">
        <p14:creationId xmlns:p14="http://schemas.microsoft.com/office/powerpoint/2010/main" val="24544589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anim calcmode="lin" valueType="num">
                                      <p:cBhvr>
                                        <p:cTn id="8" dur="500" fill="hold"/>
                                        <p:tgtEl>
                                          <p:spTgt spid="60"/>
                                        </p:tgtEl>
                                        <p:attrNameLst>
                                          <p:attrName>ppt_x</p:attrName>
                                        </p:attrNameLst>
                                      </p:cBhvr>
                                      <p:tavLst>
                                        <p:tav tm="0">
                                          <p:val>
                                            <p:strVal val="#ppt_x"/>
                                          </p:val>
                                        </p:tav>
                                        <p:tav tm="100000">
                                          <p:val>
                                            <p:strVal val="#ppt_x"/>
                                          </p:val>
                                        </p:tav>
                                      </p:tavLst>
                                    </p:anim>
                                    <p:anim calcmode="lin" valueType="num">
                                      <p:cBhvr>
                                        <p:cTn id="9" dur="5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250" fill="hold"/>
                                        <p:tgtEl>
                                          <p:spTgt spid="56"/>
                                        </p:tgtEl>
                                        <p:attrNameLst>
                                          <p:attrName>ppt_w</p:attrName>
                                        </p:attrNameLst>
                                      </p:cBhvr>
                                      <p:tavLst>
                                        <p:tav tm="0">
                                          <p:val>
                                            <p:fltVal val="0"/>
                                          </p:val>
                                        </p:tav>
                                        <p:tav tm="100000">
                                          <p:val>
                                            <p:strVal val="#ppt_w"/>
                                          </p:val>
                                        </p:tav>
                                      </p:tavLst>
                                    </p:anim>
                                    <p:anim calcmode="lin" valueType="num">
                                      <p:cBhvr>
                                        <p:cTn id="14" dur="250" fill="hold"/>
                                        <p:tgtEl>
                                          <p:spTgt spid="56"/>
                                        </p:tgtEl>
                                        <p:attrNameLst>
                                          <p:attrName>ppt_h</p:attrName>
                                        </p:attrNameLst>
                                      </p:cBhvr>
                                      <p:tavLst>
                                        <p:tav tm="0">
                                          <p:val>
                                            <p:fltVal val="0"/>
                                          </p:val>
                                        </p:tav>
                                        <p:tav tm="100000">
                                          <p:val>
                                            <p:strVal val="#ppt_h"/>
                                          </p:val>
                                        </p:tav>
                                      </p:tavLst>
                                    </p:anim>
                                    <p:animEffect transition="in" filter="fade">
                                      <p:cBhvr>
                                        <p:cTn id="15" dur="250"/>
                                        <p:tgtEl>
                                          <p:spTgt spid="56"/>
                                        </p:tgtEl>
                                      </p:cBhvr>
                                    </p:animEffect>
                                  </p:childTnLst>
                                </p:cTn>
                              </p:par>
                            </p:childTnLst>
                          </p:cTn>
                        </p:par>
                        <p:par>
                          <p:cTn id="16" fill="hold">
                            <p:stCondLst>
                              <p:cond delay="75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250" fill="hold"/>
                                        <p:tgtEl>
                                          <p:spTgt spid="55"/>
                                        </p:tgtEl>
                                        <p:attrNameLst>
                                          <p:attrName>ppt_w</p:attrName>
                                        </p:attrNameLst>
                                      </p:cBhvr>
                                      <p:tavLst>
                                        <p:tav tm="0">
                                          <p:val>
                                            <p:fltVal val="0"/>
                                          </p:val>
                                        </p:tav>
                                        <p:tav tm="100000">
                                          <p:val>
                                            <p:strVal val="#ppt_w"/>
                                          </p:val>
                                        </p:tav>
                                      </p:tavLst>
                                    </p:anim>
                                    <p:anim calcmode="lin" valueType="num">
                                      <p:cBhvr>
                                        <p:cTn id="20" dur="250" fill="hold"/>
                                        <p:tgtEl>
                                          <p:spTgt spid="55"/>
                                        </p:tgtEl>
                                        <p:attrNameLst>
                                          <p:attrName>ppt_h</p:attrName>
                                        </p:attrNameLst>
                                      </p:cBhvr>
                                      <p:tavLst>
                                        <p:tav tm="0">
                                          <p:val>
                                            <p:fltVal val="0"/>
                                          </p:val>
                                        </p:tav>
                                        <p:tav tm="100000">
                                          <p:val>
                                            <p:strVal val="#ppt_h"/>
                                          </p:val>
                                        </p:tav>
                                      </p:tavLst>
                                    </p:anim>
                                    <p:animEffect transition="in" filter="fade">
                                      <p:cBhvr>
                                        <p:cTn id="21" dur="250"/>
                                        <p:tgtEl>
                                          <p:spTgt spid="5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anim calcmode="lin" valueType="num">
                                      <p:cBhvr>
                                        <p:cTn id="31" dur="1000" fill="hold"/>
                                        <p:tgtEl>
                                          <p:spTgt spid="48"/>
                                        </p:tgtEl>
                                        <p:attrNameLst>
                                          <p:attrName>ppt_x</p:attrName>
                                        </p:attrNameLst>
                                      </p:cBhvr>
                                      <p:tavLst>
                                        <p:tav tm="0">
                                          <p:val>
                                            <p:strVal val="#ppt_x"/>
                                          </p:val>
                                        </p:tav>
                                        <p:tav tm="100000">
                                          <p:val>
                                            <p:strVal val="#ppt_x"/>
                                          </p:val>
                                        </p:tav>
                                      </p:tavLst>
                                    </p:anim>
                                    <p:anim calcmode="lin" valueType="num">
                                      <p:cBhvr>
                                        <p:cTn id="32" dur="10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1000"/>
                                        <p:tgtEl>
                                          <p:spTgt spid="49"/>
                                        </p:tgtEl>
                                      </p:cBhvr>
                                    </p:animEffect>
                                    <p:anim calcmode="lin" valueType="num">
                                      <p:cBhvr>
                                        <p:cTn id="37" dur="1000" fill="hold"/>
                                        <p:tgtEl>
                                          <p:spTgt spid="49"/>
                                        </p:tgtEl>
                                        <p:attrNameLst>
                                          <p:attrName>ppt_x</p:attrName>
                                        </p:attrNameLst>
                                      </p:cBhvr>
                                      <p:tavLst>
                                        <p:tav tm="0">
                                          <p:val>
                                            <p:strVal val="#ppt_x"/>
                                          </p:val>
                                        </p:tav>
                                        <p:tav tm="100000">
                                          <p:val>
                                            <p:strVal val="#ppt_x"/>
                                          </p:val>
                                        </p:tav>
                                      </p:tavLst>
                                    </p:anim>
                                    <p:anim calcmode="lin" valueType="num">
                                      <p:cBhvr>
                                        <p:cTn id="38" dur="1000" fill="hold"/>
                                        <p:tgtEl>
                                          <p:spTgt spid="4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8794B7E0-015E-4408-8E8F-1053EF789C32}"/>
              </a:ext>
            </a:extLst>
          </p:cNvPr>
          <p:cNvGrpSpPr/>
          <p:nvPr/>
        </p:nvGrpSpPr>
        <p:grpSpPr>
          <a:xfrm>
            <a:off x="3929176" y="1323672"/>
            <a:ext cx="1285648" cy="1573555"/>
            <a:chOff x="3929176" y="1395682"/>
            <a:chExt cx="1285648" cy="1573555"/>
          </a:xfrm>
        </p:grpSpPr>
        <p:sp>
          <p:nvSpPr>
            <p:cNvPr id="11" name="Oval 25">
              <a:extLst>
                <a:ext uri="{FF2B5EF4-FFF2-40B4-BE49-F238E27FC236}">
                  <a16:creationId xmlns:a16="http://schemas.microsoft.com/office/drawing/2014/main"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2" name="TextBox 2">
              <a:extLst>
                <a:ext uri="{FF2B5EF4-FFF2-40B4-BE49-F238E27FC236}">
                  <a16:creationId xmlns:a16="http://schemas.microsoft.com/office/drawing/2014/main"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01</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4" name="TextBox 46">
            <a:extLst>
              <a:ext uri="{FF2B5EF4-FFF2-40B4-BE49-F238E27FC236}">
                <a16:creationId xmlns:a16="http://schemas.microsoft.com/office/drawing/2014/main" id="{19504DEA-4FAF-46BF-9650-6704B72E80F5}"/>
              </a:ext>
            </a:extLst>
          </p:cNvPr>
          <p:cNvSpPr txBox="1"/>
          <p:nvPr/>
        </p:nvSpPr>
        <p:spPr>
          <a:xfrm>
            <a:off x="1979712" y="2720631"/>
            <a:ext cx="2390856" cy="781290"/>
          </a:xfrm>
          <a:prstGeom prst="rect">
            <a:avLst/>
          </a:prstGeom>
          <a:noFill/>
        </p:spPr>
        <p:txBody>
          <a:bodyPr wrap="none" lIns="0" tIns="0" rIns="0" bIns="0" anchor="ctr" anchorCtr="0">
            <a:normAutofit/>
          </a:bodyPr>
          <a:lstStyle/>
          <a:p>
            <a:r>
              <a:rPr lang="zh-CN" altLang="en-US" sz="4000" b="1" dirty="0">
                <a:solidFill>
                  <a:schemeClr val="tx1">
                    <a:lumMod val="75000"/>
                    <a:lumOff val="25000"/>
                  </a:schemeClr>
                </a:solidFill>
                <a:latin typeface="宋体" panose="02010600030101010101" pitchFamily="2" charset="-122"/>
                <a:ea typeface="宋体" panose="02010600030101010101" pitchFamily="2" charset="-122"/>
                <a:cs typeface="+mn-ea"/>
                <a:sym typeface="+mn-lt"/>
              </a:rPr>
              <a:t>调查背景、目的、概况</a:t>
            </a:r>
          </a:p>
        </p:txBody>
      </p:sp>
      <p:pic>
        <p:nvPicPr>
          <p:cNvPr id="8" name="图片 7"/>
          <p:cNvPicPr>
            <a:picLocks noChangeAspect="1"/>
          </p:cNvPicPr>
          <p:nvPr/>
        </p:nvPicPr>
        <p:blipFill>
          <a:blip r:embed="rId4"/>
          <a:stretch>
            <a:fillRect/>
          </a:stretch>
        </p:blipFill>
        <p:spPr>
          <a:xfrm>
            <a:off x="5436096" y="1131590"/>
            <a:ext cx="3884288" cy="4203700"/>
          </a:xfrm>
          <a:prstGeom prst="rect">
            <a:avLst/>
          </a:prstGeom>
        </p:spPr>
      </p:pic>
      <p:pic>
        <p:nvPicPr>
          <p:cNvPr id="10" name="图片 9"/>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22379872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0555" y="2139702"/>
            <a:ext cx="3048724" cy="1755658"/>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mn-lt"/>
                  <a:ea typeface="+mn-ea"/>
                  <a:cs typeface="+mn-ea"/>
                  <a:sym typeface="+mn-lt"/>
                </a:endParaRPr>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grpSp>
        <p:sp>
          <p:nvSpPr>
            <p:cNvPr id="18" name="矩形 17"/>
            <p:cNvSpPr/>
            <p:nvPr/>
          </p:nvSpPr>
          <p:spPr>
            <a:xfrm>
              <a:off x="1085227" y="2041661"/>
              <a:ext cx="4271050" cy="2700705"/>
            </a:xfrm>
            <a:prstGeom prst="rect">
              <a:avLst/>
            </a:prstGeom>
            <a:blipFill dpi="0" rotWithShape="1">
              <a:blip r:embed="rId3" cstate="print"/>
              <a:srcRect/>
              <a:stretch>
                <a:fillRect t="-2525" b="-249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6" name="组合 25"/>
          <p:cNvGrpSpPr/>
          <p:nvPr/>
        </p:nvGrpSpPr>
        <p:grpSpPr>
          <a:xfrm>
            <a:off x="3995936" y="570792"/>
            <a:ext cx="4770686" cy="4297844"/>
            <a:chOff x="4677088" y="2755423"/>
            <a:chExt cx="4338638" cy="1031802"/>
          </a:xfrm>
        </p:grpSpPr>
        <p:sp>
          <p:nvSpPr>
            <p:cNvPr id="6" name="矩形 5"/>
            <p:cNvSpPr/>
            <p:nvPr/>
          </p:nvSpPr>
          <p:spPr bwMode="auto">
            <a:xfrm>
              <a:off x="4677088" y="2755423"/>
              <a:ext cx="4338638" cy="1031802"/>
            </a:xfrm>
            <a:prstGeom prst="rect">
              <a:avLst/>
            </a:prstGeom>
            <a:solidFill>
              <a:schemeClr val="accent2"/>
            </a:solidFill>
            <a:ln w="19050">
              <a:noFill/>
              <a:round/>
              <a:headEnd/>
              <a:tailEnd/>
            </a:ln>
          </p:spPr>
          <p:txBody>
            <a:bodyPr anchor="ctr"/>
            <a:lstStyle/>
            <a:p>
              <a:pPr algn="ctr"/>
              <a:endParaRPr>
                <a:latin typeface="+mn-lt"/>
                <a:ea typeface="+mn-ea"/>
                <a:cs typeface="+mn-ea"/>
                <a:sym typeface="+mn-lt"/>
              </a:endParaRPr>
            </a:p>
          </p:txBody>
        </p:sp>
        <p:sp>
          <p:nvSpPr>
            <p:cNvPr id="10" name="任意多边形: 形状 9"/>
            <p:cNvSpPr/>
            <p:nvPr/>
          </p:nvSpPr>
          <p:spPr bwMode="auto">
            <a:xfrm>
              <a:off x="4886301" y="3037798"/>
              <a:ext cx="402750" cy="328492"/>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accent2"/>
            </a:solidFill>
            <a:ln w="19050">
              <a:noFill/>
              <a:round/>
              <a:headEnd/>
              <a:tailEnd/>
            </a:ln>
          </p:spPr>
          <p:txBody>
            <a:bodyPr anchor="ctr"/>
            <a:lstStyle/>
            <a:p>
              <a:pPr algn="ctr"/>
              <a:endParaRPr>
                <a:latin typeface="+mn-lt"/>
                <a:ea typeface="+mn-ea"/>
                <a:cs typeface="+mn-ea"/>
                <a:sym typeface="+mn-lt"/>
              </a:endParaRPr>
            </a:p>
          </p:txBody>
        </p:sp>
        <p:sp>
          <p:nvSpPr>
            <p:cNvPr id="14" name="文本框 26"/>
            <p:cNvSpPr txBox="1"/>
            <p:nvPr/>
          </p:nvSpPr>
          <p:spPr>
            <a:xfrm>
              <a:off x="4749096" y="2821336"/>
              <a:ext cx="3997486" cy="755201"/>
            </a:xfrm>
            <a:prstGeom prst="rect">
              <a:avLst/>
            </a:prstGeom>
            <a:noFill/>
          </p:spPr>
          <p:txBody>
            <a:bodyPr wrap="square" lIns="72000" tIns="72000" rIns="72000" bIns="72000" anchor="t" anchorCtr="0">
              <a:noAutofit/>
            </a:bodyPr>
            <a:lstStyle/>
            <a:p>
              <a:pPr>
                <a:lnSpc>
                  <a:spcPct val="120000"/>
                </a:lnSpc>
              </a:pPr>
              <a:endParaRPr lang="en-US" altLang="zh-CN" dirty="0">
                <a:solidFill>
                  <a:schemeClr val="bg1"/>
                </a:solidFill>
                <a:latin typeface="+mn-lt"/>
                <a:ea typeface="+mn-ea"/>
                <a:cs typeface="+mn-ea"/>
                <a:sym typeface="+mn-lt"/>
              </a:endParaRPr>
            </a:p>
            <a:p>
              <a:pPr>
                <a:lnSpc>
                  <a:spcPct val="120000"/>
                </a:lnSpc>
              </a:pPr>
              <a:r>
                <a:rPr lang="zh-CN" altLang="en-US" dirty="0">
                  <a:solidFill>
                    <a:schemeClr val="bg1"/>
                  </a:solidFill>
                  <a:latin typeface="+mn-lt"/>
                  <a:ea typeface="+mn-ea"/>
                  <a:cs typeface="+mn-ea"/>
                  <a:sym typeface="+mn-lt"/>
                </a:rPr>
                <a:t>排队长度是信号交叉口交通设计和信号控制效果评价的一个重要指标，特别是在</a:t>
              </a:r>
              <a:r>
                <a:rPr lang="zh-CN" altLang="en-US" dirty="0">
                  <a:solidFill>
                    <a:srgbClr val="FFFF00"/>
                  </a:solidFill>
                  <a:latin typeface="+mn-lt"/>
                  <a:ea typeface="+mn-ea"/>
                  <a:cs typeface="+mn-ea"/>
                  <a:sym typeface="+mn-lt"/>
                </a:rPr>
                <a:t>经常出现过饱和状态</a:t>
              </a:r>
              <a:r>
                <a:rPr lang="zh-CN" altLang="en-US" dirty="0">
                  <a:solidFill>
                    <a:schemeClr val="bg1"/>
                  </a:solidFill>
                  <a:latin typeface="+mn-lt"/>
                  <a:ea typeface="+mn-ea"/>
                  <a:cs typeface="+mn-ea"/>
                  <a:sym typeface="+mn-lt"/>
                </a:rPr>
                <a:t>的交叉口以及</a:t>
              </a:r>
              <a:r>
                <a:rPr lang="zh-CN" altLang="en-US" dirty="0">
                  <a:solidFill>
                    <a:srgbClr val="FFFF00"/>
                  </a:solidFill>
                  <a:latin typeface="+mn-lt"/>
                  <a:ea typeface="+mn-ea"/>
                  <a:cs typeface="+mn-ea"/>
                  <a:sym typeface="+mn-lt"/>
                </a:rPr>
                <a:t>短连线交叉口</a:t>
              </a:r>
              <a:r>
                <a:rPr lang="zh-CN" altLang="en-US" dirty="0">
                  <a:solidFill>
                    <a:schemeClr val="bg1"/>
                  </a:solidFill>
                  <a:latin typeface="+mn-lt"/>
                  <a:ea typeface="+mn-ea"/>
                  <a:cs typeface="+mn-ea"/>
                  <a:sym typeface="+mn-lt"/>
                </a:rPr>
                <a:t>，因为这两类交叉口由于</a:t>
              </a:r>
              <a:r>
                <a:rPr lang="zh-CN" altLang="en-US" dirty="0">
                  <a:solidFill>
                    <a:schemeClr val="accent2">
                      <a:lumMod val="50000"/>
                    </a:schemeClr>
                  </a:solidFill>
                  <a:latin typeface="+mn-lt"/>
                  <a:ea typeface="+mn-ea"/>
                  <a:cs typeface="+mn-ea"/>
                  <a:sym typeface="+mn-lt"/>
                </a:rPr>
                <a:t>排队的周期累积</a:t>
              </a:r>
              <a:r>
                <a:rPr lang="zh-CN" altLang="en-US" dirty="0">
                  <a:solidFill>
                    <a:schemeClr val="bg1"/>
                  </a:solidFill>
                  <a:latin typeface="+mn-lt"/>
                  <a:ea typeface="+mn-ea"/>
                  <a:cs typeface="+mn-ea"/>
                  <a:sym typeface="+mn-lt"/>
                </a:rPr>
                <a:t>，会使排队上溯到上游交叉口形成交通流死锁，导致车辆排队</a:t>
              </a:r>
              <a:r>
                <a:rPr lang="zh-CN" altLang="en-US" dirty="0">
                  <a:solidFill>
                    <a:schemeClr val="accent2">
                      <a:lumMod val="50000"/>
                    </a:schemeClr>
                  </a:solidFill>
                  <a:latin typeface="+mn-lt"/>
                  <a:ea typeface="+mn-ea"/>
                  <a:cs typeface="+mn-ea"/>
                  <a:sym typeface="+mn-lt"/>
                </a:rPr>
                <a:t>“多米诺”效应的发生</a:t>
              </a:r>
              <a:r>
                <a:rPr lang="zh-CN" altLang="en-US" dirty="0">
                  <a:solidFill>
                    <a:schemeClr val="bg1"/>
                  </a:solidFill>
                  <a:latin typeface="+mn-lt"/>
                  <a:ea typeface="+mn-ea"/>
                  <a:cs typeface="+mn-ea"/>
                  <a:sym typeface="+mn-lt"/>
                </a:rPr>
                <a:t>。因此，准确计算信号控制交叉口的排队长度对预防这类交通阻塞现象具有重要意义。</a:t>
              </a:r>
            </a:p>
          </p:txBody>
        </p:sp>
      </p:grpSp>
      <p:sp>
        <p:nvSpPr>
          <p:cNvPr id="25" name="矩形 24">
            <a:extLst>
              <a:ext uri="{FF2B5EF4-FFF2-40B4-BE49-F238E27FC236}">
                <a16:creationId xmlns:a16="http://schemas.microsoft.com/office/drawing/2014/main" id="{F88DD682-9683-4DFD-9980-F83298C96D0E}"/>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1-1 </a:t>
            </a:r>
            <a:r>
              <a:rPr lang="zh-CN" altLang="en-US" sz="2800" dirty="0">
                <a:solidFill>
                  <a:schemeClr val="accent2">
                    <a:lumMod val="20000"/>
                    <a:lumOff val="80000"/>
                  </a:schemeClr>
                </a:solidFill>
                <a:latin typeface="+mn-ea"/>
                <a:ea typeface="+mn-ea"/>
                <a:cs typeface="+mn-ea"/>
                <a:sym typeface="+mn-lt"/>
              </a:rPr>
              <a:t>调查背景 </a:t>
            </a:r>
            <a:endParaRPr sz="2800" dirty="0">
              <a:solidFill>
                <a:schemeClr val="accent2">
                  <a:lumMod val="20000"/>
                  <a:lumOff val="80000"/>
                </a:schemeClr>
              </a:solidFill>
              <a:latin typeface="+mn-ea"/>
              <a:ea typeface="+mn-ea"/>
              <a:cs typeface="+mn-ea"/>
              <a:sym typeface="+mn-lt"/>
            </a:endParaRPr>
          </a:p>
        </p:txBody>
      </p:sp>
    </p:spTree>
    <p:extLst>
      <p:ext uri="{BB962C8B-B14F-4D97-AF65-F5344CB8AC3E}">
        <p14:creationId xmlns:p14="http://schemas.microsoft.com/office/powerpoint/2010/main" val="2353816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3F44F39A-A4CF-4801-99C8-D10EB186E52E}"/>
              </a:ext>
            </a:extLst>
          </p:cNvPr>
          <p:cNvGrpSpPr/>
          <p:nvPr/>
        </p:nvGrpSpPr>
        <p:grpSpPr>
          <a:xfrm>
            <a:off x="3194846" y="1734595"/>
            <a:ext cx="2612396" cy="3408905"/>
            <a:chOff x="4154796" y="978163"/>
            <a:chExt cx="4117358" cy="5372721"/>
          </a:xfrm>
        </p:grpSpPr>
        <p:sp>
          <p:nvSpPr>
            <p:cNvPr id="24" name="任意多边形: 形状 23">
              <a:extLst>
                <a:ext uri="{FF2B5EF4-FFF2-40B4-BE49-F238E27FC236}">
                  <a16:creationId xmlns:a16="http://schemas.microsoft.com/office/drawing/2014/main" id="{FDDE5FF1-9D21-461D-A064-00444EFB3BB8}"/>
                </a:ext>
              </a:extLst>
            </p:cNvPr>
            <p:cNvSpPr/>
            <p:nvPr/>
          </p:nvSpPr>
          <p:spPr>
            <a:xfrm>
              <a:off x="5612222" y="1875744"/>
              <a:ext cx="1333001" cy="4475140"/>
            </a:xfrm>
            <a:custGeom>
              <a:avLst/>
              <a:gdLst/>
              <a:ahLst/>
              <a:cxnLst>
                <a:cxn ang="0">
                  <a:pos x="wd2" y="hd2"/>
                </a:cxn>
                <a:cxn ang="5400000">
                  <a:pos x="wd2" y="hd2"/>
                </a:cxn>
                <a:cxn ang="10800000">
                  <a:pos x="wd2" y="hd2"/>
                </a:cxn>
                <a:cxn ang="16200000">
                  <a:pos x="wd2" y="hd2"/>
                </a:cxn>
              </a:cxnLst>
              <a:rect l="0" t="0" r="r" b="b"/>
              <a:pathLst>
                <a:path w="21600" h="21599" extrusionOk="0">
                  <a:moveTo>
                    <a:pt x="483" y="5910"/>
                  </a:moveTo>
                  <a:cubicBezTo>
                    <a:pt x="4942" y="5905"/>
                    <a:pt x="9660" y="6766"/>
                    <a:pt x="11775" y="7950"/>
                  </a:cubicBezTo>
                  <a:cubicBezTo>
                    <a:pt x="12072" y="8114"/>
                    <a:pt x="12518" y="8411"/>
                    <a:pt x="12774" y="8726"/>
                  </a:cubicBezTo>
                  <a:cubicBezTo>
                    <a:pt x="12937" y="8962"/>
                    <a:pt x="13029" y="9185"/>
                    <a:pt x="13027" y="9393"/>
                  </a:cubicBezTo>
                  <a:cubicBezTo>
                    <a:pt x="13025" y="9729"/>
                    <a:pt x="12800" y="10020"/>
                    <a:pt x="12284" y="10278"/>
                  </a:cubicBezTo>
                  <a:cubicBezTo>
                    <a:pt x="11795" y="10521"/>
                    <a:pt x="11026" y="10742"/>
                    <a:pt x="9834" y="10935"/>
                  </a:cubicBezTo>
                  <a:cubicBezTo>
                    <a:pt x="8668" y="11116"/>
                    <a:pt x="7611" y="11356"/>
                    <a:pt x="6771" y="11654"/>
                  </a:cubicBezTo>
                  <a:cubicBezTo>
                    <a:pt x="6567" y="11499"/>
                    <a:pt x="6206" y="11372"/>
                    <a:pt x="5742" y="11285"/>
                  </a:cubicBezTo>
                  <a:cubicBezTo>
                    <a:pt x="5002" y="11143"/>
                    <a:pt x="4037" y="11084"/>
                    <a:pt x="2974" y="11084"/>
                  </a:cubicBezTo>
                  <a:cubicBezTo>
                    <a:pt x="2629" y="11084"/>
                    <a:pt x="2274" y="11090"/>
                    <a:pt x="1912" y="11103"/>
                  </a:cubicBezTo>
                  <a:lnTo>
                    <a:pt x="2010" y="11356"/>
                  </a:lnTo>
                  <a:cubicBezTo>
                    <a:pt x="2342" y="11345"/>
                    <a:pt x="2665" y="11339"/>
                    <a:pt x="2974" y="11339"/>
                  </a:cubicBezTo>
                  <a:cubicBezTo>
                    <a:pt x="3931" y="11339"/>
                    <a:pt x="4744" y="11395"/>
                    <a:pt x="5276" y="11499"/>
                  </a:cubicBezTo>
                  <a:cubicBezTo>
                    <a:pt x="5777" y="11599"/>
                    <a:pt x="6057" y="11728"/>
                    <a:pt x="6094" y="11931"/>
                  </a:cubicBezTo>
                  <a:cubicBezTo>
                    <a:pt x="5696" y="12119"/>
                    <a:pt x="5374" y="12325"/>
                    <a:pt x="5153" y="12550"/>
                  </a:cubicBezTo>
                  <a:cubicBezTo>
                    <a:pt x="4858" y="12850"/>
                    <a:pt x="4729" y="13146"/>
                    <a:pt x="4729" y="13436"/>
                  </a:cubicBezTo>
                  <a:cubicBezTo>
                    <a:pt x="4744" y="14664"/>
                    <a:pt x="6991" y="15748"/>
                    <a:pt x="8751" y="16729"/>
                  </a:cubicBezTo>
                  <a:cubicBezTo>
                    <a:pt x="11623" y="18319"/>
                    <a:pt x="12718" y="19912"/>
                    <a:pt x="12824" y="21599"/>
                  </a:cubicBezTo>
                  <a:lnTo>
                    <a:pt x="14539" y="21599"/>
                  </a:lnTo>
                  <a:cubicBezTo>
                    <a:pt x="14435" y="19849"/>
                    <a:pt x="13284" y="18159"/>
                    <a:pt x="10260" y="16487"/>
                  </a:cubicBezTo>
                  <a:cubicBezTo>
                    <a:pt x="9436" y="16035"/>
                    <a:pt x="8570" y="15576"/>
                    <a:pt x="7871" y="15113"/>
                  </a:cubicBezTo>
                  <a:cubicBezTo>
                    <a:pt x="7872" y="14681"/>
                    <a:pt x="8510" y="14329"/>
                    <a:pt x="9454" y="14079"/>
                  </a:cubicBezTo>
                  <a:cubicBezTo>
                    <a:pt x="10397" y="13829"/>
                    <a:pt x="11649" y="13688"/>
                    <a:pt x="12826" y="13688"/>
                  </a:cubicBezTo>
                  <a:cubicBezTo>
                    <a:pt x="13804" y="13688"/>
                    <a:pt x="14721" y="13783"/>
                    <a:pt x="15410" y="13988"/>
                  </a:cubicBezTo>
                  <a:lnTo>
                    <a:pt x="15865" y="13853"/>
                  </a:lnTo>
                  <a:lnTo>
                    <a:pt x="15864" y="13853"/>
                  </a:lnTo>
                  <a:cubicBezTo>
                    <a:pt x="15040" y="13607"/>
                    <a:pt x="13942" y="13496"/>
                    <a:pt x="12826" y="13497"/>
                  </a:cubicBezTo>
                  <a:cubicBezTo>
                    <a:pt x="10486" y="13498"/>
                    <a:pt x="7976" y="13978"/>
                    <a:pt x="7367" y="14755"/>
                  </a:cubicBezTo>
                  <a:cubicBezTo>
                    <a:pt x="6804" y="14317"/>
                    <a:pt x="6436" y="13877"/>
                    <a:pt x="6443" y="13436"/>
                  </a:cubicBezTo>
                  <a:cubicBezTo>
                    <a:pt x="6443" y="13191"/>
                    <a:pt x="6551" y="12945"/>
                    <a:pt x="6798" y="12694"/>
                  </a:cubicBezTo>
                  <a:cubicBezTo>
                    <a:pt x="7365" y="12118"/>
                    <a:pt x="8737" y="11688"/>
                    <a:pt x="10557" y="11399"/>
                  </a:cubicBezTo>
                  <a:cubicBezTo>
                    <a:pt x="10571" y="11396"/>
                    <a:pt x="10585" y="11394"/>
                    <a:pt x="10600" y="11392"/>
                  </a:cubicBezTo>
                  <a:cubicBezTo>
                    <a:pt x="10721" y="11373"/>
                    <a:pt x="10844" y="11354"/>
                    <a:pt x="10968" y="11337"/>
                  </a:cubicBezTo>
                  <a:cubicBezTo>
                    <a:pt x="12044" y="11183"/>
                    <a:pt x="13310" y="11126"/>
                    <a:pt x="14674" y="11062"/>
                  </a:cubicBezTo>
                  <a:cubicBezTo>
                    <a:pt x="16033" y="10996"/>
                    <a:pt x="17495" y="10922"/>
                    <a:pt x="18885" y="10689"/>
                  </a:cubicBezTo>
                  <a:cubicBezTo>
                    <a:pt x="19761" y="10543"/>
                    <a:pt x="20465" y="10336"/>
                    <a:pt x="20924" y="10079"/>
                  </a:cubicBezTo>
                  <a:cubicBezTo>
                    <a:pt x="21385" y="9822"/>
                    <a:pt x="21600" y="9522"/>
                    <a:pt x="21600" y="9188"/>
                  </a:cubicBezTo>
                  <a:lnTo>
                    <a:pt x="19886" y="9188"/>
                  </a:lnTo>
                  <a:cubicBezTo>
                    <a:pt x="19885" y="9458"/>
                    <a:pt x="19714" y="9670"/>
                    <a:pt x="19412" y="9838"/>
                  </a:cubicBezTo>
                  <a:cubicBezTo>
                    <a:pt x="19108" y="10007"/>
                    <a:pt x="18672" y="10138"/>
                    <a:pt x="18041" y="10245"/>
                  </a:cubicBezTo>
                  <a:cubicBezTo>
                    <a:pt x="16982" y="10424"/>
                    <a:pt x="15747" y="10495"/>
                    <a:pt x="14404" y="10558"/>
                  </a:cubicBezTo>
                  <a:cubicBezTo>
                    <a:pt x="14151" y="10570"/>
                    <a:pt x="13893" y="10582"/>
                    <a:pt x="13634" y="10595"/>
                  </a:cubicBezTo>
                  <a:cubicBezTo>
                    <a:pt x="13674" y="10577"/>
                    <a:pt x="13718" y="10559"/>
                    <a:pt x="13755" y="10540"/>
                  </a:cubicBezTo>
                  <a:cubicBezTo>
                    <a:pt x="14459" y="10190"/>
                    <a:pt x="14742" y="9797"/>
                    <a:pt x="14741" y="9393"/>
                  </a:cubicBezTo>
                  <a:cubicBezTo>
                    <a:pt x="14738" y="9141"/>
                    <a:pt x="14631" y="8882"/>
                    <a:pt x="14450" y="8619"/>
                  </a:cubicBezTo>
                  <a:lnTo>
                    <a:pt x="14451" y="8618"/>
                  </a:lnTo>
                  <a:cubicBezTo>
                    <a:pt x="14449" y="8617"/>
                    <a:pt x="14448" y="8615"/>
                    <a:pt x="14446" y="8613"/>
                  </a:cubicBezTo>
                  <a:cubicBezTo>
                    <a:pt x="14084" y="8089"/>
                    <a:pt x="13426" y="7546"/>
                    <a:pt x="12683" y="6993"/>
                  </a:cubicBezTo>
                  <a:cubicBezTo>
                    <a:pt x="11559" y="6160"/>
                    <a:pt x="10230" y="5304"/>
                    <a:pt x="9347" y="4494"/>
                  </a:cubicBezTo>
                  <a:cubicBezTo>
                    <a:pt x="8742" y="3940"/>
                    <a:pt x="8480" y="3429"/>
                    <a:pt x="8480" y="2973"/>
                  </a:cubicBezTo>
                  <a:cubicBezTo>
                    <a:pt x="8480" y="2192"/>
                    <a:pt x="9248" y="1571"/>
                    <a:pt x="10385" y="1151"/>
                  </a:cubicBezTo>
                  <a:cubicBezTo>
                    <a:pt x="11528" y="731"/>
                    <a:pt x="13016" y="511"/>
                    <a:pt x="14578" y="510"/>
                  </a:cubicBezTo>
                  <a:lnTo>
                    <a:pt x="14578" y="0"/>
                  </a:lnTo>
                  <a:cubicBezTo>
                    <a:pt x="12455" y="-1"/>
                    <a:pt x="10465" y="307"/>
                    <a:pt x="9052" y="831"/>
                  </a:cubicBezTo>
                  <a:cubicBezTo>
                    <a:pt x="7633" y="1355"/>
                    <a:pt x="6766" y="2093"/>
                    <a:pt x="6766" y="2973"/>
                  </a:cubicBezTo>
                  <a:cubicBezTo>
                    <a:pt x="6766" y="3488"/>
                    <a:pt x="7062" y="4051"/>
                    <a:pt x="7717" y="4652"/>
                  </a:cubicBezTo>
                  <a:cubicBezTo>
                    <a:pt x="8415" y="5290"/>
                    <a:pt x="9348" y="5936"/>
                    <a:pt x="10234" y="6564"/>
                  </a:cubicBezTo>
                  <a:cubicBezTo>
                    <a:pt x="7564" y="5848"/>
                    <a:pt x="4027" y="5403"/>
                    <a:pt x="483" y="5399"/>
                  </a:cubicBezTo>
                  <a:cubicBezTo>
                    <a:pt x="321" y="5399"/>
                    <a:pt x="160" y="5400"/>
                    <a:pt x="0" y="5402"/>
                  </a:cubicBezTo>
                  <a:lnTo>
                    <a:pt x="70" y="5913"/>
                  </a:lnTo>
                  <a:cubicBezTo>
                    <a:pt x="207" y="5911"/>
                    <a:pt x="345" y="5910"/>
                    <a:pt x="483" y="5910"/>
                  </a:cubicBezTo>
                  <a:close/>
                </a:path>
              </a:pathLst>
            </a:custGeom>
            <a:solidFill>
              <a:srgbClr val="5C7FC8"/>
            </a:solidFill>
            <a:ln w="12700">
              <a:miter lim="400000"/>
            </a:ln>
          </p:spPr>
          <p:txBody>
            <a:bodyPr anchor="ctr"/>
            <a:lstStyle/>
            <a:p>
              <a:pPr algn="ctr"/>
              <a:endParaRPr>
                <a:latin typeface="+mn-lt"/>
                <a:ea typeface="+mn-ea"/>
                <a:cs typeface="+mn-ea"/>
                <a:sym typeface="+mn-lt"/>
              </a:endParaRPr>
            </a:p>
          </p:txBody>
        </p:sp>
        <p:sp>
          <p:nvSpPr>
            <p:cNvPr id="25" name="矩形: 圆角 24">
              <a:extLst>
                <a:ext uri="{FF2B5EF4-FFF2-40B4-BE49-F238E27FC236}">
                  <a16:creationId xmlns:a16="http://schemas.microsoft.com/office/drawing/2014/main" id="{B6E07D22-B6CA-4C18-BA67-18BF356CD92B}"/>
                </a:ext>
              </a:extLst>
            </p:cNvPr>
            <p:cNvSpPr/>
            <p:nvPr/>
          </p:nvSpPr>
          <p:spPr>
            <a:xfrm>
              <a:off x="5616102" y="978163"/>
              <a:ext cx="1772550" cy="1094019"/>
            </a:xfrm>
            <a:prstGeom prst="roundRect">
              <a:avLst>
                <a:gd name="adj" fmla="val 50000"/>
              </a:avLst>
            </a:prstGeom>
            <a:solidFill>
              <a:schemeClr val="accent2">
                <a:lumMod val="100000"/>
              </a:schemeClr>
            </a:solidFill>
            <a:ln w="12700">
              <a:miter lim="400000"/>
            </a:ln>
          </p:spPr>
          <p:txBody>
            <a:bodyPr anchor="ctr"/>
            <a:lstStyle/>
            <a:p>
              <a:pPr algn="ctr"/>
              <a:endParaRPr>
                <a:latin typeface="+mn-lt"/>
                <a:ea typeface="+mn-ea"/>
                <a:cs typeface="+mn-ea"/>
                <a:sym typeface="+mn-lt"/>
              </a:endParaRPr>
            </a:p>
          </p:txBody>
        </p:sp>
        <p:sp>
          <p:nvSpPr>
            <p:cNvPr id="26" name="矩形: 圆角 25">
              <a:extLst>
                <a:ext uri="{FF2B5EF4-FFF2-40B4-BE49-F238E27FC236}">
                  <a16:creationId xmlns:a16="http://schemas.microsoft.com/office/drawing/2014/main" id="{504A0DA7-0B5C-423C-8EEF-490606305788}"/>
                </a:ext>
              </a:extLst>
            </p:cNvPr>
            <p:cNvSpPr/>
            <p:nvPr/>
          </p:nvSpPr>
          <p:spPr>
            <a:xfrm>
              <a:off x="6745491" y="2955105"/>
              <a:ext cx="1526663" cy="942257"/>
            </a:xfrm>
            <a:prstGeom prst="roundRect">
              <a:avLst>
                <a:gd name="adj" fmla="val 50000"/>
              </a:avLst>
            </a:prstGeom>
            <a:solidFill>
              <a:schemeClr val="accent3">
                <a:lumMod val="100000"/>
              </a:schemeClr>
            </a:solidFill>
            <a:ln w="12700">
              <a:miter lim="400000"/>
            </a:ln>
          </p:spPr>
          <p:txBody>
            <a:bodyPr anchor="ctr"/>
            <a:lstStyle/>
            <a:p>
              <a:pPr algn="ctr"/>
              <a:endParaRPr>
                <a:latin typeface="+mn-lt"/>
                <a:ea typeface="+mn-ea"/>
                <a:cs typeface="+mn-ea"/>
                <a:sym typeface="+mn-lt"/>
              </a:endParaRPr>
            </a:p>
          </p:txBody>
        </p:sp>
        <p:sp>
          <p:nvSpPr>
            <p:cNvPr id="27" name="矩形: 圆角 26">
              <a:extLst>
                <a:ext uri="{FF2B5EF4-FFF2-40B4-BE49-F238E27FC236}">
                  <a16:creationId xmlns:a16="http://schemas.microsoft.com/office/drawing/2014/main" id="{492F4983-867A-4578-950E-9FF1C4CF946A}"/>
                </a:ext>
              </a:extLst>
            </p:cNvPr>
            <p:cNvSpPr/>
            <p:nvPr/>
          </p:nvSpPr>
          <p:spPr>
            <a:xfrm>
              <a:off x="4154796" y="2337444"/>
              <a:ext cx="1526663" cy="942257"/>
            </a:xfrm>
            <a:prstGeom prst="roundRect">
              <a:avLst>
                <a:gd name="adj" fmla="val 50000"/>
              </a:avLst>
            </a:prstGeom>
            <a:solidFill>
              <a:schemeClr val="accent1">
                <a:lumMod val="100000"/>
              </a:schemeClr>
            </a:solidFill>
            <a:ln w="12700">
              <a:miter lim="400000"/>
            </a:ln>
          </p:spPr>
          <p:txBody>
            <a:bodyPr anchor="ctr"/>
            <a:lstStyle/>
            <a:p>
              <a:pPr algn="ctr"/>
              <a:endParaRPr>
                <a:latin typeface="+mn-lt"/>
                <a:ea typeface="+mn-ea"/>
                <a:cs typeface="+mn-ea"/>
                <a:sym typeface="+mn-lt"/>
              </a:endParaRPr>
            </a:p>
          </p:txBody>
        </p:sp>
        <p:sp>
          <p:nvSpPr>
            <p:cNvPr id="28" name="任意多边形: 形状 27">
              <a:extLst>
                <a:ext uri="{FF2B5EF4-FFF2-40B4-BE49-F238E27FC236}">
                  <a16:creationId xmlns:a16="http://schemas.microsoft.com/office/drawing/2014/main" id="{F0F13D03-2E73-4668-9181-03AC2711E77C}"/>
                </a:ext>
              </a:extLst>
            </p:cNvPr>
            <p:cNvSpPr/>
            <p:nvPr/>
          </p:nvSpPr>
          <p:spPr>
            <a:xfrm>
              <a:off x="6212850" y="1237002"/>
              <a:ext cx="579057" cy="576339"/>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29" name="任意多边形: 形状 28">
              <a:extLst>
                <a:ext uri="{FF2B5EF4-FFF2-40B4-BE49-F238E27FC236}">
                  <a16:creationId xmlns:a16="http://schemas.microsoft.com/office/drawing/2014/main" id="{D38BDB20-A143-472D-8D0E-236A4A9449AE}"/>
                </a:ext>
              </a:extLst>
            </p:cNvPr>
            <p:cNvSpPr/>
            <p:nvPr/>
          </p:nvSpPr>
          <p:spPr>
            <a:xfrm>
              <a:off x="7215138" y="3124507"/>
              <a:ext cx="587370" cy="584608"/>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30" name="任意多边形: 形状 29">
              <a:extLst>
                <a:ext uri="{FF2B5EF4-FFF2-40B4-BE49-F238E27FC236}">
                  <a16:creationId xmlns:a16="http://schemas.microsoft.com/office/drawing/2014/main" id="{3B2EA0D8-107B-40DD-84F6-738CA69D3F02}"/>
                </a:ext>
              </a:extLst>
            </p:cNvPr>
            <p:cNvSpPr/>
            <p:nvPr/>
          </p:nvSpPr>
          <p:spPr>
            <a:xfrm>
              <a:off x="4583423" y="2437651"/>
              <a:ext cx="669412" cy="666268"/>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31" name="任意多边形: 形状 30">
              <a:extLst>
                <a:ext uri="{FF2B5EF4-FFF2-40B4-BE49-F238E27FC236}">
                  <a16:creationId xmlns:a16="http://schemas.microsoft.com/office/drawing/2014/main" id="{E9F9EA90-EAFC-46C7-834F-474AA365674D}"/>
                </a:ext>
              </a:extLst>
            </p:cNvPr>
            <p:cNvSpPr/>
            <p:nvPr/>
          </p:nvSpPr>
          <p:spPr>
            <a:xfrm>
              <a:off x="5056965" y="3620844"/>
              <a:ext cx="705784" cy="646951"/>
            </a:xfrm>
            <a:custGeom>
              <a:avLst/>
              <a:gdLst/>
              <a:ahLst/>
              <a:cxnLst>
                <a:cxn ang="0">
                  <a:pos x="wd2" y="hd2"/>
                </a:cxn>
                <a:cxn ang="5400000">
                  <a:pos x="wd2" y="hd2"/>
                </a:cxn>
                <a:cxn ang="10800000">
                  <a:pos x="wd2" y="hd2"/>
                </a:cxn>
                <a:cxn ang="16200000">
                  <a:pos x="wd2" y="hd2"/>
                </a:cxn>
              </a:cxnLst>
              <a:rect l="0" t="0" r="r" b="b"/>
              <a:pathLst>
                <a:path w="21600" h="20611" extrusionOk="0">
                  <a:moveTo>
                    <a:pt x="1063" y="11931"/>
                  </a:moveTo>
                  <a:lnTo>
                    <a:pt x="0" y="1158"/>
                  </a:lnTo>
                  <a:lnTo>
                    <a:pt x="10348" y="52"/>
                  </a:lnTo>
                  <a:cubicBezTo>
                    <a:pt x="15451" y="-494"/>
                    <a:pt x="20012" y="3370"/>
                    <a:pt x="20537" y="8681"/>
                  </a:cubicBezTo>
                  <a:lnTo>
                    <a:pt x="21600" y="19453"/>
                  </a:lnTo>
                  <a:lnTo>
                    <a:pt x="11252" y="20560"/>
                  </a:lnTo>
                  <a:cubicBezTo>
                    <a:pt x="6149" y="21106"/>
                    <a:pt x="1588" y="17242"/>
                    <a:pt x="1063" y="11931"/>
                  </a:cubicBezTo>
                  <a:close/>
                </a:path>
              </a:pathLst>
            </a:custGeom>
            <a:solidFill>
              <a:srgbClr val="6F9161">
                <a:alpha val="54000"/>
              </a:srgbClr>
            </a:solidFill>
            <a:ln w="12700">
              <a:miter lim="400000"/>
            </a:ln>
          </p:spPr>
          <p:txBody>
            <a:bodyPr anchor="ctr"/>
            <a:lstStyle/>
            <a:p>
              <a:pPr algn="ctr"/>
              <a:endParaRPr>
                <a:latin typeface="+mn-lt"/>
                <a:ea typeface="+mn-ea"/>
                <a:cs typeface="+mn-ea"/>
                <a:sym typeface="+mn-lt"/>
              </a:endParaRPr>
            </a:p>
          </p:txBody>
        </p:sp>
        <p:sp>
          <p:nvSpPr>
            <p:cNvPr id="32" name="任意多边形: 形状 31">
              <a:extLst>
                <a:ext uri="{FF2B5EF4-FFF2-40B4-BE49-F238E27FC236}">
                  <a16:creationId xmlns:a16="http://schemas.microsoft.com/office/drawing/2014/main" id="{C6687ADE-0F38-4C09-8516-C60EC0F0255B}"/>
                </a:ext>
              </a:extLst>
            </p:cNvPr>
            <p:cNvSpPr/>
            <p:nvPr/>
          </p:nvSpPr>
          <p:spPr>
            <a:xfrm>
              <a:off x="6550876" y="4585937"/>
              <a:ext cx="713582" cy="529856"/>
            </a:xfrm>
            <a:custGeom>
              <a:avLst/>
              <a:gdLst/>
              <a:ahLst/>
              <a:cxnLst>
                <a:cxn ang="0">
                  <a:pos x="wd2" y="hd2"/>
                </a:cxn>
                <a:cxn ang="5400000">
                  <a:pos x="wd2" y="hd2"/>
                </a:cxn>
                <a:cxn ang="10800000">
                  <a:pos x="wd2" y="hd2"/>
                </a:cxn>
                <a:cxn ang="16200000">
                  <a:pos x="wd2" y="hd2"/>
                </a:cxn>
              </a:cxnLst>
              <a:rect l="0" t="0" r="r" b="b"/>
              <a:pathLst>
                <a:path w="21600" h="19111" extrusionOk="0">
                  <a:moveTo>
                    <a:pt x="4342" y="14903"/>
                  </a:moveTo>
                  <a:lnTo>
                    <a:pt x="0" y="6480"/>
                  </a:lnTo>
                  <a:lnTo>
                    <a:pt x="7069" y="1307"/>
                  </a:lnTo>
                  <a:cubicBezTo>
                    <a:pt x="10556" y="-1244"/>
                    <a:pt x="15117" y="54"/>
                    <a:pt x="17258" y="4209"/>
                  </a:cubicBezTo>
                  <a:lnTo>
                    <a:pt x="21600" y="12631"/>
                  </a:lnTo>
                  <a:lnTo>
                    <a:pt x="14531" y="17805"/>
                  </a:lnTo>
                  <a:cubicBezTo>
                    <a:pt x="11045" y="20356"/>
                    <a:pt x="6483" y="19057"/>
                    <a:pt x="4342" y="14903"/>
                  </a:cubicBezTo>
                  <a:close/>
                </a:path>
              </a:pathLst>
            </a:custGeom>
            <a:solidFill>
              <a:srgbClr val="6F9161">
                <a:alpha val="54000"/>
              </a:srgbClr>
            </a:solidFill>
            <a:ln w="12700">
              <a:miter lim="400000"/>
            </a:ln>
          </p:spPr>
          <p:txBody>
            <a:bodyPr anchor="ctr"/>
            <a:lstStyle/>
            <a:p>
              <a:pPr algn="ctr"/>
              <a:endParaRPr>
                <a:latin typeface="+mn-lt"/>
                <a:ea typeface="+mn-ea"/>
                <a:cs typeface="+mn-ea"/>
                <a:sym typeface="+mn-lt"/>
              </a:endParaRPr>
            </a:p>
          </p:txBody>
        </p:sp>
      </p:grpSp>
      <p:sp>
        <p:nvSpPr>
          <p:cNvPr id="3" name="TextBox 2"/>
          <p:cNvSpPr txBox="1"/>
          <p:nvPr/>
        </p:nvSpPr>
        <p:spPr>
          <a:xfrm>
            <a:off x="164141" y="1748479"/>
            <a:ext cx="3030705" cy="1077218"/>
          </a:xfrm>
          <a:prstGeom prst="rect">
            <a:avLst/>
          </a:prstGeom>
          <a:noFill/>
        </p:spPr>
        <p:txBody>
          <a:bodyPr wrap="square" lIns="0" tIns="0" rIns="0" bIns="0" rtlCol="0">
            <a:spAutoFit/>
          </a:bodyPr>
          <a:lstStyle/>
          <a:p>
            <a:pPr marL="285750" indent="-285750">
              <a:buFont typeface="Arial" pitchFamily="34" charset="0"/>
              <a:buChar char="•"/>
            </a:pPr>
            <a:r>
              <a:rPr lang="zh-CN" altLang="zh-CN" dirty="0"/>
              <a:t>调查交叉口四个方向各类型车道在一个信号周期内的最大排队长度差异</a:t>
            </a:r>
            <a:endParaRPr lang="zh-CN" altLang="en-US" sz="1600" dirty="0">
              <a:solidFill>
                <a:schemeClr val="accent2">
                  <a:lumMod val="50000"/>
                </a:schemeClr>
              </a:solidFill>
              <a:latin typeface="微软雅黑" pitchFamily="34" charset="-122"/>
              <a:ea typeface="微软雅黑" pitchFamily="34" charset="-122"/>
            </a:endParaRPr>
          </a:p>
          <a:p>
            <a:pPr marL="285750" indent="-285750">
              <a:buFont typeface="Arial" pitchFamily="34" charset="0"/>
              <a:buChar char="•"/>
            </a:pPr>
            <a:endParaRPr lang="zh-CN" altLang="en-US" sz="1600" dirty="0">
              <a:solidFill>
                <a:schemeClr val="accent2">
                  <a:lumMod val="50000"/>
                </a:schemeClr>
              </a:solidFill>
              <a:latin typeface="微软雅黑" pitchFamily="34" charset="-122"/>
              <a:ea typeface="微软雅黑" pitchFamily="34" charset="-122"/>
            </a:endParaRPr>
          </a:p>
        </p:txBody>
      </p:sp>
      <p:sp>
        <p:nvSpPr>
          <p:cNvPr id="34" name="矩形 33">
            <a:extLst>
              <a:ext uri="{FF2B5EF4-FFF2-40B4-BE49-F238E27FC236}">
                <a16:creationId xmlns:a16="http://schemas.microsoft.com/office/drawing/2014/main" id="{20F9614F-E97E-4AD7-AF25-913E7FFC39E9}"/>
              </a:ext>
            </a:extLst>
          </p:cNvPr>
          <p:cNvSpPr/>
          <p:nvPr/>
        </p:nvSpPr>
        <p:spPr>
          <a:xfrm>
            <a:off x="899592" y="1322782"/>
            <a:ext cx="1980388" cy="240856"/>
          </a:xfrm>
          <a:prstGeom prst="rect">
            <a:avLst/>
          </a:prstGeom>
        </p:spPr>
        <p:txBody>
          <a:bodyPr wrap="none" lIns="0" tIns="0" rIns="0" bIns="0">
            <a:noAutofit/>
          </a:bodyPr>
          <a:lstStyle/>
          <a:p>
            <a:r>
              <a:rPr lang="zh-CN" altLang="en-US" sz="2000" b="1" dirty="0">
                <a:solidFill>
                  <a:schemeClr val="accent1"/>
                </a:solidFill>
                <a:latin typeface="+mn-lt"/>
                <a:ea typeface="+mn-ea"/>
                <a:cs typeface="+mn-ea"/>
                <a:sym typeface="+mn-lt"/>
              </a:rPr>
              <a:t>目的</a:t>
            </a:r>
            <a:r>
              <a:rPr lang="en-US" altLang="zh-CN" sz="2000" b="1" dirty="0">
                <a:solidFill>
                  <a:schemeClr val="accent1"/>
                </a:solidFill>
                <a:latin typeface="+mn-lt"/>
                <a:ea typeface="+mn-ea"/>
                <a:cs typeface="+mn-ea"/>
                <a:sym typeface="+mn-lt"/>
              </a:rPr>
              <a:t>1</a:t>
            </a:r>
            <a:endParaRPr lang="zh-CN" altLang="en-US" sz="2000" b="1" dirty="0">
              <a:solidFill>
                <a:schemeClr val="accent1"/>
              </a:solidFill>
              <a:latin typeface="+mn-lt"/>
              <a:ea typeface="+mn-ea"/>
              <a:cs typeface="+mn-ea"/>
              <a:sym typeface="+mn-lt"/>
            </a:endParaRPr>
          </a:p>
        </p:txBody>
      </p:sp>
      <p:sp>
        <p:nvSpPr>
          <p:cNvPr id="35" name="矩形 34">
            <a:extLst>
              <a:ext uri="{FF2B5EF4-FFF2-40B4-BE49-F238E27FC236}">
                <a16:creationId xmlns:a16="http://schemas.microsoft.com/office/drawing/2014/main" id="{FD199BA7-79A2-4350-BE51-6A452861DCF7}"/>
              </a:ext>
            </a:extLst>
          </p:cNvPr>
          <p:cNvSpPr/>
          <p:nvPr/>
        </p:nvSpPr>
        <p:spPr>
          <a:xfrm>
            <a:off x="4572000" y="627534"/>
            <a:ext cx="1980387" cy="240856"/>
          </a:xfrm>
          <a:prstGeom prst="rect">
            <a:avLst/>
          </a:prstGeom>
        </p:spPr>
        <p:txBody>
          <a:bodyPr wrap="none" lIns="0" tIns="0" rIns="0" bIns="0">
            <a:noAutofit/>
          </a:bodyPr>
          <a:lstStyle/>
          <a:p>
            <a:pPr algn="r"/>
            <a:r>
              <a:rPr lang="zh-CN" altLang="en-US" sz="2000" b="1" dirty="0">
                <a:solidFill>
                  <a:schemeClr val="accent1"/>
                </a:solidFill>
                <a:latin typeface="+mn-lt"/>
                <a:ea typeface="+mn-ea"/>
                <a:cs typeface="+mn-ea"/>
                <a:sym typeface="+mn-lt"/>
              </a:rPr>
              <a:t>目的</a:t>
            </a:r>
            <a:r>
              <a:rPr lang="en-US" altLang="zh-CN" sz="2000" b="1" dirty="0">
                <a:solidFill>
                  <a:schemeClr val="accent1"/>
                </a:solidFill>
                <a:latin typeface="+mn-lt"/>
                <a:ea typeface="+mn-ea"/>
                <a:cs typeface="+mn-ea"/>
                <a:sym typeface="+mn-lt"/>
              </a:rPr>
              <a:t>2</a:t>
            </a:r>
            <a:endParaRPr lang="zh-CN" altLang="en-US" sz="2000" b="1" dirty="0">
              <a:solidFill>
                <a:schemeClr val="accent1"/>
              </a:solidFill>
              <a:latin typeface="+mn-lt"/>
              <a:ea typeface="+mn-ea"/>
              <a:cs typeface="+mn-ea"/>
              <a:sym typeface="+mn-lt"/>
            </a:endParaRPr>
          </a:p>
        </p:txBody>
      </p:sp>
      <p:sp>
        <p:nvSpPr>
          <p:cNvPr id="36" name="文本框 76">
            <a:extLst>
              <a:ext uri="{FF2B5EF4-FFF2-40B4-BE49-F238E27FC236}">
                <a16:creationId xmlns:a16="http://schemas.microsoft.com/office/drawing/2014/main" id="{8A2869E9-C967-497A-8AEA-19F8852BAB5C}"/>
              </a:ext>
            </a:extLst>
          </p:cNvPr>
          <p:cNvSpPr txBox="1"/>
          <p:nvPr/>
        </p:nvSpPr>
        <p:spPr>
          <a:xfrm>
            <a:off x="5145109" y="1059582"/>
            <a:ext cx="2427500" cy="397411"/>
          </a:xfrm>
          <a:prstGeom prst="rect">
            <a:avLst/>
          </a:prstGeom>
          <a:noFill/>
        </p:spPr>
        <p:txBody>
          <a:bodyPr wrap="square" lIns="0" tIns="0" rIns="0" bIns="0">
            <a:noAutofit/>
          </a:bodyPr>
          <a:lstStyle/>
          <a:p>
            <a:r>
              <a:rPr lang="zh-CN" altLang="zh-CN" dirty="0"/>
              <a:t>调查交叉口四个方向各类型车道最大排队长度随时间的变化规律</a:t>
            </a:r>
          </a:p>
        </p:txBody>
      </p:sp>
      <p:sp>
        <p:nvSpPr>
          <p:cNvPr id="37" name="矩形 36">
            <a:extLst>
              <a:ext uri="{FF2B5EF4-FFF2-40B4-BE49-F238E27FC236}">
                <a16:creationId xmlns:a16="http://schemas.microsoft.com/office/drawing/2014/main" id="{1B1001AF-E01B-44A6-AA0A-8F56E551FFA8}"/>
              </a:ext>
            </a:extLst>
          </p:cNvPr>
          <p:cNvSpPr/>
          <p:nvPr/>
        </p:nvSpPr>
        <p:spPr>
          <a:xfrm>
            <a:off x="6271791" y="2618926"/>
            <a:ext cx="1217856" cy="240856"/>
          </a:xfrm>
          <a:prstGeom prst="rect">
            <a:avLst/>
          </a:prstGeom>
        </p:spPr>
        <p:txBody>
          <a:bodyPr wrap="none" lIns="0" tIns="0" rIns="0" bIns="0">
            <a:noAutofit/>
          </a:bodyPr>
          <a:lstStyle/>
          <a:p>
            <a:pPr algn="r"/>
            <a:r>
              <a:rPr lang="zh-CN" altLang="en-US" sz="2000" b="1" dirty="0">
                <a:solidFill>
                  <a:schemeClr val="accent2"/>
                </a:solidFill>
                <a:latin typeface="+mn-lt"/>
                <a:ea typeface="+mn-ea"/>
                <a:cs typeface="+mn-ea"/>
                <a:sym typeface="+mn-lt"/>
              </a:rPr>
              <a:t>目的</a:t>
            </a:r>
            <a:r>
              <a:rPr lang="en-US" altLang="zh-CN" sz="2000" b="1" dirty="0">
                <a:solidFill>
                  <a:schemeClr val="accent2"/>
                </a:solidFill>
                <a:latin typeface="+mn-lt"/>
                <a:ea typeface="+mn-ea"/>
                <a:cs typeface="+mn-ea"/>
                <a:sym typeface="+mn-lt"/>
              </a:rPr>
              <a:t>3</a:t>
            </a:r>
            <a:endParaRPr lang="zh-CN" altLang="en-US" sz="2000" b="1" dirty="0">
              <a:solidFill>
                <a:schemeClr val="accent2"/>
              </a:solidFill>
              <a:latin typeface="+mn-lt"/>
              <a:ea typeface="+mn-ea"/>
              <a:cs typeface="+mn-ea"/>
              <a:sym typeface="+mn-lt"/>
            </a:endParaRPr>
          </a:p>
        </p:txBody>
      </p:sp>
      <p:sp>
        <p:nvSpPr>
          <p:cNvPr id="38" name="文本框 74">
            <a:extLst>
              <a:ext uri="{FF2B5EF4-FFF2-40B4-BE49-F238E27FC236}">
                <a16:creationId xmlns:a16="http://schemas.microsoft.com/office/drawing/2014/main" id="{145A8F7E-C5D1-4C83-963C-CFF73692551B}"/>
              </a:ext>
            </a:extLst>
          </p:cNvPr>
          <p:cNvSpPr txBox="1"/>
          <p:nvPr/>
        </p:nvSpPr>
        <p:spPr>
          <a:xfrm>
            <a:off x="6156176" y="3075806"/>
            <a:ext cx="2808312" cy="2601750"/>
          </a:xfrm>
          <a:prstGeom prst="rect">
            <a:avLst/>
          </a:prstGeom>
          <a:noFill/>
        </p:spPr>
        <p:txBody>
          <a:bodyPr wrap="square" lIns="0" tIns="0" rIns="0" bIns="0">
            <a:noAutofit/>
          </a:bodyPr>
          <a:lstStyle/>
          <a:p>
            <a:pPr>
              <a:lnSpc>
                <a:spcPct val="120000"/>
              </a:lnSpc>
            </a:pPr>
            <a:r>
              <a:rPr lang="zh-CN" altLang="zh-CN" dirty="0"/>
              <a:t>分析队尾出租车与最大排队长度的关系</a:t>
            </a:r>
          </a:p>
          <a:p>
            <a:pPr>
              <a:lnSpc>
                <a:spcPct val="120000"/>
              </a:lnSpc>
            </a:pPr>
            <a:endParaRPr lang="zh-CN" altLang="en-US" sz="1600" dirty="0">
              <a:solidFill>
                <a:schemeClr val="accent2">
                  <a:lumMod val="50000"/>
                </a:schemeClr>
              </a:solidFill>
              <a:latin typeface="+mn-lt"/>
              <a:ea typeface="+mn-ea"/>
              <a:cs typeface="+mn-ea"/>
              <a:sym typeface="+mn-lt"/>
            </a:endParaRPr>
          </a:p>
        </p:txBody>
      </p:sp>
      <p:sp>
        <p:nvSpPr>
          <p:cNvPr id="18" name="矩形 17">
            <a:extLst>
              <a:ext uri="{FF2B5EF4-FFF2-40B4-BE49-F238E27FC236}">
                <a16:creationId xmlns:a16="http://schemas.microsoft.com/office/drawing/2014/main" id="{8081F1D0-47E4-48CA-AF3E-731067DB77F9}"/>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1-2 </a:t>
            </a:r>
            <a:r>
              <a:rPr lang="zh-CN" altLang="en-US" sz="2800" dirty="0">
                <a:solidFill>
                  <a:schemeClr val="accent2">
                    <a:lumMod val="20000"/>
                    <a:lumOff val="80000"/>
                  </a:schemeClr>
                </a:solidFill>
                <a:latin typeface="+mn-ea"/>
                <a:ea typeface="+mn-ea"/>
                <a:cs typeface="+mn-ea"/>
                <a:sym typeface="+mn-lt"/>
              </a:rPr>
              <a:t>调查目的</a:t>
            </a:r>
            <a:endParaRPr sz="2800" dirty="0">
              <a:solidFill>
                <a:schemeClr val="accent2">
                  <a:lumMod val="20000"/>
                  <a:lumOff val="80000"/>
                </a:schemeClr>
              </a:solidFill>
              <a:latin typeface="+mn-ea"/>
              <a:ea typeface="+mn-ea"/>
              <a:cs typeface="+mn-ea"/>
              <a:sym typeface="+mn-lt"/>
            </a:endParaRPr>
          </a:p>
        </p:txBody>
      </p:sp>
    </p:spTree>
    <p:extLst>
      <p:ext uri="{BB962C8B-B14F-4D97-AF65-F5344CB8AC3E}">
        <p14:creationId xmlns:p14="http://schemas.microsoft.com/office/powerpoint/2010/main" val="34594783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down)">
                                      <p:cBhvr>
                                        <p:cTn id="21" dur="500"/>
                                        <p:tgtEl>
                                          <p:spTgt spid="3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down)">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94018" y="1408659"/>
            <a:ext cx="3400318" cy="3163687"/>
            <a:chOff x="2855206" y="1032604"/>
            <a:chExt cx="3400318" cy="3163687"/>
          </a:xfrm>
        </p:grpSpPr>
        <p:grpSp>
          <p:nvGrpSpPr>
            <p:cNvPr id="4" name="Group 2"/>
            <p:cNvGrpSpPr/>
            <p:nvPr/>
          </p:nvGrpSpPr>
          <p:grpSpPr>
            <a:xfrm>
              <a:off x="4396483" y="1032604"/>
              <a:ext cx="1859041" cy="1635020"/>
              <a:chOff x="5782165" y="481983"/>
              <a:chExt cx="3480614" cy="3061191"/>
            </a:xfrm>
            <a:gradFill flip="none" rotWithShape="1">
              <a:gsLst>
                <a:gs pos="0">
                  <a:schemeClr val="accent1">
                    <a:lumMod val="5000"/>
                    <a:lumOff val="95000"/>
                  </a:schemeClr>
                </a:gs>
                <a:gs pos="58000">
                  <a:schemeClr val="accent2"/>
                </a:gs>
              </a:gsLst>
              <a:lin ang="8100000" scaled="1"/>
              <a:tileRect/>
            </a:gradFill>
          </p:grpSpPr>
          <p:sp>
            <p:nvSpPr>
              <p:cNvPr id="77" name="Arrow: Right 70"/>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78" name="Group 71"/>
              <p:cNvGrpSpPr/>
              <p:nvPr/>
            </p:nvGrpSpPr>
            <p:grpSpPr>
              <a:xfrm>
                <a:off x="7454801" y="481983"/>
                <a:ext cx="1807978" cy="1561534"/>
                <a:chOff x="7454801" y="481983"/>
                <a:chExt cx="1807978" cy="1561534"/>
              </a:xfrm>
              <a:grpFill/>
            </p:grpSpPr>
            <p:sp>
              <p:nvSpPr>
                <p:cNvPr id="79" name="Rectangle 72"/>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0" name="Rectangle 73"/>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1" name="Rectangle 74"/>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2" name="Freeform: Shape 75"/>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3" name="Freeform: Shape 76"/>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4" name="Freeform: Shape 77"/>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5" name="Rectangle 78"/>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6" name="Rectangle 79"/>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7" name="Rectangle 80"/>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8" name="Freeform: Shape 81"/>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9" name="Freeform: Shape 82"/>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0" name="Rectangle 83"/>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5" name="Group 3"/>
            <p:cNvGrpSpPr/>
            <p:nvPr/>
          </p:nvGrpSpPr>
          <p:grpSpPr>
            <a:xfrm flipH="1">
              <a:off x="2857122" y="1040978"/>
              <a:ext cx="1859041" cy="1635020"/>
              <a:chOff x="5782165" y="481983"/>
              <a:chExt cx="3480614" cy="3061191"/>
            </a:xfrm>
            <a:gradFill>
              <a:gsLst>
                <a:gs pos="0">
                  <a:schemeClr val="accent1">
                    <a:lumMod val="5000"/>
                    <a:lumOff val="95000"/>
                  </a:schemeClr>
                </a:gs>
                <a:gs pos="58000">
                  <a:schemeClr val="accent1"/>
                </a:gs>
              </a:gsLst>
              <a:lin ang="8100000" scaled="1"/>
            </a:gradFill>
          </p:grpSpPr>
          <p:sp>
            <p:nvSpPr>
              <p:cNvPr id="63" name="Arrow: Right 56"/>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4" name="Group 57"/>
              <p:cNvGrpSpPr/>
              <p:nvPr/>
            </p:nvGrpSpPr>
            <p:grpSpPr>
              <a:xfrm>
                <a:off x="7454801" y="481983"/>
                <a:ext cx="1807978" cy="1561534"/>
                <a:chOff x="7454801" y="481983"/>
                <a:chExt cx="1807978" cy="1561534"/>
              </a:xfrm>
              <a:grpFill/>
            </p:grpSpPr>
            <p:sp>
              <p:nvSpPr>
                <p:cNvPr id="65" name="Rectangle 58"/>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6" name="Rectangle 59"/>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7" name="Rectangle 60"/>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8" name="Freeform: Shape 61"/>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9" name="Freeform: Shape 62"/>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0" name="Freeform: Shape 63"/>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1" name="Rectangle 64"/>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2" name="Rectangle 65"/>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3" name="Rectangle 66"/>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4" name="Freeform: Shape 67"/>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5" name="Freeform: Shape 68"/>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6" name="Rectangle 69"/>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6" name="Group 4"/>
            <p:cNvGrpSpPr/>
            <p:nvPr/>
          </p:nvGrpSpPr>
          <p:grpSpPr>
            <a:xfrm flipV="1">
              <a:off x="4394392" y="2561271"/>
              <a:ext cx="1859041" cy="1635020"/>
              <a:chOff x="5782165" y="481983"/>
              <a:chExt cx="3480614" cy="3061191"/>
            </a:xfrm>
            <a:gradFill>
              <a:gsLst>
                <a:gs pos="0">
                  <a:schemeClr val="accent1">
                    <a:lumMod val="5000"/>
                    <a:lumOff val="95000"/>
                  </a:schemeClr>
                </a:gs>
                <a:gs pos="58000">
                  <a:schemeClr val="accent4"/>
                </a:gs>
              </a:gsLst>
              <a:lin ang="8100000" scaled="1"/>
            </a:gradFill>
          </p:grpSpPr>
          <p:sp>
            <p:nvSpPr>
              <p:cNvPr id="49" name="Arrow: Right 42"/>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0" name="Group 43"/>
              <p:cNvGrpSpPr/>
              <p:nvPr/>
            </p:nvGrpSpPr>
            <p:grpSpPr>
              <a:xfrm>
                <a:off x="7454801" y="481983"/>
                <a:ext cx="1807978" cy="1561534"/>
                <a:chOff x="7454801" y="481983"/>
                <a:chExt cx="1807978" cy="1561534"/>
              </a:xfrm>
              <a:grpFill/>
            </p:grpSpPr>
            <p:sp>
              <p:nvSpPr>
                <p:cNvPr id="51" name="Rectangle 44"/>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2" name="Rectangle 45"/>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3" name="Rectangle 46"/>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4" name="Freeform: Shape 47"/>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5" name="Freeform: Shape 48"/>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6" name="Freeform: Shape 49"/>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7" name="Rectangle 50"/>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8" name="Rectangle 51"/>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9" name="Rectangle 52"/>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0" name="Freeform: Shape 53"/>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1" name="Freeform: Shape 54"/>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2" name="Rectangle 55"/>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7" name="Group 5"/>
            <p:cNvGrpSpPr/>
            <p:nvPr/>
          </p:nvGrpSpPr>
          <p:grpSpPr>
            <a:xfrm flipH="1" flipV="1">
              <a:off x="2855206" y="2560263"/>
              <a:ext cx="1859041" cy="1635020"/>
              <a:chOff x="5782165" y="481983"/>
              <a:chExt cx="3480614" cy="3061191"/>
            </a:xfrm>
            <a:gradFill>
              <a:gsLst>
                <a:gs pos="0">
                  <a:schemeClr val="accent1">
                    <a:lumMod val="5000"/>
                    <a:lumOff val="95000"/>
                  </a:schemeClr>
                </a:gs>
                <a:gs pos="58000">
                  <a:schemeClr val="accent3"/>
                </a:gs>
              </a:gsLst>
              <a:lin ang="8100000" scaled="1"/>
            </a:gradFill>
          </p:grpSpPr>
          <p:sp>
            <p:nvSpPr>
              <p:cNvPr id="35" name="Arrow: Right 28"/>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6" name="Group 29"/>
              <p:cNvGrpSpPr/>
              <p:nvPr/>
            </p:nvGrpSpPr>
            <p:grpSpPr>
              <a:xfrm>
                <a:off x="7454801" y="481983"/>
                <a:ext cx="1807978" cy="1561534"/>
                <a:chOff x="7454801" y="481983"/>
                <a:chExt cx="1807978" cy="1561534"/>
              </a:xfrm>
              <a:grpFill/>
            </p:grpSpPr>
            <p:sp>
              <p:nvSpPr>
                <p:cNvPr id="37" name="Rectangle 30"/>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8" name="Rectangle 31"/>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9" name="Rectangle 32"/>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0" name="Freeform: Shape 33"/>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1" name="Freeform: Shape 34"/>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2" name="Freeform: Shape 35"/>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3" name="Rectangle 36"/>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4" name="Rectangle 37"/>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5" name="Rectangle 38"/>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6" name="Freeform: Shape 39"/>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7" name="Freeform: Shape 40"/>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8" name="Rectangle 41"/>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sp>
          <p:nvSpPr>
            <p:cNvPr id="12" name="Freeform: Shape 84"/>
            <p:cNvSpPr/>
            <p:nvPr/>
          </p:nvSpPr>
          <p:spPr>
            <a:xfrm>
              <a:off x="4676922" y="2282687"/>
              <a:ext cx="241847" cy="241847"/>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latin typeface="+mn-lt"/>
                <a:ea typeface="+mn-ea"/>
                <a:cs typeface="+mn-ea"/>
                <a:sym typeface="+mn-lt"/>
              </a:endParaRPr>
            </a:p>
          </p:txBody>
        </p:sp>
        <p:sp>
          <p:nvSpPr>
            <p:cNvPr id="13" name="Freeform: Shape 85"/>
            <p:cNvSpPr>
              <a:spLocks noChangeAspect="1"/>
            </p:cNvSpPr>
            <p:nvPr/>
          </p:nvSpPr>
          <p:spPr bwMode="auto">
            <a:xfrm>
              <a:off x="4679276" y="2751228"/>
              <a:ext cx="241959" cy="206673"/>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4" name="Freeform: Shape 86"/>
            <p:cNvSpPr>
              <a:spLocks/>
            </p:cNvSpPr>
            <p:nvPr/>
          </p:nvSpPr>
          <p:spPr bwMode="auto">
            <a:xfrm>
              <a:off x="4161343" y="2737990"/>
              <a:ext cx="253157" cy="253157"/>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5" name="Freeform: Shape 87"/>
            <p:cNvSpPr>
              <a:spLocks noChangeAspect="1"/>
            </p:cNvSpPr>
            <p:nvPr/>
          </p:nvSpPr>
          <p:spPr bwMode="auto">
            <a:xfrm>
              <a:off x="4171249" y="2274342"/>
              <a:ext cx="226837" cy="241959"/>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latin typeface="+mn-lt"/>
                <a:ea typeface="+mn-ea"/>
                <a:cs typeface="+mn-ea"/>
                <a:sym typeface="+mn-lt"/>
              </a:endParaRPr>
            </a:p>
          </p:txBody>
        </p:sp>
      </p:grpSp>
      <p:sp>
        <p:nvSpPr>
          <p:cNvPr id="3" name="TextBox 2"/>
          <p:cNvSpPr txBox="1"/>
          <p:nvPr/>
        </p:nvSpPr>
        <p:spPr>
          <a:xfrm>
            <a:off x="490442" y="1267046"/>
            <a:ext cx="5130527" cy="3570208"/>
          </a:xfrm>
          <a:prstGeom prst="rect">
            <a:avLst/>
          </a:prstGeom>
          <a:noFill/>
        </p:spPr>
        <p:txBody>
          <a:bodyPr wrap="square" lIns="0" tIns="0" rIns="0" bIns="0" rtlCol="0">
            <a:spAutoFit/>
          </a:bodyPr>
          <a:lstStyle/>
          <a:p>
            <a:pPr>
              <a:lnSpc>
                <a:spcPct val="150000"/>
              </a:lnSpc>
            </a:pP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 调查时间</a:t>
            </a:r>
          </a:p>
          <a:p>
            <a:pPr>
              <a:lnSpc>
                <a:spcPct val="150000"/>
              </a:lnSpc>
            </a:pPr>
            <a:r>
              <a:rPr lang="zh-CN" altLang="en-US" b="1" dirty="0">
                <a:solidFill>
                  <a:schemeClr val="accent2">
                    <a:lumMod val="50000"/>
                  </a:schemeClr>
                </a:solidFill>
                <a:latin typeface="微软雅黑" pitchFamily="34" charset="-122"/>
                <a:ea typeface="微软雅黑" pitchFamily="34" charset="-122"/>
              </a:rPr>
              <a:t>前期预调查：</a:t>
            </a: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日</a:t>
            </a:r>
            <a:r>
              <a:rPr lang="en-US" altLang="zh-CN" b="1" dirty="0">
                <a:solidFill>
                  <a:schemeClr val="accent2">
                    <a:lumMod val="50000"/>
                  </a:schemeClr>
                </a:solidFill>
                <a:latin typeface="微软雅黑" pitchFamily="34" charset="-122"/>
                <a:ea typeface="微软雅黑" pitchFamily="34" charset="-122"/>
              </a:rPr>
              <a:t>9:00-11:00</a:t>
            </a:r>
          </a:p>
          <a:p>
            <a:pPr>
              <a:lnSpc>
                <a:spcPct val="150000"/>
              </a:lnSpc>
            </a:pPr>
            <a:r>
              <a:rPr lang="zh-CN" altLang="en-US" b="1" dirty="0">
                <a:solidFill>
                  <a:schemeClr val="accent2">
                    <a:lumMod val="50000"/>
                  </a:schemeClr>
                </a:solidFill>
                <a:latin typeface="微软雅黑" pitchFamily="34" charset="-122"/>
                <a:ea typeface="微软雅黑" pitchFamily="34" charset="-122"/>
              </a:rPr>
              <a:t>调查方案撰写与完善：</a:t>
            </a: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日</a:t>
            </a: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24</a:t>
            </a:r>
            <a:r>
              <a:rPr lang="zh-CN" altLang="en-US" b="1" dirty="0">
                <a:solidFill>
                  <a:schemeClr val="accent2">
                    <a:lumMod val="50000"/>
                  </a:schemeClr>
                </a:solidFill>
                <a:latin typeface="微软雅黑" pitchFamily="34" charset="-122"/>
                <a:ea typeface="微软雅黑" pitchFamily="34" charset="-122"/>
              </a:rPr>
              <a:t>日</a:t>
            </a:r>
          </a:p>
          <a:p>
            <a:pPr>
              <a:lnSpc>
                <a:spcPct val="150000"/>
              </a:lnSpc>
            </a:pPr>
            <a:r>
              <a:rPr lang="zh-CN" altLang="en-US" b="1" dirty="0">
                <a:solidFill>
                  <a:schemeClr val="accent2">
                    <a:lumMod val="50000"/>
                  </a:schemeClr>
                </a:solidFill>
                <a:latin typeface="微软雅黑" pitchFamily="34" charset="-122"/>
                <a:ea typeface="微软雅黑" pitchFamily="34" charset="-122"/>
              </a:rPr>
              <a:t>实地调查时间： </a:t>
            </a:r>
            <a:endParaRPr lang="en-US" altLang="zh-CN" b="1" dirty="0">
              <a:solidFill>
                <a:schemeClr val="accent2">
                  <a:lumMod val="50000"/>
                </a:schemeClr>
              </a:solidFill>
              <a:latin typeface="微软雅黑" pitchFamily="34" charset="-122"/>
              <a:ea typeface="微软雅黑" pitchFamily="34" charset="-122"/>
            </a:endParaRPr>
          </a:p>
          <a:p>
            <a:pPr>
              <a:lnSpc>
                <a:spcPct val="150000"/>
              </a:lnSpc>
            </a:pPr>
            <a:r>
              <a:rPr lang="en-US" altLang="zh-CN" b="1" dirty="0">
                <a:solidFill>
                  <a:schemeClr val="accent2">
                    <a:lumMod val="50000"/>
                  </a:schemeClr>
                </a:solidFill>
                <a:latin typeface="微软雅黑" pitchFamily="34" charset="-122"/>
                <a:ea typeface="微软雅黑" pitchFamily="34" charset="-122"/>
              </a:rPr>
              <a:t>11</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25</a:t>
            </a:r>
            <a:r>
              <a:rPr lang="zh-CN" altLang="en-US" b="1" dirty="0">
                <a:solidFill>
                  <a:schemeClr val="accent2">
                    <a:lumMod val="50000"/>
                  </a:schemeClr>
                </a:solidFill>
                <a:latin typeface="微软雅黑" pitchFamily="34" charset="-122"/>
                <a:ea typeface="微软雅黑" pitchFamily="34" charset="-122"/>
              </a:rPr>
              <a:t>日、</a:t>
            </a:r>
            <a:r>
              <a:rPr lang="en-US" altLang="zh-CN" b="1" dirty="0">
                <a:solidFill>
                  <a:schemeClr val="accent2">
                    <a:lumMod val="50000"/>
                  </a:schemeClr>
                </a:solidFill>
                <a:latin typeface="微软雅黑" pitchFamily="34" charset="-122"/>
                <a:ea typeface="微软雅黑" pitchFamily="34" charset="-122"/>
              </a:rPr>
              <a:t>12</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2</a:t>
            </a:r>
            <a:r>
              <a:rPr lang="zh-CN" altLang="en-US" b="1" dirty="0">
                <a:solidFill>
                  <a:schemeClr val="accent2">
                    <a:lumMod val="50000"/>
                  </a:schemeClr>
                </a:solidFill>
                <a:latin typeface="微软雅黑" pitchFamily="34" charset="-122"/>
                <a:ea typeface="微软雅黑" pitchFamily="34" charset="-122"/>
              </a:rPr>
              <a:t>日上午</a:t>
            </a:r>
            <a:r>
              <a:rPr lang="en-US" altLang="zh-CN" b="1" dirty="0">
                <a:solidFill>
                  <a:schemeClr val="accent2">
                    <a:lumMod val="50000"/>
                  </a:schemeClr>
                </a:solidFill>
                <a:latin typeface="微软雅黑" pitchFamily="34" charset="-122"/>
                <a:ea typeface="微软雅黑" pitchFamily="34" charset="-122"/>
              </a:rPr>
              <a:t>9:00-11:00</a:t>
            </a:r>
            <a:r>
              <a:rPr lang="zh-CN" altLang="en-US" b="1" dirty="0">
                <a:solidFill>
                  <a:schemeClr val="accent2">
                    <a:lumMod val="50000"/>
                  </a:schemeClr>
                </a:solidFill>
                <a:latin typeface="微软雅黑" pitchFamily="34" charset="-122"/>
                <a:ea typeface="微软雅黑" pitchFamily="34" charset="-122"/>
              </a:rPr>
              <a:t>、</a:t>
            </a:r>
          </a:p>
          <a:p>
            <a:pPr>
              <a:lnSpc>
                <a:spcPct val="150000"/>
              </a:lnSpc>
            </a:pPr>
            <a:r>
              <a:rPr lang="en-US" altLang="zh-CN" b="1" dirty="0">
                <a:solidFill>
                  <a:schemeClr val="accent2">
                    <a:lumMod val="50000"/>
                  </a:schemeClr>
                </a:solidFill>
                <a:latin typeface="微软雅黑" pitchFamily="34" charset="-122"/>
                <a:ea typeface="微软雅黑" pitchFamily="34" charset="-122"/>
              </a:rPr>
              <a:t>12</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9</a:t>
            </a:r>
            <a:r>
              <a:rPr lang="zh-CN" altLang="en-US" b="1" dirty="0">
                <a:solidFill>
                  <a:schemeClr val="accent2">
                    <a:lumMod val="50000"/>
                  </a:schemeClr>
                </a:solidFill>
                <a:latin typeface="微软雅黑" pitchFamily="34" charset="-122"/>
                <a:ea typeface="微软雅黑" pitchFamily="34" charset="-122"/>
              </a:rPr>
              <a:t>日上午</a:t>
            </a:r>
            <a:r>
              <a:rPr lang="en-US" altLang="zh-CN" b="1" dirty="0">
                <a:solidFill>
                  <a:schemeClr val="accent2">
                    <a:lumMod val="50000"/>
                  </a:schemeClr>
                </a:solidFill>
                <a:latin typeface="微软雅黑" pitchFamily="34" charset="-122"/>
                <a:ea typeface="微软雅黑" pitchFamily="34" charset="-122"/>
              </a:rPr>
              <a:t>8</a:t>
            </a:r>
            <a:r>
              <a:rPr lang="zh-CN" altLang="en-US" b="1" dirty="0">
                <a:solidFill>
                  <a:schemeClr val="accent2">
                    <a:lumMod val="50000"/>
                  </a:schemeClr>
                </a:solidFill>
                <a:latin typeface="微软雅黑" pitchFamily="34" charset="-122"/>
                <a:ea typeface="微软雅黑" pitchFamily="34" charset="-122"/>
              </a:rPr>
              <a:t>：</a:t>
            </a:r>
            <a:r>
              <a:rPr lang="en-US" altLang="zh-CN" b="1" dirty="0">
                <a:solidFill>
                  <a:schemeClr val="accent2">
                    <a:lumMod val="50000"/>
                  </a:schemeClr>
                </a:solidFill>
                <a:latin typeface="微软雅黑" pitchFamily="34" charset="-122"/>
                <a:ea typeface="微软雅黑" pitchFamily="34" charset="-122"/>
              </a:rPr>
              <a:t>00-9</a:t>
            </a:r>
            <a:r>
              <a:rPr lang="zh-CN" altLang="en-US" b="1" dirty="0">
                <a:solidFill>
                  <a:schemeClr val="accent2">
                    <a:lumMod val="50000"/>
                  </a:schemeClr>
                </a:solidFill>
                <a:latin typeface="微软雅黑" pitchFamily="34" charset="-122"/>
                <a:ea typeface="微软雅黑" pitchFamily="34" charset="-122"/>
              </a:rPr>
              <a:t>：</a:t>
            </a:r>
            <a:r>
              <a:rPr lang="en-US" altLang="zh-CN" b="1" dirty="0">
                <a:solidFill>
                  <a:schemeClr val="accent2">
                    <a:lumMod val="50000"/>
                  </a:schemeClr>
                </a:solidFill>
                <a:latin typeface="微软雅黑" pitchFamily="34" charset="-122"/>
                <a:ea typeface="微软雅黑" pitchFamily="34" charset="-122"/>
              </a:rPr>
              <a:t>40</a:t>
            </a:r>
            <a:r>
              <a:rPr lang="zh-CN" altLang="en-US" b="1" dirty="0">
                <a:solidFill>
                  <a:schemeClr val="accent2">
                    <a:lumMod val="50000"/>
                  </a:schemeClr>
                </a:solidFill>
                <a:latin typeface="微软雅黑" pitchFamily="34" charset="-122"/>
                <a:ea typeface="微软雅黑" pitchFamily="34" charset="-122"/>
              </a:rPr>
              <a:t>（共计三周）</a:t>
            </a:r>
          </a:p>
          <a:p>
            <a:pPr>
              <a:lnSpc>
                <a:spcPct val="150000"/>
              </a:lnSpc>
            </a:pPr>
            <a:r>
              <a:rPr lang="zh-CN" altLang="en-US" b="1" dirty="0">
                <a:solidFill>
                  <a:schemeClr val="accent2">
                    <a:lumMod val="50000"/>
                  </a:schemeClr>
                </a:solidFill>
                <a:latin typeface="微软雅黑" pitchFamily="34" charset="-122"/>
                <a:ea typeface="微软雅黑" pitchFamily="34" charset="-122"/>
              </a:rPr>
              <a:t>调查报告撰写：</a:t>
            </a:r>
            <a:r>
              <a:rPr lang="en-US" altLang="zh-CN" b="1" dirty="0">
                <a:solidFill>
                  <a:schemeClr val="accent2">
                    <a:lumMod val="50000"/>
                  </a:schemeClr>
                </a:solidFill>
                <a:latin typeface="微软雅黑" pitchFamily="34" charset="-122"/>
                <a:ea typeface="微软雅黑" pitchFamily="34" charset="-122"/>
              </a:rPr>
              <a:t>12</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9</a:t>
            </a:r>
            <a:r>
              <a:rPr lang="zh-CN" altLang="en-US" b="1" dirty="0">
                <a:solidFill>
                  <a:schemeClr val="accent2">
                    <a:lumMod val="50000"/>
                  </a:schemeClr>
                </a:solidFill>
                <a:latin typeface="微软雅黑" pitchFamily="34" charset="-122"/>
                <a:ea typeface="微软雅黑" pitchFamily="34" charset="-122"/>
              </a:rPr>
              <a:t>日</a:t>
            </a:r>
            <a:r>
              <a:rPr lang="en-US" altLang="zh-CN" b="1" dirty="0">
                <a:solidFill>
                  <a:schemeClr val="accent2">
                    <a:lumMod val="50000"/>
                  </a:schemeClr>
                </a:solidFill>
                <a:latin typeface="微软雅黑" pitchFamily="34" charset="-122"/>
                <a:ea typeface="微软雅黑" pitchFamily="34" charset="-122"/>
              </a:rPr>
              <a:t>-12</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16</a:t>
            </a:r>
            <a:r>
              <a:rPr lang="zh-CN" altLang="en-US" b="1" dirty="0">
                <a:solidFill>
                  <a:schemeClr val="accent2">
                    <a:lumMod val="50000"/>
                  </a:schemeClr>
                </a:solidFill>
                <a:latin typeface="微软雅黑" pitchFamily="34" charset="-122"/>
                <a:ea typeface="微软雅黑" pitchFamily="34" charset="-122"/>
              </a:rPr>
              <a:t>日</a:t>
            </a:r>
          </a:p>
          <a:p>
            <a:pPr>
              <a:lnSpc>
                <a:spcPct val="150000"/>
              </a:lnSpc>
            </a:pPr>
            <a:r>
              <a:rPr lang="zh-CN" altLang="en-US" b="1" dirty="0">
                <a:solidFill>
                  <a:schemeClr val="accent2">
                    <a:lumMod val="50000"/>
                  </a:schemeClr>
                </a:solidFill>
                <a:latin typeface="微软雅黑" pitchFamily="34" charset="-122"/>
                <a:ea typeface="微软雅黑" pitchFamily="34" charset="-122"/>
              </a:rPr>
              <a:t>调查报告展示：</a:t>
            </a:r>
            <a:r>
              <a:rPr lang="en-US" altLang="zh-CN" b="1" dirty="0">
                <a:solidFill>
                  <a:schemeClr val="accent2">
                    <a:lumMod val="50000"/>
                  </a:schemeClr>
                </a:solidFill>
                <a:latin typeface="微软雅黑" pitchFamily="34" charset="-122"/>
                <a:ea typeface="微软雅黑" pitchFamily="34" charset="-122"/>
              </a:rPr>
              <a:t>12</a:t>
            </a:r>
            <a:r>
              <a:rPr lang="zh-CN" altLang="en-US" b="1" dirty="0">
                <a:solidFill>
                  <a:schemeClr val="accent2">
                    <a:lumMod val="50000"/>
                  </a:schemeClr>
                </a:solidFill>
                <a:latin typeface="微软雅黑" pitchFamily="34" charset="-122"/>
                <a:ea typeface="微软雅黑" pitchFamily="34" charset="-122"/>
              </a:rPr>
              <a:t>月</a:t>
            </a:r>
            <a:r>
              <a:rPr lang="en-US" altLang="zh-CN" b="1" dirty="0">
                <a:solidFill>
                  <a:schemeClr val="accent2">
                    <a:lumMod val="50000"/>
                  </a:schemeClr>
                </a:solidFill>
                <a:latin typeface="微软雅黑" pitchFamily="34" charset="-122"/>
                <a:ea typeface="微软雅黑" pitchFamily="34" charset="-122"/>
              </a:rPr>
              <a:t>16</a:t>
            </a:r>
            <a:r>
              <a:rPr lang="zh-CN" altLang="en-US" b="1" dirty="0">
                <a:solidFill>
                  <a:schemeClr val="accent2">
                    <a:lumMod val="50000"/>
                  </a:schemeClr>
                </a:solidFill>
                <a:latin typeface="微软雅黑" pitchFamily="34" charset="-122"/>
                <a:ea typeface="微软雅黑" pitchFamily="34" charset="-122"/>
              </a:rPr>
              <a:t>日</a:t>
            </a:r>
          </a:p>
          <a:p>
            <a:endParaRPr lang="zh-CN" altLang="en-US" sz="1600" dirty="0">
              <a:solidFill>
                <a:schemeClr val="accent2">
                  <a:lumMod val="50000"/>
                </a:schemeClr>
              </a:solidFill>
              <a:latin typeface="微软雅黑" pitchFamily="34" charset="-122"/>
              <a:ea typeface="微软雅黑" pitchFamily="34" charset="-122"/>
            </a:endParaRPr>
          </a:p>
        </p:txBody>
      </p:sp>
      <p:sp>
        <p:nvSpPr>
          <p:cNvPr id="91" name="矩形 90">
            <a:extLst>
              <a:ext uri="{FF2B5EF4-FFF2-40B4-BE49-F238E27FC236}">
                <a16:creationId xmlns:a16="http://schemas.microsoft.com/office/drawing/2014/main" id="{763C6545-A354-467A-9C78-0844F4482BC4}"/>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1-3 </a:t>
            </a:r>
            <a:r>
              <a:rPr lang="zh-CN" altLang="en-US" sz="2800" dirty="0">
                <a:solidFill>
                  <a:schemeClr val="accent2">
                    <a:lumMod val="20000"/>
                    <a:lumOff val="80000"/>
                  </a:schemeClr>
                </a:solidFill>
                <a:latin typeface="+mn-ea"/>
                <a:ea typeface="+mn-ea"/>
                <a:cs typeface="+mn-ea"/>
                <a:sym typeface="+mn-lt"/>
              </a:rPr>
              <a:t>调查概况</a:t>
            </a:r>
            <a:endParaRPr sz="2800" dirty="0">
              <a:solidFill>
                <a:schemeClr val="accent2">
                  <a:lumMod val="20000"/>
                  <a:lumOff val="80000"/>
                </a:schemeClr>
              </a:solidFill>
              <a:latin typeface="+mn-ea"/>
              <a:ea typeface="+mn-ea"/>
              <a:cs typeface="+mn-ea"/>
              <a:sym typeface="+mn-lt"/>
            </a:endParaRPr>
          </a:p>
        </p:txBody>
      </p:sp>
    </p:spTree>
    <p:extLst>
      <p:ext uri="{BB962C8B-B14F-4D97-AF65-F5344CB8AC3E}">
        <p14:creationId xmlns:p14="http://schemas.microsoft.com/office/powerpoint/2010/main" val="12927466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C596910-3476-4FED-8EF3-4E3548085FD7}"/>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1-3 </a:t>
            </a:r>
            <a:r>
              <a:rPr lang="zh-CN" altLang="en-US" sz="2800" dirty="0">
                <a:solidFill>
                  <a:schemeClr val="accent2">
                    <a:lumMod val="20000"/>
                    <a:lumOff val="80000"/>
                  </a:schemeClr>
                </a:solidFill>
                <a:latin typeface="+mn-ea"/>
                <a:ea typeface="+mn-ea"/>
                <a:cs typeface="+mn-ea"/>
                <a:sym typeface="+mn-lt"/>
              </a:rPr>
              <a:t>调查概况</a:t>
            </a:r>
            <a:endParaRPr sz="2800" dirty="0">
              <a:solidFill>
                <a:schemeClr val="accent2">
                  <a:lumMod val="20000"/>
                  <a:lumOff val="80000"/>
                </a:schemeClr>
              </a:solidFill>
              <a:latin typeface="+mn-ea"/>
              <a:ea typeface="+mn-ea"/>
              <a:cs typeface="+mn-ea"/>
              <a:sym typeface="+mn-lt"/>
            </a:endParaRPr>
          </a:p>
        </p:txBody>
      </p:sp>
      <p:sp>
        <p:nvSpPr>
          <p:cNvPr id="7" name="TextBox 2">
            <a:extLst>
              <a:ext uri="{FF2B5EF4-FFF2-40B4-BE49-F238E27FC236}">
                <a16:creationId xmlns:a16="http://schemas.microsoft.com/office/drawing/2014/main" id="{9874770F-D7F9-49EE-BB45-775EA3A031B6}"/>
              </a:ext>
            </a:extLst>
          </p:cNvPr>
          <p:cNvSpPr txBox="1"/>
          <p:nvPr/>
        </p:nvSpPr>
        <p:spPr>
          <a:xfrm>
            <a:off x="490442" y="1267046"/>
            <a:ext cx="5130527" cy="1492716"/>
          </a:xfrm>
          <a:prstGeom prst="rect">
            <a:avLst/>
          </a:prstGeom>
          <a:noFill/>
        </p:spPr>
        <p:txBody>
          <a:bodyPr wrap="square" lIns="0" tIns="0" rIns="0" bIns="0" rtlCol="0">
            <a:spAutoFit/>
          </a:bodyPr>
          <a:lstStyle/>
          <a:p>
            <a:pPr>
              <a:lnSpc>
                <a:spcPct val="150000"/>
              </a:lnSpc>
            </a:pPr>
            <a:r>
              <a:rPr lang="en-US" altLang="zh-CN" b="1" dirty="0">
                <a:solidFill>
                  <a:schemeClr val="accent2">
                    <a:lumMod val="50000"/>
                  </a:schemeClr>
                </a:solidFill>
                <a:latin typeface="微软雅黑" pitchFamily="34" charset="-122"/>
                <a:ea typeface="微软雅黑" pitchFamily="34" charset="-122"/>
              </a:rPr>
              <a:t>2</a:t>
            </a:r>
            <a:r>
              <a:rPr lang="zh-CN" altLang="en-US" b="1" dirty="0">
                <a:solidFill>
                  <a:schemeClr val="accent2">
                    <a:lumMod val="50000"/>
                  </a:schemeClr>
                </a:solidFill>
                <a:latin typeface="微软雅黑" pitchFamily="34" charset="-122"/>
                <a:ea typeface="微软雅黑" pitchFamily="34" charset="-122"/>
              </a:rPr>
              <a:t>、 调查地点</a:t>
            </a:r>
          </a:p>
          <a:p>
            <a:pPr>
              <a:lnSpc>
                <a:spcPct val="150000"/>
              </a:lnSpc>
            </a:pPr>
            <a:r>
              <a:rPr lang="zh-CN" altLang="en-US" b="1" dirty="0">
                <a:solidFill>
                  <a:schemeClr val="accent2">
                    <a:lumMod val="50000"/>
                  </a:schemeClr>
                </a:solidFill>
                <a:latin typeface="微软雅黑" pitchFamily="34" charset="-122"/>
                <a:ea typeface="微软雅黑" pitchFamily="34" charset="-122"/>
              </a:rPr>
              <a:t>中山大道与车陂路交叉口</a:t>
            </a:r>
            <a:endParaRPr lang="en-US" altLang="zh-CN" b="1" dirty="0">
              <a:solidFill>
                <a:schemeClr val="accent2">
                  <a:lumMod val="50000"/>
                </a:schemeClr>
              </a:solidFill>
              <a:latin typeface="微软雅黑" pitchFamily="34" charset="-122"/>
              <a:ea typeface="微软雅黑" pitchFamily="34" charset="-122"/>
            </a:endParaRPr>
          </a:p>
          <a:p>
            <a:pPr>
              <a:lnSpc>
                <a:spcPct val="150000"/>
              </a:lnSpc>
            </a:pPr>
            <a:endParaRPr lang="zh-CN" altLang="en-US" b="1" dirty="0">
              <a:solidFill>
                <a:schemeClr val="accent2">
                  <a:lumMod val="50000"/>
                </a:schemeClr>
              </a:solidFill>
              <a:latin typeface="微软雅黑" pitchFamily="34" charset="-122"/>
              <a:ea typeface="微软雅黑" pitchFamily="34" charset="-122"/>
            </a:endParaRPr>
          </a:p>
          <a:p>
            <a:endParaRPr lang="zh-CN" altLang="en-US" sz="1600" dirty="0">
              <a:solidFill>
                <a:schemeClr val="accent2">
                  <a:lumMod val="50000"/>
                </a:schemeClr>
              </a:solidFill>
              <a:latin typeface="微软雅黑" pitchFamily="34" charset="-122"/>
              <a:ea typeface="微软雅黑" pitchFamily="34" charset="-122"/>
            </a:endParaRPr>
          </a:p>
        </p:txBody>
      </p:sp>
      <p:grpSp>
        <p:nvGrpSpPr>
          <p:cNvPr id="8" name="组合 7">
            <a:extLst>
              <a:ext uri="{FF2B5EF4-FFF2-40B4-BE49-F238E27FC236}">
                <a16:creationId xmlns:a16="http://schemas.microsoft.com/office/drawing/2014/main" id="{34A059C6-D135-439C-AC46-A1E2E468B1FD}"/>
              </a:ext>
            </a:extLst>
          </p:cNvPr>
          <p:cNvGrpSpPr/>
          <p:nvPr/>
        </p:nvGrpSpPr>
        <p:grpSpPr>
          <a:xfrm>
            <a:off x="5494018" y="1408659"/>
            <a:ext cx="3400318" cy="3163687"/>
            <a:chOff x="2855206" y="1032604"/>
            <a:chExt cx="3400318" cy="3163687"/>
          </a:xfrm>
        </p:grpSpPr>
        <p:grpSp>
          <p:nvGrpSpPr>
            <p:cNvPr id="9" name="Group 2">
              <a:extLst>
                <a:ext uri="{FF2B5EF4-FFF2-40B4-BE49-F238E27FC236}">
                  <a16:creationId xmlns:a16="http://schemas.microsoft.com/office/drawing/2014/main" id="{B1377095-2106-4A09-A8BC-1A6BCB0FC16F}"/>
                </a:ext>
              </a:extLst>
            </p:cNvPr>
            <p:cNvGrpSpPr/>
            <p:nvPr/>
          </p:nvGrpSpPr>
          <p:grpSpPr>
            <a:xfrm>
              <a:off x="4396483" y="1032604"/>
              <a:ext cx="1859041" cy="1635020"/>
              <a:chOff x="5782165" y="481983"/>
              <a:chExt cx="3480614" cy="3061191"/>
            </a:xfrm>
            <a:gradFill flip="none" rotWithShape="1">
              <a:gsLst>
                <a:gs pos="0">
                  <a:schemeClr val="accent1">
                    <a:lumMod val="5000"/>
                    <a:lumOff val="95000"/>
                  </a:schemeClr>
                </a:gs>
                <a:gs pos="58000">
                  <a:schemeClr val="accent2"/>
                </a:gs>
              </a:gsLst>
              <a:lin ang="8100000" scaled="1"/>
              <a:tileRect/>
            </a:gradFill>
          </p:grpSpPr>
          <p:sp>
            <p:nvSpPr>
              <p:cNvPr id="59" name="Arrow: Right 70">
                <a:extLst>
                  <a:ext uri="{FF2B5EF4-FFF2-40B4-BE49-F238E27FC236}">
                    <a16:creationId xmlns:a16="http://schemas.microsoft.com/office/drawing/2014/main" id="{FCBF332D-83B2-41AE-88E1-AD26E5F3A5DC}"/>
                  </a:ext>
                </a:extLst>
              </p:cNvPr>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0" name="Group 71">
                <a:extLst>
                  <a:ext uri="{FF2B5EF4-FFF2-40B4-BE49-F238E27FC236}">
                    <a16:creationId xmlns:a16="http://schemas.microsoft.com/office/drawing/2014/main" id="{6BF8A011-9F9C-4DC9-9CD4-ABD5ADA67EA0}"/>
                  </a:ext>
                </a:extLst>
              </p:cNvPr>
              <p:cNvGrpSpPr/>
              <p:nvPr/>
            </p:nvGrpSpPr>
            <p:grpSpPr>
              <a:xfrm>
                <a:off x="7454801" y="481983"/>
                <a:ext cx="1807978" cy="1561534"/>
                <a:chOff x="7454801" y="481983"/>
                <a:chExt cx="1807978" cy="1561534"/>
              </a:xfrm>
              <a:grpFill/>
            </p:grpSpPr>
            <p:sp>
              <p:nvSpPr>
                <p:cNvPr id="61" name="Rectangle 72">
                  <a:extLst>
                    <a:ext uri="{FF2B5EF4-FFF2-40B4-BE49-F238E27FC236}">
                      <a16:creationId xmlns:a16="http://schemas.microsoft.com/office/drawing/2014/main" id="{97332899-A80E-47DE-9B68-848C0992FB9F}"/>
                    </a:ext>
                  </a:extLst>
                </p:cNvPr>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2" name="Rectangle 73">
                  <a:extLst>
                    <a:ext uri="{FF2B5EF4-FFF2-40B4-BE49-F238E27FC236}">
                      <a16:creationId xmlns:a16="http://schemas.microsoft.com/office/drawing/2014/main" id="{886A83F5-93DD-4413-9CDA-4A95ABA3E274}"/>
                    </a:ext>
                  </a:extLst>
                </p:cNvPr>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3" name="Rectangle 74">
                  <a:extLst>
                    <a:ext uri="{FF2B5EF4-FFF2-40B4-BE49-F238E27FC236}">
                      <a16:creationId xmlns:a16="http://schemas.microsoft.com/office/drawing/2014/main" id="{9A45A4CE-4100-459B-822F-FDD98F2366CB}"/>
                    </a:ext>
                  </a:extLst>
                </p:cNvPr>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4" name="Freeform: Shape 75">
                  <a:extLst>
                    <a:ext uri="{FF2B5EF4-FFF2-40B4-BE49-F238E27FC236}">
                      <a16:creationId xmlns:a16="http://schemas.microsoft.com/office/drawing/2014/main" id="{1153CED2-C17C-47F8-9560-7ADF8289E70A}"/>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5" name="Freeform: Shape 76">
                  <a:extLst>
                    <a:ext uri="{FF2B5EF4-FFF2-40B4-BE49-F238E27FC236}">
                      <a16:creationId xmlns:a16="http://schemas.microsoft.com/office/drawing/2014/main" id="{01649B0C-0C56-480C-B422-71B3D4E2CCC1}"/>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6" name="Freeform: Shape 77">
                  <a:extLst>
                    <a:ext uri="{FF2B5EF4-FFF2-40B4-BE49-F238E27FC236}">
                      <a16:creationId xmlns:a16="http://schemas.microsoft.com/office/drawing/2014/main" id="{F48BB28F-0592-4A33-8811-481A1EDF8945}"/>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7" name="Rectangle 78">
                  <a:extLst>
                    <a:ext uri="{FF2B5EF4-FFF2-40B4-BE49-F238E27FC236}">
                      <a16:creationId xmlns:a16="http://schemas.microsoft.com/office/drawing/2014/main" id="{7D9C2282-8E54-40F8-BAAF-AD8D0F91361C}"/>
                    </a:ext>
                  </a:extLst>
                </p:cNvPr>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8" name="Rectangle 79">
                  <a:extLst>
                    <a:ext uri="{FF2B5EF4-FFF2-40B4-BE49-F238E27FC236}">
                      <a16:creationId xmlns:a16="http://schemas.microsoft.com/office/drawing/2014/main" id="{678A2E0C-E6BB-4DA2-84DB-BFFE457E4C07}"/>
                    </a:ext>
                  </a:extLst>
                </p:cNvPr>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9" name="Rectangle 80">
                  <a:extLst>
                    <a:ext uri="{FF2B5EF4-FFF2-40B4-BE49-F238E27FC236}">
                      <a16:creationId xmlns:a16="http://schemas.microsoft.com/office/drawing/2014/main" id="{D2C4F38A-5819-4661-9EF3-FA4894933212}"/>
                    </a:ext>
                  </a:extLst>
                </p:cNvPr>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0" name="Freeform: Shape 81">
                  <a:extLst>
                    <a:ext uri="{FF2B5EF4-FFF2-40B4-BE49-F238E27FC236}">
                      <a16:creationId xmlns:a16="http://schemas.microsoft.com/office/drawing/2014/main" id="{E849EA69-98D6-446E-84FE-9204C6E13A67}"/>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1" name="Freeform: Shape 82">
                  <a:extLst>
                    <a:ext uri="{FF2B5EF4-FFF2-40B4-BE49-F238E27FC236}">
                      <a16:creationId xmlns:a16="http://schemas.microsoft.com/office/drawing/2014/main" id="{5736CA05-1E3A-4917-B8F7-0D58B48A83F1}"/>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2" name="Rectangle 83">
                  <a:extLst>
                    <a:ext uri="{FF2B5EF4-FFF2-40B4-BE49-F238E27FC236}">
                      <a16:creationId xmlns:a16="http://schemas.microsoft.com/office/drawing/2014/main" id="{301F19B5-4A01-45A5-8444-DD1B7E0A0E19}"/>
                    </a:ext>
                  </a:extLst>
                </p:cNvPr>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10" name="Group 3">
              <a:extLst>
                <a:ext uri="{FF2B5EF4-FFF2-40B4-BE49-F238E27FC236}">
                  <a16:creationId xmlns:a16="http://schemas.microsoft.com/office/drawing/2014/main" id="{C8CEB4B7-26E0-4A98-AF9E-5D9BBF60B2EC}"/>
                </a:ext>
              </a:extLst>
            </p:cNvPr>
            <p:cNvGrpSpPr/>
            <p:nvPr/>
          </p:nvGrpSpPr>
          <p:grpSpPr>
            <a:xfrm flipH="1">
              <a:off x="2857122" y="1040978"/>
              <a:ext cx="1859041" cy="1635020"/>
              <a:chOff x="5782165" y="481983"/>
              <a:chExt cx="3480614" cy="3061191"/>
            </a:xfrm>
            <a:gradFill>
              <a:gsLst>
                <a:gs pos="0">
                  <a:schemeClr val="accent1">
                    <a:lumMod val="5000"/>
                    <a:lumOff val="95000"/>
                  </a:schemeClr>
                </a:gs>
                <a:gs pos="58000">
                  <a:schemeClr val="accent1"/>
                </a:gs>
              </a:gsLst>
              <a:lin ang="8100000" scaled="1"/>
            </a:gradFill>
          </p:grpSpPr>
          <p:sp>
            <p:nvSpPr>
              <p:cNvPr id="45" name="Arrow: Right 56">
                <a:extLst>
                  <a:ext uri="{FF2B5EF4-FFF2-40B4-BE49-F238E27FC236}">
                    <a16:creationId xmlns:a16="http://schemas.microsoft.com/office/drawing/2014/main" id="{6FF54845-BF43-42C8-807D-04DA324AC125}"/>
                  </a:ext>
                </a:extLst>
              </p:cNvPr>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46" name="Group 57">
                <a:extLst>
                  <a:ext uri="{FF2B5EF4-FFF2-40B4-BE49-F238E27FC236}">
                    <a16:creationId xmlns:a16="http://schemas.microsoft.com/office/drawing/2014/main" id="{9A6E4F65-79FD-4FCE-887F-643B9AA0E7F7}"/>
                  </a:ext>
                </a:extLst>
              </p:cNvPr>
              <p:cNvGrpSpPr/>
              <p:nvPr/>
            </p:nvGrpSpPr>
            <p:grpSpPr>
              <a:xfrm>
                <a:off x="7454801" y="481983"/>
                <a:ext cx="1807978" cy="1561534"/>
                <a:chOff x="7454801" y="481983"/>
                <a:chExt cx="1807978" cy="1561534"/>
              </a:xfrm>
              <a:grpFill/>
            </p:grpSpPr>
            <p:sp>
              <p:nvSpPr>
                <p:cNvPr id="47" name="Rectangle 58">
                  <a:extLst>
                    <a:ext uri="{FF2B5EF4-FFF2-40B4-BE49-F238E27FC236}">
                      <a16:creationId xmlns:a16="http://schemas.microsoft.com/office/drawing/2014/main" id="{C2044EB5-ACA3-4F3B-A877-DDD1A355C236}"/>
                    </a:ext>
                  </a:extLst>
                </p:cNvPr>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8" name="Rectangle 59">
                  <a:extLst>
                    <a:ext uri="{FF2B5EF4-FFF2-40B4-BE49-F238E27FC236}">
                      <a16:creationId xmlns:a16="http://schemas.microsoft.com/office/drawing/2014/main" id="{5EE649EB-788C-4AD0-BDA0-40749D96041B}"/>
                    </a:ext>
                  </a:extLst>
                </p:cNvPr>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9" name="Rectangle 60">
                  <a:extLst>
                    <a:ext uri="{FF2B5EF4-FFF2-40B4-BE49-F238E27FC236}">
                      <a16:creationId xmlns:a16="http://schemas.microsoft.com/office/drawing/2014/main" id="{547C9C00-3AA0-46BD-93C1-7F2F9020F526}"/>
                    </a:ext>
                  </a:extLst>
                </p:cNvPr>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0" name="Freeform: Shape 61">
                  <a:extLst>
                    <a:ext uri="{FF2B5EF4-FFF2-40B4-BE49-F238E27FC236}">
                      <a16:creationId xmlns:a16="http://schemas.microsoft.com/office/drawing/2014/main" id="{5BF38424-4D28-4EAF-890E-F2B3576265C8}"/>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1" name="Freeform: Shape 62">
                  <a:extLst>
                    <a:ext uri="{FF2B5EF4-FFF2-40B4-BE49-F238E27FC236}">
                      <a16:creationId xmlns:a16="http://schemas.microsoft.com/office/drawing/2014/main" id="{2674F634-0081-497D-A996-13738B17E0F8}"/>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2" name="Freeform: Shape 63">
                  <a:extLst>
                    <a:ext uri="{FF2B5EF4-FFF2-40B4-BE49-F238E27FC236}">
                      <a16:creationId xmlns:a16="http://schemas.microsoft.com/office/drawing/2014/main" id="{C8E8BD1E-E887-44DE-B4FD-159EC6576E3A}"/>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3" name="Rectangle 64">
                  <a:extLst>
                    <a:ext uri="{FF2B5EF4-FFF2-40B4-BE49-F238E27FC236}">
                      <a16:creationId xmlns:a16="http://schemas.microsoft.com/office/drawing/2014/main" id="{8D582F2B-8B65-4146-974A-6AA99AC1E0D4}"/>
                    </a:ext>
                  </a:extLst>
                </p:cNvPr>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4" name="Rectangle 65">
                  <a:extLst>
                    <a:ext uri="{FF2B5EF4-FFF2-40B4-BE49-F238E27FC236}">
                      <a16:creationId xmlns:a16="http://schemas.microsoft.com/office/drawing/2014/main" id="{46BB0FBE-C6A7-4F93-8AEB-44DDEB07E39F}"/>
                    </a:ext>
                  </a:extLst>
                </p:cNvPr>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5" name="Rectangle 66">
                  <a:extLst>
                    <a:ext uri="{FF2B5EF4-FFF2-40B4-BE49-F238E27FC236}">
                      <a16:creationId xmlns:a16="http://schemas.microsoft.com/office/drawing/2014/main" id="{080D598A-0144-4911-9BD7-12BA94820F37}"/>
                    </a:ext>
                  </a:extLst>
                </p:cNvPr>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6" name="Freeform: Shape 67">
                  <a:extLst>
                    <a:ext uri="{FF2B5EF4-FFF2-40B4-BE49-F238E27FC236}">
                      <a16:creationId xmlns:a16="http://schemas.microsoft.com/office/drawing/2014/main" id="{4404157A-5FB4-4287-95B2-C40C4AA862E0}"/>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7" name="Freeform: Shape 68">
                  <a:extLst>
                    <a:ext uri="{FF2B5EF4-FFF2-40B4-BE49-F238E27FC236}">
                      <a16:creationId xmlns:a16="http://schemas.microsoft.com/office/drawing/2014/main" id="{D638DA76-0586-4E8D-95BA-FA8713C5778C}"/>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8" name="Rectangle 69">
                  <a:extLst>
                    <a:ext uri="{FF2B5EF4-FFF2-40B4-BE49-F238E27FC236}">
                      <a16:creationId xmlns:a16="http://schemas.microsoft.com/office/drawing/2014/main" id="{9EF9DF1A-2EEB-47C5-8EF0-A7C6F79A3D8A}"/>
                    </a:ext>
                  </a:extLst>
                </p:cNvPr>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11" name="Group 4">
              <a:extLst>
                <a:ext uri="{FF2B5EF4-FFF2-40B4-BE49-F238E27FC236}">
                  <a16:creationId xmlns:a16="http://schemas.microsoft.com/office/drawing/2014/main" id="{59E7A133-19EF-4855-8B22-8E7DF560C8A3}"/>
                </a:ext>
              </a:extLst>
            </p:cNvPr>
            <p:cNvGrpSpPr/>
            <p:nvPr/>
          </p:nvGrpSpPr>
          <p:grpSpPr>
            <a:xfrm flipV="1">
              <a:off x="4394392" y="2561271"/>
              <a:ext cx="1859041" cy="1635020"/>
              <a:chOff x="5782165" y="481983"/>
              <a:chExt cx="3480614" cy="3061191"/>
            </a:xfrm>
            <a:gradFill>
              <a:gsLst>
                <a:gs pos="0">
                  <a:schemeClr val="accent1">
                    <a:lumMod val="5000"/>
                    <a:lumOff val="95000"/>
                  </a:schemeClr>
                </a:gs>
                <a:gs pos="58000">
                  <a:schemeClr val="accent4"/>
                </a:gs>
              </a:gsLst>
              <a:lin ang="8100000" scaled="1"/>
            </a:gradFill>
          </p:grpSpPr>
          <p:sp>
            <p:nvSpPr>
              <p:cNvPr id="31" name="Arrow: Right 42">
                <a:extLst>
                  <a:ext uri="{FF2B5EF4-FFF2-40B4-BE49-F238E27FC236}">
                    <a16:creationId xmlns:a16="http://schemas.microsoft.com/office/drawing/2014/main" id="{1E5D8577-6C32-47BD-8779-1DB7C2DF7E3C}"/>
                  </a:ext>
                </a:extLst>
              </p:cNvPr>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Group 43">
                <a:extLst>
                  <a:ext uri="{FF2B5EF4-FFF2-40B4-BE49-F238E27FC236}">
                    <a16:creationId xmlns:a16="http://schemas.microsoft.com/office/drawing/2014/main" id="{C65CB91E-CE7E-472A-8CDB-B13986DCA89D}"/>
                  </a:ext>
                </a:extLst>
              </p:cNvPr>
              <p:cNvGrpSpPr/>
              <p:nvPr/>
            </p:nvGrpSpPr>
            <p:grpSpPr>
              <a:xfrm>
                <a:off x="7454801" y="481983"/>
                <a:ext cx="1807978" cy="1561534"/>
                <a:chOff x="7454801" y="481983"/>
                <a:chExt cx="1807978" cy="1561534"/>
              </a:xfrm>
              <a:grpFill/>
            </p:grpSpPr>
            <p:sp>
              <p:nvSpPr>
                <p:cNvPr id="33" name="Rectangle 44">
                  <a:extLst>
                    <a:ext uri="{FF2B5EF4-FFF2-40B4-BE49-F238E27FC236}">
                      <a16:creationId xmlns:a16="http://schemas.microsoft.com/office/drawing/2014/main" id="{84D1284B-B84C-428C-8AF5-EB5237DA6F10}"/>
                    </a:ext>
                  </a:extLst>
                </p:cNvPr>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4" name="Rectangle 45">
                  <a:extLst>
                    <a:ext uri="{FF2B5EF4-FFF2-40B4-BE49-F238E27FC236}">
                      <a16:creationId xmlns:a16="http://schemas.microsoft.com/office/drawing/2014/main" id="{17DCC648-C19E-4B4C-B845-3FAD2FBA0F34}"/>
                    </a:ext>
                  </a:extLst>
                </p:cNvPr>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5" name="Rectangle 46">
                  <a:extLst>
                    <a:ext uri="{FF2B5EF4-FFF2-40B4-BE49-F238E27FC236}">
                      <a16:creationId xmlns:a16="http://schemas.microsoft.com/office/drawing/2014/main" id="{5B26FFF0-4E0D-4EB2-A0AA-43EDB9EA6A12}"/>
                    </a:ext>
                  </a:extLst>
                </p:cNvPr>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6" name="Freeform: Shape 47">
                  <a:extLst>
                    <a:ext uri="{FF2B5EF4-FFF2-40B4-BE49-F238E27FC236}">
                      <a16:creationId xmlns:a16="http://schemas.microsoft.com/office/drawing/2014/main" id="{FCC23FE1-2852-4D17-B9FE-D5CDAE253142}"/>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37" name="Freeform: Shape 48">
                  <a:extLst>
                    <a:ext uri="{FF2B5EF4-FFF2-40B4-BE49-F238E27FC236}">
                      <a16:creationId xmlns:a16="http://schemas.microsoft.com/office/drawing/2014/main" id="{5384E180-4A3A-4E8C-8105-799E1E0A6DEA}"/>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38" name="Freeform: Shape 49">
                  <a:extLst>
                    <a:ext uri="{FF2B5EF4-FFF2-40B4-BE49-F238E27FC236}">
                      <a16:creationId xmlns:a16="http://schemas.microsoft.com/office/drawing/2014/main" id="{B15F4F24-B2E0-43F3-ACBD-DC36086CA5DB}"/>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39" name="Rectangle 50">
                  <a:extLst>
                    <a:ext uri="{FF2B5EF4-FFF2-40B4-BE49-F238E27FC236}">
                      <a16:creationId xmlns:a16="http://schemas.microsoft.com/office/drawing/2014/main" id="{63D85A30-658C-4BC7-B166-C81BBB2A0683}"/>
                    </a:ext>
                  </a:extLst>
                </p:cNvPr>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0" name="Rectangle 51">
                  <a:extLst>
                    <a:ext uri="{FF2B5EF4-FFF2-40B4-BE49-F238E27FC236}">
                      <a16:creationId xmlns:a16="http://schemas.microsoft.com/office/drawing/2014/main" id="{60DFC7F8-6D79-4C1D-925F-646356806B5C}"/>
                    </a:ext>
                  </a:extLst>
                </p:cNvPr>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1" name="Rectangle 52">
                  <a:extLst>
                    <a:ext uri="{FF2B5EF4-FFF2-40B4-BE49-F238E27FC236}">
                      <a16:creationId xmlns:a16="http://schemas.microsoft.com/office/drawing/2014/main" id="{1BBC683C-9D84-492C-8AC3-BF5F8600028B}"/>
                    </a:ext>
                  </a:extLst>
                </p:cNvPr>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2" name="Freeform: Shape 53">
                  <a:extLst>
                    <a:ext uri="{FF2B5EF4-FFF2-40B4-BE49-F238E27FC236}">
                      <a16:creationId xmlns:a16="http://schemas.microsoft.com/office/drawing/2014/main" id="{D7F8B24E-FA7C-48A1-B935-03C3ACB0D8BD}"/>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3" name="Freeform: Shape 54">
                  <a:extLst>
                    <a:ext uri="{FF2B5EF4-FFF2-40B4-BE49-F238E27FC236}">
                      <a16:creationId xmlns:a16="http://schemas.microsoft.com/office/drawing/2014/main" id="{C6BF8D33-10F7-4B24-A4B1-33FC3B5FEC74}"/>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4" name="Rectangle 55">
                  <a:extLst>
                    <a:ext uri="{FF2B5EF4-FFF2-40B4-BE49-F238E27FC236}">
                      <a16:creationId xmlns:a16="http://schemas.microsoft.com/office/drawing/2014/main" id="{EF60E24C-4E53-4657-B667-13C8D8F9B33E}"/>
                    </a:ext>
                  </a:extLst>
                </p:cNvPr>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12" name="Group 5">
              <a:extLst>
                <a:ext uri="{FF2B5EF4-FFF2-40B4-BE49-F238E27FC236}">
                  <a16:creationId xmlns:a16="http://schemas.microsoft.com/office/drawing/2014/main" id="{5EA43507-CA7A-4AB4-9023-BAD52514CA45}"/>
                </a:ext>
              </a:extLst>
            </p:cNvPr>
            <p:cNvGrpSpPr/>
            <p:nvPr/>
          </p:nvGrpSpPr>
          <p:grpSpPr>
            <a:xfrm flipH="1" flipV="1">
              <a:off x="2855206" y="2560263"/>
              <a:ext cx="1859041" cy="1635020"/>
              <a:chOff x="5782165" y="481983"/>
              <a:chExt cx="3480614" cy="3061191"/>
            </a:xfrm>
            <a:gradFill>
              <a:gsLst>
                <a:gs pos="0">
                  <a:schemeClr val="accent1">
                    <a:lumMod val="5000"/>
                    <a:lumOff val="95000"/>
                  </a:schemeClr>
                </a:gs>
                <a:gs pos="58000">
                  <a:schemeClr val="accent3"/>
                </a:gs>
              </a:gsLst>
              <a:lin ang="8100000" scaled="1"/>
            </a:gradFill>
          </p:grpSpPr>
          <p:sp>
            <p:nvSpPr>
              <p:cNvPr id="17" name="Arrow: Right 28">
                <a:extLst>
                  <a:ext uri="{FF2B5EF4-FFF2-40B4-BE49-F238E27FC236}">
                    <a16:creationId xmlns:a16="http://schemas.microsoft.com/office/drawing/2014/main" id="{0F00517D-6561-4187-92E2-5EBFA0015D12}"/>
                  </a:ext>
                </a:extLst>
              </p:cNvPr>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8" name="Group 29">
                <a:extLst>
                  <a:ext uri="{FF2B5EF4-FFF2-40B4-BE49-F238E27FC236}">
                    <a16:creationId xmlns:a16="http://schemas.microsoft.com/office/drawing/2014/main" id="{D3769FE6-BC0B-4238-92EB-54435ECBA0B2}"/>
                  </a:ext>
                </a:extLst>
              </p:cNvPr>
              <p:cNvGrpSpPr/>
              <p:nvPr/>
            </p:nvGrpSpPr>
            <p:grpSpPr>
              <a:xfrm>
                <a:off x="7454801" y="481983"/>
                <a:ext cx="1807978" cy="1561534"/>
                <a:chOff x="7454801" y="481983"/>
                <a:chExt cx="1807978" cy="1561534"/>
              </a:xfrm>
              <a:grpFill/>
            </p:grpSpPr>
            <p:sp>
              <p:nvSpPr>
                <p:cNvPr id="19" name="Rectangle 30">
                  <a:extLst>
                    <a:ext uri="{FF2B5EF4-FFF2-40B4-BE49-F238E27FC236}">
                      <a16:creationId xmlns:a16="http://schemas.microsoft.com/office/drawing/2014/main" id="{C6B3044C-F7DB-4CEC-98E5-14DE8F048201}"/>
                    </a:ext>
                  </a:extLst>
                </p:cNvPr>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0" name="Rectangle 31">
                  <a:extLst>
                    <a:ext uri="{FF2B5EF4-FFF2-40B4-BE49-F238E27FC236}">
                      <a16:creationId xmlns:a16="http://schemas.microsoft.com/office/drawing/2014/main" id="{64EF095B-A0EA-422B-91BB-8A298E1700B1}"/>
                    </a:ext>
                  </a:extLst>
                </p:cNvPr>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1" name="Rectangle 32">
                  <a:extLst>
                    <a:ext uri="{FF2B5EF4-FFF2-40B4-BE49-F238E27FC236}">
                      <a16:creationId xmlns:a16="http://schemas.microsoft.com/office/drawing/2014/main" id="{77ECEA98-A91F-44FD-9386-7333B987DD81}"/>
                    </a:ext>
                  </a:extLst>
                </p:cNvPr>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2" name="Freeform: Shape 33">
                  <a:extLst>
                    <a:ext uri="{FF2B5EF4-FFF2-40B4-BE49-F238E27FC236}">
                      <a16:creationId xmlns:a16="http://schemas.microsoft.com/office/drawing/2014/main" id="{063622BB-9809-42B5-BDD8-E73C3E5F1F70}"/>
                    </a:ext>
                  </a:extLst>
                </p:cNvPr>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23" name="Freeform: Shape 34">
                  <a:extLst>
                    <a:ext uri="{FF2B5EF4-FFF2-40B4-BE49-F238E27FC236}">
                      <a16:creationId xmlns:a16="http://schemas.microsoft.com/office/drawing/2014/main" id="{6995E6C7-D03C-4ED0-812A-D76378BF037C}"/>
                    </a:ext>
                  </a:extLst>
                </p:cNvPr>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24" name="Freeform: Shape 35">
                  <a:extLst>
                    <a:ext uri="{FF2B5EF4-FFF2-40B4-BE49-F238E27FC236}">
                      <a16:creationId xmlns:a16="http://schemas.microsoft.com/office/drawing/2014/main" id="{D8BF8F00-137B-49CD-9F89-E559639F69CE}"/>
                    </a:ext>
                  </a:extLst>
                </p:cNvPr>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25" name="Rectangle 36">
                  <a:extLst>
                    <a:ext uri="{FF2B5EF4-FFF2-40B4-BE49-F238E27FC236}">
                      <a16:creationId xmlns:a16="http://schemas.microsoft.com/office/drawing/2014/main" id="{30A5CBCA-CF37-4087-A5B6-27CDE65D4727}"/>
                    </a:ext>
                  </a:extLst>
                </p:cNvPr>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6" name="Rectangle 37">
                  <a:extLst>
                    <a:ext uri="{FF2B5EF4-FFF2-40B4-BE49-F238E27FC236}">
                      <a16:creationId xmlns:a16="http://schemas.microsoft.com/office/drawing/2014/main" id="{4DF73C64-E326-4A0C-8EF5-CD8768D946A3}"/>
                    </a:ext>
                  </a:extLst>
                </p:cNvPr>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7" name="Rectangle 38">
                  <a:extLst>
                    <a:ext uri="{FF2B5EF4-FFF2-40B4-BE49-F238E27FC236}">
                      <a16:creationId xmlns:a16="http://schemas.microsoft.com/office/drawing/2014/main" id="{A5554D48-BE47-4659-998F-C7570481D630}"/>
                    </a:ext>
                  </a:extLst>
                </p:cNvPr>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28" name="Freeform: Shape 39">
                  <a:extLst>
                    <a:ext uri="{FF2B5EF4-FFF2-40B4-BE49-F238E27FC236}">
                      <a16:creationId xmlns:a16="http://schemas.microsoft.com/office/drawing/2014/main" id="{F44EE0BD-70AB-4F9B-9DD4-BC538C282A39}"/>
                    </a:ext>
                  </a:extLst>
                </p:cNvPr>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29" name="Freeform: Shape 40">
                  <a:extLst>
                    <a:ext uri="{FF2B5EF4-FFF2-40B4-BE49-F238E27FC236}">
                      <a16:creationId xmlns:a16="http://schemas.microsoft.com/office/drawing/2014/main" id="{7307BD10-62F4-42F8-BE4E-19A531A40FD6}"/>
                    </a:ext>
                  </a:extLst>
                </p:cNvPr>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30" name="Rectangle 41">
                  <a:extLst>
                    <a:ext uri="{FF2B5EF4-FFF2-40B4-BE49-F238E27FC236}">
                      <a16:creationId xmlns:a16="http://schemas.microsoft.com/office/drawing/2014/main" id="{CD24F46B-4504-4AC2-A6BD-40BC093C644D}"/>
                    </a:ext>
                  </a:extLst>
                </p:cNvPr>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sp>
          <p:nvSpPr>
            <p:cNvPr id="13" name="Freeform: Shape 84">
              <a:extLst>
                <a:ext uri="{FF2B5EF4-FFF2-40B4-BE49-F238E27FC236}">
                  <a16:creationId xmlns:a16="http://schemas.microsoft.com/office/drawing/2014/main" id="{E22D8D77-00E0-4B3C-B63B-C69AD5155884}"/>
                </a:ext>
              </a:extLst>
            </p:cNvPr>
            <p:cNvSpPr/>
            <p:nvPr/>
          </p:nvSpPr>
          <p:spPr>
            <a:xfrm>
              <a:off x="4676922" y="2282687"/>
              <a:ext cx="241847" cy="241847"/>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latin typeface="+mn-lt"/>
                <a:ea typeface="+mn-ea"/>
                <a:cs typeface="+mn-ea"/>
                <a:sym typeface="+mn-lt"/>
              </a:endParaRPr>
            </a:p>
          </p:txBody>
        </p:sp>
        <p:sp>
          <p:nvSpPr>
            <p:cNvPr id="14" name="Freeform: Shape 85">
              <a:extLst>
                <a:ext uri="{FF2B5EF4-FFF2-40B4-BE49-F238E27FC236}">
                  <a16:creationId xmlns:a16="http://schemas.microsoft.com/office/drawing/2014/main" id="{734BEE7D-8560-4FA2-8DE9-15E8E5283EDC}"/>
                </a:ext>
              </a:extLst>
            </p:cNvPr>
            <p:cNvSpPr>
              <a:spLocks noChangeAspect="1"/>
            </p:cNvSpPr>
            <p:nvPr/>
          </p:nvSpPr>
          <p:spPr bwMode="auto">
            <a:xfrm>
              <a:off x="4679276" y="2751228"/>
              <a:ext cx="241959" cy="206673"/>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5" name="Freeform: Shape 86">
              <a:extLst>
                <a:ext uri="{FF2B5EF4-FFF2-40B4-BE49-F238E27FC236}">
                  <a16:creationId xmlns:a16="http://schemas.microsoft.com/office/drawing/2014/main" id="{DD414FB8-FD02-40F9-BAA3-4E1783148DD6}"/>
                </a:ext>
              </a:extLst>
            </p:cNvPr>
            <p:cNvSpPr>
              <a:spLocks/>
            </p:cNvSpPr>
            <p:nvPr/>
          </p:nvSpPr>
          <p:spPr bwMode="auto">
            <a:xfrm>
              <a:off x="4161343" y="2737990"/>
              <a:ext cx="253157" cy="253157"/>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6" name="Freeform: Shape 87">
              <a:extLst>
                <a:ext uri="{FF2B5EF4-FFF2-40B4-BE49-F238E27FC236}">
                  <a16:creationId xmlns:a16="http://schemas.microsoft.com/office/drawing/2014/main" id="{54E3F801-55DC-44CA-9DBA-40D8CAB8F28F}"/>
                </a:ext>
              </a:extLst>
            </p:cNvPr>
            <p:cNvSpPr>
              <a:spLocks noChangeAspect="1"/>
            </p:cNvSpPr>
            <p:nvPr/>
          </p:nvSpPr>
          <p:spPr bwMode="auto">
            <a:xfrm>
              <a:off x="4171249" y="2274342"/>
              <a:ext cx="226837" cy="241959"/>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latin typeface="+mn-lt"/>
                <a:ea typeface="+mn-ea"/>
                <a:cs typeface="+mn-ea"/>
                <a:sym typeface="+mn-lt"/>
              </a:endParaRPr>
            </a:p>
          </p:txBody>
        </p:sp>
      </p:grpSp>
      <p:pic>
        <p:nvPicPr>
          <p:cNvPr id="2" name="图片 1">
            <a:extLst>
              <a:ext uri="{FF2B5EF4-FFF2-40B4-BE49-F238E27FC236}">
                <a16:creationId xmlns:a16="http://schemas.microsoft.com/office/drawing/2014/main" id="{0BDE85BA-E6CD-4AD3-ACC3-4F755CA7F99E}"/>
              </a:ext>
            </a:extLst>
          </p:cNvPr>
          <p:cNvPicPr>
            <a:picLocks noChangeAspect="1"/>
          </p:cNvPicPr>
          <p:nvPr/>
        </p:nvPicPr>
        <p:blipFill>
          <a:blip r:embed="rId2"/>
          <a:stretch>
            <a:fillRect/>
          </a:stretch>
        </p:blipFill>
        <p:spPr>
          <a:xfrm>
            <a:off x="3595404" y="861284"/>
            <a:ext cx="5130527" cy="3537655"/>
          </a:xfrm>
          <a:prstGeom prst="rect">
            <a:avLst/>
          </a:prstGeom>
        </p:spPr>
      </p:pic>
    </p:spTree>
    <p:extLst>
      <p:ext uri="{BB962C8B-B14F-4D97-AF65-F5344CB8AC3E}">
        <p14:creationId xmlns:p14="http://schemas.microsoft.com/office/powerpoint/2010/main" val="319961915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3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90"/>
                                          </p:val>
                                        </p:tav>
                                        <p:tav tm="100000">
                                          <p:val>
                                            <p:fltVal val="0"/>
                                          </p:val>
                                        </p:tav>
                                      </p:tavLst>
                                    </p:anim>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连接符: 肘形 10">
            <a:extLst>
              <a:ext uri="{FF2B5EF4-FFF2-40B4-BE49-F238E27FC236}">
                <a16:creationId xmlns:a16="http://schemas.microsoft.com/office/drawing/2014/main" id="{DFBCD567-40C5-4B15-A495-7727F3817841}"/>
              </a:ext>
            </a:extLst>
          </p:cNvPr>
          <p:cNvCxnSpPr/>
          <p:nvPr/>
        </p:nvCxnSpPr>
        <p:spPr>
          <a:xfrm flipV="1">
            <a:off x="4039443" y="1491630"/>
            <a:ext cx="1369269" cy="288032"/>
          </a:xfrm>
          <a:prstGeom prst="bentConnector3">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8" name="矩形 7">
            <a:extLst>
              <a:ext uri="{FF2B5EF4-FFF2-40B4-BE49-F238E27FC236}">
                <a16:creationId xmlns:a16="http://schemas.microsoft.com/office/drawing/2014/main" id="{A91B6EA6-6308-4BAA-AA4D-97A34A743140}"/>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1-3 </a:t>
            </a:r>
            <a:r>
              <a:rPr lang="zh-CN" altLang="en-US" sz="2800" dirty="0">
                <a:solidFill>
                  <a:schemeClr val="accent2">
                    <a:lumMod val="20000"/>
                    <a:lumOff val="80000"/>
                  </a:schemeClr>
                </a:solidFill>
                <a:latin typeface="+mn-ea"/>
                <a:ea typeface="+mn-ea"/>
                <a:cs typeface="+mn-ea"/>
                <a:sym typeface="+mn-lt"/>
              </a:rPr>
              <a:t>调查概况</a:t>
            </a:r>
            <a:endParaRPr sz="2800" dirty="0">
              <a:solidFill>
                <a:schemeClr val="accent2">
                  <a:lumMod val="20000"/>
                  <a:lumOff val="80000"/>
                </a:schemeClr>
              </a:solidFill>
              <a:latin typeface="+mn-ea"/>
              <a:ea typeface="+mn-ea"/>
              <a:cs typeface="+mn-ea"/>
              <a:sym typeface="+mn-lt"/>
            </a:endParaRPr>
          </a:p>
        </p:txBody>
      </p:sp>
      <p:sp>
        <p:nvSpPr>
          <p:cNvPr id="10" name="TextBox 2">
            <a:extLst>
              <a:ext uri="{FF2B5EF4-FFF2-40B4-BE49-F238E27FC236}">
                <a16:creationId xmlns:a16="http://schemas.microsoft.com/office/drawing/2014/main" id="{BB2EDB3B-9167-4B91-B5C5-7B9D64C47019}"/>
              </a:ext>
            </a:extLst>
          </p:cNvPr>
          <p:cNvSpPr txBox="1"/>
          <p:nvPr/>
        </p:nvSpPr>
        <p:spPr>
          <a:xfrm>
            <a:off x="490442" y="1267046"/>
            <a:ext cx="5130527" cy="3600986"/>
          </a:xfrm>
          <a:prstGeom prst="rect">
            <a:avLst/>
          </a:prstGeom>
          <a:noFill/>
        </p:spPr>
        <p:txBody>
          <a:bodyPr wrap="square" lIns="0" tIns="0" rIns="0" bIns="0" rtlCol="0">
            <a:spAutoFit/>
          </a:bodyPr>
          <a:lstStyle/>
          <a:p>
            <a:r>
              <a:rPr lang="en-US" altLang="zh-CN" b="1" dirty="0">
                <a:solidFill>
                  <a:schemeClr val="accent2">
                    <a:lumMod val="50000"/>
                  </a:schemeClr>
                </a:solidFill>
                <a:latin typeface="微软雅黑" pitchFamily="34" charset="-122"/>
                <a:ea typeface="微软雅黑" pitchFamily="34" charset="-122"/>
              </a:rPr>
              <a:t>3</a:t>
            </a:r>
            <a:r>
              <a:rPr lang="zh-CN" altLang="en-US" b="1" dirty="0">
                <a:solidFill>
                  <a:schemeClr val="accent2">
                    <a:lumMod val="50000"/>
                  </a:schemeClr>
                </a:solidFill>
                <a:latin typeface="微软雅黑" pitchFamily="34" charset="-122"/>
                <a:ea typeface="微软雅黑" pitchFamily="34" charset="-122"/>
              </a:rPr>
              <a:t>、 调查成员</a:t>
            </a:r>
          </a:p>
          <a:p>
            <a:r>
              <a:rPr lang="zh-CN" altLang="en-US" b="1" dirty="0">
                <a:solidFill>
                  <a:schemeClr val="accent2">
                    <a:lumMod val="50000"/>
                  </a:schemeClr>
                </a:solidFill>
                <a:latin typeface="微软雅黑" pitchFamily="34" charset="-122"/>
                <a:ea typeface="微软雅黑" pitchFamily="34" charset="-122"/>
              </a:rPr>
              <a:t>组长：黄楷昕 </a:t>
            </a:r>
          </a:p>
          <a:p>
            <a:r>
              <a:rPr lang="zh-CN" altLang="en-US" b="1" dirty="0">
                <a:solidFill>
                  <a:schemeClr val="accent2">
                    <a:lumMod val="50000"/>
                  </a:schemeClr>
                </a:solidFill>
                <a:latin typeface="微软雅黑" pitchFamily="34" charset="-122"/>
                <a:ea typeface="微软雅黑" pitchFamily="34" charset="-122"/>
              </a:rPr>
              <a:t>副组长：曾嘉煜 彭显为</a:t>
            </a:r>
          </a:p>
          <a:p>
            <a:r>
              <a:rPr lang="zh-CN" altLang="en-US" b="1" dirty="0">
                <a:solidFill>
                  <a:schemeClr val="accent2">
                    <a:lumMod val="50000"/>
                  </a:schemeClr>
                </a:solidFill>
                <a:latin typeface="微软雅黑" pitchFamily="34" charset="-122"/>
                <a:ea typeface="微软雅黑" pitchFamily="34" charset="-122"/>
              </a:rPr>
              <a:t>组员：何家琪、郭楚、姜晨、曾耀军、程粒配、黄欣龙、黄诺贤</a:t>
            </a:r>
          </a:p>
          <a:p>
            <a:endParaRPr lang="zh-CN" altLang="en-US" b="1" dirty="0">
              <a:solidFill>
                <a:schemeClr val="accent2">
                  <a:lumMod val="50000"/>
                </a:schemeClr>
              </a:solidFill>
              <a:latin typeface="微软雅黑" pitchFamily="34" charset="-122"/>
              <a:ea typeface="微软雅黑" pitchFamily="34" charset="-122"/>
            </a:endParaRPr>
          </a:p>
          <a:p>
            <a:r>
              <a:rPr lang="en-US" altLang="zh-CN" b="1" dirty="0">
                <a:solidFill>
                  <a:schemeClr val="accent2">
                    <a:lumMod val="50000"/>
                  </a:schemeClr>
                </a:solidFill>
                <a:latin typeface="微软雅黑" pitchFamily="34" charset="-122"/>
                <a:ea typeface="微软雅黑" pitchFamily="34" charset="-122"/>
              </a:rPr>
              <a:t>4</a:t>
            </a:r>
            <a:r>
              <a:rPr lang="zh-CN" altLang="en-US" b="1" dirty="0">
                <a:solidFill>
                  <a:schemeClr val="accent2">
                    <a:lumMod val="50000"/>
                  </a:schemeClr>
                </a:solidFill>
                <a:latin typeface="微软雅黑" pitchFamily="34" charset="-122"/>
                <a:ea typeface="微软雅黑" pitchFamily="34" charset="-122"/>
              </a:rPr>
              <a:t>、 调查工具</a:t>
            </a:r>
          </a:p>
          <a:p>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用于在路边人行道画刻度的粉笔</a:t>
            </a:r>
          </a:p>
          <a:p>
            <a:r>
              <a:rPr lang="en-US" altLang="zh-CN" b="1" dirty="0">
                <a:solidFill>
                  <a:schemeClr val="accent2">
                    <a:lumMod val="50000"/>
                  </a:schemeClr>
                </a:solidFill>
                <a:latin typeface="微软雅黑" pitchFamily="34" charset="-122"/>
                <a:ea typeface="微软雅黑" pitchFamily="34" charset="-122"/>
              </a:rPr>
              <a:t>2.</a:t>
            </a:r>
            <a:r>
              <a:rPr lang="zh-CN" altLang="en-US" b="1" dirty="0">
                <a:solidFill>
                  <a:schemeClr val="accent2">
                    <a:lumMod val="50000"/>
                  </a:schemeClr>
                </a:solidFill>
                <a:latin typeface="微软雅黑" pitchFamily="34" charset="-122"/>
                <a:ea typeface="微软雅黑" pitchFamily="34" charset="-122"/>
              </a:rPr>
              <a:t>用于在路边人行道画刻度以及测量距离的测距轮</a:t>
            </a:r>
            <a:endParaRPr lang="en-US" altLang="zh-CN" b="1" dirty="0">
              <a:solidFill>
                <a:schemeClr val="accent2">
                  <a:lumMod val="50000"/>
                </a:schemeClr>
              </a:solidFill>
              <a:latin typeface="微软雅黑" pitchFamily="34" charset="-122"/>
              <a:ea typeface="微软雅黑" pitchFamily="34" charset="-122"/>
            </a:endParaRPr>
          </a:p>
          <a:p>
            <a:r>
              <a:rPr lang="en-US" altLang="zh-CN" b="1" dirty="0">
                <a:solidFill>
                  <a:schemeClr val="accent2">
                    <a:lumMod val="50000"/>
                  </a:schemeClr>
                </a:solidFill>
                <a:latin typeface="微软雅黑" pitchFamily="34" charset="-122"/>
                <a:ea typeface="微软雅黑" pitchFamily="34" charset="-122"/>
              </a:rPr>
              <a:t>3.</a:t>
            </a:r>
            <a:r>
              <a:rPr lang="zh-CN" altLang="en-US" b="1" dirty="0">
                <a:solidFill>
                  <a:schemeClr val="accent2">
                    <a:lumMod val="50000"/>
                  </a:schemeClr>
                </a:solidFill>
                <a:latin typeface="微软雅黑" pitchFamily="34" charset="-122"/>
                <a:ea typeface="微软雅黑" pitchFamily="34" charset="-122"/>
              </a:rPr>
              <a:t>用于录制视频或拍摄照片的有清晰摄像功能的手机。</a:t>
            </a:r>
          </a:p>
          <a:p>
            <a:r>
              <a:rPr lang="en-US" altLang="zh-CN" b="1" dirty="0">
                <a:solidFill>
                  <a:schemeClr val="accent2">
                    <a:lumMod val="50000"/>
                  </a:schemeClr>
                </a:solidFill>
                <a:latin typeface="微软雅黑" pitchFamily="34" charset="-122"/>
                <a:ea typeface="微软雅黑" pitchFamily="34" charset="-122"/>
              </a:rPr>
              <a:t>4.</a:t>
            </a:r>
            <a:r>
              <a:rPr lang="zh-CN" altLang="en-US" b="1" dirty="0">
                <a:solidFill>
                  <a:schemeClr val="accent2">
                    <a:lumMod val="50000"/>
                  </a:schemeClr>
                </a:solidFill>
                <a:latin typeface="微软雅黑" pitchFamily="34" charset="-122"/>
                <a:ea typeface="微软雅黑" pitchFamily="34" charset="-122"/>
              </a:rPr>
              <a:t>用于记录时间的手机秒表计时软件</a:t>
            </a:r>
          </a:p>
          <a:p>
            <a:endParaRPr lang="zh-CN" altLang="en-US" b="1" dirty="0">
              <a:solidFill>
                <a:schemeClr val="accent2">
                  <a:lumMod val="50000"/>
                </a:schemeClr>
              </a:solidFill>
              <a:latin typeface="微软雅黑" pitchFamily="34" charset="-122"/>
              <a:ea typeface="微软雅黑" pitchFamily="34" charset="-122"/>
            </a:endParaRPr>
          </a:p>
        </p:txBody>
      </p:sp>
      <p:pic>
        <p:nvPicPr>
          <p:cNvPr id="1026" name="图片 5" descr="说明: 590430260198184717">
            <a:extLst>
              <a:ext uri="{FF2B5EF4-FFF2-40B4-BE49-F238E27FC236}">
                <a16:creationId xmlns:a16="http://schemas.microsoft.com/office/drawing/2014/main" id="{C47BD3AF-510B-4025-9B42-6FD68637C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469" b="18146"/>
          <a:stretch>
            <a:fillRect/>
          </a:stretch>
        </p:blipFill>
        <p:spPr bwMode="auto">
          <a:xfrm>
            <a:off x="6516216" y="967000"/>
            <a:ext cx="1728192" cy="320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5831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C2E94F8-D480-4CAF-9F49-BF010D1399C4}"/>
              </a:ext>
            </a:extLst>
          </p:cNvPr>
          <p:cNvSpPr txBox="1"/>
          <p:nvPr/>
        </p:nvSpPr>
        <p:spPr>
          <a:xfrm>
            <a:off x="5635655" y="1923678"/>
            <a:ext cx="2448272" cy="246221"/>
          </a:xfrm>
          <a:prstGeom prst="rect">
            <a:avLst/>
          </a:prstGeom>
          <a:noFill/>
        </p:spPr>
        <p:txBody>
          <a:bodyPr wrap="square" lIns="0" tIns="0" rIns="0" bIns="0" rtlCol="0">
            <a:spAutoFit/>
          </a:bodyPr>
          <a:lstStyle/>
          <a:p>
            <a:r>
              <a:rPr lang="en-US" altLang="zh-CN" sz="1600" b="1" dirty="0">
                <a:solidFill>
                  <a:schemeClr val="accent6"/>
                </a:solidFill>
                <a:latin typeface="微软雅黑" pitchFamily="34" charset="-122"/>
                <a:ea typeface="微软雅黑" pitchFamily="34" charset="-122"/>
              </a:rPr>
              <a:t>1</a:t>
            </a:r>
            <a:endParaRPr lang="zh-CN" altLang="en-US" sz="1600" b="1" dirty="0">
              <a:solidFill>
                <a:schemeClr val="accent6"/>
              </a:solidFill>
              <a:latin typeface="微软雅黑" pitchFamily="34" charset="-122"/>
              <a:ea typeface="微软雅黑" pitchFamily="34" charset="-122"/>
            </a:endParaRPr>
          </a:p>
        </p:txBody>
      </p:sp>
      <p:sp>
        <p:nvSpPr>
          <p:cNvPr id="5" name="矩形 4">
            <a:extLst>
              <a:ext uri="{FF2B5EF4-FFF2-40B4-BE49-F238E27FC236}">
                <a16:creationId xmlns:a16="http://schemas.microsoft.com/office/drawing/2014/main" id="{B94ABF9B-CAF0-407C-BBE3-9247372C9056}"/>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1-3 </a:t>
            </a:r>
            <a:r>
              <a:rPr lang="zh-CN" altLang="en-US" sz="2800" dirty="0">
                <a:solidFill>
                  <a:schemeClr val="accent2">
                    <a:lumMod val="20000"/>
                    <a:lumOff val="80000"/>
                  </a:schemeClr>
                </a:solidFill>
                <a:latin typeface="+mn-ea"/>
                <a:ea typeface="+mn-ea"/>
                <a:cs typeface="+mn-ea"/>
                <a:sym typeface="+mn-lt"/>
              </a:rPr>
              <a:t>调查概况</a:t>
            </a:r>
            <a:endParaRPr sz="2800" dirty="0">
              <a:solidFill>
                <a:schemeClr val="accent2">
                  <a:lumMod val="20000"/>
                  <a:lumOff val="80000"/>
                </a:schemeClr>
              </a:solidFill>
              <a:latin typeface="+mn-ea"/>
              <a:ea typeface="+mn-ea"/>
              <a:cs typeface="+mn-ea"/>
              <a:sym typeface="+mn-lt"/>
            </a:endParaRPr>
          </a:p>
        </p:txBody>
      </p:sp>
      <p:sp>
        <p:nvSpPr>
          <p:cNvPr id="7" name="TextBox 2">
            <a:extLst>
              <a:ext uri="{FF2B5EF4-FFF2-40B4-BE49-F238E27FC236}">
                <a16:creationId xmlns:a16="http://schemas.microsoft.com/office/drawing/2014/main" id="{F45850C2-1C72-4B99-8418-BFCC0B17288A}"/>
              </a:ext>
            </a:extLst>
          </p:cNvPr>
          <p:cNvSpPr txBox="1"/>
          <p:nvPr/>
        </p:nvSpPr>
        <p:spPr>
          <a:xfrm>
            <a:off x="490442" y="1267046"/>
            <a:ext cx="5130527" cy="3877985"/>
          </a:xfrm>
          <a:prstGeom prst="rect">
            <a:avLst/>
          </a:prstGeom>
          <a:noFill/>
        </p:spPr>
        <p:txBody>
          <a:bodyPr wrap="square" lIns="0" tIns="0" rIns="0" bIns="0" rtlCol="0">
            <a:spAutoFit/>
          </a:bodyPr>
          <a:lstStyle/>
          <a:p>
            <a:r>
              <a:rPr lang="en-US" altLang="zh-CN" b="1" dirty="0">
                <a:solidFill>
                  <a:schemeClr val="accent2">
                    <a:lumMod val="50000"/>
                  </a:schemeClr>
                </a:solidFill>
                <a:latin typeface="微软雅黑" pitchFamily="34" charset="-122"/>
                <a:ea typeface="微软雅黑" pitchFamily="34" charset="-122"/>
              </a:rPr>
              <a:t>5</a:t>
            </a:r>
            <a:r>
              <a:rPr lang="zh-CN" altLang="en-US" b="1" dirty="0">
                <a:solidFill>
                  <a:schemeClr val="accent2">
                    <a:lumMod val="50000"/>
                  </a:schemeClr>
                </a:solidFill>
                <a:latin typeface="微软雅黑" pitchFamily="34" charset="-122"/>
                <a:ea typeface="微软雅黑" pitchFamily="34" charset="-122"/>
              </a:rPr>
              <a:t>、 人员站位安排</a:t>
            </a:r>
            <a:endParaRPr lang="en-US" altLang="zh-CN" b="1" dirty="0">
              <a:solidFill>
                <a:schemeClr val="accent2">
                  <a:lumMod val="50000"/>
                </a:schemeClr>
              </a:solidFill>
              <a:latin typeface="微软雅黑" pitchFamily="34" charset="-122"/>
              <a:ea typeface="微软雅黑" pitchFamily="34" charset="-122"/>
            </a:endParaRPr>
          </a:p>
          <a:p>
            <a:endParaRPr lang="zh-CN" altLang="en-US" b="1" dirty="0">
              <a:solidFill>
                <a:schemeClr val="accent2">
                  <a:lumMod val="50000"/>
                </a:schemeClr>
              </a:solidFill>
              <a:latin typeface="微软雅黑" pitchFamily="34" charset="-122"/>
              <a:ea typeface="微软雅黑" pitchFamily="34" charset="-122"/>
            </a:endParaRPr>
          </a:p>
          <a:p>
            <a:r>
              <a:rPr lang="zh-CN" altLang="en-US" b="1" dirty="0">
                <a:solidFill>
                  <a:schemeClr val="accent2">
                    <a:lumMod val="50000"/>
                  </a:schemeClr>
                </a:solidFill>
                <a:latin typeface="微软雅黑" pitchFamily="34" charset="-122"/>
                <a:ea typeface="微软雅黑" pitchFamily="34" charset="-122"/>
              </a:rPr>
              <a:t>（</a:t>
            </a: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）中山大道东向西：</a:t>
            </a: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人。</a:t>
            </a:r>
          </a:p>
          <a:p>
            <a:r>
              <a:rPr lang="zh-CN" altLang="en-US" b="1" dirty="0">
                <a:solidFill>
                  <a:schemeClr val="accent2">
                    <a:lumMod val="50000"/>
                  </a:schemeClr>
                </a:solidFill>
                <a:latin typeface="微软雅黑" pitchFamily="34" charset="-122"/>
                <a:ea typeface="微软雅黑" pitchFamily="34" charset="-122"/>
              </a:rPr>
              <a:t>观测点：天桥。 </a:t>
            </a:r>
          </a:p>
          <a:p>
            <a:r>
              <a:rPr lang="zh-CN" altLang="en-US" b="1" dirty="0">
                <a:solidFill>
                  <a:schemeClr val="accent2">
                    <a:lumMod val="50000"/>
                  </a:schemeClr>
                </a:solidFill>
                <a:latin typeface="微软雅黑" pitchFamily="34" charset="-122"/>
                <a:ea typeface="微软雅黑" pitchFamily="34" charset="-122"/>
              </a:rPr>
              <a:t>调查工作：拍摄西往东方向车道的视频。</a:t>
            </a:r>
            <a:endParaRPr lang="en-US" altLang="zh-CN" b="1" dirty="0">
              <a:solidFill>
                <a:schemeClr val="accent2">
                  <a:lumMod val="50000"/>
                </a:schemeClr>
              </a:solidFill>
              <a:latin typeface="微软雅黑" pitchFamily="34" charset="-122"/>
              <a:ea typeface="微软雅黑" pitchFamily="34" charset="-122"/>
            </a:endParaRPr>
          </a:p>
          <a:p>
            <a:endParaRPr lang="zh-CN" altLang="en-US" b="1" dirty="0">
              <a:solidFill>
                <a:schemeClr val="accent2">
                  <a:lumMod val="50000"/>
                </a:schemeClr>
              </a:solidFill>
              <a:latin typeface="微软雅黑" pitchFamily="34" charset="-122"/>
              <a:ea typeface="微软雅黑" pitchFamily="34" charset="-122"/>
            </a:endParaRPr>
          </a:p>
          <a:p>
            <a:r>
              <a:rPr lang="zh-CN" altLang="en-US" b="1" dirty="0">
                <a:solidFill>
                  <a:schemeClr val="accent2">
                    <a:lumMod val="50000"/>
                  </a:schemeClr>
                </a:solidFill>
                <a:latin typeface="微软雅黑" pitchFamily="34" charset="-122"/>
                <a:ea typeface="微软雅黑" pitchFamily="34" charset="-122"/>
              </a:rPr>
              <a:t>（</a:t>
            </a:r>
            <a:r>
              <a:rPr lang="en-US" altLang="zh-CN" b="1" dirty="0">
                <a:solidFill>
                  <a:schemeClr val="accent2">
                    <a:lumMod val="50000"/>
                  </a:schemeClr>
                </a:solidFill>
                <a:latin typeface="微软雅黑" pitchFamily="34" charset="-122"/>
                <a:ea typeface="微软雅黑" pitchFamily="34" charset="-122"/>
              </a:rPr>
              <a:t>2</a:t>
            </a:r>
            <a:r>
              <a:rPr lang="zh-CN" altLang="en-US" b="1" dirty="0">
                <a:solidFill>
                  <a:schemeClr val="accent2">
                    <a:lumMod val="50000"/>
                  </a:schemeClr>
                </a:solidFill>
                <a:latin typeface="微软雅黑" pitchFamily="34" charset="-122"/>
                <a:ea typeface="微软雅黑" pitchFamily="34" charset="-122"/>
              </a:rPr>
              <a:t>）中山大道西向东</a:t>
            </a:r>
            <a:r>
              <a:rPr lang="en-US" altLang="zh-CN" b="1" dirty="0">
                <a:solidFill>
                  <a:schemeClr val="accent2">
                    <a:lumMod val="50000"/>
                  </a:schemeClr>
                </a:solidFill>
                <a:latin typeface="微软雅黑" pitchFamily="34" charset="-122"/>
                <a:ea typeface="微软雅黑" pitchFamily="34" charset="-122"/>
              </a:rPr>
              <a:t>/</a:t>
            </a:r>
            <a:r>
              <a:rPr lang="zh-CN" altLang="en-US" b="1" dirty="0">
                <a:solidFill>
                  <a:schemeClr val="accent2">
                    <a:lumMod val="50000"/>
                  </a:schemeClr>
                </a:solidFill>
                <a:latin typeface="微软雅黑" pitchFamily="34" charset="-122"/>
                <a:ea typeface="微软雅黑" pitchFamily="34" charset="-122"/>
              </a:rPr>
              <a:t>车陂路北向南：各</a:t>
            </a:r>
            <a:r>
              <a:rPr lang="en-US" altLang="zh-CN" b="1" dirty="0">
                <a:solidFill>
                  <a:schemeClr val="accent2">
                    <a:lumMod val="50000"/>
                  </a:schemeClr>
                </a:solidFill>
                <a:latin typeface="微软雅黑" pitchFamily="34" charset="-122"/>
                <a:ea typeface="微软雅黑" pitchFamily="34" charset="-122"/>
              </a:rPr>
              <a:t>3</a:t>
            </a:r>
            <a:r>
              <a:rPr lang="zh-CN" altLang="en-US" b="1" dirty="0">
                <a:solidFill>
                  <a:schemeClr val="accent2">
                    <a:lumMod val="50000"/>
                  </a:schemeClr>
                </a:solidFill>
                <a:latin typeface="微软雅黑" pitchFamily="34" charset="-122"/>
                <a:ea typeface="微软雅黑" pitchFamily="34" charset="-122"/>
              </a:rPr>
              <a:t>人。</a:t>
            </a:r>
          </a:p>
          <a:p>
            <a:r>
              <a:rPr lang="zh-CN" altLang="en-US" b="1" dirty="0">
                <a:solidFill>
                  <a:schemeClr val="accent2">
                    <a:lumMod val="50000"/>
                  </a:schemeClr>
                </a:solidFill>
                <a:latin typeface="微软雅黑" pitchFamily="34" charset="-122"/>
                <a:ea typeface="微软雅黑" pitchFamily="34" charset="-122"/>
              </a:rPr>
              <a:t>观测点：道路两侧人行道。</a:t>
            </a:r>
          </a:p>
          <a:p>
            <a:r>
              <a:rPr lang="zh-CN" altLang="en-US" b="1" dirty="0">
                <a:solidFill>
                  <a:schemeClr val="accent2">
                    <a:lumMod val="50000"/>
                  </a:schemeClr>
                </a:solidFill>
                <a:latin typeface="微软雅黑" pitchFamily="34" charset="-122"/>
                <a:ea typeface="微软雅黑" pitchFamily="34" charset="-122"/>
              </a:rPr>
              <a:t>调查分工：</a:t>
            </a: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人负责记录直行车道出租车停车位置及最大排队长度；</a:t>
            </a: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人负责记录掉头车道出租车停车位置及最大排队长度；</a:t>
            </a:r>
            <a:r>
              <a:rPr lang="en-US" altLang="zh-CN" b="1" dirty="0">
                <a:solidFill>
                  <a:schemeClr val="accent2">
                    <a:lumMod val="50000"/>
                  </a:schemeClr>
                </a:solidFill>
                <a:latin typeface="微软雅黑" pitchFamily="34" charset="-122"/>
                <a:ea typeface="微软雅黑" pitchFamily="34" charset="-122"/>
              </a:rPr>
              <a:t>1</a:t>
            </a:r>
            <a:r>
              <a:rPr lang="zh-CN" altLang="en-US" b="1" dirty="0">
                <a:solidFill>
                  <a:schemeClr val="accent2">
                    <a:lumMod val="50000"/>
                  </a:schemeClr>
                </a:solidFill>
                <a:latin typeface="微软雅黑" pitchFamily="34" charset="-122"/>
                <a:ea typeface="微软雅黑" pitchFamily="34" charset="-122"/>
              </a:rPr>
              <a:t>人负责记录直行和掉头车道的排队车辆数，在第</a:t>
            </a:r>
            <a:r>
              <a:rPr lang="en-US" altLang="zh-CN" b="1" dirty="0">
                <a:solidFill>
                  <a:schemeClr val="accent2">
                    <a:lumMod val="50000"/>
                  </a:schemeClr>
                </a:solidFill>
                <a:latin typeface="微软雅黑" pitchFamily="34" charset="-122"/>
                <a:ea typeface="微软雅黑" pitchFamily="34" charset="-122"/>
              </a:rPr>
              <a:t>3</a:t>
            </a:r>
            <a:r>
              <a:rPr lang="zh-CN" altLang="en-US" b="1" dirty="0">
                <a:solidFill>
                  <a:schemeClr val="accent2">
                    <a:lumMod val="50000"/>
                  </a:schemeClr>
                </a:solidFill>
                <a:latin typeface="微软雅黑" pitchFamily="34" charset="-122"/>
                <a:ea typeface="微软雅黑" pitchFamily="34" charset="-122"/>
              </a:rPr>
              <a:t>次调查中，记录出租车到达时间距红灯开始时间的时长。</a:t>
            </a:r>
          </a:p>
          <a:p>
            <a:endParaRPr lang="zh-CN" altLang="en-US" b="1" dirty="0">
              <a:solidFill>
                <a:schemeClr val="accent2">
                  <a:lumMod val="50000"/>
                </a:schemeClr>
              </a:solidFill>
              <a:latin typeface="微软雅黑" pitchFamily="34" charset="-122"/>
              <a:ea typeface="微软雅黑" pitchFamily="34" charset="-122"/>
            </a:endParaRPr>
          </a:p>
        </p:txBody>
      </p:sp>
      <p:pic>
        <p:nvPicPr>
          <p:cNvPr id="2050" name="图片 11">
            <a:extLst>
              <a:ext uri="{FF2B5EF4-FFF2-40B4-BE49-F238E27FC236}">
                <a16:creationId xmlns:a16="http://schemas.microsoft.com/office/drawing/2014/main" id="{D76DA567-0A39-472D-8AFD-07AFA1B9A6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369591"/>
            <a:ext cx="3408862" cy="4516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49095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02</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id="{19504DEA-4FAF-46BF-9650-6704B72E80F5}"/>
              </a:ext>
            </a:extLst>
          </p:cNvPr>
          <p:cNvSpPr txBox="1"/>
          <p:nvPr/>
        </p:nvSpPr>
        <p:spPr>
          <a:xfrm>
            <a:off x="1610298" y="2903534"/>
            <a:ext cx="6179799" cy="781290"/>
          </a:xfrm>
          <a:prstGeom prst="rect">
            <a:avLst/>
          </a:prstGeom>
          <a:noFill/>
        </p:spPr>
        <p:txBody>
          <a:bodyPr wrap="none" lIns="0" tIns="0" rIns="0" bIns="0" anchor="ctr" anchorCtr="0">
            <a:normAutofit/>
          </a:bodyPr>
          <a:lstStyle/>
          <a:p>
            <a:pPr algn="ctr"/>
            <a:r>
              <a:rPr lang="zh-CN" altLang="en-US" sz="4000" b="1" dirty="0">
                <a:latin typeface="宋体" panose="02010600030101010101" pitchFamily="2" charset="-122"/>
                <a:ea typeface="宋体" panose="02010600030101010101" pitchFamily="2" charset="-122"/>
                <a:cs typeface="+mn-ea"/>
                <a:sym typeface="+mn-lt"/>
              </a:rPr>
              <a:t>各方向调查内容及结论</a:t>
            </a:r>
          </a:p>
        </p:txBody>
      </p:sp>
      <p:pic>
        <p:nvPicPr>
          <p:cNvPr id="20" name="图片 19"/>
          <p:cNvPicPr>
            <a:picLocks noChangeAspect="1"/>
          </p:cNvPicPr>
          <p:nvPr/>
        </p:nvPicPr>
        <p:blipFill>
          <a:blip r:embed="rId4"/>
          <a:stretch>
            <a:fillRect/>
          </a:stretch>
        </p:blipFill>
        <p:spPr>
          <a:xfrm>
            <a:off x="5436096" y="1131590"/>
            <a:ext cx="3884288" cy="4203700"/>
          </a:xfrm>
          <a:prstGeom prst="rect">
            <a:avLst/>
          </a:prstGeom>
        </p:spPr>
      </p:pic>
      <p:pic>
        <p:nvPicPr>
          <p:cNvPr id="21" name="图片 20"/>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42886710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0D929E53-FC74-4D46-A09E-F37449FB4EBF}"/>
              </a:ext>
            </a:extLst>
          </p:cNvPr>
          <p:cNvSpPr>
            <a:spLocks noGrp="1" noChangeArrowheads="1"/>
          </p:cNvSpPr>
          <p:nvPr>
            <p:ph type="title"/>
          </p:nvPr>
        </p:nvSpPr>
        <p:spPr/>
        <p:txBody>
          <a:bodyPr/>
          <a:lstStyle/>
          <a:p>
            <a:pPr eaLnBrk="1" hangingPunct="1"/>
            <a:r>
              <a:rPr lang="zh-CN" altLang="en-US" sz="3300"/>
              <a:t>西进道口</a:t>
            </a:r>
          </a:p>
        </p:txBody>
      </p:sp>
      <p:sp>
        <p:nvSpPr>
          <p:cNvPr id="89091" name="Rectangle 7">
            <a:extLst>
              <a:ext uri="{FF2B5EF4-FFF2-40B4-BE49-F238E27FC236}">
                <a16:creationId xmlns:a16="http://schemas.microsoft.com/office/drawing/2014/main" id="{74FE8D60-98B1-4F10-9DCA-0FD56D4728E5}"/>
              </a:ext>
            </a:extLst>
          </p:cNvPr>
          <p:cNvSpPr>
            <a:spLocks noGrp="1" noChangeArrowheads="1"/>
          </p:cNvSpPr>
          <p:nvPr>
            <p:ph type="body" idx="1"/>
          </p:nvPr>
        </p:nvSpPr>
        <p:spPr/>
        <p:txBody>
          <a:bodyPr/>
          <a:lstStyle/>
          <a:p>
            <a:pPr eaLnBrk="1" hangingPunct="1">
              <a:lnSpc>
                <a:spcPct val="90000"/>
              </a:lnSpc>
              <a:defRPr/>
            </a:pPr>
            <a:r>
              <a:rPr lang="en-US" altLang="zh-CN" sz="2400" dirty="0"/>
              <a:t>1</a:t>
            </a:r>
            <a:r>
              <a:rPr lang="zh-CN" altLang="en-US" sz="2400" dirty="0"/>
              <a:t>、直行车道</a:t>
            </a:r>
            <a:endParaRPr lang="en-US" altLang="zh-CN" sz="2400" dirty="0"/>
          </a:p>
          <a:p>
            <a:pPr marL="0" indent="0" eaLnBrk="1" hangingPunct="1">
              <a:lnSpc>
                <a:spcPct val="90000"/>
              </a:lnSpc>
              <a:buNone/>
              <a:defRPr/>
            </a:pPr>
            <a:r>
              <a:rPr lang="zh-CN" altLang="en-US" sz="1800" dirty="0"/>
              <a:t>（</a:t>
            </a:r>
            <a:r>
              <a:rPr lang="en-US" altLang="zh-CN" sz="1800" dirty="0"/>
              <a:t>1</a:t>
            </a:r>
            <a:r>
              <a:rPr lang="zh-CN" altLang="en-US" sz="1800" dirty="0"/>
              <a:t>）基本内容</a:t>
            </a:r>
            <a:endParaRPr lang="en-US" altLang="zh-CN" sz="1800" dirty="0"/>
          </a:p>
          <a:p>
            <a:pPr marL="0" indent="0" eaLnBrk="1" hangingPunct="1">
              <a:lnSpc>
                <a:spcPct val="90000"/>
              </a:lnSpc>
              <a:buNone/>
              <a:defRPr/>
            </a:pPr>
            <a:r>
              <a:rPr lang="zh-CN" altLang="en-US" sz="1800" dirty="0"/>
              <a:t>（</a:t>
            </a:r>
            <a:r>
              <a:rPr lang="en-US" altLang="zh-CN" sz="1800" dirty="0"/>
              <a:t>2</a:t>
            </a:r>
            <a:r>
              <a:rPr lang="zh-CN" altLang="en-US" sz="1800" dirty="0"/>
              <a:t>）原因</a:t>
            </a:r>
            <a:endParaRPr lang="en-US" altLang="zh-CN" sz="1800" dirty="0"/>
          </a:p>
          <a:p>
            <a:pPr marL="0" indent="0" eaLnBrk="1" hangingPunct="1">
              <a:lnSpc>
                <a:spcPct val="90000"/>
              </a:lnSpc>
              <a:buNone/>
              <a:defRPr/>
            </a:pPr>
            <a:r>
              <a:rPr lang="zh-CN" altLang="en-US" sz="1800" dirty="0"/>
              <a:t>（</a:t>
            </a:r>
            <a:r>
              <a:rPr lang="en-US" altLang="zh-CN" sz="1800" dirty="0"/>
              <a:t>3</a:t>
            </a:r>
            <a:r>
              <a:rPr lang="zh-CN" altLang="en-US" sz="1800" dirty="0"/>
              <a:t>）基本规律</a:t>
            </a:r>
            <a:endParaRPr lang="en-US" altLang="zh-CN" sz="1800" dirty="0"/>
          </a:p>
          <a:p>
            <a:pPr eaLnBrk="1" hangingPunct="1">
              <a:lnSpc>
                <a:spcPct val="90000"/>
              </a:lnSpc>
              <a:defRPr/>
            </a:pPr>
            <a:r>
              <a:rPr lang="en-US" altLang="zh-CN" sz="2400" dirty="0"/>
              <a:t>2</a:t>
            </a:r>
            <a:r>
              <a:rPr lang="zh-CN" altLang="en-US" sz="2400" dirty="0"/>
              <a:t>、掉头车道</a:t>
            </a:r>
            <a:endParaRPr lang="en-US" altLang="zh-CN" sz="2400" dirty="0"/>
          </a:p>
          <a:p>
            <a:pPr marL="0" indent="0" eaLnBrk="1" hangingPunct="1">
              <a:lnSpc>
                <a:spcPct val="90000"/>
              </a:lnSpc>
              <a:buNone/>
              <a:defRPr/>
            </a:pPr>
            <a:r>
              <a:rPr lang="zh-CN" altLang="en-US" sz="1800" dirty="0"/>
              <a:t>（</a:t>
            </a:r>
            <a:r>
              <a:rPr lang="en-US" altLang="zh-CN" sz="1800" dirty="0"/>
              <a:t>1</a:t>
            </a:r>
            <a:r>
              <a:rPr lang="zh-CN" altLang="en-US" sz="1800" dirty="0"/>
              <a:t>）基本内容及数据</a:t>
            </a:r>
            <a:endParaRPr lang="en-US" altLang="zh-CN" sz="1800" dirty="0"/>
          </a:p>
          <a:p>
            <a:pPr marL="0" indent="0" eaLnBrk="1" hangingPunct="1">
              <a:lnSpc>
                <a:spcPct val="90000"/>
              </a:lnSpc>
              <a:buNone/>
              <a:defRPr/>
            </a:pPr>
            <a:r>
              <a:rPr lang="zh-CN" altLang="en-US" sz="1800" dirty="0"/>
              <a:t>（</a:t>
            </a:r>
            <a:r>
              <a:rPr lang="en-US" altLang="zh-CN" sz="1800" dirty="0"/>
              <a:t>2</a:t>
            </a:r>
            <a:r>
              <a:rPr lang="zh-CN" altLang="en-US" sz="1800" dirty="0"/>
              <a:t>）基本规律</a:t>
            </a:r>
            <a:endParaRPr lang="en-US" altLang="zh-CN" sz="1800" dirty="0"/>
          </a:p>
          <a:p>
            <a:pPr marL="0" indent="0" eaLnBrk="1" hangingPunct="1">
              <a:lnSpc>
                <a:spcPct val="90000"/>
              </a:lnSpc>
              <a:buNone/>
              <a:defRPr/>
            </a:pPr>
            <a:r>
              <a:rPr lang="zh-CN" altLang="en-US" sz="1800" dirty="0"/>
              <a:t>（</a:t>
            </a:r>
            <a:r>
              <a:rPr lang="en-US" altLang="zh-CN" sz="1800" dirty="0"/>
              <a:t>3</a:t>
            </a:r>
            <a:r>
              <a:rPr lang="zh-CN" altLang="en-US" sz="1800" dirty="0"/>
              <a:t>）预测</a:t>
            </a: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DE574E54-FD47-44A4-A7F7-1D5008FEA5DB}"/>
              </a:ext>
            </a:extLst>
          </p:cNvPr>
          <p:cNvSpPr>
            <a:spLocks noGrp="1" noChangeArrowheads="1"/>
          </p:cNvSpPr>
          <p:nvPr>
            <p:ph type="title"/>
          </p:nvPr>
        </p:nvSpPr>
        <p:spPr/>
        <p:txBody>
          <a:bodyPr/>
          <a:lstStyle/>
          <a:p>
            <a:pPr eaLnBrk="1" hangingPunct="1"/>
            <a:r>
              <a:rPr lang="zh-CN" altLang="en-US" dirty="0"/>
              <a:t> 直行车道</a:t>
            </a:r>
          </a:p>
        </p:txBody>
      </p:sp>
      <p:sp>
        <p:nvSpPr>
          <p:cNvPr id="88067" name="Rectangle 7">
            <a:extLst>
              <a:ext uri="{FF2B5EF4-FFF2-40B4-BE49-F238E27FC236}">
                <a16:creationId xmlns:a16="http://schemas.microsoft.com/office/drawing/2014/main" id="{66BDB632-898A-4202-A300-77093E052122}"/>
              </a:ext>
            </a:extLst>
          </p:cNvPr>
          <p:cNvSpPr>
            <a:spLocks noGrp="1" noChangeArrowheads="1"/>
          </p:cNvSpPr>
          <p:nvPr>
            <p:ph type="body" idx="1"/>
          </p:nvPr>
        </p:nvSpPr>
        <p:spPr>
          <a:xfrm>
            <a:off x="899592" y="1367583"/>
            <a:ext cx="6172200" cy="1276175"/>
          </a:xfrm>
        </p:spPr>
        <p:txBody>
          <a:bodyPr/>
          <a:lstStyle/>
          <a:p>
            <a:pPr eaLnBrk="1" hangingPunct="1">
              <a:defRPr/>
            </a:pPr>
            <a:r>
              <a:rPr lang="zh-CN" altLang="en-US" sz="2000" dirty="0"/>
              <a:t>基本内容</a:t>
            </a:r>
            <a:endParaRPr lang="en-US" altLang="zh-CN" sz="2000" dirty="0"/>
          </a:p>
          <a:p>
            <a:pPr marL="0" indent="0" eaLnBrk="1" hangingPunct="1">
              <a:buNone/>
              <a:defRPr/>
            </a:pPr>
            <a:r>
              <a:rPr lang="zh-CN" altLang="en-US" sz="2000" dirty="0"/>
              <a:t>    直行有三条车道，从左至右分别记为，</a:t>
            </a:r>
            <a:r>
              <a:rPr lang="en-US" altLang="zh-CN" sz="2000" dirty="0"/>
              <a:t>1</a:t>
            </a:r>
            <a:r>
              <a:rPr lang="zh-CN" altLang="en-US" sz="2000" dirty="0"/>
              <a:t>、</a:t>
            </a:r>
            <a:r>
              <a:rPr lang="en-US" altLang="zh-CN" sz="2000" dirty="0"/>
              <a:t>2</a:t>
            </a:r>
            <a:r>
              <a:rPr lang="zh-CN" altLang="en-US" sz="2000" dirty="0"/>
              <a:t>、</a:t>
            </a:r>
            <a:r>
              <a:rPr lang="en-US" altLang="zh-CN" sz="2000" dirty="0"/>
              <a:t>3</a:t>
            </a:r>
            <a:r>
              <a:rPr lang="zh-CN" altLang="en-US" sz="2000" dirty="0"/>
              <a:t>车道。三个车道中，</a:t>
            </a:r>
            <a:r>
              <a:rPr lang="en-US" altLang="zh-CN" sz="2000" dirty="0"/>
              <a:t>2</a:t>
            </a:r>
            <a:r>
              <a:rPr lang="zh-CN" altLang="en-US" sz="2000" dirty="0"/>
              <a:t>车道车辆数最多，排队长度最长占比为</a:t>
            </a:r>
            <a:r>
              <a:rPr lang="en-US" altLang="zh-CN" sz="2000" dirty="0"/>
              <a:t>80%</a:t>
            </a:r>
            <a:r>
              <a:rPr lang="zh-CN" altLang="en-US" sz="2000" dirty="0"/>
              <a:t>，而</a:t>
            </a:r>
            <a:r>
              <a:rPr lang="en-US" altLang="zh-CN" sz="2000" dirty="0"/>
              <a:t>1</a:t>
            </a:r>
            <a:r>
              <a:rPr lang="zh-CN" altLang="en-US" sz="2000" dirty="0"/>
              <a:t>和</a:t>
            </a:r>
            <a:r>
              <a:rPr lang="en-US" altLang="zh-CN" sz="2000" dirty="0"/>
              <a:t>3</a:t>
            </a:r>
            <a:r>
              <a:rPr lang="zh-CN" altLang="en-US" sz="2000" dirty="0"/>
              <a:t>车道均只占</a:t>
            </a:r>
            <a:r>
              <a:rPr lang="en-US" altLang="zh-CN" sz="2000" dirty="0"/>
              <a:t>8%</a:t>
            </a:r>
            <a:r>
              <a:rPr lang="zh-CN" altLang="en-US" sz="2000" dirty="0"/>
              <a:t>和</a:t>
            </a:r>
            <a:r>
              <a:rPr lang="en-US" altLang="zh-CN" sz="2000" dirty="0"/>
              <a:t>12%</a:t>
            </a:r>
            <a:r>
              <a:rPr lang="zh-CN" altLang="en-US" sz="2000" dirty="0"/>
              <a:t>。</a:t>
            </a:r>
          </a:p>
          <a:p>
            <a:pPr marL="0" indent="0" eaLnBrk="1" hangingPunct="1">
              <a:buNone/>
              <a:defRPr/>
            </a:pPr>
            <a:endParaRPr lang="en-US" altLang="zh-CN" sz="2000" dirty="0"/>
          </a:p>
        </p:txBody>
      </p:sp>
      <p:graphicFrame>
        <p:nvGraphicFramePr>
          <p:cNvPr id="4" name="图表 3">
            <a:extLst>
              <a:ext uri="{FF2B5EF4-FFF2-40B4-BE49-F238E27FC236}">
                <a16:creationId xmlns:a16="http://schemas.microsoft.com/office/drawing/2014/main" id="{E8986751-5356-4BEB-A2EF-2039D33F42B3}"/>
              </a:ext>
            </a:extLst>
          </p:cNvPr>
          <p:cNvGraphicFramePr/>
          <p:nvPr>
            <p:extLst>
              <p:ext uri="{D42A27DB-BD31-4B8C-83A1-F6EECF244321}">
                <p14:modId xmlns:p14="http://schemas.microsoft.com/office/powerpoint/2010/main" val="3213422511"/>
              </p:ext>
            </p:extLst>
          </p:nvPr>
        </p:nvGraphicFramePr>
        <p:xfrm>
          <a:off x="1115616" y="2787775"/>
          <a:ext cx="3421628"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a:extLst>
              <a:ext uri="{FF2B5EF4-FFF2-40B4-BE49-F238E27FC236}">
                <a16:creationId xmlns:a16="http://schemas.microsoft.com/office/drawing/2014/main" id="{84E49D93-D613-4B89-828A-C96168C767EE}"/>
              </a:ext>
            </a:extLst>
          </p:cNvPr>
          <p:cNvGraphicFramePr/>
          <p:nvPr>
            <p:extLst>
              <p:ext uri="{D42A27DB-BD31-4B8C-83A1-F6EECF244321}">
                <p14:modId xmlns:p14="http://schemas.microsoft.com/office/powerpoint/2010/main" val="3469292613"/>
              </p:ext>
            </p:extLst>
          </p:nvPr>
        </p:nvGraphicFramePr>
        <p:xfrm>
          <a:off x="4644008" y="2931790"/>
          <a:ext cx="3707904" cy="193179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a:extLst>
              <a:ext uri="{FF2B5EF4-FFF2-40B4-BE49-F238E27FC236}">
                <a16:creationId xmlns:a16="http://schemas.microsoft.com/office/drawing/2014/main" id="{F0010ECA-12CD-46E0-9705-C15C473DF487}"/>
              </a:ext>
            </a:extLst>
          </p:cNvPr>
          <p:cNvSpPr>
            <a:spLocks noGrp="1" noChangeArrowheads="1"/>
          </p:cNvSpPr>
          <p:nvPr>
            <p:ph type="title"/>
          </p:nvPr>
        </p:nvSpPr>
        <p:spPr/>
        <p:txBody>
          <a:bodyPr/>
          <a:lstStyle/>
          <a:p>
            <a:r>
              <a:rPr lang="zh-CN" altLang="en-US" dirty="0"/>
              <a:t> 直行车道</a:t>
            </a:r>
          </a:p>
        </p:txBody>
      </p:sp>
      <p:sp>
        <p:nvSpPr>
          <p:cNvPr id="3" name="内容占位符 2">
            <a:extLst>
              <a:ext uri="{FF2B5EF4-FFF2-40B4-BE49-F238E27FC236}">
                <a16:creationId xmlns:a16="http://schemas.microsoft.com/office/drawing/2014/main" id="{C6E8D748-22D2-46AF-81E7-6207E2AD75CC}"/>
              </a:ext>
            </a:extLst>
          </p:cNvPr>
          <p:cNvSpPr>
            <a:spLocks noGrp="1"/>
          </p:cNvSpPr>
          <p:nvPr>
            <p:ph idx="1"/>
          </p:nvPr>
        </p:nvSpPr>
        <p:spPr/>
        <p:txBody>
          <a:bodyPr/>
          <a:lstStyle/>
          <a:p>
            <a:pPr>
              <a:defRPr/>
            </a:pPr>
            <a:r>
              <a:rPr lang="zh-CN" altLang="en-US" dirty="0"/>
              <a:t>（</a:t>
            </a:r>
            <a:r>
              <a:rPr lang="en-US" altLang="zh-CN" dirty="0"/>
              <a:t>2</a:t>
            </a:r>
            <a:r>
              <a:rPr lang="zh-CN" altLang="en-US" dirty="0"/>
              <a:t>）、原因</a:t>
            </a:r>
          </a:p>
          <a:p>
            <a:pPr marL="0" indent="0">
              <a:buNone/>
              <a:defRPr/>
            </a:pPr>
            <a:r>
              <a:rPr lang="en-US" altLang="zh-CN" sz="2100" dirty="0"/>
              <a:t>a)	1</a:t>
            </a:r>
            <a:r>
              <a:rPr lang="zh-CN" altLang="en-US" sz="2100" dirty="0"/>
              <a:t>车道与</a:t>
            </a:r>
            <a:r>
              <a:rPr lang="en-US" altLang="zh-CN" sz="2100" dirty="0"/>
              <a:t>BRT</a:t>
            </a:r>
            <a:r>
              <a:rPr lang="zh-CN" altLang="en-US" sz="2100" dirty="0"/>
              <a:t>掉头相邻不远，而</a:t>
            </a:r>
            <a:r>
              <a:rPr lang="en-US" altLang="zh-CN" sz="2100" dirty="0"/>
              <a:t>3</a:t>
            </a:r>
            <a:r>
              <a:rPr lang="zh-CN" altLang="en-US" sz="2100" dirty="0"/>
              <a:t>车道与右转车道相邻，般车辆行驶过来，都会选择走中间</a:t>
            </a:r>
            <a:r>
              <a:rPr lang="en-US" altLang="zh-CN" sz="2100" dirty="0"/>
              <a:t>2</a:t>
            </a:r>
            <a:r>
              <a:rPr lang="zh-CN" altLang="en-US" sz="2100" dirty="0"/>
              <a:t>车道不会与其他方向上的车发生冲突。</a:t>
            </a:r>
          </a:p>
          <a:p>
            <a:pPr marL="0" indent="0">
              <a:buNone/>
              <a:defRPr/>
            </a:pPr>
            <a:r>
              <a:rPr lang="en-US" altLang="zh-CN" sz="2100" dirty="0"/>
              <a:t>b)	</a:t>
            </a:r>
            <a:r>
              <a:rPr lang="zh-CN" altLang="en-US" sz="2100" dirty="0"/>
              <a:t>在</a:t>
            </a:r>
            <a:r>
              <a:rPr lang="en-US" altLang="zh-CN" sz="2100" dirty="0"/>
              <a:t>2</a:t>
            </a:r>
            <a:r>
              <a:rPr lang="zh-CN" altLang="en-US" sz="2100" dirty="0"/>
              <a:t>车道车辆数过大的时候，车都会往排队长度短的</a:t>
            </a:r>
            <a:r>
              <a:rPr lang="en-US" altLang="zh-CN" sz="2100" dirty="0"/>
              <a:t>1</a:t>
            </a:r>
            <a:r>
              <a:rPr lang="zh-CN" altLang="en-US" sz="2100" dirty="0"/>
              <a:t>或者</a:t>
            </a:r>
            <a:r>
              <a:rPr lang="en-US" altLang="zh-CN" sz="2100" dirty="0"/>
              <a:t>3</a:t>
            </a:r>
            <a:r>
              <a:rPr lang="zh-CN" altLang="en-US" sz="2100" dirty="0"/>
              <a:t>车道改道，之后也就导致</a:t>
            </a:r>
            <a:r>
              <a:rPr lang="en-US" altLang="zh-CN" sz="2100" dirty="0"/>
              <a:t>1</a:t>
            </a:r>
            <a:r>
              <a:rPr lang="zh-CN" altLang="en-US" sz="2100" dirty="0"/>
              <a:t>、</a:t>
            </a:r>
            <a:r>
              <a:rPr lang="en-US" altLang="zh-CN" sz="2100" dirty="0"/>
              <a:t>3</a:t>
            </a:r>
            <a:r>
              <a:rPr lang="zh-CN" altLang="en-US" sz="2100" dirty="0"/>
              <a:t>车道比</a:t>
            </a:r>
            <a:r>
              <a:rPr lang="en-US" altLang="zh-CN" sz="2100" dirty="0"/>
              <a:t>2</a:t>
            </a:r>
            <a:r>
              <a:rPr lang="zh-CN" altLang="en-US" sz="2100" dirty="0"/>
              <a:t>车道排队长度大。</a:t>
            </a:r>
          </a:p>
          <a:p>
            <a:pPr>
              <a:defRPr/>
            </a:pPr>
            <a:endParaRPr lang="zh-CN" altLang="en-US" dirty="0"/>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a:extLst>
              <a:ext uri="{FF2B5EF4-FFF2-40B4-BE49-F238E27FC236}">
                <a16:creationId xmlns:a16="http://schemas.microsoft.com/office/drawing/2014/main" id="{AB0FCA59-8B93-4B6C-A2FB-EB27C406CAF2}"/>
              </a:ext>
            </a:extLst>
          </p:cNvPr>
          <p:cNvSpPr>
            <a:spLocks noGrp="1" noChangeArrowheads="1"/>
          </p:cNvSpPr>
          <p:nvPr>
            <p:ph type="title"/>
          </p:nvPr>
        </p:nvSpPr>
        <p:spPr/>
        <p:txBody>
          <a:bodyPr/>
          <a:lstStyle/>
          <a:p>
            <a:r>
              <a:rPr lang="zh-CN" altLang="en-US" dirty="0"/>
              <a:t> 直行车道</a:t>
            </a:r>
          </a:p>
        </p:txBody>
      </p:sp>
      <p:sp>
        <p:nvSpPr>
          <p:cNvPr id="3" name="内容占位符 2">
            <a:extLst>
              <a:ext uri="{FF2B5EF4-FFF2-40B4-BE49-F238E27FC236}">
                <a16:creationId xmlns:a16="http://schemas.microsoft.com/office/drawing/2014/main" id="{5CE8746D-4B1E-4546-9379-2502B87FDE7F}"/>
              </a:ext>
            </a:extLst>
          </p:cNvPr>
          <p:cNvSpPr>
            <a:spLocks noGrp="1"/>
          </p:cNvSpPr>
          <p:nvPr>
            <p:ph idx="1"/>
          </p:nvPr>
        </p:nvSpPr>
        <p:spPr/>
        <p:txBody>
          <a:bodyPr/>
          <a:lstStyle/>
          <a:p>
            <a:pPr>
              <a:defRPr/>
            </a:pPr>
            <a:r>
              <a:rPr lang="zh-CN" altLang="en-US" dirty="0"/>
              <a:t>（</a:t>
            </a:r>
            <a:r>
              <a:rPr lang="en-US" altLang="zh-CN" dirty="0"/>
              <a:t>3</a:t>
            </a:r>
            <a:r>
              <a:rPr lang="zh-CN" altLang="en-US" dirty="0"/>
              <a:t>）、基本规律</a:t>
            </a:r>
          </a:p>
          <a:p>
            <a:pPr marL="0" indent="0">
              <a:buNone/>
              <a:defRPr/>
            </a:pPr>
            <a:r>
              <a:rPr lang="zh-CN" altLang="en-US" sz="2100" dirty="0"/>
              <a:t>    通过数据计算得到最大排队长度的最大值为</a:t>
            </a:r>
            <a:r>
              <a:rPr lang="en-US" altLang="zh-CN" sz="2100" dirty="0"/>
              <a:t>68.5m</a:t>
            </a:r>
            <a:r>
              <a:rPr lang="zh-CN" altLang="en-US" sz="2100" dirty="0"/>
              <a:t>，最小值为</a:t>
            </a:r>
            <a:r>
              <a:rPr lang="en-US" altLang="zh-CN" sz="2100" dirty="0"/>
              <a:t>6m</a:t>
            </a:r>
            <a:r>
              <a:rPr lang="zh-CN" altLang="en-US" sz="2100" dirty="0"/>
              <a:t>，平均值为</a:t>
            </a:r>
            <a:r>
              <a:rPr lang="en-US" altLang="zh-CN" sz="2100" dirty="0"/>
              <a:t>33.9m</a:t>
            </a:r>
            <a:r>
              <a:rPr lang="zh-CN" altLang="en-US" sz="2100" dirty="0"/>
              <a:t>，由于直行是有三条车道，最大排队长度相比于掉头是比较小的，而且也会是比较均匀的，一般都是在</a:t>
            </a:r>
            <a:r>
              <a:rPr lang="en-US" altLang="zh-CN" sz="2100" dirty="0"/>
              <a:t>20m</a:t>
            </a:r>
            <a:r>
              <a:rPr lang="zh-CN" altLang="en-US" sz="2100" dirty="0"/>
              <a:t>到</a:t>
            </a:r>
            <a:r>
              <a:rPr lang="en-US" altLang="zh-CN" sz="2100" dirty="0"/>
              <a:t>40m</a:t>
            </a:r>
            <a:r>
              <a:rPr lang="zh-CN" altLang="en-US" sz="2100" dirty="0"/>
              <a:t>之间。而且一般在</a:t>
            </a:r>
            <a:r>
              <a:rPr lang="en-US" altLang="zh-CN" sz="2100" dirty="0"/>
              <a:t>8</a:t>
            </a:r>
            <a:r>
              <a:rPr lang="zh-CN" altLang="en-US" sz="2100" dirty="0"/>
              <a:t>点和</a:t>
            </a:r>
            <a:r>
              <a:rPr lang="en-US" altLang="zh-CN" sz="2100" dirty="0"/>
              <a:t>11</a:t>
            </a:r>
            <a:r>
              <a:rPr lang="zh-CN" altLang="en-US" sz="2100" dirty="0"/>
              <a:t>点这两个时间段的最大排队长度比中间要大。原因：</a:t>
            </a:r>
            <a:r>
              <a:rPr lang="en-US" altLang="zh-CN" sz="2100" dirty="0"/>
              <a:t>8</a:t>
            </a:r>
            <a:r>
              <a:rPr lang="zh-CN" altLang="en-US" sz="2100" dirty="0"/>
              <a:t>点是早高峰时期，车流量十分大，而且也会有公交车进入车道，导致最大排队长度很大。</a:t>
            </a:r>
          </a:p>
          <a:p>
            <a:pPr>
              <a:defRPr/>
            </a:pPr>
            <a:endParaRPr lang="zh-CN" altLang="en-US" dirty="0"/>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a:extLst>
              <a:ext uri="{FF2B5EF4-FFF2-40B4-BE49-F238E27FC236}">
                <a16:creationId xmlns:a16="http://schemas.microsoft.com/office/drawing/2014/main" id="{613381E8-349F-4A9A-BBEF-2A4680A99D11}"/>
              </a:ext>
            </a:extLst>
          </p:cNvPr>
          <p:cNvSpPr>
            <a:spLocks noGrp="1" noChangeArrowheads="1"/>
          </p:cNvSpPr>
          <p:nvPr>
            <p:ph type="title"/>
          </p:nvPr>
        </p:nvSpPr>
        <p:spPr/>
        <p:txBody>
          <a:bodyPr/>
          <a:lstStyle/>
          <a:p>
            <a:r>
              <a:rPr lang="zh-CN" altLang="en-US" dirty="0"/>
              <a:t>掉头车道</a:t>
            </a:r>
          </a:p>
        </p:txBody>
      </p:sp>
      <p:sp>
        <p:nvSpPr>
          <p:cNvPr id="3" name="内容占位符 2">
            <a:extLst>
              <a:ext uri="{FF2B5EF4-FFF2-40B4-BE49-F238E27FC236}">
                <a16:creationId xmlns:a16="http://schemas.microsoft.com/office/drawing/2014/main" id="{E3030D04-6781-45DE-8AA6-A572B6C27586}"/>
              </a:ext>
            </a:extLst>
          </p:cNvPr>
          <p:cNvSpPr>
            <a:spLocks noGrp="1"/>
          </p:cNvSpPr>
          <p:nvPr>
            <p:ph idx="1"/>
          </p:nvPr>
        </p:nvSpPr>
        <p:spPr/>
        <p:txBody>
          <a:bodyPr/>
          <a:lstStyle/>
          <a:p>
            <a:pPr>
              <a:defRPr/>
            </a:pPr>
            <a:r>
              <a:rPr lang="zh-CN" altLang="en-US" dirty="0"/>
              <a:t>（</a:t>
            </a:r>
            <a:r>
              <a:rPr lang="en-US" altLang="zh-CN" dirty="0"/>
              <a:t>1</a:t>
            </a:r>
            <a:r>
              <a:rPr lang="zh-CN" altLang="en-US" dirty="0"/>
              <a:t>）基本内容及数据</a:t>
            </a:r>
            <a:endParaRPr lang="en-US" altLang="zh-CN" dirty="0"/>
          </a:p>
          <a:p>
            <a:pPr marL="0" indent="0">
              <a:buNone/>
              <a:defRPr/>
            </a:pPr>
            <a:r>
              <a:rPr lang="zh-CN" altLang="en-US" sz="2100" dirty="0"/>
              <a:t>     三次调查显示西进道口有以下普遍规律：</a:t>
            </a:r>
            <a:r>
              <a:rPr lang="en-US" altLang="zh-CN" sz="2100" dirty="0"/>
              <a:t>8</a:t>
            </a:r>
            <a:r>
              <a:rPr lang="zh-CN" altLang="en-US" sz="2100" dirty="0"/>
              <a:t>点至</a:t>
            </a:r>
            <a:r>
              <a:rPr lang="en-US" altLang="zh-CN" sz="2100" dirty="0"/>
              <a:t>11</a:t>
            </a:r>
            <a:r>
              <a:rPr lang="zh-CN" altLang="en-US" sz="2100" dirty="0"/>
              <a:t>点，排队长度总体减少，波动幅度减小。单次排队长度呈现锯齿状</a:t>
            </a:r>
            <a:endParaRPr lang="en-US" altLang="zh-CN" sz="2100" dirty="0"/>
          </a:p>
          <a:p>
            <a:pPr marL="0" indent="0">
              <a:buNone/>
              <a:defRPr/>
            </a:pPr>
            <a:endParaRPr lang="zh-CN" altLang="en-US" sz="2100" dirty="0"/>
          </a:p>
        </p:txBody>
      </p:sp>
      <p:pic>
        <p:nvPicPr>
          <p:cNvPr id="12292" name="图片 3">
            <a:extLst>
              <a:ext uri="{FF2B5EF4-FFF2-40B4-BE49-F238E27FC236}">
                <a16:creationId xmlns:a16="http://schemas.microsoft.com/office/drawing/2014/main" id="{FAF297BF-CF25-4686-BC72-EF1C84731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260" y="2943226"/>
            <a:ext cx="3240881" cy="179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4">
            <a:extLst>
              <a:ext uri="{FF2B5EF4-FFF2-40B4-BE49-F238E27FC236}">
                <a16:creationId xmlns:a16="http://schemas.microsoft.com/office/drawing/2014/main" id="{7A305D2C-B1B3-4DD7-862C-208F1DF892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3673" y="2943226"/>
            <a:ext cx="3240881" cy="179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45DB9D0A-780E-490F-881C-5FDB15160443}"/>
              </a:ext>
            </a:extLst>
          </p:cNvPr>
          <p:cNvSpPr txBox="1"/>
          <p:nvPr/>
        </p:nvSpPr>
        <p:spPr>
          <a:xfrm>
            <a:off x="1835696" y="4821071"/>
            <a:ext cx="2376264" cy="369332"/>
          </a:xfrm>
          <a:prstGeom prst="rect">
            <a:avLst/>
          </a:prstGeom>
          <a:noFill/>
        </p:spPr>
        <p:txBody>
          <a:bodyPr wrap="square" rtlCol="0">
            <a:spAutoFit/>
          </a:bodyPr>
          <a:lstStyle/>
          <a:p>
            <a:pPr algn="ctr"/>
            <a:r>
              <a:rPr lang="zh-CN" altLang="en-US" dirty="0">
                <a:latin typeface="+mn-ea"/>
                <a:ea typeface="+mn-ea"/>
              </a:rPr>
              <a:t>第一次调查</a:t>
            </a:r>
          </a:p>
        </p:txBody>
      </p:sp>
      <p:sp>
        <p:nvSpPr>
          <p:cNvPr id="4" name="文本框 3">
            <a:extLst>
              <a:ext uri="{FF2B5EF4-FFF2-40B4-BE49-F238E27FC236}">
                <a16:creationId xmlns:a16="http://schemas.microsoft.com/office/drawing/2014/main" id="{0B0FDA71-F0BD-4D8B-AF37-5B79F7FA6607}"/>
              </a:ext>
            </a:extLst>
          </p:cNvPr>
          <p:cNvSpPr txBox="1"/>
          <p:nvPr/>
        </p:nvSpPr>
        <p:spPr>
          <a:xfrm>
            <a:off x="5004048" y="4787401"/>
            <a:ext cx="2448272" cy="369332"/>
          </a:xfrm>
          <a:prstGeom prst="rect">
            <a:avLst/>
          </a:prstGeom>
          <a:noFill/>
        </p:spPr>
        <p:txBody>
          <a:bodyPr wrap="square" rtlCol="0">
            <a:spAutoFit/>
          </a:bodyPr>
          <a:lstStyle/>
          <a:p>
            <a:pPr algn="ctr"/>
            <a:r>
              <a:rPr lang="zh-CN" altLang="en-US" dirty="0">
                <a:latin typeface="+mn-ea"/>
                <a:ea typeface="+mn-ea"/>
              </a:rPr>
              <a:t>第二次调查</a:t>
            </a: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a:extLst>
              <a:ext uri="{FF2B5EF4-FFF2-40B4-BE49-F238E27FC236}">
                <a16:creationId xmlns:a16="http://schemas.microsoft.com/office/drawing/2014/main" id="{A4B06D6F-3B69-457E-9962-4F2B83E530D7}"/>
              </a:ext>
            </a:extLst>
          </p:cNvPr>
          <p:cNvSpPr>
            <a:spLocks noGrp="1" noChangeArrowheads="1"/>
          </p:cNvSpPr>
          <p:nvPr>
            <p:ph type="title"/>
          </p:nvPr>
        </p:nvSpPr>
        <p:spPr/>
        <p:txBody>
          <a:bodyPr/>
          <a:lstStyle/>
          <a:p>
            <a:r>
              <a:rPr lang="zh-CN" altLang="en-US" dirty="0"/>
              <a:t>掉头车道</a:t>
            </a:r>
          </a:p>
        </p:txBody>
      </p:sp>
      <p:sp>
        <p:nvSpPr>
          <p:cNvPr id="3" name="内容占位符 2">
            <a:extLst>
              <a:ext uri="{FF2B5EF4-FFF2-40B4-BE49-F238E27FC236}">
                <a16:creationId xmlns:a16="http://schemas.microsoft.com/office/drawing/2014/main" id="{577BA5B5-A794-41F7-927E-E81FA483BFFF}"/>
              </a:ext>
            </a:extLst>
          </p:cNvPr>
          <p:cNvSpPr>
            <a:spLocks noGrp="1"/>
          </p:cNvSpPr>
          <p:nvPr>
            <p:ph idx="1"/>
          </p:nvPr>
        </p:nvSpPr>
        <p:spPr/>
        <p:txBody>
          <a:bodyPr/>
          <a:lstStyle/>
          <a:p>
            <a:pPr>
              <a:defRPr/>
            </a:pPr>
            <a:r>
              <a:rPr lang="zh-CN" altLang="en-US" sz="2400" dirty="0"/>
              <a:t>（</a:t>
            </a:r>
            <a:r>
              <a:rPr lang="en-US" altLang="zh-CN" sz="2400" dirty="0"/>
              <a:t>2</a:t>
            </a:r>
            <a:r>
              <a:rPr lang="zh-CN" altLang="en-US" sz="2400" dirty="0"/>
              <a:t>）基本规律</a:t>
            </a:r>
            <a:endParaRPr lang="en-US" altLang="zh-CN" sz="2400" dirty="0"/>
          </a:p>
          <a:p>
            <a:pPr marL="0" indent="0">
              <a:buNone/>
              <a:defRPr/>
            </a:pPr>
            <a:r>
              <a:rPr lang="en-US" altLang="zh-CN" sz="2100" dirty="0"/>
              <a:t>   a</a:t>
            </a:r>
            <a:r>
              <a:rPr lang="zh-CN" altLang="en-US" sz="2100" dirty="0"/>
              <a:t>）</a:t>
            </a:r>
            <a:r>
              <a:rPr lang="zh-CN" altLang="zh-CN" sz="2100" dirty="0"/>
              <a:t>当调查的特殊车辆为出租车时，平均排队长度与出租车数大致呈一次函数关系，但在排队长度较长时，实测数据与函数取值差异大。</a:t>
            </a:r>
            <a:endParaRPr lang="en-US" altLang="zh-CN" sz="2100" dirty="0"/>
          </a:p>
          <a:p>
            <a:pPr marL="0" indent="0">
              <a:buNone/>
              <a:defRPr/>
            </a:pPr>
            <a:r>
              <a:rPr lang="zh-CN" altLang="en-US" sz="2100" dirty="0"/>
              <a:t>   </a:t>
            </a:r>
            <a:r>
              <a:rPr lang="en-US" altLang="zh-CN" sz="2100" dirty="0"/>
              <a:t>b</a:t>
            </a:r>
            <a:r>
              <a:rPr lang="zh-CN" altLang="en-US" sz="2100" dirty="0"/>
              <a:t>）当调查的特殊车辆为公交车时，平均排队长度与公交车数呈一次函数关系，拟合效果比出租车好。</a:t>
            </a:r>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a:extLst>
              <a:ext uri="{FF2B5EF4-FFF2-40B4-BE49-F238E27FC236}">
                <a16:creationId xmlns:a16="http://schemas.microsoft.com/office/drawing/2014/main" id="{634D8AE8-D160-4617-A628-75ECF3C2CEA1}"/>
              </a:ext>
            </a:extLst>
          </p:cNvPr>
          <p:cNvSpPr>
            <a:spLocks noGrp="1" noChangeArrowheads="1"/>
          </p:cNvSpPr>
          <p:nvPr>
            <p:ph type="title"/>
          </p:nvPr>
        </p:nvSpPr>
        <p:spPr/>
        <p:txBody>
          <a:bodyPr/>
          <a:lstStyle/>
          <a:p>
            <a:r>
              <a:rPr lang="zh-CN" altLang="en-US" dirty="0"/>
              <a:t>掉头车道</a:t>
            </a:r>
          </a:p>
        </p:txBody>
      </p:sp>
      <p:pic>
        <p:nvPicPr>
          <p:cNvPr id="15363" name="内容占位符 3">
            <a:extLst>
              <a:ext uri="{FF2B5EF4-FFF2-40B4-BE49-F238E27FC236}">
                <a16:creationId xmlns:a16="http://schemas.microsoft.com/office/drawing/2014/main" id="{996ECEB0-EBE6-456B-B071-24D4288DC2F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31119" y="1221581"/>
            <a:ext cx="3971925" cy="1715691"/>
          </a:xfrm>
        </p:spPr>
      </p:pic>
      <p:pic>
        <p:nvPicPr>
          <p:cNvPr id="15364" name="图片 4">
            <a:extLst>
              <a:ext uri="{FF2B5EF4-FFF2-40B4-BE49-F238E27FC236}">
                <a16:creationId xmlns:a16="http://schemas.microsoft.com/office/drawing/2014/main" id="{F858ECD8-6836-487E-B0A1-EBA8A9E1B4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104" y="3078956"/>
            <a:ext cx="3970734"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0A69E1AF-0FAB-45BC-8FA3-EECA282F2AA1}"/>
              </a:ext>
            </a:extLst>
          </p:cNvPr>
          <p:cNvSpPr/>
          <p:nvPr/>
        </p:nvSpPr>
        <p:spPr>
          <a:xfrm>
            <a:off x="5476875" y="1257300"/>
            <a:ext cx="1782366" cy="1200329"/>
          </a:xfrm>
          <a:prstGeom prst="rect">
            <a:avLst/>
          </a:prstGeom>
        </p:spPr>
        <p:txBody>
          <a:bodyPr>
            <a:spAutoFit/>
          </a:bodyPr>
          <a:lstStyle/>
          <a:p>
            <a:pPr defTabSz="685800" eaLnBrk="0" hangingPunct="0">
              <a:defRPr/>
            </a:pPr>
            <a:r>
              <a:rPr lang="zh-CN" altLang="en-US" dirty="0">
                <a:solidFill>
                  <a:srgbClr val="000000"/>
                </a:solidFill>
                <a:latin typeface="华文新魏"/>
                <a:ea typeface="华文新魏"/>
              </a:rPr>
              <a:t>（第一次调查掉头排队长度与特殊车辆数量的关系）</a:t>
            </a:r>
          </a:p>
        </p:txBody>
      </p:sp>
      <p:sp>
        <p:nvSpPr>
          <p:cNvPr id="7" name="矩形 6">
            <a:extLst>
              <a:ext uri="{FF2B5EF4-FFF2-40B4-BE49-F238E27FC236}">
                <a16:creationId xmlns:a16="http://schemas.microsoft.com/office/drawing/2014/main" id="{F697648F-C0CE-492F-85E5-5EDCD90E16C2}"/>
              </a:ext>
            </a:extLst>
          </p:cNvPr>
          <p:cNvSpPr/>
          <p:nvPr/>
        </p:nvSpPr>
        <p:spPr>
          <a:xfrm>
            <a:off x="1818085" y="3557587"/>
            <a:ext cx="2055019" cy="923330"/>
          </a:xfrm>
          <a:prstGeom prst="rect">
            <a:avLst/>
          </a:prstGeom>
        </p:spPr>
        <p:txBody>
          <a:bodyPr>
            <a:spAutoFit/>
          </a:bodyPr>
          <a:lstStyle/>
          <a:p>
            <a:pPr defTabSz="685800" eaLnBrk="0" hangingPunct="0">
              <a:defRPr/>
            </a:pPr>
            <a:r>
              <a:rPr lang="zh-CN" altLang="en-US" dirty="0">
                <a:solidFill>
                  <a:srgbClr val="000000"/>
                </a:solidFill>
                <a:latin typeface="华文新魏"/>
                <a:ea typeface="华文新魏"/>
              </a:rPr>
              <a:t>（ 第二次调查掉头排队长度与特殊车辆数量的关系）</a:t>
            </a: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a:extLst>
              <a:ext uri="{FF2B5EF4-FFF2-40B4-BE49-F238E27FC236}">
                <a16:creationId xmlns:a16="http://schemas.microsoft.com/office/drawing/2014/main" id="{47B63985-100B-4997-9251-99E57359190D}"/>
              </a:ext>
            </a:extLst>
          </p:cNvPr>
          <p:cNvSpPr>
            <a:spLocks noGrp="1" noChangeArrowheads="1"/>
          </p:cNvSpPr>
          <p:nvPr>
            <p:ph type="title"/>
          </p:nvPr>
        </p:nvSpPr>
        <p:spPr/>
        <p:txBody>
          <a:bodyPr/>
          <a:lstStyle/>
          <a:p>
            <a:r>
              <a:rPr lang="zh-CN" altLang="en-US" dirty="0"/>
              <a:t>掉头车道</a:t>
            </a:r>
          </a:p>
        </p:txBody>
      </p:sp>
      <p:sp>
        <p:nvSpPr>
          <p:cNvPr id="3" name="内容占位符 2">
            <a:extLst>
              <a:ext uri="{FF2B5EF4-FFF2-40B4-BE49-F238E27FC236}">
                <a16:creationId xmlns:a16="http://schemas.microsoft.com/office/drawing/2014/main" id="{5B09446A-0F7B-4EBA-A162-CA7B46A37E18}"/>
              </a:ext>
            </a:extLst>
          </p:cNvPr>
          <p:cNvSpPr>
            <a:spLocks noGrp="1"/>
          </p:cNvSpPr>
          <p:nvPr>
            <p:ph idx="1"/>
          </p:nvPr>
        </p:nvSpPr>
        <p:spPr/>
        <p:txBody>
          <a:bodyPr/>
          <a:lstStyle/>
          <a:p>
            <a:pPr>
              <a:defRPr/>
            </a:pPr>
            <a:r>
              <a:rPr lang="zh-CN" altLang="en-US" dirty="0"/>
              <a:t>（</a:t>
            </a:r>
            <a:r>
              <a:rPr lang="en-US" altLang="zh-CN" dirty="0"/>
              <a:t>3</a:t>
            </a:r>
            <a:r>
              <a:rPr lang="zh-CN" altLang="en-US" dirty="0"/>
              <a:t>）结论</a:t>
            </a:r>
            <a:endParaRPr lang="en-US" altLang="zh-CN" dirty="0"/>
          </a:p>
          <a:p>
            <a:pPr marL="0" indent="0">
              <a:buNone/>
              <a:defRPr/>
            </a:pPr>
            <a:r>
              <a:rPr lang="zh-CN" altLang="en-US" sz="1800" dirty="0"/>
              <a:t>针对掉头车道排队长度信息，有以下结论：</a:t>
            </a:r>
          </a:p>
          <a:p>
            <a:pPr marL="0" indent="0">
              <a:buNone/>
              <a:defRPr/>
            </a:pPr>
            <a:r>
              <a:rPr lang="en-US" altLang="zh-CN" sz="1800" dirty="0"/>
              <a:t> a</a:t>
            </a:r>
            <a:r>
              <a:rPr lang="zh-CN" altLang="en-US" sz="1800" dirty="0"/>
              <a:t>）</a:t>
            </a:r>
            <a:r>
              <a:rPr lang="en-US" altLang="zh-CN" sz="1800" dirty="0"/>
              <a:t>8</a:t>
            </a:r>
            <a:r>
              <a:rPr lang="zh-CN" altLang="en-US" sz="1800" dirty="0"/>
              <a:t>点至</a:t>
            </a:r>
            <a:r>
              <a:rPr lang="en-US" altLang="zh-CN" sz="1800" dirty="0"/>
              <a:t>11</a:t>
            </a:r>
            <a:r>
              <a:rPr lang="zh-CN" altLang="en-US" sz="1800" dirty="0"/>
              <a:t>点排队长度总体减少的原因：</a:t>
            </a:r>
            <a:r>
              <a:rPr lang="en-US" altLang="zh-CN" sz="1800" dirty="0"/>
              <a:t>8</a:t>
            </a:r>
            <a:r>
              <a:rPr lang="zh-CN" altLang="en-US" sz="1800" dirty="0"/>
              <a:t>点左右为早高峰时期，交通量更大。</a:t>
            </a:r>
          </a:p>
          <a:p>
            <a:pPr marL="0" indent="0">
              <a:buNone/>
              <a:defRPr/>
            </a:pPr>
            <a:r>
              <a:rPr lang="en-US" altLang="zh-CN" sz="1800" dirty="0"/>
              <a:t> b</a:t>
            </a:r>
            <a:r>
              <a:rPr lang="zh-CN" altLang="en-US" sz="1800" dirty="0"/>
              <a:t>）波动幅度减少的原因：总量（总排队长度）减少使得波动量减少。</a:t>
            </a:r>
            <a:endParaRPr lang="en-US" altLang="zh-CN" sz="1800" dirty="0"/>
          </a:p>
          <a:p>
            <a:pPr marL="0" indent="0">
              <a:buNone/>
              <a:defRPr/>
            </a:pPr>
            <a:r>
              <a:rPr lang="zh-CN" altLang="en-US" sz="1800" dirty="0"/>
              <a:t> </a:t>
            </a:r>
            <a:r>
              <a:rPr lang="en-US" altLang="zh-CN" sz="1800" dirty="0"/>
              <a:t>c</a:t>
            </a:r>
            <a:r>
              <a:rPr lang="zh-CN" altLang="en-US" sz="1800" dirty="0"/>
              <a:t>）单次排队长度呈现锯齿状的原因：上游红绿灯的控制。</a:t>
            </a:r>
          </a:p>
          <a:p>
            <a:pPr marL="0" indent="0">
              <a:buNone/>
              <a:defRPr/>
            </a:pPr>
            <a:endParaRPr lang="zh-CN" altLang="en-US" dirty="0"/>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a:extLst>
              <a:ext uri="{FF2B5EF4-FFF2-40B4-BE49-F238E27FC236}">
                <a16:creationId xmlns:a16="http://schemas.microsoft.com/office/drawing/2014/main" id="{7F6AA5A9-C894-4752-A585-E252209846B4}"/>
              </a:ext>
            </a:extLst>
          </p:cNvPr>
          <p:cNvSpPr>
            <a:spLocks noGrp="1" noChangeArrowheads="1"/>
          </p:cNvSpPr>
          <p:nvPr>
            <p:ph type="title"/>
          </p:nvPr>
        </p:nvSpPr>
        <p:spPr/>
        <p:txBody>
          <a:bodyPr/>
          <a:lstStyle/>
          <a:p>
            <a:r>
              <a:rPr lang="zh-CN" altLang="en-US" dirty="0"/>
              <a:t>掉头车道</a:t>
            </a:r>
          </a:p>
        </p:txBody>
      </p:sp>
      <p:sp>
        <p:nvSpPr>
          <p:cNvPr id="3" name="内容占位符 2">
            <a:extLst>
              <a:ext uri="{FF2B5EF4-FFF2-40B4-BE49-F238E27FC236}">
                <a16:creationId xmlns:a16="http://schemas.microsoft.com/office/drawing/2014/main" id="{C754137A-CFC0-44BA-A28A-2234BBD67E7B}"/>
              </a:ext>
            </a:extLst>
          </p:cNvPr>
          <p:cNvSpPr>
            <a:spLocks noGrp="1"/>
          </p:cNvSpPr>
          <p:nvPr>
            <p:ph idx="1"/>
          </p:nvPr>
        </p:nvSpPr>
        <p:spPr/>
        <p:txBody>
          <a:bodyPr/>
          <a:lstStyle/>
          <a:p>
            <a:pPr>
              <a:defRPr/>
            </a:pPr>
            <a:r>
              <a:rPr lang="zh-CN" altLang="en-US" dirty="0"/>
              <a:t>（</a:t>
            </a:r>
            <a:r>
              <a:rPr lang="en-US" altLang="zh-CN" dirty="0"/>
              <a:t>3</a:t>
            </a:r>
            <a:r>
              <a:rPr lang="zh-CN" altLang="en-US" dirty="0"/>
              <a:t>）结论</a:t>
            </a:r>
            <a:endParaRPr lang="en-US" altLang="zh-CN" dirty="0"/>
          </a:p>
          <a:p>
            <a:pPr marL="0" indent="0">
              <a:buNone/>
              <a:defRPr/>
            </a:pPr>
            <a:r>
              <a:rPr lang="zh-CN" altLang="en-US" sz="1800" dirty="0"/>
              <a:t> </a:t>
            </a:r>
            <a:r>
              <a:rPr lang="en-US" altLang="zh-CN" sz="1800" dirty="0"/>
              <a:t>d</a:t>
            </a:r>
            <a:r>
              <a:rPr lang="zh-CN" altLang="en-US" sz="1800" dirty="0"/>
              <a:t>）最大排队长度与队尾出租车位置的比例与出租车数量与总数量的比例：基本满足以下关系</a:t>
            </a:r>
          </a:p>
          <a:p>
            <a:pPr marL="0" indent="0">
              <a:buNone/>
              <a:defRPr/>
            </a:pPr>
            <a:r>
              <a:rPr lang="zh-CN" altLang="en-US" sz="1800" dirty="0"/>
              <a:t>   对于出租车：</a:t>
            </a:r>
          </a:p>
          <a:p>
            <a:pPr marL="0" indent="0">
              <a:buNone/>
              <a:defRPr/>
            </a:pPr>
            <a:r>
              <a:rPr lang="zh-CN" altLang="en-US" sz="1800" dirty="0"/>
              <a:t>出租车数量</a:t>
            </a:r>
            <a:r>
              <a:rPr lang="en-US" altLang="zh-CN" sz="1800" dirty="0"/>
              <a:t>/</a:t>
            </a:r>
            <a:r>
              <a:rPr lang="zh-CN" altLang="en-US" sz="1800" dirty="0"/>
              <a:t>车辆总数</a:t>
            </a:r>
            <a:r>
              <a:rPr lang="en-US" altLang="zh-CN" sz="1800" dirty="0"/>
              <a:t>=0.9*</a:t>
            </a:r>
            <a:r>
              <a:rPr lang="zh-CN" altLang="en-US" sz="1800" dirty="0"/>
              <a:t>队尾出租车位置</a:t>
            </a:r>
            <a:r>
              <a:rPr lang="en-US" altLang="zh-CN" sz="1800" dirty="0"/>
              <a:t>/</a:t>
            </a:r>
            <a:r>
              <a:rPr lang="zh-CN" altLang="en-US" sz="1800" dirty="0"/>
              <a:t>排队长度</a:t>
            </a:r>
          </a:p>
          <a:p>
            <a:pPr marL="0" indent="0">
              <a:buNone/>
              <a:defRPr/>
            </a:pPr>
            <a:r>
              <a:rPr lang="zh-CN" altLang="en-US" sz="1800" dirty="0"/>
              <a:t>   对于公交车：</a:t>
            </a:r>
          </a:p>
          <a:p>
            <a:pPr marL="0" indent="0">
              <a:buNone/>
              <a:defRPr/>
            </a:pPr>
            <a:r>
              <a:rPr lang="zh-CN" altLang="en-US" sz="1800" dirty="0"/>
              <a:t>公交车数量</a:t>
            </a:r>
            <a:r>
              <a:rPr lang="en-US" altLang="zh-CN" sz="1800" dirty="0"/>
              <a:t>/</a:t>
            </a:r>
            <a:r>
              <a:rPr lang="zh-CN" altLang="en-US" sz="1800" dirty="0"/>
              <a:t>车辆总数</a:t>
            </a:r>
            <a:r>
              <a:rPr lang="en-US" altLang="zh-CN" sz="1800" dirty="0"/>
              <a:t>=0.25*</a:t>
            </a:r>
            <a:r>
              <a:rPr lang="zh-CN" altLang="en-US" sz="1800" dirty="0"/>
              <a:t>队尾公交车位置</a:t>
            </a:r>
            <a:r>
              <a:rPr lang="en-US" altLang="zh-CN" sz="1800" dirty="0"/>
              <a:t>/</a:t>
            </a:r>
            <a:r>
              <a:rPr lang="zh-CN" altLang="en-US" sz="1800" dirty="0"/>
              <a:t>排队长度</a:t>
            </a:r>
          </a:p>
          <a:p>
            <a:pPr marL="0" indent="0">
              <a:buNone/>
              <a:defRPr/>
            </a:pPr>
            <a:endParaRPr lang="zh-CN" altLang="en-US" dirty="0"/>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a:extLst>
              <a:ext uri="{FF2B5EF4-FFF2-40B4-BE49-F238E27FC236}">
                <a16:creationId xmlns:a16="http://schemas.microsoft.com/office/drawing/2014/main" id="{7D11169A-D109-440F-85C0-1932AD202B51}"/>
              </a:ext>
            </a:extLst>
          </p:cNvPr>
          <p:cNvSpPr>
            <a:spLocks noGrp="1" noChangeArrowheads="1"/>
          </p:cNvSpPr>
          <p:nvPr>
            <p:ph type="title"/>
          </p:nvPr>
        </p:nvSpPr>
        <p:spPr/>
        <p:txBody>
          <a:bodyPr/>
          <a:lstStyle/>
          <a:p>
            <a:r>
              <a:rPr lang="zh-CN" altLang="en-US" dirty="0"/>
              <a:t>掉头车道</a:t>
            </a:r>
          </a:p>
        </p:txBody>
      </p:sp>
      <p:sp>
        <p:nvSpPr>
          <p:cNvPr id="3" name="内容占位符 2">
            <a:extLst>
              <a:ext uri="{FF2B5EF4-FFF2-40B4-BE49-F238E27FC236}">
                <a16:creationId xmlns:a16="http://schemas.microsoft.com/office/drawing/2014/main" id="{827C3DE0-510F-4660-AC8D-F81D45C9FD54}"/>
              </a:ext>
            </a:extLst>
          </p:cNvPr>
          <p:cNvSpPr>
            <a:spLocks noGrp="1"/>
          </p:cNvSpPr>
          <p:nvPr>
            <p:ph idx="1"/>
          </p:nvPr>
        </p:nvSpPr>
        <p:spPr/>
        <p:txBody>
          <a:bodyPr/>
          <a:lstStyle/>
          <a:p>
            <a:pPr>
              <a:defRPr/>
            </a:pPr>
            <a:r>
              <a:rPr lang="zh-CN" altLang="en-US" dirty="0"/>
              <a:t>（</a:t>
            </a:r>
            <a:r>
              <a:rPr lang="en-US" altLang="zh-CN" dirty="0"/>
              <a:t>3</a:t>
            </a:r>
            <a:r>
              <a:rPr lang="zh-CN" altLang="en-US" dirty="0"/>
              <a:t>）结论</a:t>
            </a:r>
            <a:endParaRPr lang="en-US" altLang="zh-CN" dirty="0"/>
          </a:p>
          <a:p>
            <a:pPr marL="0" indent="0">
              <a:buNone/>
              <a:defRPr/>
            </a:pPr>
            <a:r>
              <a:rPr lang="zh-CN" altLang="en-US" sz="1800" dirty="0"/>
              <a:t>       因此，当需要调查的路口交通量很大，导致直接测量排队长度有困难时，可以采取调查特殊车辆数、车辆总数（车道交通量）、队尾特殊车辆位置来代替调查。另外，队尾特殊车辆位置可以通过安置在该车辆上</a:t>
            </a:r>
            <a:r>
              <a:rPr lang="en-US" altLang="zh-CN" sz="1800" dirty="0"/>
              <a:t>GPS</a:t>
            </a:r>
            <a:r>
              <a:rPr lang="zh-CN" altLang="en-US" sz="1800" dirty="0"/>
              <a:t>设备采集，特殊车辆数与车辆总数可以通过卡口或线圈计数，从而实现自动模拟。</a:t>
            </a:r>
          </a:p>
        </p:txBody>
      </p:sp>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1">
            <a:extLst>
              <a:ext uri="{FF2B5EF4-FFF2-40B4-BE49-F238E27FC236}">
                <a16:creationId xmlns:a16="http://schemas.microsoft.com/office/drawing/2014/main" id="{10FD5AA7-9550-48C2-A7B2-328648933485}"/>
              </a:ext>
            </a:extLst>
          </p:cNvPr>
          <p:cNvSpPr>
            <a:spLocks noGrp="1" noChangeArrowheads="1"/>
          </p:cNvSpPr>
          <p:nvPr>
            <p:ph type="title"/>
          </p:nvPr>
        </p:nvSpPr>
        <p:spPr/>
        <p:txBody>
          <a:bodyPr/>
          <a:lstStyle/>
          <a:p>
            <a:pPr eaLnBrk="1" hangingPunct="1"/>
            <a:r>
              <a:rPr lang="zh-CN" altLang="en-US"/>
              <a:t>东进道口</a:t>
            </a:r>
          </a:p>
        </p:txBody>
      </p:sp>
      <p:sp>
        <p:nvSpPr>
          <p:cNvPr id="8195" name="Rectangle 12">
            <a:extLst>
              <a:ext uri="{FF2B5EF4-FFF2-40B4-BE49-F238E27FC236}">
                <a16:creationId xmlns:a16="http://schemas.microsoft.com/office/drawing/2014/main" id="{93018610-D601-4970-80D5-B7A53B850904}"/>
              </a:ext>
            </a:extLst>
          </p:cNvPr>
          <p:cNvSpPr>
            <a:spLocks noGrp="1" noChangeArrowheads="1"/>
          </p:cNvSpPr>
          <p:nvPr>
            <p:ph type="body" idx="1"/>
          </p:nvPr>
        </p:nvSpPr>
        <p:spPr>
          <a:xfrm>
            <a:off x="1485900" y="1178719"/>
            <a:ext cx="6172200" cy="1028700"/>
          </a:xfrm>
        </p:spPr>
        <p:txBody>
          <a:bodyPr/>
          <a:lstStyle/>
          <a:p>
            <a:pPr eaLnBrk="1" hangingPunct="1">
              <a:defRPr/>
            </a:pPr>
            <a:r>
              <a:rPr lang="zh-CN" altLang="en-US" sz="2100" dirty="0"/>
              <a:t>基本信息</a:t>
            </a:r>
            <a:endParaRPr lang="en-US" altLang="zh-CN" sz="2100" dirty="0"/>
          </a:p>
          <a:p>
            <a:pPr marL="0" indent="0" eaLnBrk="1" hangingPunct="1">
              <a:buNone/>
              <a:defRPr/>
            </a:pPr>
            <a:r>
              <a:rPr lang="zh-CN" altLang="zh-CN" sz="2100" dirty="0"/>
              <a:t>直行有三条车道，其中一条与右转车道并存；将与调头车道相邻的车道编号为</a:t>
            </a:r>
            <a:r>
              <a:rPr lang="en-US" altLang="zh-CN" sz="2100" dirty="0"/>
              <a:t>1</a:t>
            </a:r>
            <a:r>
              <a:rPr lang="zh-CN" altLang="zh-CN" sz="2100" dirty="0"/>
              <a:t>，依次编号</a:t>
            </a:r>
            <a:r>
              <a:rPr lang="en-US" altLang="zh-CN" sz="2100" dirty="0"/>
              <a:t>2</a:t>
            </a:r>
            <a:r>
              <a:rPr lang="zh-CN" altLang="zh-CN" sz="2100" dirty="0"/>
              <a:t>、</a:t>
            </a:r>
            <a:r>
              <a:rPr lang="en-US" altLang="zh-CN" sz="2100" dirty="0"/>
              <a:t>3</a:t>
            </a:r>
            <a:r>
              <a:rPr lang="zh-CN" altLang="en-US" sz="2100" dirty="0"/>
              <a:t>。</a:t>
            </a:r>
          </a:p>
        </p:txBody>
      </p:sp>
      <p:pic>
        <p:nvPicPr>
          <p:cNvPr id="6148" name="图片 1">
            <a:extLst>
              <a:ext uri="{FF2B5EF4-FFF2-40B4-BE49-F238E27FC236}">
                <a16:creationId xmlns:a16="http://schemas.microsoft.com/office/drawing/2014/main" id="{EBA8C3A9-8CA2-44ED-8B7C-1A2F48BBF8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716" t="28677" r="31007" b="23087"/>
          <a:stretch>
            <a:fillRect/>
          </a:stretch>
        </p:blipFill>
        <p:spPr bwMode="auto">
          <a:xfrm>
            <a:off x="3815953" y="2576513"/>
            <a:ext cx="4080272"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39777CED-DC56-4223-AAD9-213AFC294435}"/>
              </a:ext>
            </a:extLst>
          </p:cNvPr>
          <p:cNvSpPr txBox="1"/>
          <p:nvPr/>
        </p:nvSpPr>
        <p:spPr>
          <a:xfrm>
            <a:off x="1385888" y="2774157"/>
            <a:ext cx="2275285" cy="2123658"/>
          </a:xfrm>
          <a:prstGeom prst="rect">
            <a:avLst/>
          </a:prstGeom>
          <a:noFill/>
        </p:spPr>
        <p:txBody>
          <a:bodyPr>
            <a:spAutoFit/>
          </a:bodyPr>
          <a:lstStyle/>
          <a:p>
            <a:pPr algn="ctr">
              <a:defRPr/>
            </a:pPr>
            <a:r>
              <a:rPr lang="zh-CN" altLang="zh-CN" sz="2100" dirty="0">
                <a:latin typeface="+mn-ea"/>
                <a:ea typeface="+mn-ea"/>
              </a:rPr>
              <a:t>排队情况</a:t>
            </a:r>
            <a:endParaRPr lang="en-US" altLang="zh-CN" sz="2100" dirty="0">
              <a:latin typeface="+mn-ea"/>
              <a:ea typeface="+mn-ea"/>
            </a:endParaRPr>
          </a:p>
          <a:p>
            <a:pPr algn="ctr">
              <a:defRPr/>
            </a:pPr>
            <a:r>
              <a:rPr lang="zh-CN" altLang="zh-CN" dirty="0">
                <a:latin typeface="+mn-ea"/>
                <a:ea typeface="+mn-ea"/>
              </a:rPr>
              <a:t>右转车辆</a:t>
            </a:r>
            <a:r>
              <a:rPr lang="zh-CN" altLang="en-US" dirty="0">
                <a:latin typeface="+mn-ea"/>
                <a:ea typeface="+mn-ea"/>
              </a:rPr>
              <a:t>几乎没有</a:t>
            </a:r>
            <a:r>
              <a:rPr lang="zh-CN" altLang="zh-CN" dirty="0">
                <a:latin typeface="+mn-ea"/>
                <a:ea typeface="+mn-ea"/>
              </a:rPr>
              <a:t>排队现象，不测量。</a:t>
            </a:r>
            <a:endParaRPr lang="en-US" altLang="zh-CN" dirty="0">
              <a:latin typeface="+mn-ea"/>
              <a:ea typeface="+mn-ea"/>
            </a:endParaRPr>
          </a:p>
          <a:p>
            <a:pPr algn="ctr">
              <a:defRPr/>
            </a:pPr>
            <a:r>
              <a:rPr lang="zh-CN" altLang="en-US" dirty="0">
                <a:latin typeface="+mn-ea"/>
                <a:ea typeface="+mn-ea"/>
              </a:rPr>
              <a:t>直行车道的排队车辆优先选择</a:t>
            </a:r>
            <a:r>
              <a:rPr lang="en-US" altLang="zh-CN" dirty="0">
                <a:latin typeface="+mn-ea"/>
                <a:ea typeface="+mn-ea"/>
              </a:rPr>
              <a:t>1</a:t>
            </a:r>
            <a:r>
              <a:rPr lang="zh-CN" altLang="en-US" dirty="0">
                <a:latin typeface="+mn-ea"/>
                <a:ea typeface="+mn-ea"/>
              </a:rPr>
              <a:t>、</a:t>
            </a:r>
            <a:r>
              <a:rPr lang="en-US" altLang="zh-CN" dirty="0">
                <a:latin typeface="+mn-ea"/>
                <a:ea typeface="+mn-ea"/>
              </a:rPr>
              <a:t>2</a:t>
            </a:r>
            <a:r>
              <a:rPr lang="zh-CN" altLang="en-US" dirty="0">
                <a:latin typeface="+mn-ea"/>
                <a:ea typeface="+mn-ea"/>
              </a:rPr>
              <a:t>车道，特别是</a:t>
            </a:r>
            <a:r>
              <a:rPr lang="en-US" altLang="zh-CN" dirty="0">
                <a:latin typeface="+mn-ea"/>
                <a:ea typeface="+mn-ea"/>
              </a:rPr>
              <a:t>1</a:t>
            </a:r>
            <a:r>
              <a:rPr lang="zh-CN" altLang="en-US" dirty="0">
                <a:latin typeface="+mn-ea"/>
                <a:ea typeface="+mn-ea"/>
              </a:rPr>
              <a:t>车道。</a:t>
            </a:r>
            <a:endParaRPr lang="zh-CN" altLang="zh-CN" dirty="0">
              <a:latin typeface="+mn-ea"/>
              <a:ea typeface="+mn-ea"/>
            </a:endParaRPr>
          </a:p>
          <a:p>
            <a:pPr algn="ctr">
              <a:defRPr/>
            </a:pPr>
            <a:endParaRPr lang="zh-CN" altLang="en-US" sz="2100" dirty="0">
              <a:latin typeface="+mn-ea"/>
              <a:ea typeface="+mn-ea"/>
            </a:endParaRPr>
          </a:p>
        </p:txBody>
      </p:sp>
      <p:sp>
        <p:nvSpPr>
          <p:cNvPr id="3" name="文本框 2">
            <a:extLst>
              <a:ext uri="{FF2B5EF4-FFF2-40B4-BE49-F238E27FC236}">
                <a16:creationId xmlns:a16="http://schemas.microsoft.com/office/drawing/2014/main" id="{F4625743-EF5A-4D14-B058-F52CD367DC40}"/>
              </a:ext>
            </a:extLst>
          </p:cNvPr>
          <p:cNvSpPr txBox="1"/>
          <p:nvPr/>
        </p:nvSpPr>
        <p:spPr>
          <a:xfrm>
            <a:off x="4463654" y="2240756"/>
            <a:ext cx="2970609" cy="415498"/>
          </a:xfrm>
          <a:prstGeom prst="rect">
            <a:avLst/>
          </a:prstGeom>
          <a:noFill/>
        </p:spPr>
        <p:txBody>
          <a:bodyPr>
            <a:spAutoFit/>
          </a:bodyPr>
          <a:lstStyle/>
          <a:p>
            <a:pPr algn="ctr">
              <a:defRPr/>
            </a:pPr>
            <a:r>
              <a:rPr lang="zh-CN" altLang="en-US" sz="2100" dirty="0">
                <a:latin typeface="+mn-ea"/>
                <a:ea typeface="+mn-ea"/>
              </a:rPr>
              <a:t>原因分析</a:t>
            </a: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0CE47B7-0DA2-4765-8A71-9205F93D4790}"/>
              </a:ext>
            </a:extLst>
          </p:cNvPr>
          <p:cNvSpPr>
            <a:spLocks noGrp="1" noChangeArrowheads="1"/>
          </p:cNvSpPr>
          <p:nvPr>
            <p:ph type="title"/>
          </p:nvPr>
        </p:nvSpPr>
        <p:spPr/>
        <p:txBody>
          <a:bodyPr/>
          <a:lstStyle/>
          <a:p>
            <a:pPr eaLnBrk="1" hangingPunct="1"/>
            <a:r>
              <a:rPr lang="zh-CN" altLang="en-US"/>
              <a:t>最大排队情况</a:t>
            </a:r>
          </a:p>
        </p:txBody>
      </p:sp>
      <p:sp>
        <p:nvSpPr>
          <p:cNvPr id="9219" name="Rectangle 3">
            <a:extLst>
              <a:ext uri="{FF2B5EF4-FFF2-40B4-BE49-F238E27FC236}">
                <a16:creationId xmlns:a16="http://schemas.microsoft.com/office/drawing/2014/main" id="{2D656D86-CBA9-44E0-BA11-DC697E8CB648}"/>
              </a:ext>
            </a:extLst>
          </p:cNvPr>
          <p:cNvSpPr>
            <a:spLocks noGrp="1" noChangeArrowheads="1"/>
          </p:cNvSpPr>
          <p:nvPr>
            <p:ph type="body" idx="1"/>
          </p:nvPr>
        </p:nvSpPr>
        <p:spPr>
          <a:xfrm>
            <a:off x="1381125" y="3860007"/>
            <a:ext cx="6380560" cy="1283494"/>
          </a:xfrm>
        </p:spPr>
        <p:txBody>
          <a:bodyPr/>
          <a:lstStyle/>
          <a:p>
            <a:pPr>
              <a:defRPr/>
            </a:pPr>
            <a:r>
              <a:rPr lang="zh-CN" altLang="zh-CN" sz="1800" dirty="0"/>
              <a:t>在</a:t>
            </a:r>
            <a:r>
              <a:rPr lang="en-US" altLang="zh-CN" sz="1800" dirty="0"/>
              <a:t>8:00~9:00</a:t>
            </a:r>
            <a:r>
              <a:rPr lang="zh-CN" altLang="zh-CN" sz="1800" dirty="0"/>
              <a:t>时间段，平均最长排队长度约为</a:t>
            </a:r>
            <a:r>
              <a:rPr lang="en-US" altLang="zh-CN" sz="1800" dirty="0"/>
              <a:t>58m</a:t>
            </a:r>
            <a:r>
              <a:rPr lang="zh-CN" altLang="zh-CN" sz="1800" dirty="0"/>
              <a:t>；</a:t>
            </a:r>
            <a:endParaRPr lang="en-US" altLang="zh-CN" sz="1800" dirty="0"/>
          </a:p>
          <a:p>
            <a:pPr>
              <a:defRPr/>
            </a:pPr>
            <a:r>
              <a:rPr lang="zh-CN" altLang="zh-CN" sz="1800" dirty="0"/>
              <a:t>在</a:t>
            </a:r>
            <a:r>
              <a:rPr lang="en-US" altLang="zh-CN" sz="1800" dirty="0"/>
              <a:t>9:00~10:30</a:t>
            </a:r>
            <a:r>
              <a:rPr lang="zh-CN" altLang="zh-CN" sz="1800" dirty="0"/>
              <a:t>时间段，平均排队长度约为</a:t>
            </a:r>
            <a:r>
              <a:rPr lang="en-US" altLang="zh-CN" sz="1800" dirty="0"/>
              <a:t>50</a:t>
            </a:r>
            <a:r>
              <a:rPr lang="zh-CN" altLang="zh-CN" sz="1800" dirty="0"/>
              <a:t>。</a:t>
            </a:r>
            <a:r>
              <a:rPr lang="en-US" altLang="zh-CN" sz="1800" dirty="0"/>
              <a:t>8:00~9:00</a:t>
            </a:r>
            <a:r>
              <a:rPr lang="zh-CN" altLang="zh-CN" sz="1800" dirty="0"/>
              <a:t>的排队长度</a:t>
            </a:r>
            <a:r>
              <a:rPr lang="en-US" altLang="zh-CN" sz="1800" dirty="0"/>
              <a:t>9:00~10:30</a:t>
            </a:r>
            <a:r>
              <a:rPr lang="zh-CN" altLang="zh-CN" sz="1800" dirty="0"/>
              <a:t>较长，但总体呈现比较均匀的状态。</a:t>
            </a:r>
            <a:endParaRPr lang="en-US" altLang="zh-CN" sz="1800" dirty="0"/>
          </a:p>
          <a:p>
            <a:pPr>
              <a:defRPr/>
            </a:pPr>
            <a:r>
              <a:rPr lang="zh-CN" altLang="zh-CN" sz="1800" dirty="0">
                <a:latin typeface="+mn-ea"/>
              </a:rPr>
              <a:t>当排队长度超过</a:t>
            </a:r>
            <a:r>
              <a:rPr lang="en-US" altLang="zh-CN" sz="1800" dirty="0">
                <a:latin typeface="+mn-ea"/>
              </a:rPr>
              <a:t>112</a:t>
            </a:r>
            <a:r>
              <a:rPr lang="zh-CN" altLang="zh-CN" sz="1800" dirty="0">
                <a:latin typeface="+mn-ea"/>
              </a:rPr>
              <a:t>米时，会有二次排队的情况。</a:t>
            </a:r>
            <a:endParaRPr lang="zh-CN" altLang="zh-CN" dirty="0"/>
          </a:p>
          <a:p>
            <a:pPr>
              <a:defRPr/>
            </a:pPr>
            <a:endParaRPr lang="zh-CN" altLang="zh-CN" sz="1800" dirty="0"/>
          </a:p>
        </p:txBody>
      </p:sp>
      <p:pic>
        <p:nvPicPr>
          <p:cNvPr id="8196" name="图表 5">
            <a:extLst>
              <a:ext uri="{FF2B5EF4-FFF2-40B4-BE49-F238E27FC236}">
                <a16:creationId xmlns:a16="http://schemas.microsoft.com/office/drawing/2014/main" id="{036A5178-5AAF-47C4-8DEE-AA4ABDD78BD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7819" y="1221582"/>
            <a:ext cx="6075760" cy="256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7">
            <a:extLst>
              <a:ext uri="{FF2B5EF4-FFF2-40B4-BE49-F238E27FC236}">
                <a16:creationId xmlns:a16="http://schemas.microsoft.com/office/drawing/2014/main" id="{D6D421EE-E73E-432B-8E30-3D2BB5A26E4D}"/>
              </a:ext>
            </a:extLst>
          </p:cNvPr>
          <p:cNvSpPr>
            <a:spLocks noGrp="1" noChangeArrowheads="1"/>
          </p:cNvSpPr>
          <p:nvPr>
            <p:ph type="body" idx="1"/>
          </p:nvPr>
        </p:nvSpPr>
        <p:spPr>
          <a:xfrm>
            <a:off x="1459706" y="4030267"/>
            <a:ext cx="6172200" cy="154781"/>
          </a:xfrm>
        </p:spPr>
        <p:txBody>
          <a:bodyPr/>
          <a:lstStyle/>
          <a:p>
            <a:pPr eaLnBrk="1" hangingPunct="1">
              <a:defRPr/>
            </a:pPr>
            <a:r>
              <a:rPr lang="en-US" altLang="zh-CN" sz="1800" dirty="0">
                <a:latin typeface="+mn-ea"/>
              </a:rPr>
              <a:t>9:00~10:30</a:t>
            </a:r>
            <a:r>
              <a:rPr lang="zh-CN" altLang="zh-CN" sz="1800" dirty="0">
                <a:latin typeface="+mn-ea"/>
              </a:rPr>
              <a:t>的排队车辆长度约为</a:t>
            </a:r>
            <a:r>
              <a:rPr lang="en-US" altLang="zh-CN" sz="1800" dirty="0">
                <a:latin typeface="+mn-ea"/>
              </a:rPr>
              <a:t>6</a:t>
            </a:r>
            <a:r>
              <a:rPr lang="zh-CN" altLang="zh-CN" sz="1800" dirty="0">
                <a:latin typeface="+mn-ea"/>
              </a:rPr>
              <a:t>辆。排队车辆以小轿车为主，由于有</a:t>
            </a:r>
            <a:r>
              <a:rPr lang="en-US" altLang="zh-CN" sz="1800" dirty="0">
                <a:latin typeface="+mn-ea"/>
              </a:rPr>
              <a:t>BRT</a:t>
            </a:r>
            <a:r>
              <a:rPr lang="zh-CN" altLang="zh-CN" sz="1800" dirty="0">
                <a:latin typeface="+mn-ea"/>
              </a:rPr>
              <a:t>车道，故没有城市公交，大型车辆只有少量的货车和大巴，对排队长度影响较小。</a:t>
            </a:r>
          </a:p>
          <a:p>
            <a:pPr eaLnBrk="1" hangingPunct="1">
              <a:defRPr/>
            </a:pPr>
            <a:endParaRPr lang="zh-CN" altLang="en-US" sz="1800" dirty="0">
              <a:latin typeface="+mn-ea"/>
            </a:endParaRPr>
          </a:p>
        </p:txBody>
      </p:sp>
      <p:pic>
        <p:nvPicPr>
          <p:cNvPr id="10244" name="图表 7">
            <a:extLst>
              <a:ext uri="{FF2B5EF4-FFF2-40B4-BE49-F238E27FC236}">
                <a16:creationId xmlns:a16="http://schemas.microsoft.com/office/drawing/2014/main" id="{0DDC5F53-15DA-403F-B65F-BAEEAFCFBD3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094" y="1300162"/>
            <a:ext cx="6172200" cy="273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a:extLst>
              <a:ext uri="{FF2B5EF4-FFF2-40B4-BE49-F238E27FC236}">
                <a16:creationId xmlns:a16="http://schemas.microsoft.com/office/drawing/2014/main" id="{F665F95E-0315-4B75-A07A-C6E59BA40F3F}"/>
              </a:ext>
            </a:extLst>
          </p:cNvPr>
          <p:cNvSpPr>
            <a:spLocks noGrp="1" noChangeArrowheads="1"/>
          </p:cNvSpPr>
          <p:nvPr>
            <p:ph type="title"/>
          </p:nvPr>
        </p:nvSpPr>
        <p:spPr/>
        <p:txBody>
          <a:bodyPr/>
          <a:lstStyle/>
          <a:p>
            <a:pPr eaLnBrk="1" hangingPunct="1"/>
            <a:r>
              <a:rPr lang="zh-CN" altLang="en-US"/>
              <a:t>掉头车道</a:t>
            </a:r>
          </a:p>
        </p:txBody>
      </p:sp>
      <p:sp>
        <p:nvSpPr>
          <p:cNvPr id="12291" name="Rectangle 7">
            <a:extLst>
              <a:ext uri="{FF2B5EF4-FFF2-40B4-BE49-F238E27FC236}">
                <a16:creationId xmlns:a16="http://schemas.microsoft.com/office/drawing/2014/main" id="{C286A857-8E1F-431B-880C-FDE0D0502A15}"/>
              </a:ext>
            </a:extLst>
          </p:cNvPr>
          <p:cNvSpPr>
            <a:spLocks noGrp="1" noChangeArrowheads="1"/>
          </p:cNvSpPr>
          <p:nvPr>
            <p:ph type="body" idx="1"/>
          </p:nvPr>
        </p:nvSpPr>
        <p:spPr>
          <a:xfrm>
            <a:off x="1485900" y="1162050"/>
            <a:ext cx="6172200" cy="1409700"/>
          </a:xfrm>
        </p:spPr>
        <p:txBody>
          <a:bodyPr/>
          <a:lstStyle/>
          <a:p>
            <a:pPr eaLnBrk="1" hangingPunct="1"/>
            <a:r>
              <a:rPr lang="zh-CN" altLang="en-US"/>
              <a:t>基本信息</a:t>
            </a:r>
            <a:endParaRPr lang="en-US" altLang="zh-CN"/>
          </a:p>
          <a:p>
            <a:pPr lvl="1" eaLnBrk="1" hangingPunct="1"/>
            <a:r>
              <a:rPr lang="zh-CN" altLang="zh-CN"/>
              <a:t>掉头只有一条车道，掉头车辆主要是上一个交叉口的左转车辆</a:t>
            </a:r>
          </a:p>
          <a:p>
            <a:pPr lvl="1" eaLnBrk="1" hangingPunct="1"/>
            <a:endParaRPr lang="en-US" altLang="zh-CN"/>
          </a:p>
        </p:txBody>
      </p:sp>
      <p:pic>
        <p:nvPicPr>
          <p:cNvPr id="12292" name="图表 10">
            <a:extLst>
              <a:ext uri="{FF2B5EF4-FFF2-40B4-BE49-F238E27FC236}">
                <a16:creationId xmlns:a16="http://schemas.microsoft.com/office/drawing/2014/main" id="{676D33A7-71F1-4936-969F-9049D705949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160" y="2409825"/>
            <a:ext cx="5643563"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E5FA7DD2-9406-48B1-8D34-C7395B54D8A5}"/>
              </a:ext>
            </a:extLst>
          </p:cNvPr>
          <p:cNvSpPr txBox="1"/>
          <p:nvPr/>
        </p:nvSpPr>
        <p:spPr>
          <a:xfrm>
            <a:off x="1656160" y="4677966"/>
            <a:ext cx="5778103" cy="923330"/>
          </a:xfrm>
          <a:prstGeom prst="rect">
            <a:avLst/>
          </a:prstGeom>
          <a:noFill/>
        </p:spPr>
        <p:txBody>
          <a:bodyPr>
            <a:spAutoFit/>
          </a:bodyPr>
          <a:lstStyle/>
          <a:p>
            <a:pPr>
              <a:defRPr/>
            </a:pPr>
            <a:r>
              <a:rPr lang="zh-CN" altLang="zh-CN" dirty="0">
                <a:latin typeface="+mn-ea"/>
                <a:ea typeface="+mn-ea"/>
              </a:rPr>
              <a:t>掉头车道</a:t>
            </a:r>
            <a:r>
              <a:rPr lang="en-US" altLang="zh-CN" dirty="0">
                <a:latin typeface="+mn-ea"/>
                <a:ea typeface="+mn-ea"/>
              </a:rPr>
              <a:t>8:00~9:00</a:t>
            </a:r>
            <a:r>
              <a:rPr lang="zh-CN" altLang="zh-CN" dirty="0">
                <a:latin typeface="+mn-ea"/>
                <a:ea typeface="+mn-ea"/>
              </a:rPr>
              <a:t>的排队长度反而比</a:t>
            </a:r>
            <a:r>
              <a:rPr lang="en-US" altLang="zh-CN" dirty="0">
                <a:latin typeface="+mn-ea"/>
                <a:ea typeface="+mn-ea"/>
              </a:rPr>
              <a:t>9:00~10:30</a:t>
            </a:r>
            <a:r>
              <a:rPr lang="zh-CN" altLang="zh-CN" dirty="0">
                <a:latin typeface="+mn-ea"/>
                <a:ea typeface="+mn-ea"/>
              </a:rPr>
              <a:t>的长，但也比较均匀。</a:t>
            </a:r>
          </a:p>
          <a:p>
            <a:pPr>
              <a:defRPr/>
            </a:pPr>
            <a:endParaRPr lang="zh-CN" altLang="en-US" dirty="0">
              <a:latin typeface="+mn-ea"/>
              <a:ea typeface="+mn-ea"/>
            </a:endParaRPr>
          </a:p>
        </p:txBody>
      </p:sp>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7439AFB8-DB1C-45B3-A1CF-48FEC11E5306}"/>
              </a:ext>
            </a:extLst>
          </p:cNvPr>
          <p:cNvSpPr>
            <a:spLocks noGrp="1" noChangeArrowheads="1"/>
          </p:cNvSpPr>
          <p:nvPr>
            <p:ph type="title"/>
          </p:nvPr>
        </p:nvSpPr>
        <p:spPr/>
        <p:txBody>
          <a:bodyPr/>
          <a:lstStyle/>
          <a:p>
            <a:pPr eaLnBrk="1" hangingPunct="1"/>
            <a:r>
              <a:rPr lang="zh-CN" altLang="en-US"/>
              <a:t>排队期间出现的问题</a:t>
            </a:r>
          </a:p>
        </p:txBody>
      </p:sp>
      <p:sp>
        <p:nvSpPr>
          <p:cNvPr id="13315" name="Rectangle 5">
            <a:extLst>
              <a:ext uri="{FF2B5EF4-FFF2-40B4-BE49-F238E27FC236}">
                <a16:creationId xmlns:a16="http://schemas.microsoft.com/office/drawing/2014/main" id="{F2DBBD26-A365-4F94-B9B6-5217AE1485D1}"/>
              </a:ext>
            </a:extLst>
          </p:cNvPr>
          <p:cNvSpPr>
            <a:spLocks noGrp="1" noChangeArrowheads="1"/>
          </p:cNvSpPr>
          <p:nvPr>
            <p:ph type="body" idx="1"/>
          </p:nvPr>
        </p:nvSpPr>
        <p:spPr>
          <a:xfrm>
            <a:off x="1485900" y="1485900"/>
            <a:ext cx="6172200" cy="438150"/>
          </a:xfrm>
        </p:spPr>
        <p:txBody>
          <a:bodyPr/>
          <a:lstStyle/>
          <a:p>
            <a:pPr eaLnBrk="1" hangingPunct="1">
              <a:lnSpc>
                <a:spcPct val="90000"/>
              </a:lnSpc>
            </a:pPr>
            <a:r>
              <a:rPr lang="zh-CN" altLang="en-US"/>
              <a:t>掉头车道上车辆停滞产生的主动排队</a:t>
            </a:r>
            <a:endParaRPr lang="en-US" altLang="zh-CN"/>
          </a:p>
          <a:p>
            <a:pPr lvl="1" eaLnBrk="1" hangingPunct="1">
              <a:lnSpc>
                <a:spcPct val="90000"/>
              </a:lnSpc>
            </a:pPr>
            <a:r>
              <a:rPr lang="zh-CN" altLang="en-US"/>
              <a:t>二次排队</a:t>
            </a:r>
            <a:endParaRPr lang="en-US" altLang="zh-CN"/>
          </a:p>
        </p:txBody>
      </p:sp>
      <p:pic>
        <p:nvPicPr>
          <p:cNvPr id="13316" name="图片 1">
            <a:extLst>
              <a:ext uri="{FF2B5EF4-FFF2-40B4-BE49-F238E27FC236}">
                <a16:creationId xmlns:a16="http://schemas.microsoft.com/office/drawing/2014/main" id="{CBB1DD96-1576-4707-883D-AA72D83CA6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716" t="28677" r="31007" b="23087"/>
          <a:stretch>
            <a:fillRect/>
          </a:stretch>
        </p:blipFill>
        <p:spPr bwMode="auto">
          <a:xfrm>
            <a:off x="3707607" y="2409825"/>
            <a:ext cx="4080272"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5F857AF0-BAD7-44F1-AE0F-4866959C6568}"/>
              </a:ext>
            </a:extLst>
          </p:cNvPr>
          <p:cNvSpPr txBox="1"/>
          <p:nvPr/>
        </p:nvSpPr>
        <p:spPr>
          <a:xfrm>
            <a:off x="1356123" y="2462213"/>
            <a:ext cx="2244328" cy="2308324"/>
          </a:xfrm>
          <a:prstGeom prst="rect">
            <a:avLst/>
          </a:prstGeom>
          <a:noFill/>
        </p:spPr>
        <p:txBody>
          <a:bodyPr>
            <a:spAutoFit/>
          </a:bodyPr>
          <a:lstStyle/>
          <a:p>
            <a:pPr algn="ctr">
              <a:defRPr/>
            </a:pPr>
            <a:r>
              <a:rPr lang="zh-CN" altLang="en-US" dirty="0">
                <a:latin typeface="+mn-ea"/>
                <a:ea typeface="+mn-ea"/>
              </a:rPr>
              <a:t>原因分析</a:t>
            </a:r>
            <a:endParaRPr lang="en-US" altLang="zh-CN" dirty="0">
              <a:latin typeface="+mn-ea"/>
              <a:ea typeface="+mn-ea"/>
            </a:endParaRPr>
          </a:p>
          <a:p>
            <a:pPr algn="ctr">
              <a:defRPr/>
            </a:pPr>
            <a:r>
              <a:rPr lang="zh-CN" altLang="zh-CN" dirty="0">
                <a:latin typeface="+mn-ea"/>
                <a:ea typeface="+mn-ea"/>
              </a:rPr>
              <a:t>信号灯的设置</a:t>
            </a:r>
            <a:r>
              <a:rPr lang="zh-CN" altLang="en-US" dirty="0">
                <a:latin typeface="+mn-ea"/>
                <a:ea typeface="+mn-ea"/>
              </a:rPr>
              <a:t>不合理</a:t>
            </a:r>
            <a:endParaRPr lang="en-US" altLang="zh-CN" dirty="0">
              <a:latin typeface="+mn-ea"/>
              <a:ea typeface="+mn-ea"/>
            </a:endParaRPr>
          </a:p>
          <a:p>
            <a:pPr algn="ctr">
              <a:defRPr/>
            </a:pPr>
            <a:r>
              <a:rPr lang="zh-CN" altLang="zh-CN" dirty="0">
                <a:latin typeface="+mn-ea"/>
                <a:ea typeface="+mn-ea"/>
              </a:rPr>
              <a:t>掉头车道</a:t>
            </a:r>
            <a:r>
              <a:rPr lang="en-US" altLang="zh-CN" dirty="0">
                <a:latin typeface="+mn-ea"/>
                <a:ea typeface="+mn-ea"/>
              </a:rPr>
              <a:t>-&gt;BRT</a:t>
            </a:r>
            <a:r>
              <a:rPr lang="zh-CN" altLang="zh-CN" dirty="0">
                <a:latin typeface="+mn-ea"/>
                <a:ea typeface="+mn-ea"/>
              </a:rPr>
              <a:t>车道</a:t>
            </a:r>
            <a:r>
              <a:rPr lang="en-US" altLang="zh-CN" dirty="0">
                <a:latin typeface="+mn-ea"/>
                <a:ea typeface="+mn-ea"/>
              </a:rPr>
              <a:t>-&gt;</a:t>
            </a:r>
            <a:r>
              <a:rPr lang="zh-CN" altLang="zh-CN" dirty="0">
                <a:latin typeface="+mn-ea"/>
                <a:ea typeface="+mn-ea"/>
              </a:rPr>
              <a:t>直行车道</a:t>
            </a:r>
            <a:endParaRPr lang="en-US" altLang="zh-CN" dirty="0">
              <a:latin typeface="+mn-ea"/>
              <a:ea typeface="+mn-ea"/>
            </a:endParaRPr>
          </a:p>
          <a:p>
            <a:pPr algn="ctr">
              <a:defRPr/>
            </a:pPr>
            <a:endParaRPr lang="en-US" altLang="zh-CN" dirty="0">
              <a:latin typeface="+mn-ea"/>
              <a:ea typeface="+mn-ea"/>
            </a:endParaRPr>
          </a:p>
          <a:p>
            <a:pPr algn="ctr">
              <a:defRPr/>
            </a:pPr>
            <a:r>
              <a:rPr lang="zh-CN" altLang="zh-CN" dirty="0">
                <a:latin typeface="+mn-ea"/>
                <a:ea typeface="+mn-ea"/>
              </a:rPr>
              <a:t>车道的设置</a:t>
            </a:r>
            <a:endParaRPr lang="en-US" altLang="zh-CN" dirty="0">
              <a:latin typeface="+mn-ea"/>
              <a:ea typeface="+mn-ea"/>
            </a:endParaRPr>
          </a:p>
          <a:p>
            <a:pPr algn="ctr">
              <a:defRPr/>
            </a:pPr>
            <a:r>
              <a:rPr lang="en-US" altLang="zh-CN" dirty="0">
                <a:latin typeface="+mn-ea"/>
                <a:ea typeface="+mn-ea"/>
              </a:rPr>
              <a:t>BRT</a:t>
            </a:r>
            <a:r>
              <a:rPr lang="zh-CN" altLang="zh-CN" dirty="0">
                <a:latin typeface="+mn-ea"/>
                <a:ea typeface="+mn-ea"/>
              </a:rPr>
              <a:t>车道</a:t>
            </a:r>
            <a:r>
              <a:rPr lang="en-US" altLang="zh-CN" dirty="0">
                <a:latin typeface="+mn-ea"/>
                <a:ea typeface="+mn-ea"/>
              </a:rPr>
              <a:t>-&gt;</a:t>
            </a:r>
            <a:r>
              <a:rPr lang="zh-CN" altLang="zh-CN" dirty="0">
                <a:latin typeface="+mn-ea"/>
                <a:ea typeface="+mn-ea"/>
              </a:rPr>
              <a:t>掉头车道</a:t>
            </a:r>
            <a:r>
              <a:rPr lang="en-US" altLang="zh-CN" dirty="0">
                <a:latin typeface="+mn-ea"/>
                <a:ea typeface="+mn-ea"/>
              </a:rPr>
              <a:t>-&gt;</a:t>
            </a:r>
            <a:r>
              <a:rPr lang="zh-CN" altLang="zh-CN" dirty="0">
                <a:latin typeface="+mn-ea"/>
                <a:ea typeface="+mn-ea"/>
              </a:rPr>
              <a:t>直行车道</a:t>
            </a:r>
            <a:endParaRPr lang="zh-CN" altLang="en-US" dirty="0">
              <a:latin typeface="+mn-ea"/>
              <a:ea typeface="+mn-ea"/>
            </a:endParaRPr>
          </a:p>
        </p:txBody>
      </p:sp>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F04C0080-5331-4867-AD2F-50F0A25A3122}"/>
              </a:ext>
            </a:extLst>
          </p:cNvPr>
          <p:cNvSpPr>
            <a:spLocks noGrp="1" noChangeArrowheads="1"/>
          </p:cNvSpPr>
          <p:nvPr>
            <p:ph type="title"/>
          </p:nvPr>
        </p:nvSpPr>
        <p:spPr>
          <a:xfrm>
            <a:off x="1485900" y="357188"/>
            <a:ext cx="6172200" cy="1028700"/>
          </a:xfrm>
        </p:spPr>
        <p:txBody>
          <a:bodyPr/>
          <a:lstStyle/>
          <a:p>
            <a:r>
              <a:rPr lang="zh-CN" altLang="zh-CN" sz="2400" dirty="0"/>
              <a:t>根据队尾出租车预测不同类型车道最大排队长度</a:t>
            </a:r>
          </a:p>
        </p:txBody>
      </p:sp>
      <p:sp>
        <p:nvSpPr>
          <p:cNvPr id="15363" name="Rectangle 3">
            <a:extLst>
              <a:ext uri="{FF2B5EF4-FFF2-40B4-BE49-F238E27FC236}">
                <a16:creationId xmlns:a16="http://schemas.microsoft.com/office/drawing/2014/main" id="{A36244C7-5C34-44FE-93BD-1C7FCE30CE10}"/>
              </a:ext>
            </a:extLst>
          </p:cNvPr>
          <p:cNvSpPr>
            <a:spLocks noGrp="1" noChangeArrowheads="1"/>
          </p:cNvSpPr>
          <p:nvPr>
            <p:ph type="body" idx="1"/>
          </p:nvPr>
        </p:nvSpPr>
        <p:spPr/>
        <p:txBody>
          <a:bodyPr/>
          <a:lstStyle/>
          <a:p>
            <a:pPr eaLnBrk="1" hangingPunct="1"/>
            <a:r>
              <a:rPr lang="zh-CN" altLang="en-US"/>
              <a:t>直行车道出租车排队情况</a:t>
            </a:r>
            <a:endParaRPr lang="en-US" altLang="zh-CN"/>
          </a:p>
          <a:p>
            <a:pPr lvl="1" eaLnBrk="1" hangingPunct="1"/>
            <a:r>
              <a:rPr lang="en-US" altLang="zh-CN"/>
              <a:t>1</a:t>
            </a:r>
            <a:r>
              <a:rPr lang="zh-CN" altLang="zh-CN"/>
              <a:t>车道的车辆长度往往是最长的，因此出租车在来到</a:t>
            </a:r>
            <a:r>
              <a:rPr lang="en-US" altLang="zh-CN"/>
              <a:t>1</a:t>
            </a:r>
            <a:r>
              <a:rPr lang="zh-CN" altLang="zh-CN"/>
              <a:t>、</a:t>
            </a:r>
            <a:r>
              <a:rPr lang="en-US" altLang="zh-CN"/>
              <a:t>2</a:t>
            </a:r>
            <a:r>
              <a:rPr lang="zh-CN" altLang="zh-CN"/>
              <a:t>车道时经常选择变道去到</a:t>
            </a:r>
            <a:r>
              <a:rPr lang="en-US" altLang="zh-CN"/>
              <a:t>3</a:t>
            </a:r>
            <a:r>
              <a:rPr lang="zh-CN" altLang="zh-CN"/>
              <a:t>车道进行排队</a:t>
            </a:r>
            <a:endParaRPr lang="en-US" altLang="zh-CN"/>
          </a:p>
          <a:p>
            <a:pPr lvl="1" eaLnBrk="1" hangingPunct="1"/>
            <a:r>
              <a:rPr lang="zh-CN" altLang="zh-CN"/>
              <a:t>在</a:t>
            </a:r>
            <a:r>
              <a:rPr lang="en-US" altLang="zh-CN"/>
              <a:t>8:00~9:00</a:t>
            </a:r>
            <a:r>
              <a:rPr lang="zh-CN" altLang="zh-CN"/>
              <a:t>时段的队尾出租车位置测量时</a:t>
            </a:r>
            <a:r>
              <a:rPr lang="zh-CN" altLang="en-US"/>
              <a:t>，</a:t>
            </a:r>
            <a:r>
              <a:rPr lang="zh-CN" altLang="zh-CN"/>
              <a:t>最大排队长度的车道有出租车的概率仅有约</a:t>
            </a:r>
            <a:r>
              <a:rPr lang="en-US" altLang="zh-CN"/>
              <a:t>40~50%</a:t>
            </a:r>
            <a:r>
              <a:rPr lang="zh-CN" altLang="en-US"/>
              <a:t>。</a:t>
            </a:r>
            <a:r>
              <a:rPr lang="zh-CN" altLang="zh-CN"/>
              <a:t>且出租车的位置分布跨度较大，在车队前面、中间、后面均有一定程度的分布</a:t>
            </a:r>
            <a:r>
              <a:rPr lang="zh-CN" altLang="en-US"/>
              <a:t>。</a:t>
            </a:r>
            <a:endParaRPr lang="en-US" altLang="zh-CN"/>
          </a:p>
        </p:txBody>
      </p:sp>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内容占位符 1">
            <a:extLst>
              <a:ext uri="{FF2B5EF4-FFF2-40B4-BE49-F238E27FC236}">
                <a16:creationId xmlns:a16="http://schemas.microsoft.com/office/drawing/2014/main" id="{A6B41A49-451C-4F87-A48C-9B8AB1E102D9}"/>
              </a:ext>
            </a:extLst>
          </p:cNvPr>
          <p:cNvSpPr>
            <a:spLocks noGrp="1" noChangeArrowheads="1"/>
          </p:cNvSpPr>
          <p:nvPr>
            <p:ph idx="1"/>
          </p:nvPr>
        </p:nvSpPr>
        <p:spPr>
          <a:xfrm>
            <a:off x="1624013" y="4269581"/>
            <a:ext cx="6172200" cy="491729"/>
          </a:xfrm>
        </p:spPr>
        <p:txBody>
          <a:bodyPr/>
          <a:lstStyle/>
          <a:p>
            <a:r>
              <a:rPr lang="zh-CN" altLang="zh-CN"/>
              <a:t>该图中</a:t>
            </a:r>
            <a:r>
              <a:rPr lang="en-US" altLang="zh-CN"/>
              <a:t>50%</a:t>
            </a:r>
            <a:r>
              <a:rPr lang="zh-CN" altLang="zh-CN"/>
              <a:t>是出租车在队尾的情况。</a:t>
            </a:r>
          </a:p>
          <a:p>
            <a:endParaRPr lang="zh-CN" altLang="en-US"/>
          </a:p>
        </p:txBody>
      </p:sp>
      <p:graphicFrame>
        <p:nvGraphicFramePr>
          <p:cNvPr id="5" name="图表 4">
            <a:extLst>
              <a:ext uri="{FF2B5EF4-FFF2-40B4-BE49-F238E27FC236}">
                <a16:creationId xmlns:a16="http://schemas.microsoft.com/office/drawing/2014/main" id="{85D25A46-50C8-418D-9AA0-6CDA59A2933E}"/>
              </a:ext>
            </a:extLst>
          </p:cNvPr>
          <p:cNvGraphicFramePr/>
          <p:nvPr/>
        </p:nvGraphicFramePr>
        <p:xfrm>
          <a:off x="1934845" y="799465"/>
          <a:ext cx="5274310" cy="354457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表 14">
            <a:extLst>
              <a:ext uri="{FF2B5EF4-FFF2-40B4-BE49-F238E27FC236}">
                <a16:creationId xmlns:a16="http://schemas.microsoft.com/office/drawing/2014/main" id="{07803214-B7FF-436C-841F-552137F2CB3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737" y="519113"/>
            <a:ext cx="5778104" cy="3626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a:extLst>
              <a:ext uri="{FF2B5EF4-FFF2-40B4-BE49-F238E27FC236}">
                <a16:creationId xmlns:a16="http://schemas.microsoft.com/office/drawing/2014/main" id="{CD523175-0B8E-42A0-9D42-96FD4C07EE71}"/>
              </a:ext>
            </a:extLst>
          </p:cNvPr>
          <p:cNvSpPr>
            <a:spLocks noGrp="1" noChangeArrowheads="1"/>
          </p:cNvSpPr>
          <p:nvPr>
            <p:ph type="title"/>
          </p:nvPr>
        </p:nvSpPr>
        <p:spPr/>
        <p:txBody>
          <a:bodyPr/>
          <a:lstStyle/>
          <a:p>
            <a:r>
              <a:rPr lang="zh-CN" altLang="zh-CN"/>
              <a:t>最小二乘法拟合</a:t>
            </a:r>
            <a:endParaRPr lang="zh-CN" altLang="en-US"/>
          </a:p>
        </p:txBody>
      </p:sp>
      <p:sp>
        <p:nvSpPr>
          <p:cNvPr id="20483" name="内容占位符 2">
            <a:extLst>
              <a:ext uri="{FF2B5EF4-FFF2-40B4-BE49-F238E27FC236}">
                <a16:creationId xmlns:a16="http://schemas.microsoft.com/office/drawing/2014/main" id="{A3699B71-8058-418B-AA97-1235880C6644}"/>
              </a:ext>
            </a:extLst>
          </p:cNvPr>
          <p:cNvSpPr>
            <a:spLocks noGrp="1" noChangeArrowheads="1"/>
          </p:cNvSpPr>
          <p:nvPr>
            <p:ph idx="1"/>
          </p:nvPr>
        </p:nvSpPr>
        <p:spPr/>
        <p:txBody>
          <a:bodyPr/>
          <a:lstStyle/>
          <a:p>
            <a:pPr>
              <a:lnSpc>
                <a:spcPct val="90000"/>
              </a:lnSpc>
            </a:pPr>
            <a:r>
              <a:rPr lang="en-US" altLang="zh-CN"/>
              <a:t>y=bx+a</a:t>
            </a:r>
            <a:r>
              <a:rPr lang="zh-CN" altLang="zh-CN"/>
              <a:t>，得</a:t>
            </a:r>
            <a:r>
              <a:rPr lang="en-US" altLang="zh-CN"/>
              <a:t>b=0.539</a:t>
            </a:r>
            <a:r>
              <a:rPr lang="zh-CN" altLang="zh-CN"/>
              <a:t>，</a:t>
            </a:r>
            <a:r>
              <a:rPr lang="en-US" altLang="zh-CN"/>
              <a:t>a=34.12</a:t>
            </a:r>
          </a:p>
          <a:p>
            <a:pPr lvl="1">
              <a:lnSpc>
                <a:spcPct val="90000"/>
              </a:lnSpc>
            </a:pPr>
            <a:r>
              <a:rPr lang="zh-CN" altLang="zh-CN"/>
              <a:t>由于当排队长度大于</a:t>
            </a:r>
            <a:r>
              <a:rPr lang="en-US" altLang="zh-CN"/>
              <a:t>112</a:t>
            </a:r>
            <a:r>
              <a:rPr lang="zh-CN" altLang="zh-CN"/>
              <a:t>时，会出现二次排队的情况，即将</a:t>
            </a:r>
            <a:r>
              <a:rPr lang="en-US" altLang="zh-CN"/>
              <a:t>112</a:t>
            </a:r>
            <a:r>
              <a:rPr lang="zh-CN" altLang="zh-CN"/>
              <a:t>定为排队长度在线性模型中的最大限度。而该模型只能符合预估当</a:t>
            </a:r>
            <a:r>
              <a:rPr lang="en-US" altLang="zh-CN"/>
              <a:t>bx+a</a:t>
            </a:r>
            <a:r>
              <a:rPr lang="zh-CN" altLang="zh-CN"/>
              <a:t>≤</a:t>
            </a:r>
            <a:r>
              <a:rPr lang="en-US" altLang="zh-CN"/>
              <a:t>x</a:t>
            </a:r>
            <a:r>
              <a:rPr lang="zh-CN" altLang="zh-CN"/>
              <a:t>时即</a:t>
            </a:r>
            <a:r>
              <a:rPr lang="en-US" altLang="zh-CN"/>
              <a:t>x</a:t>
            </a:r>
            <a:r>
              <a:rPr lang="zh-CN" altLang="zh-CN"/>
              <a:t>≤</a:t>
            </a:r>
            <a:r>
              <a:rPr lang="en-US" altLang="zh-CN"/>
              <a:t>74</a:t>
            </a:r>
            <a:r>
              <a:rPr lang="zh-CN" altLang="zh-CN"/>
              <a:t>的情况。</a:t>
            </a:r>
            <a:endParaRPr lang="en-US" altLang="zh-CN"/>
          </a:p>
          <a:p>
            <a:pPr lvl="1">
              <a:lnSpc>
                <a:spcPct val="90000"/>
              </a:lnSpc>
            </a:pPr>
            <a:r>
              <a:rPr lang="zh-CN" altLang="zh-CN"/>
              <a:t>在直行车道上，</a:t>
            </a:r>
            <a:r>
              <a:rPr lang="en-US" altLang="zh-CN"/>
              <a:t>x&gt;74</a:t>
            </a:r>
            <a:r>
              <a:rPr lang="zh-CN" altLang="zh-CN"/>
              <a:t>的情况比较少，在样本数据中，只有 一个样本的出租车位置大于</a:t>
            </a:r>
            <a:r>
              <a:rPr lang="en-US" altLang="zh-CN"/>
              <a:t>74</a:t>
            </a:r>
            <a:r>
              <a:rPr lang="zh-CN" altLang="zh-CN"/>
              <a:t>，因此该模型大致可以预估排队长度的情况，但是误差较大。标准差σ</a:t>
            </a:r>
            <a:r>
              <a:rPr lang="en-US" altLang="zh-CN"/>
              <a:t>=14.87m</a:t>
            </a:r>
            <a:endParaRPr lang="zh-CN" altLang="zh-CN"/>
          </a:p>
          <a:p>
            <a:pPr lvl="1">
              <a:lnSpc>
                <a:spcPct val="90000"/>
              </a:lnSpc>
            </a:pPr>
            <a:endParaRPr lang="zh-CN" altLang="zh-CN"/>
          </a:p>
          <a:p>
            <a:pPr lvl="1">
              <a:lnSpc>
                <a:spcPct val="90000"/>
              </a:lnSpc>
            </a:pPr>
            <a:endParaRPr lang="en-US" altLang="zh-CN" sz="1500">
              <a:latin typeface="Arial" panose="020B0604020202020204" pitchFamily="34" charset="0"/>
            </a:endParaRPr>
          </a:p>
          <a:p>
            <a:pPr lvl="1">
              <a:lnSpc>
                <a:spcPct val="90000"/>
              </a:lnSpc>
            </a:pPr>
            <a:endParaRPr lang="en-US" altLang="zh-CN" sz="1500">
              <a:latin typeface="Arial" panose="020B0604020202020204" pitchFamily="34" charset="0"/>
            </a:endParaRPr>
          </a:p>
        </p:txBody>
      </p:sp>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Grp="1"/>
          </p:cNvSpPr>
          <p:nvPr>
            <p:ph type="title"/>
          </p:nvPr>
        </p:nvSpPr>
        <p:spPr>
          <a:xfrm>
            <a:off x="516732" y="267494"/>
            <a:ext cx="8229600" cy="1028700"/>
          </a:xfrm>
          <a:ln/>
        </p:spPr>
        <p:txBody>
          <a:bodyPr vert="horz" wrap="square" lIns="68580" tIns="34290" rIns="68580" bIns="34290" numCol="1" anchor="ctr" anchorCtr="0" compatLnSpc="1">
            <a:prstTxWarp prst="textNoShape">
              <a:avLst/>
            </a:prstTxWarp>
          </a:bodyPr>
          <a:lstStyle/>
          <a:p>
            <a:pPr eaLnBrk="1" hangingPunct="1"/>
            <a:r>
              <a:rPr lang="zh-CN" altLang="en-US" dirty="0"/>
              <a:t>南进道口</a:t>
            </a:r>
          </a:p>
        </p:txBody>
      </p:sp>
      <p:sp>
        <p:nvSpPr>
          <p:cNvPr id="196618" name="Rectangle 10"/>
          <p:cNvSpPr>
            <a:spLocks noGrp="1"/>
          </p:cNvSpPr>
          <p:nvPr>
            <p:ph idx="1"/>
          </p:nvPr>
        </p:nvSpPr>
        <p:spPr>
          <a:xfrm>
            <a:off x="611560" y="1419622"/>
            <a:ext cx="6172200" cy="545790"/>
          </a:xfrm>
          <a:ln/>
        </p:spPr>
        <p:txBody>
          <a:bodyPr vert="horz" wrap="square" lIns="68580" tIns="34290" rIns="68580" bIns="34290" numCol="1" anchor="t" anchorCtr="0" compatLnSpc="1">
            <a:prstTxWarp prst="textNoShape">
              <a:avLst/>
            </a:prstTxWarp>
          </a:bodyPr>
          <a:lstStyle/>
          <a:p>
            <a:pPr marL="342900" lvl="1" indent="0" eaLnBrk="1" hangingPunct="1">
              <a:buNone/>
            </a:pPr>
            <a:r>
              <a:rPr lang="zh-CN" altLang="en-US" sz="1350" dirty="0">
                <a:latin typeface="+mn-ea"/>
              </a:rPr>
              <a:t>基本信息：直行有三条车道，从左至右分别记为</a:t>
            </a:r>
            <a:r>
              <a:rPr lang="en-US" altLang="zh-CN" sz="1350" dirty="0">
                <a:latin typeface="+mn-ea"/>
              </a:rPr>
              <a:t>1</a:t>
            </a:r>
            <a:r>
              <a:rPr lang="zh-CN" altLang="en-US" sz="1350" dirty="0">
                <a:latin typeface="+mn-ea"/>
              </a:rPr>
              <a:t>，</a:t>
            </a:r>
            <a:r>
              <a:rPr lang="en-US" altLang="zh-CN" sz="1350" dirty="0">
                <a:latin typeface="+mn-ea"/>
              </a:rPr>
              <a:t>2</a:t>
            </a:r>
            <a:r>
              <a:rPr lang="zh-CN" altLang="en-US" sz="1350" dirty="0">
                <a:latin typeface="+mn-ea"/>
              </a:rPr>
              <a:t>，</a:t>
            </a:r>
            <a:r>
              <a:rPr lang="en-US" altLang="zh-CN" sz="1350" dirty="0">
                <a:latin typeface="+mn-ea"/>
              </a:rPr>
              <a:t>3</a:t>
            </a:r>
            <a:r>
              <a:rPr lang="zh-CN" altLang="en-US" sz="1350" dirty="0">
                <a:latin typeface="+mn-ea"/>
              </a:rPr>
              <a:t>车道，有一条掉头车道，一条右转车道。</a:t>
            </a:r>
          </a:p>
          <a:p>
            <a:pPr marL="342900" lvl="1" indent="0" eaLnBrk="1" hangingPunct="1">
              <a:buNone/>
            </a:pPr>
            <a:endParaRPr lang="zh-CN" altLang="en-US" sz="1200" dirty="0">
              <a:latin typeface="宋体" panose="02010600030101010101" pitchFamily="2" charset="-122"/>
              <a:ea typeface="宋体" panose="02010600030101010101" pitchFamily="2" charset="-122"/>
            </a:endParaRPr>
          </a:p>
          <a:p>
            <a:pPr marL="342900" lvl="1" indent="0" eaLnBrk="1" hangingPunct="1">
              <a:buNone/>
            </a:pPr>
            <a:endParaRPr lang="zh-CN" altLang="en-US" sz="1200" dirty="0">
              <a:latin typeface="宋体" panose="02010600030101010101" pitchFamily="2" charset="-122"/>
              <a:ea typeface="宋体" panose="02010600030101010101" pitchFamily="2" charset="-122"/>
            </a:endParaRPr>
          </a:p>
        </p:txBody>
      </p:sp>
      <p:pic>
        <p:nvPicPr>
          <p:cNvPr id="2" name="图片 1"/>
          <p:cNvPicPr>
            <a:picLocks noChangeAspect="1"/>
          </p:cNvPicPr>
          <p:nvPr>
            <p:custDataLst>
              <p:tags r:id="rId1"/>
            </p:custDataLst>
          </p:nvPr>
        </p:nvPicPr>
        <p:blipFill>
          <a:blip r:embed="rId4"/>
          <a:stretch>
            <a:fillRect/>
          </a:stretch>
        </p:blipFill>
        <p:spPr>
          <a:xfrm>
            <a:off x="4631532" y="1734503"/>
            <a:ext cx="2891314" cy="2731770"/>
          </a:xfrm>
          <a:prstGeom prst="rect">
            <a:avLst/>
          </a:prstGeom>
        </p:spPr>
      </p:pic>
      <p:sp>
        <p:nvSpPr>
          <p:cNvPr id="3" name="文本框 2">
            <a:extLst>
              <a:ext uri="{FF2B5EF4-FFF2-40B4-BE49-F238E27FC236}">
                <a16:creationId xmlns:a16="http://schemas.microsoft.com/office/drawing/2014/main" id="{9161728F-22D2-4F6C-B453-57F41236B5E8}"/>
              </a:ext>
            </a:extLst>
          </p:cNvPr>
          <p:cNvSpPr txBox="1"/>
          <p:nvPr/>
        </p:nvSpPr>
        <p:spPr>
          <a:xfrm>
            <a:off x="827584" y="2302569"/>
            <a:ext cx="3350611" cy="1846659"/>
          </a:xfrm>
          <a:prstGeom prst="rect">
            <a:avLst/>
          </a:prstGeom>
          <a:noFill/>
        </p:spPr>
        <p:txBody>
          <a:bodyPr wrap="square" rtlCol="0">
            <a:spAutoFit/>
          </a:bodyPr>
          <a:lstStyle/>
          <a:p>
            <a:pPr lvl="1" eaLnBrk="1" hangingPunct="1"/>
            <a:r>
              <a:rPr lang="zh-CN" altLang="en-US" sz="1600" dirty="0">
                <a:latin typeface="+mn-ea"/>
                <a:ea typeface="+mn-ea"/>
              </a:rPr>
              <a:t>由于掉头车道数量基本不超过3辆，且为专用车道，不会造成拥堵等情况，</a:t>
            </a:r>
          </a:p>
          <a:p>
            <a:pPr lvl="1" eaLnBrk="1" hangingPunct="1"/>
            <a:r>
              <a:rPr lang="zh-CN" altLang="en-US" sz="1600" dirty="0">
                <a:latin typeface="+mn-ea"/>
                <a:ea typeface="+mn-ea"/>
              </a:rPr>
              <a:t>实际调查中不予考虑。以下仅研究</a:t>
            </a:r>
          </a:p>
          <a:p>
            <a:pPr lvl="1" eaLnBrk="1" hangingPunct="1"/>
            <a:r>
              <a:rPr lang="zh-CN" altLang="en-US" sz="1600" dirty="0">
                <a:latin typeface="+mn-ea"/>
                <a:ea typeface="+mn-ea"/>
              </a:rPr>
              <a:t>直行车道。</a:t>
            </a:r>
          </a:p>
          <a:p>
            <a:endParaRPr lang="zh-CN" altLang="en-US" dirty="0">
              <a:latin typeface="+mn-ea"/>
              <a:ea typeface="+mn-ea"/>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8"/>
                                        </p:tgtEl>
                                        <p:attrNameLst>
                                          <p:attrName>style.visibility</p:attrName>
                                        </p:attrNameLst>
                                      </p:cBhvr>
                                      <p:to>
                                        <p:strVal val="visible"/>
                                      </p:to>
                                    </p:set>
                                    <p:anim calcmode="lin" valueType="num">
                                      <p:cBhvr additive="base">
                                        <p:cTn id="7" dur="500" fill="hold"/>
                                        <p:tgtEl>
                                          <p:spTgt spid="196618"/>
                                        </p:tgtEl>
                                        <p:attrNameLst>
                                          <p:attrName>ppt_x</p:attrName>
                                        </p:attrNameLst>
                                      </p:cBhvr>
                                      <p:tavLst>
                                        <p:tav tm="0">
                                          <p:val>
                                            <p:strVal val="0-#ppt_w/2"/>
                                          </p:val>
                                        </p:tav>
                                        <p:tav tm="100000">
                                          <p:val>
                                            <p:strVal val="#ppt_x"/>
                                          </p:val>
                                        </p:tav>
                                      </p:tavLst>
                                    </p:anim>
                                    <p:anim calcmode="lin" valueType="num">
                                      <p:cBhvr additive="base">
                                        <p:cTn id="8" dur="500" fill="hold"/>
                                        <p:tgtEl>
                                          <p:spTgt spid="1966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1"/>
          <p:cNvSpPr>
            <a:spLocks noGrp="1"/>
          </p:cNvSpPr>
          <p:nvPr>
            <p:ph type="title"/>
          </p:nvPr>
        </p:nvSpPr>
        <p:spPr>
          <a:xfrm>
            <a:off x="1485900" y="342900"/>
            <a:ext cx="2672239" cy="770573"/>
          </a:xfrm>
          <a:ln/>
        </p:spPr>
        <p:txBody>
          <a:bodyPr vert="horz" wrap="square" lIns="68580" tIns="34290" rIns="68580" bIns="34290" numCol="1" anchor="ctr" anchorCtr="0" compatLnSpc="1">
            <a:prstTxWarp prst="textNoShape">
              <a:avLst/>
            </a:prstTxWarp>
          </a:bodyPr>
          <a:lstStyle/>
          <a:p>
            <a:pPr eaLnBrk="1" hangingPunct="1"/>
            <a:r>
              <a:rPr lang="zh-CN" altLang="en-US" sz="2400" dirty="0"/>
              <a:t>排队长度数据分析</a:t>
            </a:r>
          </a:p>
        </p:txBody>
      </p:sp>
      <p:sp>
        <p:nvSpPr>
          <p:cNvPr id="8195" name="Rectangle 12"/>
          <p:cNvSpPr>
            <a:spLocks noGrp="1"/>
          </p:cNvSpPr>
          <p:nvPr>
            <p:ph idx="1"/>
          </p:nvPr>
        </p:nvSpPr>
        <p:spPr>
          <a:xfrm>
            <a:off x="1485900" y="1113472"/>
            <a:ext cx="6172200" cy="3287078"/>
          </a:xfrm>
          <a:ln/>
        </p:spPr>
        <p:txBody>
          <a:bodyPr vert="horz" wrap="square" lIns="68580" tIns="34290" rIns="68580" bIns="34290" numCol="1" anchor="t" anchorCtr="0" compatLnSpc="1">
            <a:prstTxWarp prst="textNoShape">
              <a:avLst/>
            </a:prstTxWarp>
          </a:bodyPr>
          <a:lstStyle/>
          <a:p>
            <a:pPr marL="0" indent="0" eaLnBrk="1" hangingPunct="1">
              <a:buNone/>
            </a:pPr>
            <a:r>
              <a:rPr lang="en-US" altLang="zh-CN" sz="1500" dirty="0"/>
              <a:t>    </a:t>
            </a:r>
            <a:r>
              <a:rPr lang="zh-CN" altLang="en-US" sz="1500" dirty="0"/>
              <a:t>下面是两次调查中排队长度时变图，可以看到，两次曲线都具有一定的周期变化，即在达到一个较高的值之后下一轮周期又变为一个较小值。由此可以看出车陂路路段信号灯并不是点控，本交叉口的排队长短一定程度上取决于上一个交叉口的放行时间。而排队长度的时长时短说明本方向绿波带的设置效果不太稳定。</a:t>
            </a:r>
          </a:p>
        </p:txBody>
      </p:sp>
      <p:pic>
        <p:nvPicPr>
          <p:cNvPr id="10" name="图片 8" descr="交调图片"/>
          <p:cNvPicPr>
            <a:picLocks noChangeAspect="1"/>
          </p:cNvPicPr>
          <p:nvPr/>
        </p:nvPicPr>
        <p:blipFill>
          <a:blip r:embed="rId3"/>
          <a:stretch>
            <a:fillRect/>
          </a:stretch>
        </p:blipFill>
        <p:spPr>
          <a:xfrm>
            <a:off x="2471738" y="2367202"/>
            <a:ext cx="3954780" cy="2033111"/>
          </a:xfrm>
          <a:prstGeom prst="rect">
            <a:avLst/>
          </a:prstGeom>
          <a:noFill/>
          <a:ln>
            <a:noFill/>
          </a:ln>
        </p:spPr>
      </p:pic>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7"/>
          <p:cNvSpPr>
            <a:spLocks noGrp="1"/>
          </p:cNvSpPr>
          <p:nvPr>
            <p:ph idx="1"/>
          </p:nvPr>
        </p:nvSpPr>
        <p:spPr>
          <a:xfrm>
            <a:off x="899592" y="627534"/>
            <a:ext cx="6758508" cy="3773016"/>
          </a:xfrm>
          <a:ln/>
        </p:spPr>
        <p:txBody>
          <a:bodyPr vert="horz" wrap="square" lIns="68580" tIns="34290" rIns="68580" bIns="34290" numCol="1" anchor="t" anchorCtr="0" compatLnSpc="1">
            <a:prstTxWarp prst="textNoShape">
              <a:avLst/>
            </a:prstTxWarp>
          </a:bodyPr>
          <a:lstStyle/>
          <a:p>
            <a:pPr marL="0" indent="0" eaLnBrk="1" hangingPunct="1">
              <a:buNone/>
            </a:pPr>
            <a:r>
              <a:rPr lang="en-US" altLang="zh-CN" sz="1800" dirty="0">
                <a:latin typeface="宋体" panose="02010600030101010101" pitchFamily="2" charset="-122"/>
                <a:ea typeface="宋体" panose="02010600030101010101" pitchFamily="2" charset="-122"/>
              </a:rPr>
              <a:t>  </a:t>
            </a:r>
            <a:r>
              <a:rPr lang="zh-CN" altLang="en-US" sz="1600" dirty="0">
                <a:latin typeface="+mn-ea"/>
              </a:rPr>
              <a:t>由队尾长度和排队车辆数的图像可看出队尾长度与排队车辆数的曲线基本吻合，所以得出在此路口的车头间距比较稳定，可以通过测量排队长度和排队车辆数计算得到（计算得到车头间距为6.413373907）</a:t>
            </a:r>
            <a:r>
              <a:rPr lang="zh-CN" altLang="en-US" sz="1800" dirty="0">
                <a:latin typeface="宋体" panose="02010600030101010101" pitchFamily="2" charset="-122"/>
                <a:ea typeface="宋体" panose="02010600030101010101" pitchFamily="2" charset="-122"/>
              </a:rPr>
              <a:t>。</a:t>
            </a:r>
          </a:p>
          <a:p>
            <a:pPr marL="0" indent="0" eaLnBrk="1" hangingPunct="1">
              <a:buNone/>
            </a:pPr>
            <a:endParaRPr lang="zh-CN" altLang="en-US" sz="1800" dirty="0">
              <a:latin typeface="宋体" panose="02010600030101010101" pitchFamily="2" charset="-122"/>
              <a:ea typeface="宋体" panose="02010600030101010101" pitchFamily="2" charset="-122"/>
            </a:endParaRPr>
          </a:p>
        </p:txBody>
      </p:sp>
      <p:graphicFrame>
        <p:nvGraphicFramePr>
          <p:cNvPr id="2" name="图表 8"/>
          <p:cNvGraphicFramePr/>
          <p:nvPr>
            <p:extLst>
              <p:ext uri="{D42A27DB-BD31-4B8C-83A1-F6EECF244321}">
                <p14:modId xmlns:p14="http://schemas.microsoft.com/office/powerpoint/2010/main" val="2627894900"/>
              </p:ext>
            </p:extLst>
          </p:nvPr>
        </p:nvGraphicFramePr>
        <p:xfrm>
          <a:off x="1187624" y="1707654"/>
          <a:ext cx="6192688" cy="26642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ln/>
        </p:spPr>
        <p:txBody>
          <a:bodyPr vert="horz" wrap="square" lIns="68580" tIns="34290" rIns="68580" bIns="34290" numCol="1" anchor="ctr" anchorCtr="0" compatLnSpc="1">
            <a:prstTxWarp prst="textNoShape">
              <a:avLst/>
            </a:prstTxWarp>
          </a:bodyPr>
          <a:lstStyle/>
          <a:p>
            <a:r>
              <a:rPr lang="zh-CN" altLang="en-US" sz="2800" dirty="0">
                <a:latin typeface="宋体" panose="02010600030101010101" pitchFamily="2" charset="-122"/>
                <a:ea typeface="宋体" panose="02010600030101010101" pitchFamily="2" charset="-122"/>
              </a:rPr>
              <a:t>最大排队长度分析结论</a:t>
            </a:r>
          </a:p>
        </p:txBody>
      </p:sp>
      <p:sp>
        <p:nvSpPr>
          <p:cNvPr id="18435" name="内容占位符 2"/>
          <p:cNvSpPr>
            <a:spLocks noGrp="1"/>
          </p:cNvSpPr>
          <p:nvPr>
            <p:ph idx="1"/>
          </p:nvPr>
        </p:nvSpPr>
        <p:spPr>
          <a:ln/>
        </p:spPr>
        <p:txBody>
          <a:bodyPr vert="horz" wrap="square" lIns="68580" tIns="34290" rIns="68580" bIns="34290" numCol="1" anchor="t" anchorCtr="0" compatLnSpc="1">
            <a:prstTxWarp prst="textNoShape">
              <a:avLst/>
            </a:prstTxWarp>
          </a:bodyPr>
          <a:lstStyle/>
          <a:p>
            <a:pPr marL="342900" lvl="1" indent="0" eaLnBrk="1" hangingPunct="1">
              <a:buNone/>
            </a:pPr>
            <a:r>
              <a:rPr lang="zh-CN" altLang="en-US" sz="1800" dirty="0">
                <a:solidFill>
                  <a:schemeClr val="tx1"/>
                </a:solidFill>
                <a:latin typeface="+mn-ea"/>
                <a:cs typeface="宋体" panose="02010600030101010101" pitchFamily="2" charset="-122"/>
              </a:rPr>
              <a:t>1. 最大排队长度具有周期性变化，说明车陂路路段信号控制并不是单一控制。</a:t>
            </a:r>
          </a:p>
          <a:p>
            <a:pPr marL="342900" lvl="1" indent="0" eaLnBrk="1" hangingPunct="1">
              <a:buNone/>
            </a:pPr>
            <a:r>
              <a:rPr lang="zh-CN" altLang="en-US" sz="1800" dirty="0">
                <a:solidFill>
                  <a:schemeClr val="tx1"/>
                </a:solidFill>
                <a:latin typeface="+mn-ea"/>
                <a:cs typeface="宋体" panose="02010600030101010101" pitchFamily="2" charset="-122"/>
              </a:rPr>
              <a:t>2. 最大排队长度和排队车辆数大致呈线性，车头间距可以得到一个比较稳定的值。</a:t>
            </a:r>
          </a:p>
          <a:p>
            <a:pPr marL="342900" lvl="1" indent="0" eaLnBrk="1" hangingPunct="1">
              <a:buNone/>
            </a:pPr>
            <a:r>
              <a:rPr lang="zh-CN" altLang="en-US" sz="1800" dirty="0">
                <a:solidFill>
                  <a:schemeClr val="tx1"/>
                </a:solidFill>
                <a:latin typeface="+mn-ea"/>
                <a:cs typeface="宋体" panose="02010600030101010101" pitchFamily="2" charset="-122"/>
              </a:rPr>
              <a:t>3. 在9：00-10：30这一段时间里，最大排队长度除了周期性变化外基本稳定，平均最大排队长度为</a:t>
            </a:r>
            <a:r>
              <a:rPr lang="en-US" altLang="zh-CN" sz="1800" dirty="0">
                <a:solidFill>
                  <a:schemeClr val="tx1"/>
                </a:solidFill>
                <a:latin typeface="+mn-ea"/>
                <a:cs typeface="宋体" panose="02010600030101010101" pitchFamily="2" charset="-122"/>
              </a:rPr>
              <a:t>49.16</a:t>
            </a:r>
            <a:r>
              <a:rPr lang="zh-CN" altLang="en-US" sz="1800" dirty="0">
                <a:solidFill>
                  <a:schemeClr val="tx1"/>
                </a:solidFill>
                <a:latin typeface="+mn-ea"/>
                <a:cs typeface="宋体" panose="02010600030101010101" pitchFamily="2" charset="-122"/>
              </a:rPr>
              <a:t>米，队尾长度不超过</a:t>
            </a:r>
            <a:r>
              <a:rPr lang="en-US" altLang="zh-CN" sz="1800" dirty="0">
                <a:solidFill>
                  <a:schemeClr val="tx1"/>
                </a:solidFill>
                <a:latin typeface="+mn-ea"/>
                <a:cs typeface="宋体" panose="02010600030101010101" pitchFamily="2" charset="-122"/>
              </a:rPr>
              <a:t>90</a:t>
            </a:r>
            <a:r>
              <a:rPr lang="zh-CN" altLang="en-US" sz="1800" dirty="0">
                <a:solidFill>
                  <a:schemeClr val="tx1"/>
                </a:solidFill>
                <a:latin typeface="+mn-ea"/>
                <a:cs typeface="宋体" panose="02010600030101010101" pitchFamily="2" charset="-122"/>
              </a:rPr>
              <a:t>米。</a:t>
            </a:r>
          </a:p>
        </p:txBody>
      </p:sp>
    </p:spTree>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Grp="1"/>
          </p:cNvSpPr>
          <p:nvPr>
            <p:ph type="title"/>
          </p:nvPr>
        </p:nvSpPr>
        <p:spPr/>
        <p:txBody>
          <a:bodyPr vert="horz" wrap="square" lIns="68580" tIns="34290" rIns="68580" bIns="34290" numCol="1" anchor="ctr" anchorCtr="0" compatLnSpc="1">
            <a:prstTxWarp prst="textNoShape">
              <a:avLst/>
            </a:prstTxWarp>
          </a:bodyPr>
          <a:lstStyle/>
          <a:p>
            <a:pPr eaLnBrk="1" hangingPunct="1"/>
            <a:r>
              <a:rPr lang="zh-CN" altLang="en-US" dirty="0"/>
              <a:t>北进道口</a:t>
            </a:r>
          </a:p>
        </p:txBody>
      </p:sp>
      <p:sp>
        <p:nvSpPr>
          <p:cNvPr id="196618" name="Rectangle 10"/>
          <p:cNvSpPr>
            <a:spLocks noGrp="1"/>
          </p:cNvSpPr>
          <p:nvPr>
            <p:ph idx="1"/>
          </p:nvPr>
        </p:nvSpPr>
        <p:spPr/>
        <p:txBody>
          <a:bodyPr vert="horz" wrap="square" lIns="68580" tIns="34290" rIns="68580" bIns="34290" numCol="1" anchor="t" anchorCtr="0" compatLnSpc="1">
            <a:prstTxWarp prst="textNoShape">
              <a:avLst/>
            </a:prstTxWarp>
          </a:bodyPr>
          <a:lstStyle/>
          <a:p>
            <a:pPr marL="342900" lvl="1" indent="0" eaLnBrk="1" hangingPunct="1">
              <a:buNone/>
            </a:pPr>
            <a:r>
              <a:rPr sz="1200" dirty="0">
                <a:latin typeface="宋体" panose="02010600030101010101" pitchFamily="2" charset="-122"/>
                <a:ea typeface="宋体" panose="02010600030101010101" pitchFamily="2" charset="-122"/>
              </a:rPr>
              <a:t>1、直行车道：</a:t>
            </a:r>
          </a:p>
          <a:p>
            <a:pPr marL="342900" lvl="1" indent="0" eaLnBrk="1" hangingPunct="1">
              <a:buNone/>
            </a:pPr>
            <a:r>
              <a:rPr sz="1200" dirty="0">
                <a:latin typeface="宋体" panose="02010600030101010101" pitchFamily="2" charset="-122"/>
                <a:ea typeface="宋体" panose="02010600030101010101" pitchFamily="2" charset="-122"/>
              </a:rPr>
              <a:t>(1)基本信息：</a:t>
            </a:r>
          </a:p>
          <a:p>
            <a:pPr marL="342900" lvl="1" indent="0" eaLnBrk="1" hangingPunct="1">
              <a:buNone/>
            </a:pPr>
            <a:r>
              <a:rPr sz="1200" dirty="0">
                <a:latin typeface="宋体" panose="02010600030101010101" pitchFamily="2" charset="-122"/>
                <a:ea typeface="宋体" panose="02010600030101010101" pitchFamily="2" charset="-122"/>
              </a:rPr>
              <a:t>直行车道有四条车道从左至右依次编号为1，2，3，4，其中4车道为直行右转合用车道，在道路标线由虚变实处分为右转道和直行道两条如图1、图2所示。</a:t>
            </a:r>
          </a:p>
        </p:txBody>
      </p:sp>
      <p:pic>
        <p:nvPicPr>
          <p:cNvPr id="2" name="图片 1"/>
          <p:cNvPicPr>
            <a:picLocks noChangeAspect="1"/>
          </p:cNvPicPr>
          <p:nvPr>
            <p:custDataLst>
              <p:tags r:id="rId1"/>
            </p:custDataLst>
          </p:nvPr>
        </p:nvPicPr>
        <p:blipFill>
          <a:blip r:embed="rId4"/>
          <a:stretch>
            <a:fillRect/>
          </a:stretch>
        </p:blipFill>
        <p:spPr>
          <a:xfrm>
            <a:off x="2201704" y="2324577"/>
            <a:ext cx="1802130" cy="1842611"/>
          </a:xfrm>
          <a:prstGeom prst="rect">
            <a:avLst/>
          </a:prstGeom>
        </p:spPr>
      </p:pic>
      <p:pic>
        <p:nvPicPr>
          <p:cNvPr id="3" name="图片 2" descr="2"/>
          <p:cNvPicPr>
            <a:picLocks noChangeAspect="1"/>
          </p:cNvPicPr>
          <p:nvPr/>
        </p:nvPicPr>
        <p:blipFill>
          <a:blip r:embed="rId5"/>
          <a:stretch>
            <a:fillRect/>
          </a:stretch>
        </p:blipFill>
        <p:spPr>
          <a:xfrm>
            <a:off x="4715114" y="2471024"/>
            <a:ext cx="1789271" cy="1549241"/>
          </a:xfrm>
          <a:prstGeom prst="rect">
            <a:avLst/>
          </a:prstGeom>
          <a:noFill/>
          <a:ln>
            <a:noFill/>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8"/>
                                        </p:tgtEl>
                                        <p:attrNameLst>
                                          <p:attrName>style.visibility</p:attrName>
                                        </p:attrNameLst>
                                      </p:cBhvr>
                                      <p:to>
                                        <p:strVal val="visible"/>
                                      </p:to>
                                    </p:set>
                                    <p:anim calcmode="lin" valueType="num">
                                      <p:cBhvr additive="base">
                                        <p:cTn id="7" dur="500" fill="hold"/>
                                        <p:tgtEl>
                                          <p:spTgt spid="196618"/>
                                        </p:tgtEl>
                                        <p:attrNameLst>
                                          <p:attrName>ppt_x</p:attrName>
                                        </p:attrNameLst>
                                      </p:cBhvr>
                                      <p:tavLst>
                                        <p:tav tm="0">
                                          <p:val>
                                            <p:strVal val="0-#ppt_w/2"/>
                                          </p:val>
                                        </p:tav>
                                        <p:tav tm="100000">
                                          <p:val>
                                            <p:strVal val="#ppt_x"/>
                                          </p:val>
                                        </p:tav>
                                      </p:tavLst>
                                    </p:anim>
                                    <p:anim calcmode="lin" valueType="num">
                                      <p:cBhvr additive="base">
                                        <p:cTn id="8" dur="500" fill="hold"/>
                                        <p:tgtEl>
                                          <p:spTgt spid="1966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603409"/>
            <a:ext cx="6172200" cy="3797141"/>
          </a:xfrm>
        </p:spPr>
        <p:txBody>
          <a:bodyPr/>
          <a:lstStyle/>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(2)三条车道基本排队情况：</a:t>
            </a:r>
          </a:p>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①来车倾向于先进入1、2车道，多数情况下（65</a:t>
            </a:r>
            <a:r>
              <a:rPr lang="en-US" altLang="zh-CN" sz="1500" dirty="0">
                <a:latin typeface="宋体" panose="02010600030101010101" pitchFamily="2" charset="-122"/>
                <a:ea typeface="宋体" panose="02010600030101010101" pitchFamily="2" charset="-122"/>
                <a:cs typeface="宋体" panose="02010600030101010101" pitchFamily="2" charset="-122"/>
              </a:rPr>
              <a:t>%</a:t>
            </a:r>
            <a:r>
              <a:rPr lang="zh-CN" altLang="en-US" sz="1500" dirty="0">
                <a:latin typeface="宋体" panose="02010600030101010101" pitchFamily="2" charset="-122"/>
                <a:ea typeface="宋体" panose="02010600030101010101" pitchFamily="2" charset="-122"/>
                <a:cs typeface="宋体" panose="02010600030101010101" pitchFamily="2" charset="-122"/>
              </a:rPr>
              <a:t>）1车道排队长度长于其余三车道，4车道排队长度最短</a:t>
            </a:r>
          </a:p>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②出租车存在进入排队时的变道行为，明显选择排队较短车道进行排队</a:t>
            </a:r>
          </a:p>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原因分析：</a:t>
            </a:r>
          </a:p>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①驶入直行右转合用车道需在距离交叉口约100米处进行变道，且此车道上超过80%的车辆最终驶入右转专用车道，且在靠近交叉口处强行变道进入4号车道存在极大风险，导致4号车道排队长度最短。</a:t>
            </a:r>
          </a:p>
          <a:p>
            <a:pPr marL="0" indent="0">
              <a:buNone/>
            </a:pPr>
            <a:r>
              <a:rPr lang="zh-CN" altLang="en-US" sz="1500" dirty="0">
                <a:latin typeface="宋体" panose="02010600030101010101" pitchFamily="2" charset="-122"/>
                <a:ea typeface="宋体" panose="02010600030101010101" pitchFamily="2" charset="-122"/>
                <a:cs typeface="宋体" panose="02010600030101010101" pitchFamily="2" charset="-122"/>
              </a:rPr>
              <a:t>②根据交通流量小组数据，南往北方向上右转车流量占比约20%，直行车辆为避免前后车变道带来的安全风险，一般选择在离4车道较远的1、2车道行驶，因此很好的解释了为什么1、2、3号车道排队长度呈略微递减态势</a:t>
            </a:r>
          </a:p>
        </p:txBody>
      </p:sp>
    </p:spTree>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867727"/>
            <a:ext cx="6172200" cy="3532823"/>
          </a:xfrm>
        </p:spPr>
        <p:txBody>
          <a:bodyPr/>
          <a:lstStyle/>
          <a:p>
            <a:pPr marL="0" indent="0">
              <a:buNone/>
            </a:pPr>
            <a:r>
              <a:rPr lang="zh-CN" altLang="en-US" sz="1500">
                <a:latin typeface="宋体" panose="02010600030101010101" pitchFamily="2" charset="-122"/>
                <a:ea typeface="宋体" panose="02010600030101010101" pitchFamily="2" charset="-122"/>
                <a:cs typeface="宋体" panose="02010600030101010101" pitchFamily="2" charset="-122"/>
                <a:sym typeface="+mn-ea"/>
              </a:rPr>
              <a:t>(3)最大排队长度基本规律</a:t>
            </a:r>
            <a:endParaRPr lang="zh-CN" altLang="en-US" sz="1500">
              <a:latin typeface="宋体" panose="02010600030101010101" pitchFamily="2" charset="-122"/>
              <a:ea typeface="宋体" panose="02010600030101010101" pitchFamily="2" charset="-122"/>
              <a:cs typeface="宋体" panose="02010600030101010101" pitchFamily="2" charset="-122"/>
            </a:endParaRPr>
          </a:p>
          <a:p>
            <a:pPr marL="0" indent="0">
              <a:buNone/>
            </a:pPr>
            <a:r>
              <a:rPr lang="zh-CN" altLang="en-US" sz="1500">
                <a:latin typeface="宋体" panose="02010600030101010101" pitchFamily="2" charset="-122"/>
                <a:ea typeface="宋体" panose="02010600030101010101" pitchFamily="2" charset="-122"/>
                <a:cs typeface="宋体" panose="02010600030101010101" pitchFamily="2" charset="-122"/>
                <a:sym typeface="+mn-ea"/>
              </a:rPr>
              <a:t>由数据处理知，直行方向上最大排队长度的最大值为106.6m,最小值为12.6m,其中位数为53.6m，平均值为56m。数据分布较为均匀，存在一定的波动，具有明显的周期性，如下图排队长度时变图所示，在每10~15分钟内将出现一个较大的峰值，之后的一个红灯周期内，排队长度将骤减，达到一个最低点。</a:t>
            </a:r>
            <a:endParaRPr lang="zh-CN" altLang="en-US" sz="1500">
              <a:latin typeface="宋体" panose="02010600030101010101" pitchFamily="2" charset="-122"/>
              <a:ea typeface="宋体" panose="02010600030101010101" pitchFamily="2" charset="-122"/>
              <a:cs typeface="宋体" panose="02010600030101010101" pitchFamily="2" charset="-122"/>
            </a:endParaRPr>
          </a:p>
          <a:p>
            <a:pPr marL="0" indent="0">
              <a:buNone/>
            </a:pPr>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5" name="图表 5"/>
          <p:cNvGraphicFramePr/>
          <p:nvPr/>
        </p:nvGraphicFramePr>
        <p:xfrm>
          <a:off x="2659856" y="2403873"/>
          <a:ext cx="3514725" cy="20378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925830"/>
            <a:ext cx="6172200" cy="3474720"/>
          </a:xfrm>
        </p:spPr>
        <p:txBody>
          <a:bodyPr/>
          <a:lstStyle/>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如下图所示，最大排队产长度与排队车辆数近乎重合，说明排队时车头间距均匀，并无较多特殊情况存在，该路段上行车驾驶员均遵守良好的行车规范。偶有差异点为公交所致，可从图中看出平均车头间距约为6.67m</a:t>
            </a:r>
          </a:p>
          <a:p>
            <a:pPr marL="0" indent="0">
              <a:buNone/>
            </a:pPr>
            <a:endParaRPr lang="zh-CN" altLang="en-US" sz="1800" dirty="0">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4" name="图表 3"/>
          <p:cNvGraphicFramePr/>
          <p:nvPr/>
        </p:nvGraphicFramePr>
        <p:xfrm>
          <a:off x="2812019" y="2117884"/>
          <a:ext cx="3519011" cy="206311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55526"/>
            <a:ext cx="8229600" cy="2914650"/>
          </a:xfrm>
        </p:spPr>
        <p:txBody>
          <a:bodyPr/>
          <a:lstStyle/>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2、掉头车道</a:t>
            </a:r>
          </a:p>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(1)基本信息：</a:t>
            </a:r>
          </a:p>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只有一条车道，且掉头车道具有独立相位</a:t>
            </a:r>
          </a:p>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(2)排队情况：</a:t>
            </a:r>
          </a:p>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①排队长度比较均匀，存在少量因车主不愿停车导致车辆之间间距较大的情况，多发生于红灯周期快结束时。</a:t>
            </a:r>
          </a:p>
          <a:p>
            <a:pPr marL="0" indent="0">
              <a:buNone/>
            </a:pPr>
            <a:r>
              <a:rPr lang="zh-CN" altLang="en-US" sz="1800" dirty="0">
                <a:latin typeface="宋体" panose="02010600030101010101" pitchFamily="2" charset="-122"/>
                <a:ea typeface="宋体" panose="02010600030101010101" pitchFamily="2" charset="-122"/>
                <a:cs typeface="宋体" panose="02010600030101010101" pitchFamily="2" charset="-122"/>
              </a:rPr>
              <a:t>②此车道上几乎没有出租车和公交车因此并无特殊分析</a:t>
            </a:r>
          </a:p>
        </p:txBody>
      </p:sp>
    </p:spTree>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85900" y="342900"/>
            <a:ext cx="6365558" cy="1028700"/>
          </a:xfrm>
        </p:spPr>
        <p:txBody>
          <a:bodyPr/>
          <a:lstStyle/>
          <a:p>
            <a:r>
              <a:rPr lang="zh-CN" altLang="en-US" sz="2100"/>
              <a:t>根据队尾出租车位置预测不同类型车道最大排队长度</a:t>
            </a:r>
          </a:p>
        </p:txBody>
      </p:sp>
      <p:sp>
        <p:nvSpPr>
          <p:cNvPr id="3" name="内容占位符 2"/>
          <p:cNvSpPr>
            <a:spLocks noGrp="1"/>
          </p:cNvSpPr>
          <p:nvPr>
            <p:ph idx="1"/>
          </p:nvPr>
        </p:nvSpPr>
        <p:spPr>
          <a:xfrm>
            <a:off x="1485900" y="1119187"/>
            <a:ext cx="6366034" cy="3281363"/>
          </a:xfrm>
        </p:spPr>
        <p:txBody>
          <a:bodyPr/>
          <a:lstStyle/>
          <a:p>
            <a:pPr marL="0" indent="0">
              <a:buNone/>
            </a:pPr>
            <a:r>
              <a:rPr lang="zh-CN" altLang="en-US" sz="1800">
                <a:latin typeface="宋体" panose="02010600030101010101" pitchFamily="2" charset="-122"/>
                <a:ea typeface="宋体" panose="02010600030101010101" pitchFamily="2" charset="-122"/>
              </a:rPr>
              <a:t>我们运用数学模型构建，以出租车所在位置预测红灯周期排队长度。</a:t>
            </a:r>
          </a:p>
          <a:p>
            <a:pPr marL="0" indent="0">
              <a:buNone/>
            </a:pPr>
            <a:r>
              <a:rPr lang="zh-CN" altLang="en-US" sz="1800" b="1">
                <a:latin typeface="宋体" panose="02010600030101010101" pitchFamily="2" charset="-122"/>
                <a:ea typeface="宋体" panose="02010600030101010101" pitchFamily="2" charset="-122"/>
              </a:rPr>
              <a:t>模型一</a:t>
            </a:r>
          </a:p>
          <a:p>
            <a:pPr marL="0" indent="0">
              <a:buNone/>
            </a:pPr>
            <a:r>
              <a:rPr lang="zh-CN" altLang="en-US" sz="1800">
                <a:latin typeface="宋体" panose="02010600030101010101" pitchFamily="2" charset="-122"/>
                <a:ea typeface="宋体" panose="02010600030101010101" pitchFamily="2" charset="-122"/>
              </a:rPr>
              <a:t>该模型需获取的数据有(1)红灯时长T；(2)到达率λ；(3)排队车辆数与排队长度的关系；（4）最后一辆出租车的到达时间t；（5）最后一辆出租车的到达位置l。</a:t>
            </a:r>
          </a:p>
        </p:txBody>
      </p:sp>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396717"/>
            <a:ext cx="6172200" cy="4003834"/>
          </a:xfrm>
        </p:spPr>
        <p:txBody>
          <a:bodyPr/>
          <a:lstStyle/>
          <a:p>
            <a:pPr marL="0" indent="0">
              <a:buNone/>
            </a:pPr>
            <a:r>
              <a:rPr lang="zh-CN" altLang="en-US" sz="1500" dirty="0">
                <a:latin typeface="宋体" panose="02010600030101010101" pitchFamily="2" charset="-122"/>
                <a:ea typeface="宋体" panose="02010600030101010101" pitchFamily="2" charset="-122"/>
              </a:rPr>
              <a:t>模型思想</a:t>
            </a:r>
          </a:p>
          <a:p>
            <a:pPr marL="0" indent="0">
              <a:buNone/>
            </a:pPr>
            <a:r>
              <a:rPr lang="zh-CN" altLang="en-US" sz="1500" dirty="0">
                <a:latin typeface="宋体" panose="02010600030101010101" pitchFamily="2" charset="-122"/>
                <a:ea typeface="宋体" panose="02010600030101010101" pitchFamily="2" charset="-122"/>
              </a:rPr>
              <a:t>若排队中有一辆及以上的出租车，可将一次排队分为两部分，一部分为最后一辆出租车之前的排队，另一部分是出租车之后的排队。其中，前者在实际中可以根据出租车的GPS数据精确获得，记为L1,；后者的数据可由如下计算获得：</a:t>
            </a:r>
          </a:p>
          <a:p>
            <a:pPr marL="0" indent="0">
              <a:buNone/>
            </a:pPr>
            <a:r>
              <a:rPr lang="zh-CN" altLang="en-US" sz="1500" dirty="0">
                <a:latin typeface="宋体" panose="02010600030101010101" pitchFamily="2" charset="-122"/>
                <a:ea typeface="宋体" panose="02010600030101010101" pitchFamily="2" charset="-122"/>
              </a:rPr>
              <a:t>若已知到达率，记为λ，且已知排队长度L与排队车辆数q的关系，即有L=f(q)，那么出租车后的排队长度可由公式</a:t>
            </a:r>
          </a:p>
          <a:p>
            <a:pPr marL="0" indent="0">
              <a:buNone/>
            </a:pPr>
            <a:r>
              <a:rPr lang="zh-CN" altLang="en-US" sz="1500" dirty="0">
                <a:latin typeface="宋体" panose="02010600030101010101" pitchFamily="2" charset="-122"/>
                <a:ea typeface="宋体" panose="02010600030101010101" pitchFamily="2" charset="-122"/>
              </a:rPr>
              <a:t>             获得。</a:t>
            </a:r>
          </a:p>
          <a:p>
            <a:pPr marL="0" indent="0">
              <a:buNone/>
            </a:pPr>
            <a:r>
              <a:rPr lang="zh-CN" altLang="en-US" sz="1500" dirty="0">
                <a:latin typeface="宋体" panose="02010600030101010101" pitchFamily="2" charset="-122"/>
                <a:ea typeface="宋体" panose="02010600030101010101" pitchFamily="2" charset="-122"/>
              </a:rPr>
              <a:t>因此，可计算出一次排队长度</a:t>
            </a:r>
            <a:r>
              <a:rPr lang="en-US" altLang="zh-CN" sz="1500" dirty="0">
                <a:latin typeface="宋体" panose="02010600030101010101" pitchFamily="2" charset="-122"/>
                <a:ea typeface="宋体" panose="02010600030101010101" pitchFamily="2" charset="-122"/>
              </a:rPr>
              <a:t>L=L1+L2</a:t>
            </a:r>
            <a:r>
              <a:rPr lang="zh-CN" altLang="en-US" sz="1500" dirty="0">
                <a:latin typeface="宋体" panose="02010600030101010101" pitchFamily="2" charset="-122"/>
                <a:ea typeface="宋体" panose="02010600030101010101" pitchFamily="2" charset="-122"/>
              </a:rPr>
              <a:t>.</a:t>
            </a:r>
          </a:p>
          <a:p>
            <a:pPr marL="0" indent="0">
              <a:buNone/>
            </a:pPr>
            <a:endParaRPr lang="zh-CN" altLang="en-US" sz="1500" dirty="0">
              <a:latin typeface="宋体" panose="02010600030101010101" pitchFamily="2" charset="-122"/>
              <a:ea typeface="宋体" panose="02010600030101010101" pitchFamily="2" charset="-122"/>
            </a:endParaRPr>
          </a:p>
        </p:txBody>
      </p:sp>
      <p:pic>
        <p:nvPicPr>
          <p:cNvPr id="2" name="图片 -2147482618"/>
          <p:cNvPicPr>
            <a:picLocks noChangeAspect="1"/>
          </p:cNvPicPr>
          <p:nvPr/>
        </p:nvPicPr>
        <p:blipFill>
          <a:blip r:embed="rId2">
            <a:clrChange>
              <a:clrFrom>
                <a:srgbClr val="FFFFFF"/>
              </a:clrFrom>
              <a:clrTo>
                <a:srgbClr val="FFFFFF">
                  <a:alpha val="0"/>
                </a:srgbClr>
              </a:clrTo>
            </a:clrChange>
          </a:blip>
          <a:stretch>
            <a:fillRect/>
          </a:stretch>
        </p:blipFill>
        <p:spPr>
          <a:xfrm>
            <a:off x="1539240" y="2149317"/>
            <a:ext cx="1318260" cy="237649"/>
          </a:xfrm>
          <a:prstGeom prst="rect">
            <a:avLst/>
          </a:prstGeom>
          <a:noFill/>
          <a:ln w="9525">
            <a:noFill/>
          </a:ln>
        </p:spPr>
      </p:pic>
      <p:pic>
        <p:nvPicPr>
          <p:cNvPr id="9" name="图片 10"/>
          <p:cNvPicPr>
            <a:picLocks noChangeAspect="1"/>
          </p:cNvPicPr>
          <p:nvPr/>
        </p:nvPicPr>
        <p:blipFill>
          <a:blip r:embed="rId3"/>
          <a:stretch>
            <a:fillRect/>
          </a:stretch>
        </p:blipFill>
        <p:spPr>
          <a:xfrm>
            <a:off x="3057288" y="2663190"/>
            <a:ext cx="3285649" cy="1850708"/>
          </a:xfrm>
          <a:prstGeom prst="rect">
            <a:avLst/>
          </a:prstGeom>
          <a:noFill/>
          <a:ln>
            <a:noFill/>
          </a:ln>
        </p:spPr>
      </p:pic>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428625"/>
            <a:ext cx="6172200" cy="3971925"/>
          </a:xfrm>
        </p:spPr>
        <p:txBody>
          <a:bodyPr/>
          <a:lstStyle/>
          <a:p>
            <a:pPr marL="0" indent="0">
              <a:buNone/>
            </a:pPr>
            <a:r>
              <a:rPr lang="zh-CN" altLang="en-US" sz="1500" dirty="0">
                <a:latin typeface="宋体" panose="02010600030101010101" pitchFamily="2" charset="-122"/>
                <a:ea typeface="宋体" panose="02010600030101010101" pitchFamily="2" charset="-122"/>
              </a:rPr>
              <a:t>模型拟合</a:t>
            </a:r>
          </a:p>
          <a:p>
            <a:pPr marL="0" indent="0">
              <a:buNone/>
            </a:pPr>
            <a:r>
              <a:rPr lang="zh-CN" altLang="en-US" sz="1500" dirty="0">
                <a:latin typeface="宋体" panose="02010600030101010101" pitchFamily="2" charset="-122"/>
                <a:ea typeface="宋体" panose="02010600030101010101" pitchFamily="2" charset="-122"/>
              </a:rPr>
              <a:t>在所进行的三次调查（11月25日、12月2日、12月9日）中选择收集到出租车最多的一次（12月9日）数据，首先筛选出有出租车排队的周期，并进行拟合，</a:t>
            </a:r>
          </a:p>
          <a:p>
            <a:pPr marL="0" indent="0">
              <a:buNone/>
            </a:pPr>
            <a:r>
              <a:rPr lang="zh-CN" altLang="en-US" sz="1500" dirty="0">
                <a:latin typeface="宋体" panose="02010600030101010101" pitchFamily="2" charset="-122"/>
                <a:ea typeface="宋体" panose="02010600030101010101" pitchFamily="2" charset="-122"/>
              </a:rPr>
              <a:t>（1）若到达率取平均值，则会得到如下结果：</a:t>
            </a: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r>
              <a:rPr lang="zh-CN" altLang="en-US" sz="1500" dirty="0">
                <a:latin typeface="宋体" panose="02010600030101010101" pitchFamily="2" charset="-122"/>
                <a:ea typeface="宋体" panose="02010600030101010101" pitchFamily="2" charset="-122"/>
              </a:rPr>
              <a:t>以及</a:t>
            </a: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endParaRPr lang="zh-CN" altLang="en-US" sz="1500" dirty="0">
              <a:latin typeface="宋体" panose="02010600030101010101" pitchFamily="2" charset="-122"/>
              <a:ea typeface="宋体" panose="02010600030101010101" pitchFamily="2" charset="-122"/>
            </a:endParaRPr>
          </a:p>
          <a:p>
            <a:pPr marL="0" indent="0">
              <a:buNone/>
            </a:pPr>
            <a:r>
              <a:rPr lang="zh-CN" altLang="en-US" sz="1500" dirty="0">
                <a:latin typeface="宋体" panose="02010600030101010101" pitchFamily="2" charset="-122"/>
                <a:ea typeface="宋体" panose="02010600030101010101" pitchFamily="2" charset="-122"/>
              </a:rPr>
              <a:t>最终有</a:t>
            </a:r>
          </a:p>
        </p:txBody>
      </p:sp>
      <p:pic>
        <p:nvPicPr>
          <p:cNvPr id="10" name="图片 14"/>
          <p:cNvPicPr>
            <a:picLocks noChangeAspect="1"/>
          </p:cNvPicPr>
          <p:nvPr/>
        </p:nvPicPr>
        <p:blipFill>
          <a:blip r:embed="rId2"/>
          <a:stretch>
            <a:fillRect/>
          </a:stretch>
        </p:blipFill>
        <p:spPr>
          <a:xfrm>
            <a:off x="1659970" y="1757125"/>
            <a:ext cx="3955256" cy="765334"/>
          </a:xfrm>
          <a:prstGeom prst="rect">
            <a:avLst/>
          </a:prstGeom>
          <a:noFill/>
          <a:ln>
            <a:noFill/>
          </a:ln>
        </p:spPr>
      </p:pic>
      <p:pic>
        <p:nvPicPr>
          <p:cNvPr id="13" name="图片 15"/>
          <p:cNvPicPr>
            <a:picLocks noChangeAspect="1"/>
          </p:cNvPicPr>
          <p:nvPr/>
        </p:nvPicPr>
        <p:blipFill>
          <a:blip r:embed="rId3"/>
          <a:stretch>
            <a:fillRect/>
          </a:stretch>
        </p:blipFill>
        <p:spPr>
          <a:xfrm>
            <a:off x="1659970" y="2849643"/>
            <a:ext cx="3955256" cy="708184"/>
          </a:xfrm>
          <a:prstGeom prst="rect">
            <a:avLst/>
          </a:prstGeom>
          <a:noFill/>
          <a:ln>
            <a:noFill/>
          </a:ln>
        </p:spPr>
      </p:pic>
      <p:pic>
        <p:nvPicPr>
          <p:cNvPr id="8" name="图片 16"/>
          <p:cNvPicPr>
            <a:picLocks noChangeAspect="1"/>
          </p:cNvPicPr>
          <p:nvPr/>
        </p:nvPicPr>
        <p:blipFill>
          <a:blip r:embed="rId4"/>
          <a:stretch>
            <a:fillRect/>
          </a:stretch>
        </p:blipFill>
        <p:spPr>
          <a:xfrm>
            <a:off x="2520315" y="3714750"/>
            <a:ext cx="2414588" cy="576263"/>
          </a:xfrm>
          <a:prstGeom prst="rect">
            <a:avLst/>
          </a:prstGeom>
          <a:noFill/>
          <a:ln>
            <a:noFill/>
          </a:ln>
        </p:spPr>
      </p:pic>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796290"/>
            <a:ext cx="6172200" cy="3604260"/>
          </a:xfrm>
        </p:spPr>
        <p:txBody>
          <a:bodyPr/>
          <a:lstStyle/>
          <a:p>
            <a:pPr marL="0" indent="0">
              <a:buNone/>
            </a:pPr>
            <a:r>
              <a:rPr lang="zh-CN" altLang="en-US" sz="1800">
                <a:latin typeface="宋体" panose="02010600030101010101" pitchFamily="2" charset="-122"/>
                <a:ea typeface="宋体" panose="02010600030101010101" pitchFamily="2" charset="-122"/>
              </a:rPr>
              <a:t>还得到拟合排队长度与实测排队长度比较图：</a:t>
            </a:r>
          </a:p>
        </p:txBody>
      </p:sp>
      <p:pic>
        <p:nvPicPr>
          <p:cNvPr id="7" name="图片 17"/>
          <p:cNvPicPr>
            <a:picLocks noChangeAspect="1"/>
          </p:cNvPicPr>
          <p:nvPr/>
        </p:nvPicPr>
        <p:blipFill>
          <a:blip r:embed="rId2"/>
          <a:stretch>
            <a:fillRect/>
          </a:stretch>
        </p:blipFill>
        <p:spPr>
          <a:xfrm>
            <a:off x="2350770" y="1627346"/>
            <a:ext cx="4364355" cy="2429828"/>
          </a:xfrm>
          <a:prstGeom prst="rect">
            <a:avLst/>
          </a:prstGeom>
          <a:noFill/>
          <a:ln>
            <a:noFill/>
          </a:ln>
        </p:spPr>
      </p:pic>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422434"/>
            <a:ext cx="6172200" cy="3978116"/>
          </a:xfrm>
        </p:spPr>
        <p:txBody>
          <a:bodyPr/>
          <a:lstStyle/>
          <a:p>
            <a:pPr marL="0" indent="0">
              <a:buNone/>
            </a:pPr>
            <a:r>
              <a:rPr lang="zh-CN" altLang="en-US" sz="1800">
                <a:latin typeface="宋体" panose="02010600030101010101" pitchFamily="2" charset="-122"/>
                <a:ea typeface="宋体" panose="02010600030101010101" pitchFamily="2" charset="-122"/>
              </a:rPr>
              <a:t>（2）若到达率采用每个周期内的真实数值，即到达率随周期不同而变化，则会得到如下结果：</a:t>
            </a:r>
          </a:p>
          <a:p>
            <a:pPr marL="0" indent="0">
              <a:buNone/>
            </a:pPr>
            <a:r>
              <a:rPr lang="zh-CN" altLang="en-US" sz="1800">
                <a:latin typeface="宋体" panose="02010600030101010101" pitchFamily="2" charset="-122"/>
                <a:ea typeface="宋体" panose="02010600030101010101" pitchFamily="2" charset="-122"/>
              </a:rPr>
              <a:t>与（1）类似，有的数据拟合效果较好（最小的误差可达到1.36746m），但同时也有数据拟合效果很差（最大误差达到了41.5546m，约多出了8~9辆车，显然属于错误拟合数据）</a:t>
            </a:r>
          </a:p>
          <a:p>
            <a:pPr marL="0" indent="0">
              <a:buNone/>
            </a:pPr>
            <a:r>
              <a:rPr lang="zh-CN" altLang="en-US" sz="1800">
                <a:latin typeface="宋体" panose="02010600030101010101" pitchFamily="2" charset="-122"/>
                <a:ea typeface="宋体" panose="02010600030101010101" pitchFamily="2" charset="-122"/>
              </a:rPr>
              <a:t>最终有</a:t>
            </a:r>
          </a:p>
          <a:p>
            <a:pPr marL="0" indent="0">
              <a:buNone/>
            </a:pPr>
            <a:endParaRPr lang="zh-CN" altLang="en-US" sz="1800">
              <a:latin typeface="宋体" panose="02010600030101010101" pitchFamily="2" charset="-122"/>
              <a:ea typeface="宋体" panose="02010600030101010101" pitchFamily="2" charset="-122"/>
            </a:endParaRPr>
          </a:p>
          <a:p>
            <a:pPr marL="0" indent="0">
              <a:buNone/>
            </a:pPr>
            <a:r>
              <a:rPr lang="zh-CN" altLang="en-US" sz="1800">
                <a:latin typeface="宋体" panose="02010600030101010101" pitchFamily="2" charset="-122"/>
                <a:ea typeface="宋体" panose="02010600030101010101" pitchFamily="2" charset="-122"/>
              </a:rPr>
              <a:t>和</a:t>
            </a:r>
          </a:p>
        </p:txBody>
      </p:sp>
      <p:pic>
        <p:nvPicPr>
          <p:cNvPr id="11" name="图片 18"/>
          <p:cNvPicPr>
            <a:picLocks noChangeAspect="1"/>
          </p:cNvPicPr>
          <p:nvPr/>
        </p:nvPicPr>
        <p:blipFill>
          <a:blip r:embed="rId2"/>
          <a:stretch>
            <a:fillRect/>
          </a:stretch>
        </p:blipFill>
        <p:spPr>
          <a:xfrm>
            <a:off x="2326958" y="1928812"/>
            <a:ext cx="2658904" cy="614363"/>
          </a:xfrm>
          <a:prstGeom prst="rect">
            <a:avLst/>
          </a:prstGeom>
          <a:noFill/>
          <a:ln>
            <a:noFill/>
          </a:ln>
        </p:spPr>
      </p:pic>
      <p:pic>
        <p:nvPicPr>
          <p:cNvPr id="12" name="图片 19"/>
          <p:cNvPicPr>
            <a:picLocks noChangeAspect="1"/>
          </p:cNvPicPr>
          <p:nvPr/>
        </p:nvPicPr>
        <p:blipFill>
          <a:blip r:embed="rId3"/>
          <a:stretch>
            <a:fillRect/>
          </a:stretch>
        </p:blipFill>
        <p:spPr>
          <a:xfrm>
            <a:off x="2326958" y="2622709"/>
            <a:ext cx="3486626" cy="1880711"/>
          </a:xfrm>
          <a:prstGeom prst="rect">
            <a:avLst/>
          </a:prstGeom>
          <a:noFill/>
          <a:ln>
            <a:noFill/>
          </a:ln>
        </p:spPr>
      </p:pic>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758190"/>
            <a:ext cx="6172200" cy="3642360"/>
          </a:xfrm>
        </p:spPr>
        <p:txBody>
          <a:bodyPr/>
          <a:lstStyle/>
          <a:p>
            <a:pPr marL="0" indent="0">
              <a:buNone/>
            </a:pPr>
            <a:r>
              <a:rPr lang="zh-CN" altLang="en-US" sz="1500" b="1">
                <a:latin typeface="宋体" panose="02010600030101010101" pitchFamily="2" charset="-122"/>
                <a:ea typeface="宋体" panose="02010600030101010101" pitchFamily="2" charset="-122"/>
              </a:rPr>
              <a:t>模型二</a:t>
            </a:r>
          </a:p>
          <a:p>
            <a:pPr marL="0" indent="0">
              <a:buNone/>
            </a:pPr>
            <a:r>
              <a:rPr lang="zh-CN" altLang="en-US" sz="1500">
                <a:latin typeface="宋体" panose="02010600030101010101" pitchFamily="2" charset="-122"/>
                <a:ea typeface="宋体" panose="02010600030101010101" pitchFamily="2" charset="-122"/>
              </a:rPr>
              <a:t>该模型需要获取的数据仅有(1)第i个周期内的出租车数量ni;(2)第i个周期内第一辆出租车的位置Si;（3）第i个周期内最后一辆出租车的位置Ti.</a:t>
            </a:r>
          </a:p>
          <a:p>
            <a:pPr marL="0" indent="0">
              <a:buNone/>
            </a:pPr>
            <a:endParaRPr lang="zh-CN" altLang="en-US" sz="1500">
              <a:latin typeface="宋体" panose="02010600030101010101" pitchFamily="2" charset="-122"/>
              <a:ea typeface="宋体" panose="02010600030101010101" pitchFamily="2" charset="-122"/>
            </a:endParaRPr>
          </a:p>
          <a:p>
            <a:pPr marL="0" indent="0">
              <a:buNone/>
            </a:pPr>
            <a:r>
              <a:rPr lang="zh-CN" altLang="en-US" sz="1500">
                <a:latin typeface="宋体" panose="02010600030101010101" pitchFamily="2" charset="-122"/>
                <a:ea typeface="宋体" panose="02010600030101010101" pitchFamily="2" charset="-122"/>
              </a:rPr>
              <a:t>模型思想</a:t>
            </a:r>
          </a:p>
          <a:p>
            <a:pPr marL="0" indent="0">
              <a:buNone/>
            </a:pPr>
            <a:r>
              <a:rPr lang="zh-CN" altLang="en-US" sz="1500">
                <a:latin typeface="宋体" panose="02010600030101010101" pitchFamily="2" charset="-122"/>
                <a:ea typeface="宋体" panose="02010600030101010101" pitchFamily="2" charset="-122"/>
              </a:rPr>
              <a:t>模型二基于这样一个事实，即预期可探测车辆（出租车）将等量分离常规车辆，这些估算值只需要每个周期中停止的可探测车数量以及队列中第一个和最后一个可探测车辆的停止位置，所有这些都可以从轨迹数据中提取，因此，估算值是常数。</a:t>
            </a:r>
          </a:p>
        </p:txBody>
      </p:sp>
    </p:spTree>
  </p:cSld>
  <p:clrMapOvr>
    <a:masterClrMapping/>
  </p:clrMapOvr>
  <p:transitio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1119188"/>
            <a:ext cx="6172200" cy="3461385"/>
          </a:xfrm>
        </p:spPr>
        <p:txBody>
          <a:bodyPr/>
          <a:lstStyle/>
          <a:p>
            <a:pPr marL="0" indent="0">
              <a:buNone/>
            </a:pPr>
            <a:r>
              <a:rPr lang="zh-CN" altLang="en-US" sz="1800">
                <a:latin typeface="宋体" panose="02010600030101010101" pitchFamily="2" charset="-122"/>
                <a:ea typeface="宋体" panose="02010600030101010101" pitchFamily="2" charset="-122"/>
              </a:rPr>
              <a:t>估算1 ：第一辆可探测车的停止位置 </a:t>
            </a:r>
          </a:p>
          <a:p>
            <a:pPr marL="0" indent="0">
              <a:buNone/>
            </a:pPr>
            <a:r>
              <a:rPr lang="zh-CN" altLang="en-US" sz="1800">
                <a:latin typeface="宋体" panose="02010600030101010101" pitchFamily="2" charset="-122"/>
                <a:ea typeface="宋体" panose="02010600030101010101" pitchFamily="2" charset="-122"/>
              </a:rPr>
              <a:t>定理一 ： 给定任意整数ni ≥1，给定Ni=ni，在第i个周期有：</a:t>
            </a:r>
          </a:p>
          <a:p>
            <a:pPr marL="0" indent="0">
              <a:buNone/>
            </a:pPr>
            <a:endParaRPr lang="zh-CN" altLang="en-US" sz="1800">
              <a:latin typeface="宋体" panose="02010600030101010101" pitchFamily="2" charset="-122"/>
              <a:ea typeface="宋体" panose="02010600030101010101" pitchFamily="2" charset="-122"/>
            </a:endParaRPr>
          </a:p>
          <a:p>
            <a:pPr marL="0" indent="0">
              <a:buNone/>
            </a:pPr>
            <a:endParaRPr lang="zh-CN" altLang="en-US" sz="1800">
              <a:latin typeface="宋体" panose="02010600030101010101" pitchFamily="2" charset="-122"/>
              <a:ea typeface="宋体" panose="02010600030101010101" pitchFamily="2" charset="-122"/>
            </a:endParaRPr>
          </a:p>
          <a:p>
            <a:pPr marL="0" indent="0">
              <a:buNone/>
            </a:pPr>
            <a:r>
              <a:rPr lang="zh-CN" altLang="en-US" sz="1800">
                <a:latin typeface="宋体" panose="02010600030101010101" pitchFamily="2" charset="-122"/>
                <a:ea typeface="宋体" panose="02010600030101010101" pitchFamily="2" charset="-122"/>
              </a:rPr>
              <a:t>其中，       是第i个周期的预期排队长度，        是第i个周期内第一辆出租车的预期位置，在本次调查中用这辆出租车的实测位置来代替。根据定理一，给定每个周期内出租车的数量，那么可观测队列（即有出租车排队的队列）的预期总长度可表示为：</a:t>
            </a:r>
          </a:p>
        </p:txBody>
      </p:sp>
      <p:pic>
        <p:nvPicPr>
          <p:cNvPr id="4" name="图片 3"/>
          <p:cNvPicPr>
            <a:picLocks noChangeAspect="1"/>
          </p:cNvPicPr>
          <p:nvPr/>
        </p:nvPicPr>
        <p:blipFill>
          <a:blip r:embed="rId2"/>
          <a:stretch>
            <a:fillRect/>
          </a:stretch>
        </p:blipFill>
        <p:spPr>
          <a:xfrm>
            <a:off x="2032159" y="2264093"/>
            <a:ext cx="4698683" cy="518160"/>
          </a:xfrm>
          <a:prstGeom prst="rect">
            <a:avLst/>
          </a:prstGeom>
        </p:spPr>
      </p:pic>
      <p:pic>
        <p:nvPicPr>
          <p:cNvPr id="6" name="图片 5"/>
          <p:cNvPicPr>
            <a:picLocks noChangeAspect="1"/>
          </p:cNvPicPr>
          <p:nvPr/>
        </p:nvPicPr>
        <p:blipFill>
          <a:blip r:embed="rId3"/>
          <a:srcRect r="82111" b="8889"/>
          <a:stretch>
            <a:fillRect/>
          </a:stretch>
        </p:blipFill>
        <p:spPr>
          <a:xfrm>
            <a:off x="2186940" y="2738914"/>
            <a:ext cx="821055" cy="305276"/>
          </a:xfrm>
          <a:prstGeom prst="rect">
            <a:avLst/>
          </a:prstGeom>
        </p:spPr>
      </p:pic>
      <p:pic>
        <p:nvPicPr>
          <p:cNvPr id="7" name="图片 6"/>
          <p:cNvPicPr>
            <a:picLocks noChangeAspect="1"/>
          </p:cNvPicPr>
          <p:nvPr/>
        </p:nvPicPr>
        <p:blipFill>
          <a:blip r:embed="rId4"/>
          <a:stretch>
            <a:fillRect/>
          </a:stretch>
        </p:blipFill>
        <p:spPr>
          <a:xfrm>
            <a:off x="6022658" y="2709387"/>
            <a:ext cx="947261" cy="364331"/>
          </a:xfrm>
          <a:prstGeom prst="rect">
            <a:avLst/>
          </a:prstGeom>
        </p:spPr>
      </p:pic>
      <p:pic>
        <p:nvPicPr>
          <p:cNvPr id="8" name="图片 7"/>
          <p:cNvPicPr>
            <a:picLocks noChangeAspect="1"/>
          </p:cNvPicPr>
          <p:nvPr/>
        </p:nvPicPr>
        <p:blipFill>
          <a:blip r:embed="rId5"/>
          <a:stretch>
            <a:fillRect/>
          </a:stretch>
        </p:blipFill>
        <p:spPr>
          <a:xfrm>
            <a:off x="2322195" y="4129564"/>
            <a:ext cx="4060984" cy="344329"/>
          </a:xfrm>
          <a:prstGeom prst="rect">
            <a:avLst/>
          </a:prstGeom>
        </p:spPr>
      </p:pic>
    </p:spTree>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622935"/>
            <a:ext cx="6172200" cy="3777615"/>
          </a:xfrm>
        </p:spPr>
        <p:txBody>
          <a:bodyPr/>
          <a:lstStyle/>
          <a:p>
            <a:pPr marL="0" indent="0">
              <a:buNone/>
            </a:pPr>
            <a:r>
              <a:rPr lang="zh-CN" altLang="en-US" sz="1500">
                <a:latin typeface="宋体" panose="02010600030101010101" pitchFamily="2" charset="-122"/>
                <a:ea typeface="宋体" panose="02010600030101010101" pitchFamily="2" charset="-122"/>
              </a:rPr>
              <a:t>背后的机制是直观的，以下图为例，第k个周期中的排队与第j个周期中的排队相反，这就意味着第j个周期中最后一辆可探测车辆后面的车辆数等于第k个周期中第一辆可探测车辆前面的车辆数。由于对称性，这两个队列具有相同的发生概率，因此，即使一个周期中最后一辆可探测车辆后面的车辆数未知，只要数据量足够，缺失的车辆数量可以通过另一个周期中第一辆可探测车辆前面的车辆数量进行补偿。</a:t>
            </a:r>
          </a:p>
        </p:txBody>
      </p:sp>
      <p:pic>
        <p:nvPicPr>
          <p:cNvPr id="15" name="图片 36"/>
          <p:cNvPicPr>
            <a:picLocks noChangeAspect="1"/>
          </p:cNvPicPr>
          <p:nvPr/>
        </p:nvPicPr>
        <p:blipFill>
          <a:blip r:embed="rId2"/>
          <a:stretch>
            <a:fillRect/>
          </a:stretch>
        </p:blipFill>
        <p:spPr>
          <a:xfrm>
            <a:off x="2696051" y="2436495"/>
            <a:ext cx="3629978" cy="1534954"/>
          </a:xfrm>
          <a:prstGeom prst="rect">
            <a:avLst/>
          </a:prstGeom>
          <a:noFill/>
          <a:ln>
            <a:noFill/>
          </a:ln>
        </p:spPr>
      </p:pic>
    </p:spTree>
  </p:cSld>
  <p:clrMapOvr>
    <a:masterClrMapping/>
  </p:clrMapOvr>
  <p:transitio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718662"/>
            <a:ext cx="6172200" cy="3681889"/>
          </a:xfrm>
        </p:spPr>
        <p:txBody>
          <a:bodyPr/>
          <a:lstStyle/>
          <a:p>
            <a:pPr marL="0" indent="0">
              <a:buNone/>
            </a:pPr>
            <a:r>
              <a:rPr lang="zh-CN" altLang="en-US" sz="1500">
                <a:latin typeface="宋体" panose="02010600030101010101" pitchFamily="2" charset="-122"/>
                <a:ea typeface="宋体" panose="02010600030101010101" pitchFamily="2" charset="-122"/>
              </a:rPr>
              <a:t>模型拟合</a:t>
            </a:r>
          </a:p>
          <a:p>
            <a:pPr marL="0" indent="0">
              <a:buNone/>
            </a:pPr>
            <a:r>
              <a:rPr lang="zh-CN" altLang="en-US" sz="1500">
                <a:latin typeface="宋体" panose="02010600030101010101" pitchFamily="2" charset="-122"/>
                <a:ea typeface="宋体" panose="02010600030101010101" pitchFamily="2" charset="-122"/>
              </a:rPr>
              <a:t>同样使用12月9日的数据验算模型，分别用三种估算方法，获得如下预期排队长度的平均值：</a:t>
            </a:r>
          </a:p>
          <a:p>
            <a:pPr marL="0" indent="0">
              <a:buNone/>
            </a:pPr>
            <a:endParaRPr lang="zh-CN" altLang="en-US" sz="1800">
              <a:latin typeface="宋体" panose="02010600030101010101" pitchFamily="2" charset="-122"/>
              <a:ea typeface="宋体" panose="02010600030101010101" pitchFamily="2" charset="-122"/>
            </a:endParaRPr>
          </a:p>
          <a:p>
            <a:pPr marL="0" indent="0">
              <a:buNone/>
            </a:pPr>
            <a:endParaRPr lang="zh-CN" altLang="en-US" sz="1800">
              <a:latin typeface="宋体" panose="02010600030101010101" pitchFamily="2" charset="-122"/>
              <a:ea typeface="宋体" panose="02010600030101010101" pitchFamily="2" charset="-122"/>
            </a:endParaRPr>
          </a:p>
          <a:p>
            <a:pPr marL="0" indent="0">
              <a:buNone/>
            </a:pPr>
            <a:r>
              <a:rPr lang="zh-CN" altLang="en-US" sz="1500">
                <a:latin typeface="宋体" panose="02010600030101010101" pitchFamily="2" charset="-122"/>
                <a:ea typeface="宋体" panose="02010600030101010101" pitchFamily="2" charset="-122"/>
              </a:rPr>
              <a:t>模型分析</a:t>
            </a:r>
          </a:p>
          <a:p>
            <a:pPr marL="0" indent="0">
              <a:buNone/>
            </a:pPr>
            <a:r>
              <a:rPr lang="zh-CN" altLang="en-US" sz="1500">
                <a:latin typeface="宋体" panose="02010600030101010101" pitchFamily="2" charset="-122"/>
                <a:ea typeface="宋体" panose="02010600030101010101" pitchFamily="2" charset="-122"/>
              </a:rPr>
              <a:t>该模型所需要的数据较少，并且由预测排队长度平均值可见，该模型在此次调查中具有较好的拟合度。但这种模型的缺点在于不能很好地拟合单次的排队长度，同时在数据量较少时拟合出的排队长度也会具有较大的误差，以12月2日数据为例，当天所记录的出租车数据较少，若用估算2进行拟合，会得到：</a:t>
            </a:r>
          </a:p>
        </p:txBody>
      </p:sp>
      <p:pic>
        <p:nvPicPr>
          <p:cNvPr id="16" name="图片 37"/>
          <p:cNvPicPr>
            <a:picLocks noChangeAspect="1"/>
          </p:cNvPicPr>
          <p:nvPr/>
        </p:nvPicPr>
        <p:blipFill>
          <a:blip r:embed="rId2"/>
          <a:stretch>
            <a:fillRect/>
          </a:stretch>
        </p:blipFill>
        <p:spPr>
          <a:xfrm>
            <a:off x="2777014" y="1478280"/>
            <a:ext cx="3402806" cy="821055"/>
          </a:xfrm>
          <a:prstGeom prst="rect">
            <a:avLst/>
          </a:prstGeom>
          <a:noFill/>
          <a:ln>
            <a:noFill/>
          </a:ln>
        </p:spPr>
      </p:pic>
      <p:pic>
        <p:nvPicPr>
          <p:cNvPr id="14" name="图片 38"/>
          <p:cNvPicPr>
            <a:picLocks noChangeAspect="1"/>
          </p:cNvPicPr>
          <p:nvPr/>
        </p:nvPicPr>
        <p:blipFill>
          <a:blip r:embed="rId3"/>
          <a:stretch>
            <a:fillRect/>
          </a:stretch>
        </p:blipFill>
        <p:spPr>
          <a:xfrm>
            <a:off x="3366611" y="3449955"/>
            <a:ext cx="1289685" cy="576263"/>
          </a:xfrm>
          <a:prstGeom prst="rect">
            <a:avLst/>
          </a:prstGeom>
          <a:noFill/>
          <a:ln>
            <a:noFill/>
          </a:ln>
        </p:spPr>
      </p:pic>
    </p:spTree>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85900" y="661035"/>
            <a:ext cx="6172200" cy="3739515"/>
          </a:xfrm>
        </p:spPr>
        <p:txBody>
          <a:bodyPr/>
          <a:lstStyle/>
          <a:p>
            <a:pPr marL="0" indent="0">
              <a:buNone/>
            </a:pPr>
            <a:r>
              <a:rPr lang="zh-CN" altLang="en-US" sz="1800">
                <a:latin typeface="宋体" panose="02010600030101010101" pitchFamily="2" charset="-122"/>
                <a:ea typeface="宋体" panose="02010600030101010101" pitchFamily="2" charset="-122"/>
              </a:rPr>
              <a:t>总结：</a:t>
            </a:r>
          </a:p>
          <a:p>
            <a:pPr marL="0" indent="0">
              <a:buNone/>
            </a:pPr>
            <a:r>
              <a:rPr lang="zh-CN" altLang="en-US" sz="1800">
                <a:latin typeface="宋体" panose="02010600030101010101" pitchFamily="2" charset="-122"/>
                <a:ea typeface="宋体" panose="02010600030101010101" pitchFamily="2" charset="-122"/>
              </a:rPr>
              <a:t>由上述数据分析可知，由于受到上流交叉口及其他影响，该进口道的排队长度波动性较大，并且排队长度受到驾驶员的主观行为影响也较大，因此没有显示出明显规律。但利用一些将情况简化的方法，如假设车辆均匀到达或可探测车辆将车流等分等思想可以在一定程度上获得误差在可接受范围内的拟合排队长度，这种拟合适用与数据较多的情况且能在宏观上对排队长度做出描述。</a:t>
            </a:r>
          </a:p>
        </p:txBody>
      </p:sp>
    </p:spTree>
  </p:cSld>
  <p:clrMapOvr>
    <a:masterClrMapping/>
  </p:clrMapOvr>
  <p:transition spd="med">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03</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id="{19504DEA-4FAF-46BF-9650-6704B72E80F5}"/>
              </a:ext>
            </a:extLst>
          </p:cNvPr>
          <p:cNvSpPr txBox="1"/>
          <p:nvPr/>
        </p:nvSpPr>
        <p:spPr>
          <a:xfrm>
            <a:off x="3504770" y="2720631"/>
            <a:ext cx="2390856" cy="781290"/>
          </a:xfrm>
          <a:prstGeom prst="rect">
            <a:avLst/>
          </a:prstGeom>
          <a:noFill/>
        </p:spPr>
        <p:txBody>
          <a:bodyPr wrap="none" lIns="0" tIns="0" rIns="0" bIns="0" anchor="ctr" anchorCtr="0">
            <a:normAutofit/>
          </a:bodyPr>
          <a:lstStyle/>
          <a:p>
            <a:r>
              <a:rPr lang="zh-CN" altLang="en-US" sz="4000" b="1" dirty="0">
                <a:solidFill>
                  <a:schemeClr val="tx1">
                    <a:lumMod val="75000"/>
                    <a:lumOff val="25000"/>
                  </a:schemeClr>
                </a:solidFill>
                <a:latin typeface="宋体" panose="02010600030101010101" pitchFamily="2" charset="-122"/>
                <a:ea typeface="宋体" panose="02010600030101010101" pitchFamily="2" charset="-122"/>
                <a:cs typeface="+mn-ea"/>
                <a:sym typeface="+mn-lt"/>
              </a:rPr>
              <a:t>调查总结</a:t>
            </a:r>
          </a:p>
        </p:txBody>
      </p:sp>
      <p:pic>
        <p:nvPicPr>
          <p:cNvPr id="20" name="图片 19"/>
          <p:cNvPicPr>
            <a:picLocks noChangeAspect="1"/>
          </p:cNvPicPr>
          <p:nvPr/>
        </p:nvPicPr>
        <p:blipFill>
          <a:blip r:embed="rId4"/>
          <a:stretch>
            <a:fillRect/>
          </a:stretch>
        </p:blipFill>
        <p:spPr>
          <a:xfrm>
            <a:off x="5436096" y="1131590"/>
            <a:ext cx="3884288" cy="4203700"/>
          </a:xfrm>
          <a:prstGeom prst="rect">
            <a:avLst/>
          </a:prstGeom>
        </p:spPr>
      </p:pic>
      <p:pic>
        <p:nvPicPr>
          <p:cNvPr id="21" name="图片 20"/>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1908869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821DC70-83D2-4D3B-A00A-93FA3752B539}"/>
              </a:ext>
            </a:extLst>
          </p:cNvPr>
          <p:cNvPicPr>
            <a:picLocks noChangeAspect="1"/>
          </p:cNvPicPr>
          <p:nvPr/>
        </p:nvPicPr>
        <p:blipFill>
          <a:blip r:embed="rId2"/>
          <a:stretch>
            <a:fillRect/>
          </a:stretch>
        </p:blipFill>
        <p:spPr>
          <a:xfrm>
            <a:off x="-108520" y="0"/>
            <a:ext cx="3706576" cy="3810000"/>
          </a:xfrm>
          <a:prstGeom prst="rect">
            <a:avLst/>
          </a:prstGeom>
        </p:spPr>
      </p:pic>
      <p:pic>
        <p:nvPicPr>
          <p:cNvPr id="3" name="图片 2">
            <a:extLst>
              <a:ext uri="{FF2B5EF4-FFF2-40B4-BE49-F238E27FC236}">
                <a16:creationId xmlns:a16="http://schemas.microsoft.com/office/drawing/2014/main" id="{EBFE7A20-A4BF-443E-8D23-7EEE589A9A9D}"/>
              </a:ext>
            </a:extLst>
          </p:cNvPr>
          <p:cNvPicPr>
            <a:picLocks noChangeAspect="1"/>
          </p:cNvPicPr>
          <p:nvPr/>
        </p:nvPicPr>
        <p:blipFill>
          <a:blip r:embed="rId3"/>
          <a:stretch>
            <a:fillRect/>
          </a:stretch>
        </p:blipFill>
        <p:spPr>
          <a:xfrm>
            <a:off x="5436096" y="1131590"/>
            <a:ext cx="3884288" cy="4203700"/>
          </a:xfrm>
          <a:prstGeom prst="rect">
            <a:avLst/>
          </a:prstGeom>
        </p:spPr>
      </p:pic>
      <p:pic>
        <p:nvPicPr>
          <p:cNvPr id="4" name="图片 3">
            <a:extLst>
              <a:ext uri="{FF2B5EF4-FFF2-40B4-BE49-F238E27FC236}">
                <a16:creationId xmlns:a16="http://schemas.microsoft.com/office/drawing/2014/main" id="{A221235A-AF7A-4A35-AA19-46ED9F6FB1EE}"/>
              </a:ext>
            </a:extLst>
          </p:cNvPr>
          <p:cNvPicPr>
            <a:picLocks noChangeAspect="1"/>
          </p:cNvPicPr>
          <p:nvPr/>
        </p:nvPicPr>
        <p:blipFill>
          <a:blip r:embed="rId4"/>
          <a:stretch>
            <a:fillRect/>
          </a:stretch>
        </p:blipFill>
        <p:spPr>
          <a:xfrm>
            <a:off x="-468560" y="4314203"/>
            <a:ext cx="1666345" cy="1028677"/>
          </a:xfrm>
          <a:prstGeom prst="rect">
            <a:avLst/>
          </a:prstGeom>
        </p:spPr>
      </p:pic>
      <p:pic>
        <p:nvPicPr>
          <p:cNvPr id="5" name="图片 4">
            <a:extLst>
              <a:ext uri="{FF2B5EF4-FFF2-40B4-BE49-F238E27FC236}">
                <a16:creationId xmlns:a16="http://schemas.microsoft.com/office/drawing/2014/main" id="{C41818D8-02E9-4E49-97A6-3B3C8948C928}"/>
              </a:ext>
            </a:extLst>
          </p:cNvPr>
          <p:cNvPicPr>
            <a:picLocks noChangeAspect="1"/>
          </p:cNvPicPr>
          <p:nvPr/>
        </p:nvPicPr>
        <p:blipFill>
          <a:blip r:embed="rId5"/>
          <a:stretch>
            <a:fillRect/>
          </a:stretch>
        </p:blipFill>
        <p:spPr>
          <a:xfrm>
            <a:off x="7345099" y="-221079"/>
            <a:ext cx="1827476" cy="1105784"/>
          </a:xfrm>
          <a:prstGeom prst="rect">
            <a:avLst/>
          </a:prstGeom>
        </p:spPr>
      </p:pic>
      <p:sp>
        <p:nvSpPr>
          <p:cNvPr id="6" name="矩形 5">
            <a:extLst>
              <a:ext uri="{FF2B5EF4-FFF2-40B4-BE49-F238E27FC236}">
                <a16:creationId xmlns:a16="http://schemas.microsoft.com/office/drawing/2014/main" id="{CA64772C-A2A9-42DA-98A8-164185A47F29}"/>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3 </a:t>
            </a:r>
            <a:r>
              <a:rPr lang="zh-CN" altLang="en-US" sz="2800" dirty="0">
                <a:solidFill>
                  <a:schemeClr val="accent2">
                    <a:lumMod val="20000"/>
                    <a:lumOff val="80000"/>
                  </a:schemeClr>
                </a:solidFill>
                <a:latin typeface="+mn-ea"/>
                <a:ea typeface="+mn-ea"/>
                <a:cs typeface="+mn-ea"/>
                <a:sym typeface="+mn-lt"/>
              </a:rPr>
              <a:t>调查总结</a:t>
            </a:r>
            <a:endParaRPr sz="2800" dirty="0">
              <a:solidFill>
                <a:schemeClr val="accent2">
                  <a:lumMod val="20000"/>
                  <a:lumOff val="80000"/>
                </a:schemeClr>
              </a:solidFill>
              <a:latin typeface="+mn-ea"/>
              <a:ea typeface="+mn-ea"/>
              <a:cs typeface="+mn-ea"/>
              <a:sym typeface="+mn-lt"/>
            </a:endParaRPr>
          </a:p>
        </p:txBody>
      </p:sp>
      <p:sp>
        <p:nvSpPr>
          <p:cNvPr id="7" name="矩形 6">
            <a:extLst>
              <a:ext uri="{FF2B5EF4-FFF2-40B4-BE49-F238E27FC236}">
                <a16:creationId xmlns:a16="http://schemas.microsoft.com/office/drawing/2014/main" id="{A94824C2-C7EB-4343-864A-3890965E4FD6}"/>
              </a:ext>
            </a:extLst>
          </p:cNvPr>
          <p:cNvSpPr/>
          <p:nvPr/>
        </p:nvSpPr>
        <p:spPr>
          <a:xfrm>
            <a:off x="2286000" y="1023993"/>
            <a:ext cx="4572000" cy="3416320"/>
          </a:xfrm>
          <a:prstGeom prst="rect">
            <a:avLst/>
          </a:prstGeom>
        </p:spPr>
        <p:txBody>
          <a:bodyPr>
            <a:spAutoFit/>
          </a:bodyPr>
          <a:lstStyle/>
          <a:p>
            <a:r>
              <a:rPr lang="zh-CN" altLang="en-US" dirty="0">
                <a:solidFill>
                  <a:schemeClr val="accent4">
                    <a:lumMod val="75000"/>
                  </a:schemeClr>
                </a:solidFill>
                <a:latin typeface="+mj-ea"/>
                <a:ea typeface="+mj-ea"/>
              </a:rPr>
              <a:t>    总体来说，本次交通调查对于中山大道与车陂路交叉口各进口道的排队长度情况做了较为详细的分析，通过实地调查数据使大家对该交叉口排队长度状况有了较为直观和科学的了解。</a:t>
            </a:r>
            <a:endParaRPr lang="en-US" altLang="zh-CN" dirty="0">
              <a:solidFill>
                <a:schemeClr val="accent4">
                  <a:lumMod val="75000"/>
                </a:schemeClr>
              </a:solidFill>
              <a:latin typeface="+mj-ea"/>
              <a:ea typeface="+mj-ea"/>
            </a:endParaRPr>
          </a:p>
          <a:p>
            <a:r>
              <a:rPr lang="en-US" altLang="zh-CN" dirty="0">
                <a:solidFill>
                  <a:schemeClr val="accent4">
                    <a:lumMod val="75000"/>
                  </a:schemeClr>
                </a:solidFill>
                <a:latin typeface="+mj-ea"/>
                <a:ea typeface="+mj-ea"/>
              </a:rPr>
              <a:t>    </a:t>
            </a:r>
            <a:r>
              <a:rPr lang="zh-CN" altLang="en-US" dirty="0">
                <a:solidFill>
                  <a:schemeClr val="accent4">
                    <a:lumMod val="75000"/>
                  </a:schemeClr>
                </a:solidFill>
                <a:latin typeface="+mj-ea"/>
                <a:ea typeface="+mj-ea"/>
              </a:rPr>
              <a:t>在“根据队尾出租车位置预测最大排队长度”的尝试中，各进口道做出了不同模型设计，预测模型效果初显，但仍有很大的改进空间。同时，各调查人员在数据处理和分析中发现了许多在调查方式和内容上更严格的要求，说明调查方案的设计也应在不断的改进当中，从而更好地适应调查分析需要。</a:t>
            </a:r>
          </a:p>
        </p:txBody>
      </p:sp>
    </p:spTree>
    <p:extLst>
      <p:ext uri="{BB962C8B-B14F-4D97-AF65-F5344CB8AC3E}">
        <p14:creationId xmlns:p14="http://schemas.microsoft.com/office/powerpoint/2010/main" val="278347610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9699AEF-DD9B-4F06-BE62-C6146FD4AD61}"/>
              </a:ext>
            </a:extLst>
          </p:cNvPr>
          <p:cNvPicPr>
            <a:picLocks noChangeAspect="1"/>
          </p:cNvPicPr>
          <p:nvPr/>
        </p:nvPicPr>
        <p:blipFill>
          <a:blip r:embed="rId2"/>
          <a:stretch>
            <a:fillRect/>
          </a:stretch>
        </p:blipFill>
        <p:spPr>
          <a:xfrm>
            <a:off x="-108520" y="0"/>
            <a:ext cx="3706576" cy="3810000"/>
          </a:xfrm>
          <a:prstGeom prst="rect">
            <a:avLst/>
          </a:prstGeom>
        </p:spPr>
      </p:pic>
      <p:pic>
        <p:nvPicPr>
          <p:cNvPr id="3" name="图片 2">
            <a:extLst>
              <a:ext uri="{FF2B5EF4-FFF2-40B4-BE49-F238E27FC236}">
                <a16:creationId xmlns:a16="http://schemas.microsoft.com/office/drawing/2014/main" id="{33D6FE01-1859-4BA9-978E-DEB22B801566}"/>
              </a:ext>
            </a:extLst>
          </p:cNvPr>
          <p:cNvPicPr>
            <a:picLocks noChangeAspect="1"/>
          </p:cNvPicPr>
          <p:nvPr/>
        </p:nvPicPr>
        <p:blipFill>
          <a:blip r:embed="rId3"/>
          <a:stretch>
            <a:fillRect/>
          </a:stretch>
        </p:blipFill>
        <p:spPr>
          <a:xfrm>
            <a:off x="5436096" y="1131590"/>
            <a:ext cx="3884288" cy="4203700"/>
          </a:xfrm>
          <a:prstGeom prst="rect">
            <a:avLst/>
          </a:prstGeom>
        </p:spPr>
      </p:pic>
      <p:pic>
        <p:nvPicPr>
          <p:cNvPr id="4" name="图片 3">
            <a:extLst>
              <a:ext uri="{FF2B5EF4-FFF2-40B4-BE49-F238E27FC236}">
                <a16:creationId xmlns:a16="http://schemas.microsoft.com/office/drawing/2014/main" id="{3170C04C-AA35-4597-B991-4D51E929F0A2}"/>
              </a:ext>
            </a:extLst>
          </p:cNvPr>
          <p:cNvPicPr>
            <a:picLocks noChangeAspect="1"/>
          </p:cNvPicPr>
          <p:nvPr/>
        </p:nvPicPr>
        <p:blipFill>
          <a:blip r:embed="rId4"/>
          <a:stretch>
            <a:fillRect/>
          </a:stretch>
        </p:blipFill>
        <p:spPr>
          <a:xfrm>
            <a:off x="-468560" y="4314203"/>
            <a:ext cx="1666345" cy="1028677"/>
          </a:xfrm>
          <a:prstGeom prst="rect">
            <a:avLst/>
          </a:prstGeom>
        </p:spPr>
      </p:pic>
      <p:pic>
        <p:nvPicPr>
          <p:cNvPr id="5" name="图片 4">
            <a:extLst>
              <a:ext uri="{FF2B5EF4-FFF2-40B4-BE49-F238E27FC236}">
                <a16:creationId xmlns:a16="http://schemas.microsoft.com/office/drawing/2014/main" id="{AF86BAED-9066-4D3B-B894-BE01B685C873}"/>
              </a:ext>
            </a:extLst>
          </p:cNvPr>
          <p:cNvPicPr>
            <a:picLocks noChangeAspect="1"/>
          </p:cNvPicPr>
          <p:nvPr/>
        </p:nvPicPr>
        <p:blipFill>
          <a:blip r:embed="rId5"/>
          <a:stretch>
            <a:fillRect/>
          </a:stretch>
        </p:blipFill>
        <p:spPr>
          <a:xfrm>
            <a:off x="7345099" y="-221079"/>
            <a:ext cx="1827476" cy="1105784"/>
          </a:xfrm>
          <a:prstGeom prst="rect">
            <a:avLst/>
          </a:prstGeom>
        </p:spPr>
      </p:pic>
      <p:sp>
        <p:nvSpPr>
          <p:cNvPr id="6" name="矩形 5">
            <a:extLst>
              <a:ext uri="{FF2B5EF4-FFF2-40B4-BE49-F238E27FC236}">
                <a16:creationId xmlns:a16="http://schemas.microsoft.com/office/drawing/2014/main" id="{B363C055-9F8E-4069-ABE5-07927AF61160}"/>
              </a:ext>
            </a:extLst>
          </p:cNvPr>
          <p:cNvSpPr/>
          <p:nvPr/>
        </p:nvSpPr>
        <p:spPr bwMode="auto">
          <a:xfrm>
            <a:off x="454245" y="386394"/>
            <a:ext cx="2959380" cy="597846"/>
          </a:xfrm>
          <a:prstGeom prst="rect">
            <a:avLst/>
          </a:prstGeom>
          <a:solidFill>
            <a:schemeClr val="accent2"/>
          </a:solidFill>
          <a:ln w="19050">
            <a:noFill/>
            <a:round/>
            <a:headEnd/>
            <a:tailEnd/>
          </a:ln>
        </p:spPr>
        <p:txBody>
          <a:bodyPr anchor="ctr"/>
          <a:lstStyle/>
          <a:p>
            <a:pPr algn="ctr"/>
            <a:r>
              <a:rPr lang="en-US" altLang="zh-CN" sz="2800" dirty="0">
                <a:solidFill>
                  <a:schemeClr val="accent2">
                    <a:lumMod val="20000"/>
                    <a:lumOff val="80000"/>
                  </a:schemeClr>
                </a:solidFill>
                <a:latin typeface="+mn-ea"/>
                <a:ea typeface="+mn-ea"/>
                <a:cs typeface="+mn-ea"/>
                <a:sym typeface="+mn-lt"/>
              </a:rPr>
              <a:t>3 </a:t>
            </a:r>
            <a:r>
              <a:rPr lang="zh-CN" altLang="en-US" sz="2800" dirty="0">
                <a:solidFill>
                  <a:schemeClr val="accent2">
                    <a:lumMod val="20000"/>
                    <a:lumOff val="80000"/>
                  </a:schemeClr>
                </a:solidFill>
                <a:latin typeface="+mn-ea"/>
                <a:ea typeface="+mn-ea"/>
                <a:cs typeface="+mn-ea"/>
                <a:sym typeface="+mn-lt"/>
              </a:rPr>
              <a:t>调查总结</a:t>
            </a:r>
            <a:endParaRPr sz="2800" dirty="0">
              <a:solidFill>
                <a:schemeClr val="accent2">
                  <a:lumMod val="20000"/>
                  <a:lumOff val="80000"/>
                </a:schemeClr>
              </a:solidFill>
              <a:latin typeface="+mn-ea"/>
              <a:ea typeface="+mn-ea"/>
              <a:cs typeface="+mn-ea"/>
              <a:sym typeface="+mn-lt"/>
            </a:endParaRPr>
          </a:p>
        </p:txBody>
      </p:sp>
      <p:sp>
        <p:nvSpPr>
          <p:cNvPr id="7" name="矩形 6">
            <a:extLst>
              <a:ext uri="{FF2B5EF4-FFF2-40B4-BE49-F238E27FC236}">
                <a16:creationId xmlns:a16="http://schemas.microsoft.com/office/drawing/2014/main" id="{19A9D07E-5130-4D18-930A-39E466EC47C8}"/>
              </a:ext>
            </a:extLst>
          </p:cNvPr>
          <p:cNvSpPr/>
          <p:nvPr/>
        </p:nvSpPr>
        <p:spPr>
          <a:xfrm>
            <a:off x="2286000" y="1694587"/>
            <a:ext cx="4572000" cy="1754326"/>
          </a:xfrm>
          <a:prstGeom prst="rect">
            <a:avLst/>
          </a:prstGeom>
        </p:spPr>
        <p:txBody>
          <a:bodyPr>
            <a:spAutoFit/>
          </a:bodyPr>
          <a:lstStyle/>
          <a:p>
            <a:r>
              <a:rPr lang="zh-CN" altLang="en-US" dirty="0">
                <a:solidFill>
                  <a:schemeClr val="accent4">
                    <a:lumMod val="75000"/>
                  </a:schemeClr>
                </a:solidFill>
                <a:latin typeface="+mj-ea"/>
                <a:ea typeface="+mj-ea"/>
              </a:rPr>
              <a:t>    通过此次调查，各调查人员认识到了实地调查需要考虑的各项细节，对如何设计方案、如何设计模型、如何处理数据、如何改进方案等都有了更为明确的认识，也在交通调查实践过程中积累了许多教训和经验，为今后的调查研究的实践打下了较好的基础。</a:t>
            </a:r>
          </a:p>
        </p:txBody>
      </p:sp>
    </p:spTree>
    <p:extLst>
      <p:ext uri="{BB962C8B-B14F-4D97-AF65-F5344CB8AC3E}">
        <p14:creationId xmlns:p14="http://schemas.microsoft.com/office/powerpoint/2010/main" val="354348465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a:stretch>
            <a:fillRect/>
          </a:stretch>
        </p:blipFill>
        <p:spPr>
          <a:xfrm>
            <a:off x="5436096" y="1131590"/>
            <a:ext cx="3884288" cy="4203700"/>
          </a:xfrm>
          <a:prstGeom prst="rect">
            <a:avLst/>
          </a:prstGeom>
        </p:spPr>
      </p:pic>
      <p:pic>
        <p:nvPicPr>
          <p:cNvPr id="13" name="图片 12"/>
          <p:cNvPicPr>
            <a:picLocks noChangeAspect="1"/>
          </p:cNvPicPr>
          <p:nvPr/>
        </p:nvPicPr>
        <p:blipFill>
          <a:blip r:embed="rId5"/>
          <a:stretch>
            <a:fillRect/>
          </a:stretch>
        </p:blipFill>
        <p:spPr>
          <a:xfrm>
            <a:off x="-108520" y="0"/>
            <a:ext cx="3706576" cy="3810000"/>
          </a:xfrm>
          <a:prstGeom prst="rect">
            <a:avLst/>
          </a:prstGeom>
        </p:spPr>
      </p:pic>
      <p:pic>
        <p:nvPicPr>
          <p:cNvPr id="14" name="图片 13"/>
          <p:cNvPicPr>
            <a:picLocks noChangeAspect="1"/>
          </p:cNvPicPr>
          <p:nvPr/>
        </p:nvPicPr>
        <p:blipFill>
          <a:blip r:embed="rId6"/>
          <a:stretch>
            <a:fillRect/>
          </a:stretch>
        </p:blipFill>
        <p:spPr>
          <a:xfrm>
            <a:off x="-468560" y="4314203"/>
            <a:ext cx="1666345" cy="1028677"/>
          </a:xfrm>
          <a:prstGeom prst="rect">
            <a:avLst/>
          </a:prstGeom>
        </p:spPr>
      </p:pic>
      <p:pic>
        <p:nvPicPr>
          <p:cNvPr id="15" name="图片 14"/>
          <p:cNvPicPr>
            <a:picLocks noChangeAspect="1"/>
          </p:cNvPicPr>
          <p:nvPr/>
        </p:nvPicPr>
        <p:blipFill>
          <a:blip r:embed="rId7"/>
          <a:stretch>
            <a:fillRect/>
          </a:stretch>
        </p:blipFill>
        <p:spPr>
          <a:xfrm>
            <a:off x="7345099" y="-221079"/>
            <a:ext cx="1827476" cy="1105784"/>
          </a:xfrm>
          <a:prstGeom prst="rect">
            <a:avLst/>
          </a:prstGeom>
        </p:spPr>
      </p:pic>
      <p:sp>
        <p:nvSpPr>
          <p:cNvPr id="18" name="TextBox 7">
            <a:extLst>
              <a:ext uri="{FF2B5EF4-FFF2-40B4-BE49-F238E27FC236}">
                <a16:creationId xmlns:a16="http://schemas.microsoft.com/office/drawing/2014/main" id="{F6EB67AF-726D-40B6-BB29-CEA468E3B97A}"/>
              </a:ext>
            </a:extLst>
          </p:cNvPr>
          <p:cNvSpPr>
            <a:spLocks noChangeArrowheads="1"/>
          </p:cNvSpPr>
          <p:nvPr/>
        </p:nvSpPr>
        <p:spPr bwMode="auto">
          <a:xfrm>
            <a:off x="1807268" y="2127441"/>
            <a:ext cx="5622719"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rgbClr val="5C7FC8"/>
                </a:solidFill>
                <a:latin typeface="+mn-ea"/>
                <a:ea typeface="+mn-ea"/>
                <a:cs typeface="+mn-ea"/>
                <a:sym typeface="+mn-lt"/>
              </a:rPr>
              <a:t>展示完毕 谢谢欣赏</a:t>
            </a:r>
          </a:p>
        </p:txBody>
      </p:sp>
    </p:spTree>
    <p:custDataLst>
      <p:tags r:id="rId1"/>
    </p:custDataLst>
    <p:extLst>
      <p:ext uri="{BB962C8B-B14F-4D97-AF65-F5344CB8AC3E}">
        <p14:creationId xmlns:p14="http://schemas.microsoft.com/office/powerpoint/2010/main" val="2850183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500" autoRev="1" fill="hold">
                                          <p:stCondLst>
                                            <p:cond delay="0"/>
                                          </p:stCondLst>
                                        </p:cTn>
                                        <p:tgtEl>
                                          <p:spTgt spid="18"/>
                                        </p:tgtEl>
                                        <p:attrNameLst>
                                          <p:attrName>ppt_w</p:attrName>
                                        </p:attrNameLst>
                                      </p:cBhvr>
                                    </p:anim>
                                    <p:anim by="(#ppt_w*0.50)" calcmode="lin" valueType="num">
                                      <p:cBhvr>
                                        <p:cTn id="28" dur="500" decel="50000" autoRev="1" fill="hold">
                                          <p:stCondLst>
                                            <p:cond delay="0"/>
                                          </p:stCondLst>
                                        </p:cTn>
                                        <p:tgtEl>
                                          <p:spTgt spid="18"/>
                                        </p:tgtEl>
                                        <p:attrNameLst>
                                          <p:attrName>ppt_x</p:attrName>
                                        </p:attrNameLst>
                                      </p:cBhvr>
                                    </p:anim>
                                    <p:anim from="(-#ppt_h/2)" to="(#ppt_y)" calcmode="lin" valueType="num">
                                      <p:cBhvr>
                                        <p:cTn id="29" dur="1000" fill="hold">
                                          <p:stCondLst>
                                            <p:cond delay="0"/>
                                          </p:stCondLst>
                                        </p:cTn>
                                        <p:tgtEl>
                                          <p:spTgt spid="18"/>
                                        </p:tgtEl>
                                        <p:attrNameLst>
                                          <p:attrName>ppt_y</p:attrName>
                                        </p:attrNameLst>
                                      </p:cBhvr>
                                    </p:anim>
                                    <p:animRot by="21600000">
                                      <p:cBhvr>
                                        <p:cTn id="30" dur="1000" fill="hold">
                                          <p:stCondLst>
                                            <p:cond delay="0"/>
                                          </p:stCondLst>
                                        </p:cTn>
                                        <p:tgtEl>
                                          <p:spTgt spid="18"/>
                                        </p:tgtEl>
                                        <p:attrNameLst>
                                          <p:attrName>r</p:attrName>
                                        </p:attrNameLst>
                                      </p:cBhvr>
                                    </p:animRot>
                                  </p:childTnLst>
                                </p:cTn>
                              </p:par>
                            </p:childTnLst>
                          </p:cTn>
                        </p:par>
                        <p:par>
                          <p:cTn id="31" fill="hold">
                            <p:stCondLst>
                              <p:cond delay="3200"/>
                            </p:stCondLst>
                            <p:childTnLst>
                              <p:par>
                                <p:cTn id="32" presetID="36" presetClass="emph" presetSubtype="0" fill="hold" grpId="1" nodeType="afterEffect">
                                  <p:stCondLst>
                                    <p:cond delay="0"/>
                                  </p:stCondLst>
                                  <p:iterate type="lt">
                                    <p:tmPct val="10000"/>
                                  </p:iterate>
                                  <p:childTnLst>
                                    <p:animScale>
                                      <p:cBhvr>
                                        <p:cTn id="33" dur="250" autoRev="1" fill="hold">
                                          <p:stCondLst>
                                            <p:cond delay="0"/>
                                          </p:stCondLst>
                                        </p:cTn>
                                        <p:tgtEl>
                                          <p:spTgt spid="18"/>
                                        </p:tgtEl>
                                      </p:cBhvr>
                                      <p:to x="80000" y="100000"/>
                                    </p:animScale>
                                    <p:anim by="(#ppt_w*0.10)" calcmode="lin" valueType="num">
                                      <p:cBhvr>
                                        <p:cTn id="34" dur="250" autoRev="1" fill="hold">
                                          <p:stCondLst>
                                            <p:cond delay="0"/>
                                          </p:stCondLst>
                                        </p:cTn>
                                        <p:tgtEl>
                                          <p:spTgt spid="18"/>
                                        </p:tgtEl>
                                        <p:attrNameLst>
                                          <p:attrName>ppt_x</p:attrName>
                                        </p:attrNameLst>
                                      </p:cBhvr>
                                    </p:anim>
                                    <p:anim by="(-#ppt_w*0.10)" calcmode="lin" valueType="num">
                                      <p:cBhvr>
                                        <p:cTn id="35" dur="250" autoRev="1" fill="hold">
                                          <p:stCondLst>
                                            <p:cond delay="0"/>
                                          </p:stCondLst>
                                        </p:cTn>
                                        <p:tgtEl>
                                          <p:spTgt spid="18"/>
                                        </p:tgtEl>
                                        <p:attrNameLst>
                                          <p:attrName>ppt_y</p:attrName>
                                        </p:attrNameLst>
                                      </p:cBhvr>
                                    </p:anim>
                                    <p:animRot by="-480000">
                                      <p:cBhvr>
                                        <p:cTn id="36" dur="25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REFSHAPE" val="353939236"/>
  <p:tag name="KSO_WM_UNIT_PLACING_PICTURE_USER_VIEWPORT" val="{&quot;height&quot;:2565,&quot;width&quot;:2715}"/>
</p:tagLst>
</file>

<file path=ppt/tags/tag3.xml><?xml version="1.0" encoding="utf-8"?>
<p:tagLst xmlns:a="http://schemas.openxmlformats.org/drawingml/2006/main" xmlns:r="http://schemas.openxmlformats.org/officeDocument/2006/relationships" xmlns:p="http://schemas.openxmlformats.org/presentationml/2006/main">
  <p:tag name="REFSHAPE" val="353939236"/>
  <p:tag name="KSO_WM_UNIT_PLACING_PICTURE_USER_VIEWPORT" val="{&quot;height&quot;:2565,&quot;width&quot;:2715}"/>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blue_white">
  <a:themeElements>
    <a:clrScheme name="blue_whit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blue_white">
      <a:majorFont>
        <a:latin typeface="Tahoma"/>
        <a:ea typeface="黑体"/>
        <a:cs typeface=""/>
      </a:majorFont>
      <a:minorFont>
        <a:latin typeface="Palatino Linotype"/>
        <a:ea typeface="华文新魏"/>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blue_white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blue_white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blue_white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blue_white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blue_white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blue_white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blue_white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blue_white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blue_white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blue_white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blue_white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blue_whit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docProps/app.xml><?xml version="1.0" encoding="utf-8"?>
<Properties xmlns="http://schemas.openxmlformats.org/officeDocument/2006/extended-properties" xmlns:vt="http://schemas.openxmlformats.org/officeDocument/2006/docPropsVTypes">
  <TotalTime>42</TotalTime>
  <Words>4118</Words>
  <Application>Microsoft Office PowerPoint</Application>
  <PresentationFormat>全屏显示(16:9)</PresentationFormat>
  <Paragraphs>261</Paragraphs>
  <Slides>52</Slides>
  <Notes>17</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52</vt:i4>
      </vt:variant>
    </vt:vector>
  </HeadingPairs>
  <TitlesOfParts>
    <vt:vector size="65" baseType="lpstr">
      <vt:lpstr>Adobe Caslon Pro Bold</vt:lpstr>
      <vt:lpstr>Andale Sans</vt:lpstr>
      <vt:lpstr>华文新魏</vt:lpstr>
      <vt:lpstr>宋体</vt:lpstr>
      <vt:lpstr>微软雅黑</vt:lpstr>
      <vt:lpstr>Arial</vt:lpstr>
      <vt:lpstr>Calibri</vt:lpstr>
      <vt:lpstr>Palatino Linotype</vt:lpstr>
      <vt:lpstr>Tahoma</vt:lpstr>
      <vt:lpstr>Times New Roman</vt:lpstr>
      <vt:lpstr>Wingdings</vt:lpstr>
      <vt:lpstr>Office 主题​​</vt:lpstr>
      <vt:lpstr>blue_white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西进道口</vt:lpstr>
      <vt:lpstr> 直行车道</vt:lpstr>
      <vt:lpstr> 直行车道</vt:lpstr>
      <vt:lpstr> 直行车道</vt:lpstr>
      <vt:lpstr>掉头车道</vt:lpstr>
      <vt:lpstr>掉头车道</vt:lpstr>
      <vt:lpstr>掉头车道</vt:lpstr>
      <vt:lpstr>掉头车道</vt:lpstr>
      <vt:lpstr>掉头车道</vt:lpstr>
      <vt:lpstr>掉头车道</vt:lpstr>
      <vt:lpstr>东进道口</vt:lpstr>
      <vt:lpstr>最大排队情况</vt:lpstr>
      <vt:lpstr>PowerPoint 演示文稿</vt:lpstr>
      <vt:lpstr>掉头车道</vt:lpstr>
      <vt:lpstr>排队期间出现的问题</vt:lpstr>
      <vt:lpstr>根据队尾出租车预测不同类型车道最大排队长度</vt:lpstr>
      <vt:lpstr>PowerPoint 演示文稿</vt:lpstr>
      <vt:lpstr>PowerPoint 演示文稿</vt:lpstr>
      <vt:lpstr>最小二乘法拟合</vt:lpstr>
      <vt:lpstr>南进道口</vt:lpstr>
      <vt:lpstr>排队长度数据分析</vt:lpstr>
      <vt:lpstr>PowerPoint 演示文稿</vt:lpstr>
      <vt:lpstr>最大排队长度分析结论</vt:lpstr>
      <vt:lpstr>北进道口</vt:lpstr>
      <vt:lpstr>PowerPoint 演示文稿</vt:lpstr>
      <vt:lpstr>PowerPoint 演示文稿</vt:lpstr>
      <vt:lpstr>PowerPoint 演示文稿</vt:lpstr>
      <vt:lpstr>PowerPoint 演示文稿</vt:lpstr>
      <vt:lpstr>根据队尾出租车位置预测不同类型车道最大排队长度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11492</cp:lastModifiedBy>
  <cp:revision>1000</cp:revision>
  <dcterms:created xsi:type="dcterms:W3CDTF">2015-04-24T01:01:13Z</dcterms:created>
  <dcterms:modified xsi:type="dcterms:W3CDTF">2019-12-15T13:00:39Z</dcterms:modified>
</cp:coreProperties>
</file>