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345" r:id="rId2"/>
    <p:sldId id="400" r:id="rId3"/>
    <p:sldId id="341" r:id="rId4"/>
    <p:sldId id="461" r:id="rId5"/>
    <p:sldId id="401" r:id="rId6"/>
    <p:sldId id="437" r:id="rId7"/>
    <p:sldId id="298" r:id="rId8"/>
    <p:sldId id="435" r:id="rId9"/>
    <p:sldId id="299" r:id="rId10"/>
    <p:sldId id="402" r:id="rId11"/>
    <p:sldId id="312" r:id="rId12"/>
    <p:sldId id="315" r:id="rId13"/>
    <p:sldId id="313" r:id="rId14"/>
    <p:sldId id="370" r:id="rId15"/>
    <p:sldId id="371" r:id="rId16"/>
    <p:sldId id="316" r:id="rId17"/>
    <p:sldId id="405" r:id="rId18"/>
    <p:sldId id="320" r:id="rId19"/>
    <p:sldId id="369" r:id="rId20"/>
    <p:sldId id="321" r:id="rId21"/>
    <p:sldId id="322" r:id="rId22"/>
    <p:sldId id="335" r:id="rId23"/>
    <p:sldId id="397" r:id="rId24"/>
    <p:sldId id="332" r:id="rId25"/>
    <p:sldId id="438" r:id="rId26"/>
    <p:sldId id="333" r:id="rId27"/>
    <p:sldId id="398" r:id="rId28"/>
    <p:sldId id="373" r:id="rId2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 autoAdjust="0"/>
    <p:restoredTop sz="94660"/>
  </p:normalViewPr>
  <p:slideViewPr>
    <p:cSldViewPr>
      <p:cViewPr varScale="1">
        <p:scale>
          <a:sx n="73" d="100"/>
          <a:sy n="73" d="100"/>
        </p:scale>
        <p:origin x="44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360MoveData\Users\Administrator\Desktop\&#26041;&#26696;&#19968;&#21407;&#22987;&#25968;&#2545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360MoveData\Users\Administrator\Desktop\&#26041;&#26696;&#19968;&#21407;&#22987;&#25968;&#2545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Library/Containers/com.kingsoft.wpsoffice.mac/Data/.kingsoft/office6/data/backup/&#20116;&#31867;&#36710;(1)(1).xlsx.54F48F623D832C640072340E14505DF6.20191213120127422.et.1119236446E0CF9B683038FFD7D1790A.20191213180406632.et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Desktop/&#27491;&#21521;&#21152;&#36870;&#21521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Library/Containers/com.kingsoft.wpsoffice.mac/Data/.kingsoft/office6/data/backup/&#24310;&#35823;.xlsx.A807B5A87A0064911A93A653B91D9E4F.20191213122849595.et.15FE25B4418F9BB5AD6D82714720A191.20191213180934142.et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Library/Containers/com.kingsoft.wpsoffice.mac/Data/.kingsoft/office6/data/backup/&#21464;&#36947;.xlsx.94ACC6999DEFC8314816DA3EC0DC933D.20191213174814094.et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Library/Containers/com.kingsoft.wpsoffice.mac/Data/.kingsoft/office6/data/backup/&#21464;&#36947;.xlsx.94ACC6999DEFC8314816DA3EC0DC933D.20191213174814094.et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/Users/gege/Library/Containers/com.kingsoft.wpsoffice.mac/Data/.kingsoft/office6/data/backup/&#21464;&#36947;.xlsx.94ACC6999DEFC8314816DA3EC0DC933D.20191213174814094.et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292874793056394E-2"/>
          <c:y val="0.20463595247642"/>
          <c:w val="0.82627360656541105"/>
          <c:h val="0.619638185090576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A73-4D48-8F28-E56C627549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A73-4D48-8F28-E56C627549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7A73-4D48-8F28-E56C627549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7A73-4D48-8F28-E56C627549A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7A73-4D48-8F28-E56C627549A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7A73-4D48-8F28-E56C627549AD}"/>
              </c:ext>
            </c:extLst>
          </c:dPt>
          <c:dLbls>
            <c:dLbl>
              <c:idx val="0"/>
              <c:layout>
                <c:manualLayout>
                  <c:x val="0.11716258579964543"/>
                  <c:y val="-2.54114622184837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4351145038168"/>
                      <c:h val="0.241953546129314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A73-4D48-8F28-E56C627549AD}"/>
                </c:ext>
              </c:extLst>
            </c:dLbl>
            <c:dLbl>
              <c:idx val="1"/>
              <c:layout>
                <c:manualLayout>
                  <c:x val="1.46507958344566E-2"/>
                  <c:y val="9.6225728716608297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/>
                      <a:t>电动车</a:t>
                    </a:r>
                  </a:p>
                  <a:p>
                    <a:endParaRPr lang="zh-CN" alt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73-4D48-8F28-E56C627549A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73-4D48-8F28-E56C627549A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A73-4D48-8F28-E56C627549A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A73-4D48-8F28-E56C627549AD}"/>
                </c:ext>
              </c:extLst>
            </c:dLbl>
            <c:dLbl>
              <c:idx val="5"/>
              <c:layout>
                <c:manualLayout>
                  <c:x val="-0.147877268077901"/>
                  <c:y val="2.26760518672528E-3"/>
                </c:manualLayout>
              </c:layout>
              <c:tx>
                <c:rich>
                  <a:bodyPr/>
                  <a:lstStyle/>
                  <a:p>
                    <a:r>
                      <a:rPr lang="zh-CN" altLang="en-US"/>
                      <a:t> 五类车 </a:t>
                    </a:r>
                  </a:p>
                  <a:p>
                    <a:r>
                      <a:rPr lang="en-US" altLang="zh-CN"/>
                      <a:t>65%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A73-4D48-8F28-E56C627549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Sheet2!$C$45:$G$45</c:f>
              <c:strCache>
                <c:ptCount val="5"/>
                <c:pt idx="0">
                  <c:v>自行车</c:v>
                </c:pt>
                <c:pt idx="1">
                  <c:v>电动车</c:v>
                </c:pt>
                <c:pt idx="2">
                  <c:v>三轮车</c:v>
                </c:pt>
                <c:pt idx="3">
                  <c:v>残疾人专用车</c:v>
                </c:pt>
                <c:pt idx="4">
                  <c:v>改装车</c:v>
                </c:pt>
              </c:strCache>
            </c:strRef>
          </c:cat>
          <c:val>
            <c:numRef>
              <c:f>Sheet2!$C$46:$G$46</c:f>
              <c:numCache>
                <c:formatCode>General</c:formatCode>
                <c:ptCount val="5"/>
                <c:pt idx="0">
                  <c:v>585</c:v>
                </c:pt>
                <c:pt idx="1">
                  <c:v>1068</c:v>
                </c:pt>
                <c:pt idx="2">
                  <c:v>5</c:v>
                </c:pt>
                <c:pt idx="3">
                  <c:v>40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73-4D48-8F28-E56C627549A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plitType val="cust"/>
        <c:custSplit>
          <c:secondPiePt val="1"/>
          <c:secondPiePt val="3"/>
          <c:secondPiePt val="4"/>
        </c:custSplit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 dirty="0"/>
              <a:t>逆行方向五类车、自行车数量占比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C8-488B-A3BF-569194D20E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C8-488B-A3BF-569194D20E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C8-488B-A3BF-569194D20E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1C8-488B-A3BF-569194D20E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1C8-488B-A3BF-569194D20E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1C8-488B-A3BF-569194D20E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1C8-488B-A3BF-569194D20EF8}"/>
              </c:ext>
            </c:extLst>
          </c:dPt>
          <c:dLbls>
            <c:dLbl>
              <c:idx val="0"/>
              <c:layout>
                <c:manualLayout>
                  <c:x val="8.7089990944114459E-3"/>
                  <c:y val="-0.158219537815126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695906432748537"/>
                      <c:h val="0.185911342883610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1C8-488B-A3BF-569194D20EF8}"/>
                </c:ext>
              </c:extLst>
            </c:dLbl>
            <c:dLbl>
              <c:idx val="1"/>
              <c:layout>
                <c:manualLayout>
                  <c:x val="0.20166578061314899"/>
                  <c:y val="7.4842436974789902E-3"/>
                </c:manualLayout>
              </c:layout>
              <c:tx>
                <c:rich>
                  <a:bodyPr/>
                  <a:lstStyle/>
                  <a:p>
                    <a:r>
                      <a:rPr lang="zh-CN" altLang="en-US"/>
                      <a:t>电动车</a:t>
                    </a:r>
                  </a:p>
                  <a:p>
                    <a:endParaRPr lang="zh-CN" alt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C8-488B-A3BF-569194D20EF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1C8-488B-A3BF-569194D20EF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1C8-488B-A3BF-569194D20EF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1C8-488B-A3BF-569194D20EF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1C8-488B-A3BF-569194D20EF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zh-CN" altLang="en-US" sz="2000" u="none" strike="noStrike" cap="none" normalizeH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uFill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uFill>
                      </a:rPr>
                      <a:t>五类车</a:t>
                    </a:r>
                    <a:r>
                      <a:rPr lang="en-US" altLang="zh-CN" sz="2000" u="none" strike="noStrike" cap="none" normalizeH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uFill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uFill>
                      </a:rPr>
                      <a:t>,  30%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1C8-488B-A3BF-569194D20E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cap="none" spc="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u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[方案一原始数据.xlsx]Sheet2!$K$36:$P$36</c:f>
              <c:strCache>
                <c:ptCount val="6"/>
                <c:pt idx="0">
                  <c:v>自行车</c:v>
                </c:pt>
                <c:pt idx="1">
                  <c:v>电动车</c:v>
                </c:pt>
                <c:pt idx="2">
                  <c:v>三轮车</c:v>
                </c:pt>
                <c:pt idx="3">
                  <c:v>残疾人专用车</c:v>
                </c:pt>
                <c:pt idx="4">
                  <c:v>摩托车</c:v>
                </c:pt>
                <c:pt idx="5">
                  <c:v>改装车</c:v>
                </c:pt>
              </c:strCache>
            </c:strRef>
          </c:cat>
          <c:val>
            <c:numRef>
              <c:f>[方案一原始数据.xlsx]Sheet2!$K$37:$P$37</c:f>
              <c:numCache>
                <c:formatCode>General</c:formatCode>
                <c:ptCount val="6"/>
                <c:pt idx="0">
                  <c:v>718</c:v>
                </c:pt>
                <c:pt idx="1">
                  <c:v>291</c:v>
                </c:pt>
                <c:pt idx="2">
                  <c:v>8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1C8-488B-A3BF-569194D20E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plitType val="cust"/>
        <c:custSplit>
          <c:secondPiePt val="1"/>
          <c:secondPiePt val="2"/>
          <c:secondPiePt val="3"/>
          <c:secondPiePt val="4"/>
          <c:secondPiePt val="5"/>
        </c:custSplit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8.4984756097560996E-2"/>
          <c:y val="0.78218243819266797"/>
          <c:w val="0.87338033536585402"/>
          <c:h val="0.1382495026996309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chemeClr val="tx1">
                    <a:lumMod val="65000"/>
                    <a:lumOff val="35000"/>
                  </a:schemeClr>
                </a:solidFill>
              </a:u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 dirty="0"/>
              <a:t>五类车时变曲线（顺）   </a:t>
            </a:r>
            <a:r>
              <a:rPr lang="en-US" altLang="zh-CN" sz="2400" dirty="0"/>
              <a:t>8:10-10:40</a:t>
            </a:r>
            <a:endParaRPr lang="zh-CN" alt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1444216771613198E-2"/>
          <c:y val="0.12789606394125"/>
          <c:w val="0.93291012020169795"/>
          <c:h val="0.68641948650794804"/>
        </c:manualLayout>
      </c:layout>
      <c:lineChart>
        <c:grouping val="standard"/>
        <c:varyColors val="0"/>
        <c:ser>
          <c:idx val="1"/>
          <c:order val="0"/>
          <c:tx>
            <c:strRef>
              <c:f>Sheet3!$J$1</c:f>
              <c:strCache>
                <c:ptCount val="1"/>
                <c:pt idx="0">
                  <c:v>电动车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Sheet3!$J$2:$J$31</c:f>
              <c:numCache>
                <c:formatCode>General</c:formatCode>
                <c:ptCount val="30"/>
                <c:pt idx="0">
                  <c:v>56</c:v>
                </c:pt>
                <c:pt idx="1">
                  <c:v>39</c:v>
                </c:pt>
                <c:pt idx="2">
                  <c:v>40</c:v>
                </c:pt>
                <c:pt idx="3">
                  <c:v>35</c:v>
                </c:pt>
                <c:pt idx="4">
                  <c:v>31</c:v>
                </c:pt>
                <c:pt idx="5">
                  <c:v>42</c:v>
                </c:pt>
                <c:pt idx="6">
                  <c:v>50</c:v>
                </c:pt>
                <c:pt idx="7">
                  <c:v>43</c:v>
                </c:pt>
                <c:pt idx="8">
                  <c:v>47</c:v>
                </c:pt>
                <c:pt idx="9">
                  <c:v>36</c:v>
                </c:pt>
                <c:pt idx="10">
                  <c:v>25</c:v>
                </c:pt>
                <c:pt idx="11">
                  <c:v>32</c:v>
                </c:pt>
                <c:pt idx="12">
                  <c:v>29</c:v>
                </c:pt>
                <c:pt idx="13">
                  <c:v>30</c:v>
                </c:pt>
                <c:pt idx="14">
                  <c:v>50</c:v>
                </c:pt>
                <c:pt idx="15">
                  <c:v>47</c:v>
                </c:pt>
                <c:pt idx="16">
                  <c:v>42</c:v>
                </c:pt>
                <c:pt idx="17">
                  <c:v>27</c:v>
                </c:pt>
                <c:pt idx="18">
                  <c:v>50</c:v>
                </c:pt>
                <c:pt idx="19">
                  <c:v>28</c:v>
                </c:pt>
                <c:pt idx="20">
                  <c:v>32</c:v>
                </c:pt>
                <c:pt idx="21">
                  <c:v>44</c:v>
                </c:pt>
                <c:pt idx="22">
                  <c:v>36</c:v>
                </c:pt>
                <c:pt idx="23">
                  <c:v>32</c:v>
                </c:pt>
                <c:pt idx="24">
                  <c:v>27</c:v>
                </c:pt>
                <c:pt idx="25">
                  <c:v>44</c:v>
                </c:pt>
                <c:pt idx="26">
                  <c:v>27</c:v>
                </c:pt>
                <c:pt idx="27">
                  <c:v>22</c:v>
                </c:pt>
                <c:pt idx="28">
                  <c:v>21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3-4BFF-8414-6E13556B4DCB}"/>
            </c:ext>
          </c:extLst>
        </c:ser>
        <c:ser>
          <c:idx val="2"/>
          <c:order val="1"/>
          <c:tx>
            <c:strRef>
              <c:f>Sheet3!$K$1</c:f>
              <c:strCache>
                <c:ptCount val="1"/>
                <c:pt idx="0">
                  <c:v>三轮车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Sheet3!$K$2:$K$31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3-4BFF-8414-6E13556B4DCB}"/>
            </c:ext>
          </c:extLst>
        </c:ser>
        <c:ser>
          <c:idx val="3"/>
          <c:order val="2"/>
          <c:tx>
            <c:strRef>
              <c:f>Sheet3!$L$1</c:f>
              <c:strCache>
                <c:ptCount val="1"/>
                <c:pt idx="0">
                  <c:v>残疾人专用车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Sheet3!$L$2:$L$31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3-4BFF-8414-6E13556B4DCB}"/>
            </c:ext>
          </c:extLst>
        </c:ser>
        <c:ser>
          <c:idx val="4"/>
          <c:order val="3"/>
          <c:tx>
            <c:strRef>
              <c:f>Sheet3!$M$1</c:f>
              <c:strCache>
                <c:ptCount val="1"/>
                <c:pt idx="0">
                  <c:v>改装车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Sheet3!$M$2:$M$31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E3-4BFF-8414-6E13556B4DCB}"/>
            </c:ext>
          </c:extLst>
        </c:ser>
        <c:ser>
          <c:idx val="5"/>
          <c:order val="4"/>
          <c:tx>
            <c:strRef>
              <c:f>Sheet3!$N$1</c:f>
              <c:strCache>
                <c:ptCount val="1"/>
                <c:pt idx="0">
                  <c:v>五类车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Sheet3!$N$2:$N$31</c:f>
              <c:numCache>
                <c:formatCode>General</c:formatCode>
                <c:ptCount val="30"/>
                <c:pt idx="0">
                  <c:v>59</c:v>
                </c:pt>
                <c:pt idx="1">
                  <c:v>39</c:v>
                </c:pt>
                <c:pt idx="2">
                  <c:v>43</c:v>
                </c:pt>
                <c:pt idx="3">
                  <c:v>35</c:v>
                </c:pt>
                <c:pt idx="4">
                  <c:v>31</c:v>
                </c:pt>
                <c:pt idx="5">
                  <c:v>43</c:v>
                </c:pt>
                <c:pt idx="6">
                  <c:v>53</c:v>
                </c:pt>
                <c:pt idx="7">
                  <c:v>47</c:v>
                </c:pt>
                <c:pt idx="8">
                  <c:v>51</c:v>
                </c:pt>
                <c:pt idx="9">
                  <c:v>38</c:v>
                </c:pt>
                <c:pt idx="10">
                  <c:v>29</c:v>
                </c:pt>
                <c:pt idx="11">
                  <c:v>32</c:v>
                </c:pt>
                <c:pt idx="12">
                  <c:v>32</c:v>
                </c:pt>
                <c:pt idx="13">
                  <c:v>30</c:v>
                </c:pt>
                <c:pt idx="14">
                  <c:v>51</c:v>
                </c:pt>
                <c:pt idx="15">
                  <c:v>47</c:v>
                </c:pt>
                <c:pt idx="16">
                  <c:v>46</c:v>
                </c:pt>
                <c:pt idx="17">
                  <c:v>30</c:v>
                </c:pt>
                <c:pt idx="18">
                  <c:v>51</c:v>
                </c:pt>
                <c:pt idx="19">
                  <c:v>29</c:v>
                </c:pt>
                <c:pt idx="20">
                  <c:v>32</c:v>
                </c:pt>
                <c:pt idx="21">
                  <c:v>46</c:v>
                </c:pt>
                <c:pt idx="22">
                  <c:v>38</c:v>
                </c:pt>
                <c:pt idx="23">
                  <c:v>33</c:v>
                </c:pt>
                <c:pt idx="24">
                  <c:v>28</c:v>
                </c:pt>
                <c:pt idx="25">
                  <c:v>46</c:v>
                </c:pt>
                <c:pt idx="26">
                  <c:v>28</c:v>
                </c:pt>
                <c:pt idx="27">
                  <c:v>22</c:v>
                </c:pt>
                <c:pt idx="28">
                  <c:v>23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E3-4BFF-8414-6E13556B4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442944"/>
        <c:axId val="273443360"/>
      </c:lineChart>
      <c:catAx>
        <c:axId val="27344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3443360"/>
        <c:crosses val="autoZero"/>
        <c:auto val="1"/>
        <c:lblAlgn val="ctr"/>
        <c:lblOffset val="100"/>
        <c:noMultiLvlLbl val="0"/>
      </c:catAx>
      <c:valAx>
        <c:axId val="273443360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344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033311234349902"/>
          <c:y val="0.113463769800044"/>
          <c:w val="0.63966688765650104"/>
          <c:h val="0.27401370502118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 dirty="0"/>
              <a:t>五类车及自行车分类时变曲线（顺）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1444216771613198E-2"/>
          <c:y val="0.12789606394125"/>
          <c:w val="0.93291012020169795"/>
          <c:h val="0.68641948650794804"/>
        </c:manualLayout>
      </c:layout>
      <c:lineChart>
        <c:grouping val="standard"/>
        <c:varyColors val="0"/>
        <c:ser>
          <c:idx val="0"/>
          <c:order val="0"/>
          <c:tx>
            <c:strRef>
              <c:f>Sheet3!$I$1</c:f>
              <c:strCache>
                <c:ptCount val="1"/>
                <c:pt idx="0">
                  <c:v>自行车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Sheet3!$I$2:$I$31</c:f>
              <c:numCache>
                <c:formatCode>General</c:formatCode>
                <c:ptCount val="30"/>
                <c:pt idx="0">
                  <c:v>44</c:v>
                </c:pt>
                <c:pt idx="1">
                  <c:v>31</c:v>
                </c:pt>
                <c:pt idx="2">
                  <c:v>37</c:v>
                </c:pt>
                <c:pt idx="3">
                  <c:v>28</c:v>
                </c:pt>
                <c:pt idx="4">
                  <c:v>36</c:v>
                </c:pt>
                <c:pt idx="5">
                  <c:v>38</c:v>
                </c:pt>
                <c:pt idx="6">
                  <c:v>44</c:v>
                </c:pt>
                <c:pt idx="7">
                  <c:v>46</c:v>
                </c:pt>
                <c:pt idx="8">
                  <c:v>42</c:v>
                </c:pt>
                <c:pt idx="9">
                  <c:v>28</c:v>
                </c:pt>
                <c:pt idx="10">
                  <c:v>25</c:v>
                </c:pt>
                <c:pt idx="11">
                  <c:v>22</c:v>
                </c:pt>
                <c:pt idx="12">
                  <c:v>20</c:v>
                </c:pt>
                <c:pt idx="13">
                  <c:v>24</c:v>
                </c:pt>
                <c:pt idx="14">
                  <c:v>17</c:v>
                </c:pt>
                <c:pt idx="15">
                  <c:v>14</c:v>
                </c:pt>
                <c:pt idx="16">
                  <c:v>6</c:v>
                </c:pt>
                <c:pt idx="17">
                  <c:v>10</c:v>
                </c:pt>
                <c:pt idx="18">
                  <c:v>13</c:v>
                </c:pt>
                <c:pt idx="19">
                  <c:v>8</c:v>
                </c:pt>
                <c:pt idx="20">
                  <c:v>5</c:v>
                </c:pt>
                <c:pt idx="21">
                  <c:v>2</c:v>
                </c:pt>
                <c:pt idx="22">
                  <c:v>7</c:v>
                </c:pt>
                <c:pt idx="23">
                  <c:v>9</c:v>
                </c:pt>
                <c:pt idx="24">
                  <c:v>6</c:v>
                </c:pt>
                <c:pt idx="25">
                  <c:v>2</c:v>
                </c:pt>
                <c:pt idx="26">
                  <c:v>6</c:v>
                </c:pt>
                <c:pt idx="27">
                  <c:v>3</c:v>
                </c:pt>
                <c:pt idx="28">
                  <c:v>5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F-4CDF-BF09-C3F4BFBCCACD}"/>
            </c:ext>
          </c:extLst>
        </c:ser>
        <c:ser>
          <c:idx val="1"/>
          <c:order val="1"/>
          <c:tx>
            <c:strRef>
              <c:f>Sheet3!$J$1</c:f>
              <c:strCache>
                <c:ptCount val="1"/>
                <c:pt idx="0">
                  <c:v>电动车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Sheet3!$J$2:$J$31</c:f>
              <c:numCache>
                <c:formatCode>General</c:formatCode>
                <c:ptCount val="30"/>
                <c:pt idx="0">
                  <c:v>56</c:v>
                </c:pt>
                <c:pt idx="1">
                  <c:v>39</c:v>
                </c:pt>
                <c:pt idx="2">
                  <c:v>40</c:v>
                </c:pt>
                <c:pt idx="3">
                  <c:v>35</c:v>
                </c:pt>
                <c:pt idx="4">
                  <c:v>31</c:v>
                </c:pt>
                <c:pt idx="5">
                  <c:v>42</c:v>
                </c:pt>
                <c:pt idx="6">
                  <c:v>50</c:v>
                </c:pt>
                <c:pt idx="7">
                  <c:v>43</c:v>
                </c:pt>
                <c:pt idx="8">
                  <c:v>47</c:v>
                </c:pt>
                <c:pt idx="9">
                  <c:v>36</c:v>
                </c:pt>
                <c:pt idx="10">
                  <c:v>25</c:v>
                </c:pt>
                <c:pt idx="11">
                  <c:v>32</c:v>
                </c:pt>
                <c:pt idx="12">
                  <c:v>29</c:v>
                </c:pt>
                <c:pt idx="13">
                  <c:v>30</c:v>
                </c:pt>
                <c:pt idx="14">
                  <c:v>50</c:v>
                </c:pt>
                <c:pt idx="15">
                  <c:v>47</c:v>
                </c:pt>
                <c:pt idx="16">
                  <c:v>42</c:v>
                </c:pt>
                <c:pt idx="17">
                  <c:v>27</c:v>
                </c:pt>
                <c:pt idx="18">
                  <c:v>50</c:v>
                </c:pt>
                <c:pt idx="19">
                  <c:v>28</c:v>
                </c:pt>
                <c:pt idx="20">
                  <c:v>32</c:v>
                </c:pt>
                <c:pt idx="21">
                  <c:v>44</c:v>
                </c:pt>
                <c:pt idx="22">
                  <c:v>36</c:v>
                </c:pt>
                <c:pt idx="23">
                  <c:v>32</c:v>
                </c:pt>
                <c:pt idx="24">
                  <c:v>27</c:v>
                </c:pt>
                <c:pt idx="25">
                  <c:v>44</c:v>
                </c:pt>
                <c:pt idx="26">
                  <c:v>27</c:v>
                </c:pt>
                <c:pt idx="27">
                  <c:v>22</c:v>
                </c:pt>
                <c:pt idx="28">
                  <c:v>21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FF-4CDF-BF09-C3F4BFBCCACD}"/>
            </c:ext>
          </c:extLst>
        </c:ser>
        <c:ser>
          <c:idx val="2"/>
          <c:order val="2"/>
          <c:tx>
            <c:strRef>
              <c:f>Sheet3!$K$1</c:f>
              <c:strCache>
                <c:ptCount val="1"/>
                <c:pt idx="0">
                  <c:v>三轮车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Sheet3!$K$2:$K$31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FF-4CDF-BF09-C3F4BFBCCACD}"/>
            </c:ext>
          </c:extLst>
        </c:ser>
        <c:ser>
          <c:idx val="3"/>
          <c:order val="3"/>
          <c:tx>
            <c:strRef>
              <c:f>Sheet3!$L$1</c:f>
              <c:strCache>
                <c:ptCount val="1"/>
                <c:pt idx="0">
                  <c:v>残疾人专用车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Sheet3!$L$2:$L$31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FF-4CDF-BF09-C3F4BFBCCACD}"/>
            </c:ext>
          </c:extLst>
        </c:ser>
        <c:ser>
          <c:idx val="4"/>
          <c:order val="4"/>
          <c:tx>
            <c:strRef>
              <c:f>Sheet3!$M$1</c:f>
              <c:strCache>
                <c:ptCount val="1"/>
                <c:pt idx="0">
                  <c:v>改装车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Sheet3!$M$2:$M$31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FF-4CDF-BF09-C3F4BFBCCACD}"/>
            </c:ext>
          </c:extLst>
        </c:ser>
        <c:ser>
          <c:idx val="5"/>
          <c:order val="5"/>
          <c:tx>
            <c:strRef>
              <c:f>Sheet3!$N$1</c:f>
              <c:strCache>
                <c:ptCount val="1"/>
                <c:pt idx="0">
                  <c:v>五类车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Sheet3!$N$2:$N$31</c:f>
              <c:numCache>
                <c:formatCode>General</c:formatCode>
                <c:ptCount val="30"/>
                <c:pt idx="0">
                  <c:v>59</c:v>
                </c:pt>
                <c:pt idx="1">
                  <c:v>39</c:v>
                </c:pt>
                <c:pt idx="2">
                  <c:v>43</c:v>
                </c:pt>
                <c:pt idx="3">
                  <c:v>35</c:v>
                </c:pt>
                <c:pt idx="4">
                  <c:v>31</c:v>
                </c:pt>
                <c:pt idx="5">
                  <c:v>43</c:v>
                </c:pt>
                <c:pt idx="6">
                  <c:v>53</c:v>
                </c:pt>
                <c:pt idx="7">
                  <c:v>47</c:v>
                </c:pt>
                <c:pt idx="8">
                  <c:v>51</c:v>
                </c:pt>
                <c:pt idx="9">
                  <c:v>38</c:v>
                </c:pt>
                <c:pt idx="10">
                  <c:v>29</c:v>
                </c:pt>
                <c:pt idx="11">
                  <c:v>32</c:v>
                </c:pt>
                <c:pt idx="12">
                  <c:v>32</c:v>
                </c:pt>
                <c:pt idx="13">
                  <c:v>30</c:v>
                </c:pt>
                <c:pt idx="14">
                  <c:v>51</c:v>
                </c:pt>
                <c:pt idx="15">
                  <c:v>47</c:v>
                </c:pt>
                <c:pt idx="16">
                  <c:v>46</c:v>
                </c:pt>
                <c:pt idx="17">
                  <c:v>30</c:v>
                </c:pt>
                <c:pt idx="18">
                  <c:v>51</c:v>
                </c:pt>
                <c:pt idx="19">
                  <c:v>29</c:v>
                </c:pt>
                <c:pt idx="20">
                  <c:v>32</c:v>
                </c:pt>
                <c:pt idx="21">
                  <c:v>46</c:v>
                </c:pt>
                <c:pt idx="22">
                  <c:v>38</c:v>
                </c:pt>
                <c:pt idx="23">
                  <c:v>33</c:v>
                </c:pt>
                <c:pt idx="24">
                  <c:v>28</c:v>
                </c:pt>
                <c:pt idx="25">
                  <c:v>46</c:v>
                </c:pt>
                <c:pt idx="26">
                  <c:v>28</c:v>
                </c:pt>
                <c:pt idx="27">
                  <c:v>22</c:v>
                </c:pt>
                <c:pt idx="28">
                  <c:v>23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FF-4CDF-BF09-C3F4BFBCCACD}"/>
            </c:ext>
          </c:extLst>
        </c:ser>
        <c:ser>
          <c:idx val="6"/>
          <c:order val="6"/>
          <c:tx>
            <c:strRef>
              <c:f>Sheet3!$O$1</c:f>
              <c:strCache>
                <c:ptCount val="1"/>
                <c:pt idx="0">
                  <c:v>五类车及自行车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Sheet3!$H$2:$H$31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Sheet3!$O$2:$O$31</c:f>
              <c:numCache>
                <c:formatCode>General</c:formatCode>
                <c:ptCount val="30"/>
                <c:pt idx="0">
                  <c:v>103</c:v>
                </c:pt>
                <c:pt idx="1">
                  <c:v>70</c:v>
                </c:pt>
                <c:pt idx="2">
                  <c:v>80</c:v>
                </c:pt>
                <c:pt idx="3">
                  <c:v>63</c:v>
                </c:pt>
                <c:pt idx="4">
                  <c:v>67</c:v>
                </c:pt>
                <c:pt idx="5">
                  <c:v>81</c:v>
                </c:pt>
                <c:pt idx="6">
                  <c:v>97</c:v>
                </c:pt>
                <c:pt idx="7">
                  <c:v>93</c:v>
                </c:pt>
                <c:pt idx="8">
                  <c:v>93</c:v>
                </c:pt>
                <c:pt idx="9">
                  <c:v>66</c:v>
                </c:pt>
                <c:pt idx="10">
                  <c:v>54</c:v>
                </c:pt>
                <c:pt idx="11">
                  <c:v>54</c:v>
                </c:pt>
                <c:pt idx="12">
                  <c:v>52</c:v>
                </c:pt>
                <c:pt idx="13">
                  <c:v>54</c:v>
                </c:pt>
                <c:pt idx="14">
                  <c:v>68</c:v>
                </c:pt>
                <c:pt idx="15">
                  <c:v>61</c:v>
                </c:pt>
                <c:pt idx="16">
                  <c:v>52</c:v>
                </c:pt>
                <c:pt idx="17">
                  <c:v>40</c:v>
                </c:pt>
                <c:pt idx="18">
                  <c:v>64</c:v>
                </c:pt>
                <c:pt idx="19">
                  <c:v>37</c:v>
                </c:pt>
                <c:pt idx="20">
                  <c:v>37</c:v>
                </c:pt>
                <c:pt idx="21">
                  <c:v>48</c:v>
                </c:pt>
                <c:pt idx="22">
                  <c:v>45</c:v>
                </c:pt>
                <c:pt idx="23">
                  <c:v>42</c:v>
                </c:pt>
                <c:pt idx="24">
                  <c:v>34</c:v>
                </c:pt>
                <c:pt idx="25">
                  <c:v>48</c:v>
                </c:pt>
                <c:pt idx="26">
                  <c:v>34</c:v>
                </c:pt>
                <c:pt idx="27">
                  <c:v>25</c:v>
                </c:pt>
                <c:pt idx="28">
                  <c:v>28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FF-4CDF-BF09-C3F4BFBCC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442944"/>
        <c:axId val="273443360"/>
      </c:lineChart>
      <c:catAx>
        <c:axId val="27344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3443360"/>
        <c:crosses val="autoZero"/>
        <c:auto val="1"/>
        <c:lblAlgn val="ctr"/>
        <c:lblOffset val="100"/>
        <c:noMultiLvlLbl val="0"/>
      </c:catAx>
      <c:valAx>
        <c:axId val="27344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344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033311234349902"/>
          <c:y val="0.113463769800044"/>
          <c:w val="0.63966688765650104"/>
          <c:h val="0.27401370502118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 dirty="0"/>
              <a:t>五类车时变曲线（逆）        </a:t>
            </a:r>
            <a:r>
              <a:rPr lang="en-US" altLang="zh-CN" sz="2400" dirty="0"/>
              <a:t>8:10-10:40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4.98426290463692E-2"/>
          <c:y val="8.9447601851373806E-2"/>
          <c:w val="0.93487959317585301"/>
          <c:h val="0.77664646406858495"/>
        </c:manualLayout>
      </c:layout>
      <c:lineChart>
        <c:grouping val="standard"/>
        <c:varyColors val="0"/>
        <c:ser>
          <c:idx val="1"/>
          <c:order val="0"/>
          <c:tx>
            <c:strRef>
              <c:f>Sheet1!$C$78</c:f>
              <c:strCache>
                <c:ptCount val="1"/>
                <c:pt idx="0">
                  <c:v>电动车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Sheet1!$C$79:$C$108</c:f>
              <c:numCache>
                <c:formatCode>General</c:formatCode>
                <c:ptCount val="30"/>
                <c:pt idx="0">
                  <c:v>22</c:v>
                </c:pt>
                <c:pt idx="1">
                  <c:v>11</c:v>
                </c:pt>
                <c:pt idx="2">
                  <c:v>19</c:v>
                </c:pt>
                <c:pt idx="3">
                  <c:v>15</c:v>
                </c:pt>
                <c:pt idx="4">
                  <c:v>8</c:v>
                </c:pt>
                <c:pt idx="5">
                  <c:v>10</c:v>
                </c:pt>
                <c:pt idx="6">
                  <c:v>11</c:v>
                </c:pt>
                <c:pt idx="7">
                  <c:v>9</c:v>
                </c:pt>
                <c:pt idx="8">
                  <c:v>13</c:v>
                </c:pt>
                <c:pt idx="9">
                  <c:v>9</c:v>
                </c:pt>
                <c:pt idx="10">
                  <c:v>15</c:v>
                </c:pt>
                <c:pt idx="11">
                  <c:v>10</c:v>
                </c:pt>
                <c:pt idx="12">
                  <c:v>17</c:v>
                </c:pt>
                <c:pt idx="13">
                  <c:v>1</c:v>
                </c:pt>
                <c:pt idx="14">
                  <c:v>7</c:v>
                </c:pt>
                <c:pt idx="15">
                  <c:v>12</c:v>
                </c:pt>
                <c:pt idx="16">
                  <c:v>17</c:v>
                </c:pt>
                <c:pt idx="17">
                  <c:v>14</c:v>
                </c:pt>
                <c:pt idx="18">
                  <c:v>9</c:v>
                </c:pt>
                <c:pt idx="19">
                  <c:v>13</c:v>
                </c:pt>
                <c:pt idx="20">
                  <c:v>4</c:v>
                </c:pt>
                <c:pt idx="21">
                  <c:v>1</c:v>
                </c:pt>
                <c:pt idx="22">
                  <c:v>5</c:v>
                </c:pt>
                <c:pt idx="23">
                  <c:v>7</c:v>
                </c:pt>
                <c:pt idx="24">
                  <c:v>12</c:v>
                </c:pt>
                <c:pt idx="25">
                  <c:v>9</c:v>
                </c:pt>
                <c:pt idx="26">
                  <c:v>0</c:v>
                </c:pt>
                <c:pt idx="27">
                  <c:v>4</c:v>
                </c:pt>
                <c:pt idx="28">
                  <c:v>5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5D-4FD1-ADB5-B770B33CC452}"/>
            </c:ext>
          </c:extLst>
        </c:ser>
        <c:ser>
          <c:idx val="2"/>
          <c:order val="1"/>
          <c:tx>
            <c:strRef>
              <c:f>Sheet1!$D$78</c:f>
              <c:strCache>
                <c:ptCount val="1"/>
                <c:pt idx="0">
                  <c:v>三轮车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Sheet1!$D$79:$D$108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5D-4FD1-ADB5-B770B33CC452}"/>
            </c:ext>
          </c:extLst>
        </c:ser>
        <c:ser>
          <c:idx val="3"/>
          <c:order val="2"/>
          <c:tx>
            <c:strRef>
              <c:f>Sheet1!$E$78</c:f>
              <c:strCache>
                <c:ptCount val="1"/>
                <c:pt idx="0">
                  <c:v>残疾人专用车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Sheet1!$E$79:$E$108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5D-4FD1-ADB5-B770B33CC452}"/>
            </c:ext>
          </c:extLst>
        </c:ser>
        <c:ser>
          <c:idx val="4"/>
          <c:order val="3"/>
          <c:tx>
            <c:strRef>
              <c:f>Sheet1!$F$78</c:f>
              <c:strCache>
                <c:ptCount val="1"/>
                <c:pt idx="0">
                  <c:v>改装车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Sheet1!$F$79:$F$108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5D-4FD1-ADB5-B770B33CC452}"/>
            </c:ext>
          </c:extLst>
        </c:ser>
        <c:ser>
          <c:idx val="5"/>
          <c:order val="4"/>
          <c:tx>
            <c:strRef>
              <c:f>Sheet1!$G$78</c:f>
              <c:strCache>
                <c:ptCount val="1"/>
                <c:pt idx="0">
                  <c:v>五类车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Sheet1!$G$79:$G$108</c:f>
              <c:numCache>
                <c:formatCode>General</c:formatCode>
                <c:ptCount val="30"/>
                <c:pt idx="0">
                  <c:v>23</c:v>
                </c:pt>
                <c:pt idx="1">
                  <c:v>11</c:v>
                </c:pt>
                <c:pt idx="2">
                  <c:v>19</c:v>
                </c:pt>
                <c:pt idx="3">
                  <c:v>15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9</c:v>
                </c:pt>
                <c:pt idx="8">
                  <c:v>16</c:v>
                </c:pt>
                <c:pt idx="9">
                  <c:v>10</c:v>
                </c:pt>
                <c:pt idx="10">
                  <c:v>15</c:v>
                </c:pt>
                <c:pt idx="11">
                  <c:v>11</c:v>
                </c:pt>
                <c:pt idx="12">
                  <c:v>18</c:v>
                </c:pt>
                <c:pt idx="13">
                  <c:v>1</c:v>
                </c:pt>
                <c:pt idx="14">
                  <c:v>7</c:v>
                </c:pt>
                <c:pt idx="15">
                  <c:v>12</c:v>
                </c:pt>
                <c:pt idx="16">
                  <c:v>17</c:v>
                </c:pt>
                <c:pt idx="17">
                  <c:v>14</c:v>
                </c:pt>
                <c:pt idx="18">
                  <c:v>10</c:v>
                </c:pt>
                <c:pt idx="19">
                  <c:v>14</c:v>
                </c:pt>
                <c:pt idx="20">
                  <c:v>5</c:v>
                </c:pt>
                <c:pt idx="21">
                  <c:v>1</c:v>
                </c:pt>
                <c:pt idx="22">
                  <c:v>6</c:v>
                </c:pt>
                <c:pt idx="23">
                  <c:v>7</c:v>
                </c:pt>
                <c:pt idx="24">
                  <c:v>12</c:v>
                </c:pt>
                <c:pt idx="25">
                  <c:v>9</c:v>
                </c:pt>
                <c:pt idx="26">
                  <c:v>0</c:v>
                </c:pt>
                <c:pt idx="27">
                  <c:v>5</c:v>
                </c:pt>
                <c:pt idx="28">
                  <c:v>7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5D-4FD1-ADB5-B770B33CC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5212752"/>
        <c:axId val="445213168"/>
      </c:lineChart>
      <c:catAx>
        <c:axId val="44521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13168"/>
        <c:crosses val="autoZero"/>
        <c:auto val="1"/>
        <c:lblAlgn val="ctr"/>
        <c:lblOffset val="100"/>
        <c:noMultiLvlLbl val="0"/>
      </c:catAx>
      <c:valAx>
        <c:axId val="44521316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1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42519262259499"/>
          <c:y val="0.111580660384488"/>
          <c:w val="0.61797686907576399"/>
          <c:h val="0.32225308636791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400" dirty="0"/>
              <a:t>五类车及自行车分类时变曲线（逆）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4.98426290463692E-2"/>
          <c:y val="8.9447601851373806E-2"/>
          <c:w val="0.93487959317585301"/>
          <c:h val="0.776646464068584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Sheet1!$B$78</c:f>
              <c:strCache>
                <c:ptCount val="1"/>
                <c:pt idx="0">
                  <c:v>自行车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Sheet1!$B$79:$B$108</c:f>
              <c:numCache>
                <c:formatCode>General</c:formatCode>
                <c:ptCount val="30"/>
                <c:pt idx="0">
                  <c:v>49</c:v>
                </c:pt>
                <c:pt idx="1">
                  <c:v>39</c:v>
                </c:pt>
                <c:pt idx="2">
                  <c:v>52</c:v>
                </c:pt>
                <c:pt idx="3">
                  <c:v>44</c:v>
                </c:pt>
                <c:pt idx="4">
                  <c:v>47</c:v>
                </c:pt>
                <c:pt idx="5">
                  <c:v>72</c:v>
                </c:pt>
                <c:pt idx="6">
                  <c:v>56</c:v>
                </c:pt>
                <c:pt idx="7">
                  <c:v>51</c:v>
                </c:pt>
                <c:pt idx="8">
                  <c:v>48</c:v>
                </c:pt>
                <c:pt idx="9">
                  <c:v>34</c:v>
                </c:pt>
                <c:pt idx="10">
                  <c:v>25</c:v>
                </c:pt>
                <c:pt idx="11">
                  <c:v>30</c:v>
                </c:pt>
                <c:pt idx="12">
                  <c:v>24</c:v>
                </c:pt>
                <c:pt idx="13">
                  <c:v>9</c:v>
                </c:pt>
                <c:pt idx="14">
                  <c:v>15</c:v>
                </c:pt>
                <c:pt idx="15">
                  <c:v>10</c:v>
                </c:pt>
                <c:pt idx="16">
                  <c:v>24</c:v>
                </c:pt>
                <c:pt idx="17">
                  <c:v>14</c:v>
                </c:pt>
                <c:pt idx="18">
                  <c:v>16</c:v>
                </c:pt>
                <c:pt idx="19">
                  <c:v>11</c:v>
                </c:pt>
                <c:pt idx="20">
                  <c:v>10</c:v>
                </c:pt>
                <c:pt idx="21">
                  <c:v>7</c:v>
                </c:pt>
                <c:pt idx="22">
                  <c:v>4</c:v>
                </c:pt>
                <c:pt idx="23">
                  <c:v>6</c:v>
                </c:pt>
                <c:pt idx="24">
                  <c:v>5</c:v>
                </c:pt>
                <c:pt idx="25">
                  <c:v>1</c:v>
                </c:pt>
                <c:pt idx="26">
                  <c:v>10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F4-4BA5-81B2-D5D1C0122491}"/>
            </c:ext>
          </c:extLst>
        </c:ser>
        <c:ser>
          <c:idx val="1"/>
          <c:order val="1"/>
          <c:tx>
            <c:strRef>
              <c:f>Sheet1!$C$78</c:f>
              <c:strCache>
                <c:ptCount val="1"/>
                <c:pt idx="0">
                  <c:v>电动车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Sheet1!$C$79:$C$108</c:f>
              <c:numCache>
                <c:formatCode>General</c:formatCode>
                <c:ptCount val="30"/>
                <c:pt idx="0">
                  <c:v>22</c:v>
                </c:pt>
                <c:pt idx="1">
                  <c:v>11</c:v>
                </c:pt>
                <c:pt idx="2">
                  <c:v>19</c:v>
                </c:pt>
                <c:pt idx="3">
                  <c:v>15</c:v>
                </c:pt>
                <c:pt idx="4">
                  <c:v>8</c:v>
                </c:pt>
                <c:pt idx="5">
                  <c:v>10</c:v>
                </c:pt>
                <c:pt idx="6">
                  <c:v>11</c:v>
                </c:pt>
                <c:pt idx="7">
                  <c:v>9</c:v>
                </c:pt>
                <c:pt idx="8">
                  <c:v>13</c:v>
                </c:pt>
                <c:pt idx="9">
                  <c:v>9</c:v>
                </c:pt>
                <c:pt idx="10">
                  <c:v>15</c:v>
                </c:pt>
                <c:pt idx="11">
                  <c:v>10</c:v>
                </c:pt>
                <c:pt idx="12">
                  <c:v>17</c:v>
                </c:pt>
                <c:pt idx="13">
                  <c:v>1</c:v>
                </c:pt>
                <c:pt idx="14">
                  <c:v>7</c:v>
                </c:pt>
                <c:pt idx="15">
                  <c:v>12</c:v>
                </c:pt>
                <c:pt idx="16">
                  <c:v>17</c:v>
                </c:pt>
                <c:pt idx="17">
                  <c:v>14</c:v>
                </c:pt>
                <c:pt idx="18">
                  <c:v>9</c:v>
                </c:pt>
                <c:pt idx="19">
                  <c:v>13</c:v>
                </c:pt>
                <c:pt idx="20">
                  <c:v>4</c:v>
                </c:pt>
                <c:pt idx="21">
                  <c:v>1</c:v>
                </c:pt>
                <c:pt idx="22">
                  <c:v>5</c:v>
                </c:pt>
                <c:pt idx="23">
                  <c:v>7</c:v>
                </c:pt>
                <c:pt idx="24">
                  <c:v>12</c:v>
                </c:pt>
                <c:pt idx="25">
                  <c:v>9</c:v>
                </c:pt>
                <c:pt idx="26">
                  <c:v>0</c:v>
                </c:pt>
                <c:pt idx="27">
                  <c:v>4</c:v>
                </c:pt>
                <c:pt idx="28">
                  <c:v>5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F4-4BA5-81B2-D5D1C0122491}"/>
            </c:ext>
          </c:extLst>
        </c:ser>
        <c:ser>
          <c:idx val="2"/>
          <c:order val="2"/>
          <c:tx>
            <c:strRef>
              <c:f>Sheet1!$D$78</c:f>
              <c:strCache>
                <c:ptCount val="1"/>
                <c:pt idx="0">
                  <c:v>三轮车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Sheet1!$D$79:$D$108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F4-4BA5-81B2-D5D1C0122491}"/>
            </c:ext>
          </c:extLst>
        </c:ser>
        <c:ser>
          <c:idx val="3"/>
          <c:order val="3"/>
          <c:tx>
            <c:strRef>
              <c:f>Sheet1!$E$78</c:f>
              <c:strCache>
                <c:ptCount val="1"/>
                <c:pt idx="0">
                  <c:v>残疾人专用车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Sheet1!$E$79:$E$108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F4-4BA5-81B2-D5D1C0122491}"/>
            </c:ext>
          </c:extLst>
        </c:ser>
        <c:ser>
          <c:idx val="4"/>
          <c:order val="4"/>
          <c:tx>
            <c:strRef>
              <c:f>Sheet1!$F$78</c:f>
              <c:strCache>
                <c:ptCount val="1"/>
                <c:pt idx="0">
                  <c:v>改装车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Sheet1!$F$79:$F$108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F4-4BA5-81B2-D5D1C0122491}"/>
            </c:ext>
          </c:extLst>
        </c:ser>
        <c:ser>
          <c:idx val="5"/>
          <c:order val="5"/>
          <c:tx>
            <c:strRef>
              <c:f>Sheet1!$G$78</c:f>
              <c:strCache>
                <c:ptCount val="1"/>
                <c:pt idx="0">
                  <c:v>五类车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Sheet1!$G$79:$G$108</c:f>
              <c:numCache>
                <c:formatCode>General</c:formatCode>
                <c:ptCount val="30"/>
                <c:pt idx="0">
                  <c:v>23</c:v>
                </c:pt>
                <c:pt idx="1">
                  <c:v>11</c:v>
                </c:pt>
                <c:pt idx="2">
                  <c:v>19</c:v>
                </c:pt>
                <c:pt idx="3">
                  <c:v>15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9</c:v>
                </c:pt>
                <c:pt idx="8">
                  <c:v>16</c:v>
                </c:pt>
                <c:pt idx="9">
                  <c:v>10</c:v>
                </c:pt>
                <c:pt idx="10">
                  <c:v>15</c:v>
                </c:pt>
                <c:pt idx="11">
                  <c:v>11</c:v>
                </c:pt>
                <c:pt idx="12">
                  <c:v>18</c:v>
                </c:pt>
                <c:pt idx="13">
                  <c:v>1</c:v>
                </c:pt>
                <c:pt idx="14">
                  <c:v>7</c:v>
                </c:pt>
                <c:pt idx="15">
                  <c:v>12</c:v>
                </c:pt>
                <c:pt idx="16">
                  <c:v>17</c:v>
                </c:pt>
                <c:pt idx="17">
                  <c:v>14</c:v>
                </c:pt>
                <c:pt idx="18">
                  <c:v>10</c:v>
                </c:pt>
                <c:pt idx="19">
                  <c:v>14</c:v>
                </c:pt>
                <c:pt idx="20">
                  <c:v>5</c:v>
                </c:pt>
                <c:pt idx="21">
                  <c:v>1</c:v>
                </c:pt>
                <c:pt idx="22">
                  <c:v>6</c:v>
                </c:pt>
                <c:pt idx="23">
                  <c:v>7</c:v>
                </c:pt>
                <c:pt idx="24">
                  <c:v>12</c:v>
                </c:pt>
                <c:pt idx="25">
                  <c:v>9</c:v>
                </c:pt>
                <c:pt idx="26">
                  <c:v>0</c:v>
                </c:pt>
                <c:pt idx="27">
                  <c:v>5</c:v>
                </c:pt>
                <c:pt idx="28">
                  <c:v>7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6F4-4BA5-81B2-D5D1C0122491}"/>
            </c:ext>
          </c:extLst>
        </c:ser>
        <c:ser>
          <c:idx val="6"/>
          <c:order val="6"/>
          <c:tx>
            <c:strRef>
              <c:f>Sheet1!$H$78</c:f>
              <c:strCache>
                <c:ptCount val="1"/>
                <c:pt idx="0">
                  <c:v>五类车及自行车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Sheet1!$A$79:$A$108</c:f>
              <c:strCache>
                <c:ptCount val="30"/>
                <c:pt idx="0">
                  <c:v>8：10-8：15</c:v>
                </c:pt>
                <c:pt idx="1">
                  <c:v>8：15-8：20</c:v>
                </c:pt>
                <c:pt idx="2">
                  <c:v>8：20-8：25</c:v>
                </c:pt>
                <c:pt idx="3">
                  <c:v>8：25-8：30</c:v>
                </c:pt>
                <c:pt idx="4">
                  <c:v>8：30-8：35</c:v>
                </c:pt>
                <c:pt idx="5">
                  <c:v>8：35-8：40</c:v>
                </c:pt>
                <c:pt idx="6">
                  <c:v>8：40-8：45</c:v>
                </c:pt>
                <c:pt idx="7">
                  <c:v>8：45-8：50</c:v>
                </c:pt>
                <c:pt idx="8">
                  <c:v>8：50-8：55</c:v>
                </c:pt>
                <c:pt idx="9">
                  <c:v>8：55-9：00</c:v>
                </c:pt>
                <c:pt idx="10">
                  <c:v>9：00-9：05</c:v>
                </c:pt>
                <c:pt idx="11">
                  <c:v>9：05-9：10</c:v>
                </c:pt>
                <c:pt idx="12">
                  <c:v>9：10-9：15</c:v>
                </c:pt>
                <c:pt idx="13">
                  <c:v>9：15-9：20</c:v>
                </c:pt>
                <c:pt idx="14">
                  <c:v>9：20-9：25</c:v>
                </c:pt>
                <c:pt idx="15">
                  <c:v>9：25-9：30</c:v>
                </c:pt>
                <c:pt idx="16">
                  <c:v>9：30-9：35</c:v>
                </c:pt>
                <c:pt idx="17">
                  <c:v>9：35-9：40</c:v>
                </c:pt>
                <c:pt idx="18">
                  <c:v>9：40-9：45</c:v>
                </c:pt>
                <c:pt idx="19">
                  <c:v>9：45-9：50</c:v>
                </c:pt>
                <c:pt idx="20">
                  <c:v>9：50-9：55</c:v>
                </c:pt>
                <c:pt idx="21">
                  <c:v>9：55-10：00</c:v>
                </c:pt>
                <c:pt idx="22">
                  <c:v>10：00-10：05</c:v>
                </c:pt>
                <c:pt idx="23">
                  <c:v>10：05-10：10</c:v>
                </c:pt>
                <c:pt idx="24">
                  <c:v>10：10-10：15</c:v>
                </c:pt>
                <c:pt idx="25">
                  <c:v>10：15-10：20</c:v>
                </c:pt>
                <c:pt idx="26">
                  <c:v>10：20-10：25</c:v>
                </c:pt>
                <c:pt idx="27">
                  <c:v>10：25-10：30</c:v>
                </c:pt>
                <c:pt idx="28">
                  <c:v>10：30-10：35</c:v>
                </c:pt>
                <c:pt idx="29">
                  <c:v>10：35-10：40</c:v>
                </c:pt>
              </c:strCache>
            </c:strRef>
          </c:cat>
          <c:val>
            <c:numRef>
              <c:f>Sheet1!$H$79:$H$108</c:f>
              <c:numCache>
                <c:formatCode>General</c:formatCode>
                <c:ptCount val="30"/>
                <c:pt idx="0">
                  <c:v>72</c:v>
                </c:pt>
                <c:pt idx="1">
                  <c:v>50</c:v>
                </c:pt>
                <c:pt idx="2">
                  <c:v>71</c:v>
                </c:pt>
                <c:pt idx="3">
                  <c:v>59</c:v>
                </c:pt>
                <c:pt idx="4">
                  <c:v>56</c:v>
                </c:pt>
                <c:pt idx="5">
                  <c:v>82</c:v>
                </c:pt>
                <c:pt idx="6">
                  <c:v>67</c:v>
                </c:pt>
                <c:pt idx="7">
                  <c:v>60</c:v>
                </c:pt>
                <c:pt idx="8">
                  <c:v>64</c:v>
                </c:pt>
                <c:pt idx="9">
                  <c:v>44</c:v>
                </c:pt>
                <c:pt idx="10">
                  <c:v>40</c:v>
                </c:pt>
                <c:pt idx="11">
                  <c:v>41</c:v>
                </c:pt>
                <c:pt idx="12">
                  <c:v>42</c:v>
                </c:pt>
                <c:pt idx="13">
                  <c:v>10</c:v>
                </c:pt>
                <c:pt idx="14">
                  <c:v>22</c:v>
                </c:pt>
                <c:pt idx="15">
                  <c:v>22</c:v>
                </c:pt>
                <c:pt idx="16">
                  <c:v>41</c:v>
                </c:pt>
                <c:pt idx="17">
                  <c:v>28</c:v>
                </c:pt>
                <c:pt idx="18">
                  <c:v>26</c:v>
                </c:pt>
                <c:pt idx="19">
                  <c:v>25</c:v>
                </c:pt>
                <c:pt idx="20">
                  <c:v>15</c:v>
                </c:pt>
                <c:pt idx="21">
                  <c:v>8</c:v>
                </c:pt>
                <c:pt idx="22">
                  <c:v>10</c:v>
                </c:pt>
                <c:pt idx="23">
                  <c:v>13</c:v>
                </c:pt>
                <c:pt idx="24">
                  <c:v>17</c:v>
                </c:pt>
                <c:pt idx="25">
                  <c:v>10</c:v>
                </c:pt>
                <c:pt idx="26">
                  <c:v>10</c:v>
                </c:pt>
                <c:pt idx="27">
                  <c:v>7</c:v>
                </c:pt>
                <c:pt idx="28">
                  <c:v>9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6F4-4BA5-81B2-D5D1C0122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5212752"/>
        <c:axId val="445213168"/>
      </c:lineChart>
      <c:catAx>
        <c:axId val="44521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13168"/>
        <c:crosses val="autoZero"/>
        <c:auto val="1"/>
        <c:lblAlgn val="ctr"/>
        <c:lblOffset val="100"/>
        <c:noMultiLvlLbl val="0"/>
      </c:catAx>
      <c:valAx>
        <c:axId val="44521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1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42519262259499"/>
          <c:y val="0.111580660384488"/>
          <c:w val="0.61797686907576399"/>
          <c:h val="0.32225308636791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五类车数</a:t>
            </a:r>
            <a:r>
              <a:rPr lang="en-US" altLang="zh-CN"/>
              <a:t>-</a:t>
            </a:r>
            <a:r>
              <a:rPr lang="zh-CN" altLang="en-US"/>
              <a:t>平均初始宽度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8.6849380556299399E-2"/>
          <c:y val="0.14403695859907401"/>
          <c:w val="0.90981320705077595"/>
          <c:h val="0.70676727186984201"/>
        </c:manualLayout>
      </c:layout>
      <c:scatterChart>
        <c:scatterStyle val="lineMarker"/>
        <c:varyColors val="0"/>
        <c:ser>
          <c:idx val="0"/>
          <c:order val="0"/>
          <c:tx>
            <c:strRef>
              <c:f>'[五类车(1)(1).xlsx.54F48F623D832C640072340E14505DF6.20191213120127422.et.1119236446E0CF9B683038FFD7D1790A.20191213180406632.et]Sheet1'!$Y$40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0.14583591926579501"/>
                  <c:y val="-0.2660040841583989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'[五类车(1)(1).xlsx.54F48F623D832C640072340E14505DF6.20191213120127422.et.1119236446E0CF9B683038FFD7D1790A.20191213180406632.et]Sheet1'!$Y$41:$Y$61</c:f>
              <c:numCache>
                <c:formatCode>General</c:formatCode>
                <c:ptCount val="21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24</c:v>
                </c:pt>
                <c:pt idx="20">
                  <c:v>25</c:v>
                </c:pt>
              </c:numCache>
            </c:numRef>
          </c:xVal>
          <c:yVal>
            <c:numRef>
              <c:f>'[五类车(1)(1).xlsx.54F48F623D832C640072340E14505DF6.20191213120127422.et.1119236446E0CF9B683038FFD7D1790A.20191213180406632.et]Sheet1'!$AB$41:$AB$61</c:f>
              <c:numCache>
                <c:formatCode>General</c:formatCode>
                <c:ptCount val="21"/>
                <c:pt idx="0">
                  <c:v>3.5</c:v>
                </c:pt>
                <c:pt idx="1">
                  <c:v>2.75</c:v>
                </c:pt>
                <c:pt idx="2">
                  <c:v>2.2999999999999998</c:v>
                </c:pt>
                <c:pt idx="3">
                  <c:v>3.0769230769230802</c:v>
                </c:pt>
                <c:pt idx="4">
                  <c:v>3.4545454545454501</c:v>
                </c:pt>
                <c:pt idx="5">
                  <c:v>4</c:v>
                </c:pt>
                <c:pt idx="6">
                  <c:v>4</c:v>
                </c:pt>
                <c:pt idx="7">
                  <c:v>6.3333333333333304</c:v>
                </c:pt>
                <c:pt idx="8">
                  <c:v>5.125</c:v>
                </c:pt>
                <c:pt idx="9">
                  <c:v>4.7</c:v>
                </c:pt>
                <c:pt idx="10">
                  <c:v>4.8333333333333304</c:v>
                </c:pt>
                <c:pt idx="11">
                  <c:v>5.75</c:v>
                </c:pt>
                <c:pt idx="12">
                  <c:v>8.21428571428571</c:v>
                </c:pt>
                <c:pt idx="13">
                  <c:v>3.5</c:v>
                </c:pt>
                <c:pt idx="14">
                  <c:v>6.5</c:v>
                </c:pt>
                <c:pt idx="15">
                  <c:v>7</c:v>
                </c:pt>
                <c:pt idx="16">
                  <c:v>6.5</c:v>
                </c:pt>
                <c:pt idx="17">
                  <c:v>9.5</c:v>
                </c:pt>
                <c:pt idx="18">
                  <c:v>9</c:v>
                </c:pt>
                <c:pt idx="19">
                  <c:v>8.5</c:v>
                </c:pt>
                <c:pt idx="20">
                  <c:v>6.5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CF7-46A9-91A0-A9D02865B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459438"/>
        <c:axId val="374125529"/>
      </c:scatterChart>
      <c:valAx>
        <c:axId val="26245943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五类车数量（顺向）</a:t>
                </a:r>
                <a:r>
                  <a:rPr lang="en-US" altLang="zh-CN"/>
                  <a:t>/</a:t>
                </a:r>
                <a:r>
                  <a:rPr lang="zh-CN" altLang="en-US"/>
                  <a:t>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4125529"/>
        <c:crosses val="autoZero"/>
        <c:crossBetween val="midCat"/>
      </c:valAx>
      <c:valAx>
        <c:axId val="37412552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平均初始宽度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6245943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五类车总数</a:t>
            </a:r>
            <a:r>
              <a:rPr lang="en-US" altLang="zh-CN"/>
              <a:t>-</a:t>
            </a:r>
            <a:r>
              <a:rPr lang="zh-CN" altLang="en-US"/>
              <a:t>平均最大宽度</a:t>
            </a:r>
          </a:p>
        </c:rich>
      </c:tx>
      <c:layout>
        <c:manualLayout>
          <c:xMode val="edge"/>
          <c:yMode val="edge"/>
          <c:x val="4.6319444444444399E-2"/>
          <c:y val="3.6805555555555598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1"/>
            <c:dispEq val="1"/>
            <c:trendlineLbl>
              <c:layout>
                <c:manualLayout>
                  <c:x val="7.7480490523968798E-2"/>
                  <c:y val="-0.2802380952380950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[正向加逆向.xlsx]Sheet1!$H$2:$H$37</c:f>
              <c:numCache>
                <c:formatCode>General</c:formatCode>
                <c:ptCount val="36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28</c:v>
                </c:pt>
                <c:pt idx="24">
                  <c:v>29</c:v>
                </c:pt>
                <c:pt idx="25">
                  <c:v>32</c:v>
                </c:pt>
                <c:pt idx="26">
                  <c:v>33</c:v>
                </c:pt>
                <c:pt idx="27">
                  <c:v>34</c:v>
                </c:pt>
                <c:pt idx="28">
                  <c:v>35</c:v>
                </c:pt>
                <c:pt idx="29">
                  <c:v>36</c:v>
                </c:pt>
                <c:pt idx="30">
                  <c:v>37</c:v>
                </c:pt>
                <c:pt idx="31">
                  <c:v>38</c:v>
                </c:pt>
                <c:pt idx="32">
                  <c:v>39</c:v>
                </c:pt>
                <c:pt idx="33">
                  <c:v>40</c:v>
                </c:pt>
                <c:pt idx="34">
                  <c:v>42</c:v>
                </c:pt>
                <c:pt idx="35">
                  <c:v>47</c:v>
                </c:pt>
              </c:numCache>
            </c:numRef>
          </c:xVal>
          <c:yVal>
            <c:numRef>
              <c:f>[正向加逆向.xlsx]Sheet1!$I$2:$I$37</c:f>
              <c:numCache>
                <c:formatCode>General</c:formatCode>
                <c:ptCount val="36"/>
                <c:pt idx="0">
                  <c:v>5.5</c:v>
                </c:pt>
                <c:pt idx="1">
                  <c:v>5.375</c:v>
                </c:pt>
                <c:pt idx="2">
                  <c:v>6.5</c:v>
                </c:pt>
                <c:pt idx="3">
                  <c:v>4.75</c:v>
                </c:pt>
                <c:pt idx="4">
                  <c:v>5.4285714285714297</c:v>
                </c:pt>
                <c:pt idx="5">
                  <c:v>5.4285714285714297</c:v>
                </c:pt>
                <c:pt idx="6">
                  <c:v>6.25</c:v>
                </c:pt>
                <c:pt idx="7">
                  <c:v>5.75</c:v>
                </c:pt>
                <c:pt idx="8">
                  <c:v>7.75</c:v>
                </c:pt>
                <c:pt idx="9">
                  <c:v>6.25</c:v>
                </c:pt>
                <c:pt idx="10">
                  <c:v>5</c:v>
                </c:pt>
                <c:pt idx="11">
                  <c:v>7</c:v>
                </c:pt>
                <c:pt idx="12">
                  <c:v>6.25</c:v>
                </c:pt>
                <c:pt idx="13">
                  <c:v>6.5</c:v>
                </c:pt>
                <c:pt idx="14">
                  <c:v>6.5</c:v>
                </c:pt>
                <c:pt idx="15">
                  <c:v>6</c:v>
                </c:pt>
                <c:pt idx="16">
                  <c:v>7</c:v>
                </c:pt>
                <c:pt idx="17">
                  <c:v>7</c:v>
                </c:pt>
                <c:pt idx="18">
                  <c:v>7.5</c:v>
                </c:pt>
                <c:pt idx="19">
                  <c:v>9.5</c:v>
                </c:pt>
                <c:pt idx="20">
                  <c:v>9</c:v>
                </c:pt>
                <c:pt idx="21">
                  <c:v>6.6666666666666696</c:v>
                </c:pt>
                <c:pt idx="22">
                  <c:v>7.75</c:v>
                </c:pt>
                <c:pt idx="23">
                  <c:v>9</c:v>
                </c:pt>
                <c:pt idx="24">
                  <c:v>9.75</c:v>
                </c:pt>
                <c:pt idx="25">
                  <c:v>8.5</c:v>
                </c:pt>
                <c:pt idx="26">
                  <c:v>8.5</c:v>
                </c:pt>
                <c:pt idx="27">
                  <c:v>7.5</c:v>
                </c:pt>
                <c:pt idx="28">
                  <c:v>8.3333333333333304</c:v>
                </c:pt>
                <c:pt idx="29">
                  <c:v>6.5</c:v>
                </c:pt>
                <c:pt idx="30">
                  <c:v>7</c:v>
                </c:pt>
                <c:pt idx="31">
                  <c:v>8</c:v>
                </c:pt>
                <c:pt idx="32">
                  <c:v>9.25</c:v>
                </c:pt>
                <c:pt idx="33">
                  <c:v>9.5</c:v>
                </c:pt>
                <c:pt idx="34">
                  <c:v>7</c:v>
                </c:pt>
                <c:pt idx="35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2C5-413D-BAE5-1A24B81BE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861995"/>
        <c:axId val="967622148"/>
      </c:scatterChart>
      <c:valAx>
        <c:axId val="74861995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五类车总数（顺向</a:t>
                </a:r>
                <a:r>
                  <a:rPr lang="en-US" altLang="zh-CN"/>
                  <a:t>+</a:t>
                </a:r>
                <a:r>
                  <a:rPr lang="zh-CN" altLang="en-US"/>
                  <a:t>逆向）</a:t>
                </a:r>
                <a:r>
                  <a:rPr lang="en-US" altLang="zh-CN"/>
                  <a:t>/</a:t>
                </a:r>
                <a:r>
                  <a:rPr lang="zh-CN" altLang="en-US"/>
                  <a:t>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67622148"/>
        <c:crosses val="autoZero"/>
        <c:crossBetween val="midCat"/>
      </c:valAx>
      <c:valAx>
        <c:axId val="967622148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平均最大宽度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48619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b="1"/>
              <a:t>数量</a:t>
            </a:r>
            <a:r>
              <a:rPr lang="en-US" altLang="zh-CN" b="1"/>
              <a:t>-</a:t>
            </a:r>
            <a:r>
              <a:rPr lang="zh-CN" altLang="en-US" b="1"/>
              <a:t>平均延误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7.6919483820422602E-2"/>
          <c:y val="0.14543788354842399"/>
          <c:w val="0.91891442813625002"/>
          <c:h val="0.70937134844589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7055766932275099"/>
                  <c:y val="-0.2208144852339750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[延误.xlsx.A807B5A87A0064911A93A653B91D9E4F.20191213122849595.et.15FE25B4418F9BB5AD6D82714720A191.20191213180934142.et]Sheet1!$Q$2:$Q$18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19</c:v>
                </c:pt>
                <c:pt idx="16">
                  <c:v>24</c:v>
                </c:pt>
              </c:numCache>
            </c:numRef>
          </c:xVal>
          <c:yVal>
            <c:numRef>
              <c:f>[延误.xlsx.A807B5A87A0064911A93A653B91D9E4F.20191213122849595.et.15FE25B4418F9BB5AD6D82714720A191.20191213180934142.et]Sheet1!$R$2:$R$18</c:f>
              <c:numCache>
                <c:formatCode>General</c:formatCode>
                <c:ptCount val="17"/>
                <c:pt idx="0">
                  <c:v>2</c:v>
                </c:pt>
                <c:pt idx="1">
                  <c:v>1.3333333333333299</c:v>
                </c:pt>
                <c:pt idx="2">
                  <c:v>0.25</c:v>
                </c:pt>
                <c:pt idx="3">
                  <c:v>1.55</c:v>
                </c:pt>
                <c:pt idx="4">
                  <c:v>2.4166666666666701</c:v>
                </c:pt>
                <c:pt idx="5">
                  <c:v>1.5</c:v>
                </c:pt>
                <c:pt idx="6">
                  <c:v>1.5</c:v>
                </c:pt>
                <c:pt idx="7">
                  <c:v>2.5</c:v>
                </c:pt>
                <c:pt idx="8">
                  <c:v>1.75</c:v>
                </c:pt>
                <c:pt idx="9">
                  <c:v>2</c:v>
                </c:pt>
                <c:pt idx="10">
                  <c:v>3.75</c:v>
                </c:pt>
                <c:pt idx="11">
                  <c:v>1.25</c:v>
                </c:pt>
                <c:pt idx="12">
                  <c:v>2.1666666666666701</c:v>
                </c:pt>
                <c:pt idx="13">
                  <c:v>2.25</c:v>
                </c:pt>
                <c:pt idx="14">
                  <c:v>2</c:v>
                </c:pt>
                <c:pt idx="15">
                  <c:v>2.5</c:v>
                </c:pt>
                <c:pt idx="16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953-4D7F-8BDB-1998A19D4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180854"/>
        <c:axId val="39822833"/>
      </c:scatterChart>
      <c:valAx>
        <c:axId val="6518085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sz="1200" b="1"/>
                  <a:t>五类车数量</a:t>
                </a:r>
                <a:r>
                  <a:rPr lang="en-US" altLang="zh-CN" sz="1200" b="1"/>
                  <a:t>/</a:t>
                </a:r>
                <a:r>
                  <a:rPr lang="zh-CN" altLang="en-US" sz="1200" b="1"/>
                  <a:t>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zh-CN"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822833"/>
        <c:crosses val="autoZero"/>
        <c:crossBetween val="midCat"/>
      </c:valAx>
      <c:valAx>
        <c:axId val="3982283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sz="1200" b="1"/>
                  <a:t>平均延误</a:t>
                </a:r>
                <a:r>
                  <a:rPr lang="en-US" altLang="zh-CN" sz="1200" b="1"/>
                  <a:t>/s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18085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dirty="0"/>
              <a:t>初始宽度</a:t>
            </a:r>
            <a:r>
              <a:rPr lang="en-US" altLang="zh-CN" sz="1800" dirty="0"/>
              <a:t>-</a:t>
            </a:r>
            <a:r>
              <a:rPr lang="zh-CN" altLang="en-US" sz="1800" dirty="0"/>
              <a:t>平均变道率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3.1678731566390401E-2"/>
                  <c:y val="-0.1875589066918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'[变道.xlsx.94ACC6999DEFC8314816DA3EC0DC933D.20191213174814094.et]Sheet2 (2)'!$T$2:$T$17</c:f>
              <c:numCache>
                <c:formatCode>General</c:formatCode>
                <c:ptCount val="16"/>
                <c:pt idx="0">
                  <c:v>0.5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6.5</c:v>
                </c:pt>
                <c:pt idx="11">
                  <c:v>7</c:v>
                </c:pt>
                <c:pt idx="12">
                  <c:v>7.5</c:v>
                </c:pt>
                <c:pt idx="13">
                  <c:v>8.5</c:v>
                </c:pt>
                <c:pt idx="14">
                  <c:v>9</c:v>
                </c:pt>
                <c:pt idx="15">
                  <c:v>9.5</c:v>
                </c:pt>
              </c:numCache>
            </c:numRef>
          </c:xVal>
          <c:yVal>
            <c:numRef>
              <c:f>'[变道.xlsx.94ACC6999DEFC8314816DA3EC0DC933D.20191213174814094.et]Sheet2 (2)'!$U$2:$U$17</c:f>
              <c:numCache>
                <c:formatCode>General</c:formatCode>
                <c:ptCount val="16"/>
                <c:pt idx="0">
                  <c:v>0.125</c:v>
                </c:pt>
                <c:pt idx="1">
                  <c:v>0.35714285714285698</c:v>
                </c:pt>
                <c:pt idx="2">
                  <c:v>0.3</c:v>
                </c:pt>
                <c:pt idx="3">
                  <c:v>0.30972690186903001</c:v>
                </c:pt>
                <c:pt idx="4">
                  <c:v>0.4</c:v>
                </c:pt>
                <c:pt idx="5">
                  <c:v>0.40242063492063501</c:v>
                </c:pt>
                <c:pt idx="6">
                  <c:v>0.53571428571428603</c:v>
                </c:pt>
                <c:pt idx="7">
                  <c:v>0.38333333333333303</c:v>
                </c:pt>
                <c:pt idx="8">
                  <c:v>0.47195767195767202</c:v>
                </c:pt>
                <c:pt idx="9">
                  <c:v>0.59027777777777801</c:v>
                </c:pt>
                <c:pt idx="10">
                  <c:v>0.44992784992785001</c:v>
                </c:pt>
                <c:pt idx="11">
                  <c:v>0.375</c:v>
                </c:pt>
                <c:pt idx="12">
                  <c:v>0.59375</c:v>
                </c:pt>
                <c:pt idx="13">
                  <c:v>0.57142857142857095</c:v>
                </c:pt>
                <c:pt idx="14">
                  <c:v>0.65</c:v>
                </c:pt>
                <c:pt idx="15">
                  <c:v>0.4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7D-4AE8-B74D-FBE1E23AA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2297672"/>
        <c:axId val="651941361"/>
      </c:scatterChart>
      <c:valAx>
        <c:axId val="732297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1941361"/>
        <c:crosses val="autoZero"/>
        <c:crossBetween val="midCat"/>
      </c:valAx>
      <c:valAx>
        <c:axId val="65194136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32297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dirty="0"/>
              <a:t>最大宽度</a:t>
            </a:r>
            <a:r>
              <a:rPr lang="en-US" altLang="zh-CN" sz="1800" dirty="0"/>
              <a:t>-</a:t>
            </a:r>
            <a:r>
              <a:rPr lang="zh-CN" altLang="en-US" sz="1800" dirty="0"/>
              <a:t>平均变道率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1"/>
            <c:dispEq val="1"/>
            <c:trendlineLbl>
              <c:layout>
                <c:manualLayout>
                  <c:x val="5.6674538130295903E-2"/>
                  <c:y val="-0.4014142609507300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'[变道.xlsx.94ACC6999DEFC8314816DA3EC0DC933D.20191213174814094.et]Sheet2 (2)'!$V$2:$V$17</c:f>
              <c:numCache>
                <c:formatCode>General</c:formatCode>
                <c:ptCount val="16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</c:numCache>
            </c:numRef>
          </c:xVal>
          <c:yVal>
            <c:numRef>
              <c:f>'[变道.xlsx.94ACC6999DEFC8314816DA3EC0DC933D.20191213174814094.et]Sheet2 (2)'!$W$2:$W$17</c:f>
              <c:numCache>
                <c:formatCode>General</c:formatCode>
                <c:ptCount val="16"/>
                <c:pt idx="0">
                  <c:v>0.213095238095238</c:v>
                </c:pt>
                <c:pt idx="1">
                  <c:v>0.375</c:v>
                </c:pt>
                <c:pt idx="2">
                  <c:v>0.23755779255651599</c:v>
                </c:pt>
                <c:pt idx="3">
                  <c:v>0.44444444444444398</c:v>
                </c:pt>
                <c:pt idx="4">
                  <c:v>0.48744588744588702</c:v>
                </c:pt>
                <c:pt idx="5">
                  <c:v>0.31944444444444398</c:v>
                </c:pt>
                <c:pt idx="6">
                  <c:v>0.43003663003663001</c:v>
                </c:pt>
                <c:pt idx="7">
                  <c:v>0.42272727272727301</c:v>
                </c:pt>
                <c:pt idx="8">
                  <c:v>0.5</c:v>
                </c:pt>
                <c:pt idx="9">
                  <c:v>0.55555555555555602</c:v>
                </c:pt>
                <c:pt idx="10">
                  <c:v>0.59166666666666701</c:v>
                </c:pt>
                <c:pt idx="11">
                  <c:v>0.6</c:v>
                </c:pt>
                <c:pt idx="12">
                  <c:v>0.43492063492063499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D64-4DA3-A1AB-E9ABF026D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887510"/>
        <c:axId val="850576464"/>
      </c:scatterChart>
      <c:valAx>
        <c:axId val="39788751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50576464"/>
        <c:crosses val="autoZero"/>
        <c:crossBetween val="midCat"/>
      </c:valAx>
      <c:valAx>
        <c:axId val="85057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788751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uFillTx/>
              </a:rPr>
              <a:t>五类车总数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uFillTx/>
              </a:rPr>
              <a:t>-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uFillTx/>
              </a:rPr>
              <a:t>变道率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1"/>
            <c:dispEq val="0"/>
            <c:trendlineLbl>
              <c:layout>
                <c:manualLayout>
                  <c:x val="6.8382234792767393E-2"/>
                  <c:y val="-0.3176881071037480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[变道.xlsx.94ACC6999DEFC8314816DA3EC0DC933D.20191213174814094.et]Sheet2!$Q$2:$Q$33</c:f>
              <c:numCache>
                <c:formatCode>General</c:formatCode>
                <c:ptCount val="3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18</c:v>
                </c:pt>
                <c:pt idx="10">
                  <c:v>19</c:v>
                </c:pt>
                <c:pt idx="11">
                  <c:v>20</c:v>
                </c:pt>
                <c:pt idx="12">
                  <c:v>21</c:v>
                </c:pt>
                <c:pt idx="13">
                  <c:v>22</c:v>
                </c:pt>
                <c:pt idx="14">
                  <c:v>23</c:v>
                </c:pt>
                <c:pt idx="15">
                  <c:v>24</c:v>
                </c:pt>
                <c:pt idx="16">
                  <c:v>25</c:v>
                </c:pt>
                <c:pt idx="17">
                  <c:v>26</c:v>
                </c:pt>
                <c:pt idx="18">
                  <c:v>27</c:v>
                </c:pt>
                <c:pt idx="19">
                  <c:v>28</c:v>
                </c:pt>
                <c:pt idx="20">
                  <c:v>29</c:v>
                </c:pt>
                <c:pt idx="21">
                  <c:v>32</c:v>
                </c:pt>
                <c:pt idx="22">
                  <c:v>33</c:v>
                </c:pt>
                <c:pt idx="23">
                  <c:v>34</c:v>
                </c:pt>
                <c:pt idx="24">
                  <c:v>35</c:v>
                </c:pt>
                <c:pt idx="25">
                  <c:v>36</c:v>
                </c:pt>
                <c:pt idx="26">
                  <c:v>37</c:v>
                </c:pt>
                <c:pt idx="27">
                  <c:v>38</c:v>
                </c:pt>
                <c:pt idx="28">
                  <c:v>39</c:v>
                </c:pt>
                <c:pt idx="29">
                  <c:v>40</c:v>
                </c:pt>
                <c:pt idx="30">
                  <c:v>42</c:v>
                </c:pt>
                <c:pt idx="31">
                  <c:v>47</c:v>
                </c:pt>
              </c:numCache>
            </c:numRef>
          </c:xVal>
          <c:yVal>
            <c:numRef>
              <c:f>[变道.xlsx.94ACC6999DEFC8314816DA3EC0DC933D.20191213174814094.et]Sheet2!$S$2:$S$33</c:f>
              <c:numCache>
                <c:formatCode>General</c:formatCode>
                <c:ptCount val="32"/>
                <c:pt idx="0">
                  <c:v>0.43602693602693599</c:v>
                </c:pt>
                <c:pt idx="1">
                  <c:v>0.266666666666667</c:v>
                </c:pt>
                <c:pt idx="2">
                  <c:v>0.42857142857142899</c:v>
                </c:pt>
                <c:pt idx="3">
                  <c:v>0.29259259259259301</c:v>
                </c:pt>
                <c:pt idx="4">
                  <c:v>0.42857142857142899</c:v>
                </c:pt>
                <c:pt idx="5">
                  <c:v>0.2</c:v>
                </c:pt>
                <c:pt idx="6">
                  <c:v>0.35714285714285698</c:v>
                </c:pt>
                <c:pt idx="7">
                  <c:v>0.1</c:v>
                </c:pt>
                <c:pt idx="8">
                  <c:v>0.41071428571428598</c:v>
                </c:pt>
                <c:pt idx="9">
                  <c:v>0.5</c:v>
                </c:pt>
                <c:pt idx="10">
                  <c:v>0.30952380952380998</c:v>
                </c:pt>
                <c:pt idx="11">
                  <c:v>0.483333333333333</c:v>
                </c:pt>
                <c:pt idx="12">
                  <c:v>0.45</c:v>
                </c:pt>
                <c:pt idx="13">
                  <c:v>0.28571428571428598</c:v>
                </c:pt>
                <c:pt idx="14">
                  <c:v>0.29464285714285698</c:v>
                </c:pt>
                <c:pt idx="15">
                  <c:v>1</c:v>
                </c:pt>
                <c:pt idx="16">
                  <c:v>0.42499999999999999</c:v>
                </c:pt>
                <c:pt idx="17">
                  <c:v>0.52777777777777801</c:v>
                </c:pt>
                <c:pt idx="18">
                  <c:v>0.358333333333333</c:v>
                </c:pt>
                <c:pt idx="19">
                  <c:v>0.71428571428571397</c:v>
                </c:pt>
                <c:pt idx="20">
                  <c:v>0.58333333333333304</c:v>
                </c:pt>
                <c:pt idx="21">
                  <c:v>0.42592592592592599</c:v>
                </c:pt>
                <c:pt idx="22">
                  <c:v>0.47222222222222199</c:v>
                </c:pt>
                <c:pt idx="23">
                  <c:v>0.33333333333333298</c:v>
                </c:pt>
                <c:pt idx="24">
                  <c:v>0.68333333333333302</c:v>
                </c:pt>
                <c:pt idx="25">
                  <c:v>0.57142857142857095</c:v>
                </c:pt>
                <c:pt idx="26">
                  <c:v>0.8</c:v>
                </c:pt>
                <c:pt idx="27">
                  <c:v>0.4</c:v>
                </c:pt>
                <c:pt idx="28">
                  <c:v>0.72321428571428603</c:v>
                </c:pt>
                <c:pt idx="29">
                  <c:v>0.4</c:v>
                </c:pt>
                <c:pt idx="30">
                  <c:v>0.41666666666666702</c:v>
                </c:pt>
                <c:pt idx="31">
                  <c:v>0.75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FC5-4EF1-8D29-197FC7515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584018"/>
        <c:axId val="149476202"/>
      </c:scatterChart>
      <c:valAx>
        <c:axId val="33858401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sz="1800"/>
                  <a:t>五类车数量</a:t>
                </a:r>
                <a:r>
                  <a:rPr lang="en-US" altLang="zh-CN" sz="1800"/>
                  <a:t>/</a:t>
                </a:r>
                <a:r>
                  <a:rPr lang="zh-CN" altLang="en-US" sz="1800"/>
                  <a:t>辆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9476202"/>
        <c:crosses val="autoZero"/>
        <c:crossBetween val="midCat"/>
      </c:valAx>
      <c:valAx>
        <c:axId val="14947620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sz="180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</a:rPr>
                  <a:t>变道率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858401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50EB2-28F1-432C-9840-309DD7DE3D19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15FB7-9ABA-42BD-B525-E068AF89793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43241" y="642918"/>
            <a:ext cx="5214974" cy="64294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DDEEB-E2F2-4016-B579-2395E499735C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1C95E-9450-4D33-9CEC-F1FA59284E3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7B2C-43CE-45EF-9EDA-8E7A4A1513D3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39514-0164-46A7-BE76-B89EBBE29F2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71802" y="714356"/>
            <a:ext cx="5286412" cy="70328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4FA1-9415-43DE-9D57-73FAEFA54F30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157EC-D306-434C-98B6-B4D0900C999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57488" y="642918"/>
            <a:ext cx="5500726" cy="77472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3972C-9903-4B9B-ADF1-A37982D80FCC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2C9EC-B256-45E8-B8A8-3C0DD331420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7CC8E-BC52-4655-AF76-87985AD1962A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1383-CDC7-439C-A948-6BE6040EBC4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DCB9E-5D43-4452-B038-E7CDC44CA8FC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FFF0D-810F-473E-80D7-63DEE83326E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2118" y="1071546"/>
            <a:ext cx="3008313" cy="876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714358"/>
            <a:ext cx="4711726" cy="54118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2000242"/>
            <a:ext cx="3008313" cy="41259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FC155-719F-44E2-B175-17C985A8BDF6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CC5E0-740C-4088-8812-1731979DD02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1708B-6136-4ED0-8BBD-B31E20FB3BD3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2CD24-77ED-44CE-ADD8-740EA4C58FF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B0305-B76A-42D9-AFEC-50684304BDEF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FEBD0-2FBB-4CCC-86F5-E0612720C78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DD1D6-CD91-4CD7-9377-5BB84A8BBF08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D8BBB-2FF7-43FD-B8F4-0C8B5EF4E94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91DA67-23DF-4E9C-87AB-5D35DCE97A29}" type="datetimeFigureOut">
              <a:rPr lang="zh-CN" altLang="en-US"/>
              <a:t>2019/12/15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5D52F87-7F99-4757-86B6-D39CCE5F9CA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隶书" panose="02010509060101010101" pitchFamily="49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17092"/>
            <a:ext cx="7772400" cy="1470025"/>
          </a:xfrm>
        </p:spPr>
        <p:txBody>
          <a:bodyPr/>
          <a:lstStyle/>
          <a:p>
            <a:r>
              <a:rPr lang="zh-CN" altLang="en-US" sz="4800" b="1" dirty="0">
                <a:latin typeface="+mn-ea"/>
                <a:ea typeface="+mn-ea"/>
              </a:rPr>
              <a:t>五类车组调查报告</a:t>
            </a: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1371600" y="3623310"/>
            <a:ext cx="6400800" cy="1752600"/>
          </a:xfrm>
        </p:spPr>
        <p:txBody>
          <a:bodyPr/>
          <a:lstStyle/>
          <a:p>
            <a:r>
              <a:rPr lang="zh-CN" altLang="en-US" sz="2400">
                <a:solidFill>
                  <a:schemeClr val="tx1"/>
                </a:solidFill>
              </a:rPr>
              <a:t>成员：赖凯煌、陈志威、陈子韩、黎啟隽、</a:t>
            </a:r>
          </a:p>
          <a:p>
            <a:r>
              <a:rPr lang="zh-CN" altLang="en-US" sz="2400">
                <a:solidFill>
                  <a:schemeClr val="tx1"/>
                </a:solidFill>
              </a:rPr>
              <a:t>邹润宗、成明兴、周祥凯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1976" y="333673"/>
            <a:ext cx="5214974" cy="642942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一</a:t>
            </a:r>
            <a:r>
              <a:rPr lang="en-US" altLang="zh-CN" dirty="0"/>
              <a:t>.</a:t>
            </a:r>
            <a:r>
              <a:rPr lang="zh-CN" altLang="en-US" dirty="0"/>
              <a:t>五类车组成分析</a:t>
            </a:r>
          </a:p>
          <a:p>
            <a:pPr marL="0" indent="0">
              <a:buNone/>
            </a:pPr>
            <a:r>
              <a:rPr lang="zh-CN" altLang="en-US" dirty="0"/>
              <a:t>二</a:t>
            </a:r>
            <a:r>
              <a:rPr lang="en-US" altLang="zh-CN" dirty="0"/>
              <a:t>.</a:t>
            </a:r>
            <a:r>
              <a:rPr lang="zh-CN" altLang="en-US" dirty="0"/>
              <a:t>五类车出行规律</a:t>
            </a:r>
          </a:p>
          <a:p>
            <a:pPr marL="0" indent="0">
              <a:buNone/>
            </a:pPr>
            <a:r>
              <a:rPr lang="zh-CN" altLang="en-US" dirty="0"/>
              <a:t>三</a:t>
            </a:r>
            <a:r>
              <a:rPr lang="en-US" altLang="zh-CN" dirty="0"/>
              <a:t>.</a:t>
            </a:r>
            <a:r>
              <a:rPr lang="zh-CN" altLang="en-US" dirty="0"/>
              <a:t>五类车车团变化规律</a:t>
            </a:r>
          </a:p>
          <a:p>
            <a:pPr marL="0" indent="0">
              <a:buNone/>
            </a:pPr>
            <a:r>
              <a:rPr lang="zh-CN" altLang="en-US" dirty="0"/>
              <a:t>四</a:t>
            </a:r>
            <a:r>
              <a:rPr lang="en-US" altLang="zh-CN" dirty="0"/>
              <a:t>.</a:t>
            </a:r>
            <a:r>
              <a:rPr lang="zh-CN" altLang="en-US" dirty="0"/>
              <a:t>车团对机动车的影响</a:t>
            </a:r>
          </a:p>
          <a:p>
            <a:pPr marL="0" indent="0">
              <a:buNone/>
            </a:pPr>
            <a:r>
              <a:rPr lang="zh-CN" altLang="en-US" dirty="0"/>
              <a:t>五</a:t>
            </a:r>
            <a:r>
              <a:rPr lang="en-US" altLang="zh-CN" dirty="0"/>
              <a:t>.</a:t>
            </a:r>
            <a:r>
              <a:rPr lang="zh-CN" altLang="en-US" dirty="0"/>
              <a:t>调查总结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71800" y="260648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组成分析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737997271"/>
              </p:ext>
            </p:extLst>
          </p:nvPr>
        </p:nvGraphicFramePr>
        <p:xfrm>
          <a:off x="179512" y="1052736"/>
          <a:ext cx="828092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704340" y="1258570"/>
            <a:ext cx="5582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顺行方向五类车、自行车数量占比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206845179"/>
              </p:ext>
            </p:extLst>
          </p:nvPr>
        </p:nvGraphicFramePr>
        <p:xfrm>
          <a:off x="611560" y="1268760"/>
          <a:ext cx="7166610" cy="483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796565" y="273348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组成分析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1976" y="333673"/>
            <a:ext cx="5214974" cy="642942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一</a:t>
            </a:r>
            <a:r>
              <a:rPr lang="en-US" altLang="zh-CN"/>
              <a:t>.</a:t>
            </a:r>
            <a:r>
              <a:rPr lang="zh-CN" altLang="en-US"/>
              <a:t>五类车组成分析</a:t>
            </a:r>
          </a:p>
          <a:p>
            <a:pPr marL="0" indent="0">
              <a:buNone/>
            </a:pPr>
            <a:r>
              <a:rPr lang="zh-CN" altLang="en-US">
                <a:solidFill>
                  <a:srgbClr val="FF0000"/>
                </a:solidFill>
              </a:rPr>
              <a:t>二</a:t>
            </a:r>
            <a:r>
              <a:rPr lang="en-US" altLang="zh-CN">
                <a:solidFill>
                  <a:srgbClr val="FF0000"/>
                </a:solidFill>
              </a:rPr>
              <a:t>.</a:t>
            </a:r>
            <a:r>
              <a:rPr lang="zh-CN" altLang="en-US">
                <a:solidFill>
                  <a:srgbClr val="FF0000"/>
                </a:solidFill>
              </a:rPr>
              <a:t>五类车出行规律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三</a:t>
            </a:r>
            <a:r>
              <a:rPr lang="en-US" altLang="zh-CN"/>
              <a:t>.</a:t>
            </a:r>
            <a:r>
              <a:rPr lang="zh-CN" altLang="en-US"/>
              <a:t>五类车车团变化规律</a:t>
            </a:r>
          </a:p>
          <a:p>
            <a:pPr marL="0" indent="0">
              <a:buNone/>
            </a:pPr>
            <a:r>
              <a:rPr lang="zh-CN" altLang="en-US"/>
              <a:t>四</a:t>
            </a:r>
            <a:r>
              <a:rPr lang="en-US" altLang="zh-CN"/>
              <a:t>.</a:t>
            </a:r>
            <a:r>
              <a:rPr lang="zh-CN" altLang="en-US"/>
              <a:t>车团对机动车的影响</a:t>
            </a:r>
          </a:p>
          <a:p>
            <a:pPr marL="0" indent="0">
              <a:buNone/>
            </a:pPr>
            <a:r>
              <a:rPr lang="zh-CN" altLang="en-US"/>
              <a:t>五</a:t>
            </a:r>
            <a:r>
              <a:rPr lang="en-US" altLang="zh-CN"/>
              <a:t>.</a:t>
            </a:r>
            <a:r>
              <a:rPr lang="zh-CN" altLang="en-US"/>
              <a:t>调查总结</a:t>
            </a:r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出行规律</a:t>
            </a: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02586138"/>
              </p:ext>
            </p:extLst>
          </p:nvPr>
        </p:nvGraphicFramePr>
        <p:xfrm>
          <a:off x="107504" y="975598"/>
          <a:ext cx="8380476" cy="576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出行规律</a:t>
            </a:r>
          </a:p>
        </p:txBody>
      </p:sp>
      <p:graphicFrame>
        <p:nvGraphicFramePr>
          <p:cNvPr id="4" name="图表 3"/>
          <p:cNvGraphicFramePr/>
          <p:nvPr/>
        </p:nvGraphicFramePr>
        <p:xfrm>
          <a:off x="107504" y="975598"/>
          <a:ext cx="8380476" cy="576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出行规律</a:t>
            </a: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640025054"/>
              </p:ext>
            </p:extLst>
          </p:nvPr>
        </p:nvGraphicFramePr>
        <p:xfrm>
          <a:off x="0" y="903590"/>
          <a:ext cx="8388424" cy="5954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572164" cy="642942"/>
          </a:xfrm>
        </p:spPr>
        <p:txBody>
          <a:bodyPr/>
          <a:lstStyle/>
          <a:p>
            <a:r>
              <a:rPr lang="zh-CN" altLang="en-US" b="1" dirty="0">
                <a:latin typeface="+mn-ea"/>
                <a:ea typeface="+mn-ea"/>
              </a:rPr>
              <a:t>出行规律</a:t>
            </a:r>
          </a:p>
        </p:txBody>
      </p:sp>
      <p:graphicFrame>
        <p:nvGraphicFramePr>
          <p:cNvPr id="4" name="图表 3"/>
          <p:cNvGraphicFramePr/>
          <p:nvPr/>
        </p:nvGraphicFramePr>
        <p:xfrm>
          <a:off x="0" y="903590"/>
          <a:ext cx="8388424" cy="5954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1976" y="333673"/>
            <a:ext cx="5214974" cy="642942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一</a:t>
            </a:r>
            <a:r>
              <a:rPr lang="en-US" altLang="zh-CN"/>
              <a:t>.</a:t>
            </a:r>
            <a:r>
              <a:rPr lang="zh-CN" altLang="en-US"/>
              <a:t>五类车组成分析</a:t>
            </a:r>
          </a:p>
          <a:p>
            <a:pPr marL="0" indent="0">
              <a:buNone/>
            </a:pPr>
            <a:r>
              <a:rPr lang="zh-CN" altLang="en-US"/>
              <a:t>二</a:t>
            </a:r>
            <a:r>
              <a:rPr lang="en-US" altLang="zh-CN"/>
              <a:t>.</a:t>
            </a:r>
            <a:r>
              <a:rPr lang="zh-CN" altLang="en-US"/>
              <a:t>五类车出行规律</a:t>
            </a:r>
          </a:p>
          <a:p>
            <a:pPr marL="0" indent="0">
              <a:buNone/>
            </a:pPr>
            <a:r>
              <a:rPr lang="zh-CN" altLang="en-US">
                <a:solidFill>
                  <a:srgbClr val="FF0000"/>
                </a:solidFill>
              </a:rPr>
              <a:t>三</a:t>
            </a:r>
            <a:r>
              <a:rPr lang="en-US" altLang="zh-CN">
                <a:solidFill>
                  <a:srgbClr val="FF0000"/>
                </a:solidFill>
              </a:rPr>
              <a:t>.</a:t>
            </a:r>
            <a:r>
              <a:rPr lang="zh-CN" altLang="en-US">
                <a:solidFill>
                  <a:srgbClr val="FF0000"/>
                </a:solidFill>
              </a:rPr>
              <a:t>五类车车团变化规律</a:t>
            </a:r>
          </a:p>
          <a:p>
            <a:pPr marL="0" indent="0">
              <a:buNone/>
            </a:pPr>
            <a:r>
              <a:rPr lang="zh-CN" altLang="en-US"/>
              <a:t>四</a:t>
            </a:r>
            <a:r>
              <a:rPr lang="en-US" altLang="zh-CN"/>
              <a:t>.</a:t>
            </a:r>
            <a:r>
              <a:rPr lang="zh-CN" altLang="en-US"/>
              <a:t>车团对机动车的影响</a:t>
            </a:r>
          </a:p>
          <a:p>
            <a:pPr marL="0" indent="0">
              <a:buNone/>
            </a:pPr>
            <a:r>
              <a:rPr lang="zh-CN" altLang="en-US"/>
              <a:t>五</a:t>
            </a:r>
            <a:r>
              <a:rPr lang="en-US" altLang="zh-CN"/>
              <a:t>.</a:t>
            </a:r>
            <a:r>
              <a:rPr lang="zh-CN" altLang="en-US"/>
              <a:t>调查总结</a:t>
            </a:r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832" y="603341"/>
            <a:ext cx="5214974" cy="642942"/>
          </a:xfrm>
        </p:spPr>
        <p:txBody>
          <a:bodyPr/>
          <a:lstStyle/>
          <a:p>
            <a:r>
              <a:rPr lang="zh-CN" altLang="en-US" dirty="0"/>
              <a:t>车团的变化规律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309" y="1246444"/>
            <a:ext cx="6443612" cy="557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832" y="603341"/>
            <a:ext cx="5214974" cy="642942"/>
          </a:xfrm>
        </p:spPr>
        <p:txBody>
          <a:bodyPr/>
          <a:lstStyle/>
          <a:p>
            <a:r>
              <a:rPr lang="zh-CN" altLang="en-US" dirty="0"/>
              <a:t>初始宽度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415" y="1342288"/>
            <a:ext cx="6070738" cy="5302091"/>
          </a:xfrm>
          <a:prstGeom prst="rect">
            <a:avLst/>
          </a:prstGeom>
        </p:spPr>
      </p:pic>
      <p:sp>
        <p:nvSpPr>
          <p:cNvPr id="167" name=" 167"/>
          <p:cNvSpPr/>
          <p:nvPr/>
        </p:nvSpPr>
        <p:spPr>
          <a:xfrm>
            <a:off x="4643755" y="3789045"/>
            <a:ext cx="1368425" cy="43180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8832" y="603341"/>
            <a:ext cx="5214974" cy="642942"/>
          </a:xfrm>
        </p:spPr>
        <p:txBody>
          <a:bodyPr/>
          <a:lstStyle/>
          <a:p>
            <a:r>
              <a:rPr lang="zh-CN" altLang="en-US" dirty="0"/>
              <a:t>最大宽度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246283"/>
            <a:ext cx="6327967" cy="5518765"/>
          </a:xfrm>
          <a:prstGeom prst="rect">
            <a:avLst/>
          </a:prstGeom>
        </p:spPr>
      </p:pic>
      <p:sp>
        <p:nvSpPr>
          <p:cNvPr id="3" name="剪去单角的矩形 2"/>
          <p:cNvSpPr/>
          <p:nvPr/>
        </p:nvSpPr>
        <p:spPr>
          <a:xfrm>
            <a:off x="4643755" y="3860800"/>
            <a:ext cx="1296035" cy="648335"/>
          </a:xfrm>
          <a:prstGeom prst="snip1Rect">
            <a:avLst>
              <a:gd name="adj" fmla="val 50000"/>
            </a:avLst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1840" y="410364"/>
            <a:ext cx="5214974" cy="642942"/>
          </a:xfrm>
        </p:spPr>
        <p:txBody>
          <a:bodyPr/>
          <a:lstStyle/>
          <a:p>
            <a:r>
              <a:rPr lang="zh-CN" altLang="en-US" dirty="0"/>
              <a:t>数量与宽度的关系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32182"/>
            <a:ext cx="7889614" cy="64294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初始宽度：</a:t>
            </a:r>
            <a:endParaRPr lang="zh-CN" altLang="en-US" sz="2400" dirty="0"/>
          </a:p>
          <a:p>
            <a:pPr marL="0" indent="0">
              <a:buNone/>
            </a:pPr>
            <a:r>
              <a:rPr lang="zh-CN" altLang="en-US" sz="2400" dirty="0"/>
              <a:t>1.对所有车辆数对应的初始宽度取平均值。可以得到以下车辆数和平均初始宽度的图像。结论：车辆数和初始宽度成正相关，拟合函数大约是y = 1.6361x</a:t>
            </a:r>
            <a:r>
              <a:rPr lang="zh-CN" altLang="en-US" sz="2400" baseline="30000" dirty="0"/>
              <a:t>0.4859</a:t>
            </a:r>
            <a:r>
              <a:rPr lang="zh-CN" altLang="en-US" sz="2400" dirty="0"/>
              <a:t>的幂函数，具体如下图所示：</a:t>
            </a:r>
          </a:p>
        </p:txBody>
      </p:sp>
      <p:graphicFrame>
        <p:nvGraphicFramePr>
          <p:cNvPr id="12" name="图表 11"/>
          <p:cNvGraphicFramePr/>
          <p:nvPr/>
        </p:nvGraphicFramePr>
        <p:xfrm>
          <a:off x="1287145" y="3082925"/>
          <a:ext cx="6569710" cy="352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1840" y="410364"/>
            <a:ext cx="5214974" cy="642942"/>
          </a:xfrm>
        </p:spPr>
        <p:txBody>
          <a:bodyPr/>
          <a:lstStyle/>
          <a:p>
            <a:r>
              <a:rPr lang="zh-CN" altLang="en-US" dirty="0"/>
              <a:t>数量与宽度的关系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7845" y="1053467"/>
            <a:ext cx="7889614" cy="64294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最大宽度：</a:t>
            </a:r>
          </a:p>
          <a:p>
            <a:pPr marL="0" indent="0">
              <a:buNone/>
            </a:pPr>
            <a:r>
              <a:rPr lang="zh-CN" altLang="en-US" sz="2400" dirty="0"/>
              <a:t>1.分析同上，不同的是，由于顺向五类车团最大宽度时和逆向五类车团融合在了一起，所以数量取两个方向的五类车数量和，关系：y = 5.2268e</a:t>
            </a:r>
            <a:r>
              <a:rPr lang="zh-CN" altLang="en-US" sz="2400" baseline="30000" dirty="0"/>
              <a:t>0.0134x</a:t>
            </a:r>
          </a:p>
        </p:txBody>
      </p:sp>
      <p:graphicFrame>
        <p:nvGraphicFramePr>
          <p:cNvPr id="4" name="图表 3"/>
          <p:cNvGraphicFramePr/>
          <p:nvPr/>
        </p:nvGraphicFramePr>
        <p:xfrm>
          <a:off x="1546860" y="3006090"/>
          <a:ext cx="5686425" cy="3399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59832" y="410364"/>
            <a:ext cx="5214974" cy="642942"/>
          </a:xfrm>
        </p:spPr>
        <p:txBody>
          <a:bodyPr/>
          <a:lstStyle/>
          <a:p>
            <a:r>
              <a:rPr lang="zh-CN" altLang="en-US" dirty="0"/>
              <a:t>车团的消散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835" y="1318263"/>
            <a:ext cx="7817606" cy="211683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当五类车达到一定数目时，机动车全部变道至内侧两车道，除非受到一定干扰，例如大客车靠边停车等，五类车将持续占用整个车道。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" y="3284220"/>
            <a:ext cx="3299460" cy="3438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3284855"/>
            <a:ext cx="3466465" cy="3437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1976" y="333673"/>
            <a:ext cx="5214974" cy="642942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一</a:t>
            </a:r>
            <a:r>
              <a:rPr lang="en-US" altLang="zh-CN"/>
              <a:t>.</a:t>
            </a:r>
            <a:r>
              <a:rPr lang="zh-CN" altLang="en-US"/>
              <a:t>五类车组成分析</a:t>
            </a:r>
          </a:p>
          <a:p>
            <a:pPr marL="0" indent="0">
              <a:buNone/>
            </a:pPr>
            <a:r>
              <a:rPr lang="zh-CN" altLang="en-US"/>
              <a:t>二</a:t>
            </a:r>
            <a:r>
              <a:rPr lang="en-US" altLang="zh-CN"/>
              <a:t>.</a:t>
            </a:r>
            <a:r>
              <a:rPr lang="zh-CN" altLang="en-US"/>
              <a:t>五类车出行规律</a:t>
            </a:r>
          </a:p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</a:rPr>
              <a:t>三</a:t>
            </a:r>
            <a:r>
              <a:rPr lang="en-US" altLang="zh-CN">
                <a:solidFill>
                  <a:schemeClr val="tx1"/>
                </a:solidFill>
              </a:rPr>
              <a:t>.</a:t>
            </a:r>
            <a:r>
              <a:rPr lang="zh-CN" altLang="en-US">
                <a:solidFill>
                  <a:schemeClr val="tx1"/>
                </a:solidFill>
              </a:rPr>
              <a:t>五类车车团变化规律</a:t>
            </a:r>
            <a:endParaRPr lang="zh-CN" altLang="en-US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rgbClr val="FF0000"/>
                </a:solidFill>
              </a:rPr>
              <a:t>四</a:t>
            </a:r>
            <a:r>
              <a:rPr lang="en-US" altLang="zh-CN">
                <a:solidFill>
                  <a:srgbClr val="FF0000"/>
                </a:solidFill>
              </a:rPr>
              <a:t>.</a:t>
            </a:r>
            <a:r>
              <a:rPr lang="zh-CN" altLang="en-US">
                <a:solidFill>
                  <a:srgbClr val="FF0000"/>
                </a:solidFill>
              </a:rPr>
              <a:t>车团对机动车的影响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五</a:t>
            </a:r>
            <a:r>
              <a:rPr lang="en-US" altLang="zh-CN"/>
              <a:t>.</a:t>
            </a:r>
            <a:r>
              <a:rPr lang="zh-CN" altLang="en-US"/>
              <a:t>调查总结</a:t>
            </a:r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1840" y="410364"/>
            <a:ext cx="5214974" cy="642942"/>
          </a:xfrm>
        </p:spPr>
        <p:txBody>
          <a:bodyPr/>
          <a:lstStyle/>
          <a:p>
            <a:r>
              <a:rPr lang="zh-CN" altLang="en-US" dirty="0"/>
              <a:t>对右转车辆的影响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070" y="1340485"/>
            <a:ext cx="8404225" cy="215519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）五类车在经过右转渠化车道出口时，如果遇到右转连续车流，会重新形成车团。该情况对右转车流的影响较小；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3629660" y="2880360"/>
            <a:ext cx="4407535" cy="387731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6243955" y="4425315"/>
            <a:ext cx="1280160" cy="29972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对右转车辆的影响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225" y="1285875"/>
            <a:ext cx="8336280" cy="2334260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>
                <a:sym typeface="+mn-ea"/>
              </a:rPr>
              <a:t>（</a:t>
            </a:r>
            <a:r>
              <a:rPr lang="en-US" altLang="zh-CN" dirty="0">
                <a:sym typeface="+mn-ea"/>
              </a:rPr>
              <a:t>2</a:t>
            </a:r>
            <a:r>
              <a:rPr lang="zh-CN" altLang="en-US" dirty="0">
                <a:sym typeface="+mn-ea"/>
              </a:rPr>
              <a:t>）五类车在经过右转渠化车道出口时，如果没有遇到右转车流，则会连续通过，形成类似隔离带的效果，导致右转车辆受阻，此时对右转车流的影响最大。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5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4112895" y="2854960"/>
            <a:ext cx="4245610" cy="3969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对延误的影响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19872" y="1438044"/>
            <a:ext cx="4938339" cy="4871276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延误的计算：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第三车道的通行不受五类车影响，所以用一二车道第一辆车的通行时间对其作差，求出延误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3074081" y="1438044"/>
            <a:ext cx="1" cy="200836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-1291502" y="799527"/>
            <a:ext cx="2807671" cy="2609189"/>
            <a:chOff x="-226923" y="1760169"/>
            <a:chExt cx="2807671" cy="2609189"/>
          </a:xfrm>
        </p:grpSpPr>
        <p:sp>
          <p:nvSpPr>
            <p:cNvPr id="10" name="弧形 9"/>
            <p:cNvSpPr/>
            <p:nvPr/>
          </p:nvSpPr>
          <p:spPr>
            <a:xfrm rot="5400000">
              <a:off x="-136891" y="1670137"/>
              <a:ext cx="2609189" cy="2789253"/>
            </a:xfrm>
            <a:prstGeom prst="arc">
              <a:avLst>
                <a:gd name="adj1" fmla="val 16111370"/>
                <a:gd name="adj2" fmla="val 2142663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 rot="5400000">
              <a:off x="1910034" y="3717060"/>
              <a:ext cx="130459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>
              <a:off x="1899554" y="3688163"/>
              <a:ext cx="0" cy="13623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" name="直接连接符 6"/>
          <p:cNvCxnSpPr/>
          <p:nvPr/>
        </p:nvCxnSpPr>
        <p:spPr>
          <a:xfrm>
            <a:off x="3074081" y="1438044"/>
            <a:ext cx="2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49718" y="1438044"/>
            <a:ext cx="0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62948" y="1438044"/>
            <a:ext cx="1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 rot="10800000" flipH="1">
            <a:off x="-1248857" y="5438212"/>
            <a:ext cx="4365585" cy="2803490"/>
            <a:chOff x="-313589" y="1073498"/>
            <a:chExt cx="4365585" cy="2803490"/>
          </a:xfrm>
          <a:effectLst>
            <a:reflection stA="45000" endPos="1000" dist="50800" dir="5400000" sy="-100000" algn="bl" rotWithShape="0"/>
          </a:effectLst>
        </p:grpSpPr>
        <p:cxnSp>
          <p:nvCxnSpPr>
            <p:cNvPr id="14" name="直接连接符 13"/>
            <p:cNvCxnSpPr/>
            <p:nvPr/>
          </p:nvCxnSpPr>
          <p:spPr>
            <a:xfrm>
              <a:off x="4051995" y="1073500"/>
              <a:ext cx="0" cy="28034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-313589" y="1230107"/>
              <a:ext cx="2807671" cy="2609189"/>
              <a:chOff x="-226923" y="1760169"/>
              <a:chExt cx="2807671" cy="2609189"/>
            </a:xfrm>
          </p:grpSpPr>
          <p:sp>
            <p:nvSpPr>
              <p:cNvPr id="19" name="弧形 18"/>
              <p:cNvSpPr/>
              <p:nvPr/>
            </p:nvSpPr>
            <p:spPr>
              <a:xfrm rot="5400000">
                <a:off x="-136891" y="1670137"/>
                <a:ext cx="2609189" cy="2789253"/>
              </a:xfrm>
              <a:prstGeom prst="arc">
                <a:avLst>
                  <a:gd name="adj1" fmla="val 16111370"/>
                  <a:gd name="adj2" fmla="val 21426631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 rot="5400000">
                <a:off x="1910034" y="3717060"/>
                <a:ext cx="130459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rot="5400000">
                <a:off x="1899554" y="3688163"/>
                <a:ext cx="0" cy="1362389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直接连接符 15"/>
            <p:cNvCxnSpPr/>
            <p:nvPr/>
          </p:nvCxnSpPr>
          <p:spPr>
            <a:xfrm rot="5400000">
              <a:off x="2650251" y="2475243"/>
              <a:ext cx="28034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2125886" y="2475243"/>
              <a:ext cx="28034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040862" y="1073498"/>
              <a:ext cx="0" cy="28034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图形 46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78" y="2919036"/>
            <a:ext cx="601216" cy="601216"/>
          </a:xfrm>
          <a:prstGeom prst="rect">
            <a:avLst/>
          </a:prstGeom>
        </p:spPr>
      </p:pic>
      <p:pic>
        <p:nvPicPr>
          <p:cNvPr id="57" name="图形 56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0" y="2919036"/>
            <a:ext cx="601216" cy="601216"/>
          </a:xfrm>
          <a:prstGeom prst="rect">
            <a:avLst/>
          </a:prstGeom>
        </p:spPr>
      </p:pic>
      <p:pic>
        <p:nvPicPr>
          <p:cNvPr id="58" name="图形 57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42" y="2919036"/>
            <a:ext cx="601216" cy="601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00052 0.146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2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0007 0.2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0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对延误的影响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19872" y="1438044"/>
            <a:ext cx="4938339" cy="4871276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特殊情况：</a:t>
            </a:r>
            <a:br>
              <a:rPr lang="en-US" altLang="zh-CN" dirty="0"/>
            </a:br>
            <a:r>
              <a:rPr lang="zh-CN" altLang="en-US" dirty="0"/>
              <a:t>第一车道机动车抢行</a:t>
            </a:r>
            <a:endParaRPr lang="en-US" altLang="zh-CN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3074081" y="1438044"/>
            <a:ext cx="1" cy="200836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-1291502" y="799527"/>
            <a:ext cx="2807671" cy="2609189"/>
            <a:chOff x="-226923" y="1760169"/>
            <a:chExt cx="2807671" cy="2609189"/>
          </a:xfrm>
        </p:grpSpPr>
        <p:sp>
          <p:nvSpPr>
            <p:cNvPr id="10" name="弧形 9"/>
            <p:cNvSpPr/>
            <p:nvPr/>
          </p:nvSpPr>
          <p:spPr>
            <a:xfrm rot="5400000">
              <a:off x="-136891" y="1670137"/>
              <a:ext cx="2609189" cy="2789253"/>
            </a:xfrm>
            <a:prstGeom prst="arc">
              <a:avLst>
                <a:gd name="adj1" fmla="val 16111370"/>
                <a:gd name="adj2" fmla="val 21426631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 rot="5400000">
              <a:off x="1910034" y="3717060"/>
              <a:ext cx="130459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>
              <a:off x="1899554" y="3688163"/>
              <a:ext cx="0" cy="13623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" name="直接连接符 6"/>
          <p:cNvCxnSpPr/>
          <p:nvPr/>
        </p:nvCxnSpPr>
        <p:spPr>
          <a:xfrm>
            <a:off x="3074081" y="1438044"/>
            <a:ext cx="2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49718" y="1438044"/>
            <a:ext cx="0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62948" y="1438044"/>
            <a:ext cx="1" cy="200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 rot="10800000" flipH="1">
            <a:off x="-1248857" y="5438212"/>
            <a:ext cx="4365585" cy="2803490"/>
            <a:chOff x="-313589" y="1073498"/>
            <a:chExt cx="4365585" cy="2803490"/>
          </a:xfrm>
          <a:effectLst>
            <a:reflection stA="45000" endPos="1000" dist="50800" dir="5400000" sy="-100000" algn="bl" rotWithShape="0"/>
          </a:effectLst>
        </p:grpSpPr>
        <p:cxnSp>
          <p:nvCxnSpPr>
            <p:cNvPr id="14" name="直接连接符 13"/>
            <p:cNvCxnSpPr/>
            <p:nvPr/>
          </p:nvCxnSpPr>
          <p:spPr>
            <a:xfrm>
              <a:off x="4051995" y="1073500"/>
              <a:ext cx="0" cy="28034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-313589" y="1230107"/>
              <a:ext cx="2807671" cy="2609189"/>
              <a:chOff x="-226923" y="1760169"/>
              <a:chExt cx="2807671" cy="2609189"/>
            </a:xfrm>
          </p:grpSpPr>
          <p:sp>
            <p:nvSpPr>
              <p:cNvPr id="19" name="弧形 18"/>
              <p:cNvSpPr/>
              <p:nvPr/>
            </p:nvSpPr>
            <p:spPr>
              <a:xfrm rot="5400000">
                <a:off x="-136891" y="1670137"/>
                <a:ext cx="2609189" cy="2789253"/>
              </a:xfrm>
              <a:prstGeom prst="arc">
                <a:avLst>
                  <a:gd name="adj1" fmla="val 16111370"/>
                  <a:gd name="adj2" fmla="val 21426631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 rot="5400000">
                <a:off x="1910034" y="3717060"/>
                <a:ext cx="130459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rot="5400000">
                <a:off x="1899554" y="3688163"/>
                <a:ext cx="0" cy="1362389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直接连接符 15"/>
            <p:cNvCxnSpPr/>
            <p:nvPr/>
          </p:nvCxnSpPr>
          <p:spPr>
            <a:xfrm rot="5400000">
              <a:off x="2650251" y="2475243"/>
              <a:ext cx="28034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2125886" y="2475243"/>
              <a:ext cx="28034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040862" y="1073498"/>
              <a:ext cx="0" cy="28034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图形 46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78" y="2919036"/>
            <a:ext cx="601216" cy="601216"/>
          </a:xfrm>
          <a:prstGeom prst="rect">
            <a:avLst/>
          </a:prstGeom>
        </p:spPr>
      </p:pic>
      <p:pic>
        <p:nvPicPr>
          <p:cNvPr id="57" name="图形 56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0" y="2919036"/>
            <a:ext cx="601216" cy="601216"/>
          </a:xfrm>
          <a:prstGeom prst="rect">
            <a:avLst/>
          </a:prstGeom>
        </p:spPr>
      </p:pic>
      <p:pic>
        <p:nvPicPr>
          <p:cNvPr id="58" name="图形 57" descr="出租车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42" y="2919036"/>
            <a:ext cx="601216" cy="601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-2.22222E-6 -1.85185E-6 C 0.00035 0.01204 0.00018 0.02408 0.00139 0.03634 C 0.00174 0.03959 0.0033 0.04259 0.00434 0.04584 C 0.00486 0.04722 0.00469 0.04954 0.00573 0.0507 C 0.00886 0.05371 0.0125 0.05625 0.01476 0.05996 C 0.0158 0.06158 0.01632 0.06389 0.01771 0.06482 C 0.02049 0.06667 0.02674 0.06783 0.02674 0.06806 C 0.02761 0.0713 0.02847 0.07593 0.02969 0.07917 C 0.03073 0.08125 0.03143 0.08357 0.03264 0.08542 C 0.03403 0.08727 0.03577 0.08866 0.03716 0.09028 L 0.04323 0.10926 C 0.04375 0.11088 0.04375 0.11273 0.04462 0.11389 C 0.04584 0.11551 0.04688 0.11713 0.04775 0.11875 C 0.04896 0.12153 0.05 0.12732 0.0507 0.12986 C 0.05156 0.1331 0.05295 0.13611 0.05365 0.13935 L 0.05816 0.15834 C 0.06163 0.22917 0.05955 0.17847 0.05955 0.31088 L 0.05955 0.31111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1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4.44444E-6 L 0.0007 0.187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3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642918"/>
            <a:ext cx="5572164" cy="642942"/>
          </a:xfrm>
        </p:spPr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五类车数量与平均延误的关系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91210" y="1715770"/>
            <a:ext cx="71621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如下图分析，在一定的区间内呈正相关，</a:t>
            </a:r>
          </a:p>
          <a:p>
            <a:r>
              <a:rPr lang="zh-CN" altLang="en-US" sz="2400"/>
              <a:t>y = 0.0073x</a:t>
            </a:r>
            <a:r>
              <a:rPr lang="zh-CN" altLang="en-US" sz="2400" baseline="30000"/>
              <a:t>2</a:t>
            </a:r>
            <a:r>
              <a:rPr lang="zh-CN" altLang="en-US" sz="2400"/>
              <a:t> - 0.0596x + 1.6769</a:t>
            </a:r>
          </a:p>
        </p:txBody>
      </p:sp>
      <p:graphicFrame>
        <p:nvGraphicFramePr>
          <p:cNvPr id="7" name="图表 1"/>
          <p:cNvGraphicFramePr>
            <a:graphicFrameLocks noGrp="1"/>
          </p:cNvGraphicFramePr>
          <p:nvPr>
            <p:ph idx="1"/>
          </p:nvPr>
        </p:nvGraphicFramePr>
        <p:xfrm>
          <a:off x="684530" y="2753995"/>
          <a:ext cx="7375525" cy="2846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对变道的影响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331851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数据处理：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(1).由于右转车辆的汇入会影响机动车变道，所以我们将与右转车辆存在冲突的情况进行剔除；</a:t>
            </a:r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/>
              <a:t>(2).存在部分车辆因靠边停车的需要，由第二车道变至第一车道，我们将该部分数据进行剔除；</a:t>
            </a:r>
          </a:p>
          <a:p>
            <a:pPr marL="0" indent="0">
              <a:buNone/>
            </a:pPr>
            <a:endParaRPr lang="en-US" altLang="zh-CN" sz="2800" dirty="0"/>
          </a:p>
          <a:p>
            <a:pPr marL="0" indent="0">
              <a:buNone/>
            </a:pPr>
            <a:endParaRPr lang="en-US" altLang="zh-CN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642918"/>
            <a:ext cx="5572164" cy="64294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变道的影响因素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en-US"/>
              <a:t>五类车数量、宽度：</a:t>
            </a:r>
          </a:p>
          <a:p>
            <a:pPr marL="0" indent="0">
              <a:buNone/>
            </a:pPr>
            <a:r>
              <a:rPr lang="zh-CN" altLang="en-US"/>
              <a:t>初始宽度：                 </a:t>
            </a:r>
          </a:p>
          <a:p>
            <a:endParaRPr lang="zh-CN" altLang="en-US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105648324"/>
              </p:ext>
            </p:extLst>
          </p:nvPr>
        </p:nvGraphicFramePr>
        <p:xfrm>
          <a:off x="1409065" y="2957830"/>
          <a:ext cx="6325235" cy="334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642918"/>
            <a:ext cx="5572164" cy="64294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变道的影响因素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/>
              <a:t>最大宽度：</a:t>
            </a:r>
          </a:p>
          <a:p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910133674"/>
              </p:ext>
            </p:extLst>
          </p:nvPr>
        </p:nvGraphicFramePr>
        <p:xfrm>
          <a:off x="1417955" y="2498090"/>
          <a:ext cx="6308725" cy="3496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642918"/>
            <a:ext cx="5572164" cy="642942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变道的影响因素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数量：</a:t>
            </a:r>
            <a:r>
              <a:rPr lang="zh-CN" altLang="en-US" sz="2400" dirty="0"/>
              <a:t>数量与变道率的拟合程度不够好</a:t>
            </a:r>
          </a:p>
        </p:txBody>
      </p:sp>
      <p:graphicFrame>
        <p:nvGraphicFramePr>
          <p:cNvPr id="12" name="图表 11"/>
          <p:cNvGraphicFramePr/>
          <p:nvPr/>
        </p:nvGraphicFramePr>
        <p:xfrm>
          <a:off x="1108075" y="2442210"/>
          <a:ext cx="7025005" cy="391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281559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一、组成成分：</a:t>
            </a:r>
          </a:p>
          <a:p>
            <a:pPr marL="0" indent="0"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、五类车中电动车的比重较大；</a:t>
            </a:r>
          </a:p>
          <a:p>
            <a:pPr marL="0" indent="0">
              <a:buNone/>
            </a:pPr>
            <a:r>
              <a:rPr lang="en-US" altLang="zh-CN" sz="2800" dirty="0"/>
              <a:t>2</a:t>
            </a:r>
            <a:r>
              <a:rPr lang="zh-CN" altLang="en-US" sz="2800" dirty="0"/>
              <a:t>、自行车是车团的重要组成部分，尤其在逆行的车团中，自行车的数量超过一半；</a:t>
            </a:r>
          </a:p>
          <a:p>
            <a:pPr marL="0" indent="0">
              <a:buNone/>
            </a:pPr>
            <a:r>
              <a:rPr lang="zh-CN" altLang="en-US" sz="2800" dirty="0"/>
              <a:t>二、出行规律：</a:t>
            </a:r>
          </a:p>
          <a:p>
            <a:pPr marL="0" indent="0">
              <a:buNone/>
            </a:pPr>
            <a:r>
              <a:rPr lang="en-US" altLang="zh-CN" sz="2800" dirty="0"/>
              <a:t>1</a:t>
            </a:r>
            <a:r>
              <a:rPr lang="zh-CN" altLang="en-US" sz="2800" dirty="0"/>
              <a:t>、五类车没有明显的高峰出行，调查时间内五类车出行数量波动不明显。</a:t>
            </a:r>
          </a:p>
          <a:p>
            <a:pPr marL="0" indent="0">
              <a:buNone/>
            </a:pPr>
            <a:r>
              <a:rPr lang="en-US" altLang="zh-CN" sz="2800" dirty="0"/>
              <a:t>2</a:t>
            </a:r>
            <a:r>
              <a:rPr lang="zh-CN" altLang="en-US" sz="2800" dirty="0"/>
              <a:t>、自行车出行的高峰时间为</a:t>
            </a:r>
            <a:r>
              <a:rPr lang="en-US" altLang="zh-CN" sz="2800" dirty="0"/>
              <a:t>8-9</a:t>
            </a:r>
            <a:r>
              <a:rPr lang="zh-CN" altLang="en-US" sz="2800" dirty="0"/>
              <a:t>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39309"/>
            <a:ext cx="8229600" cy="2815590"/>
          </a:xfrm>
        </p:spPr>
        <p:txBody>
          <a:bodyPr/>
          <a:lstStyle/>
          <a:p>
            <a:pPr marL="0" indent="0">
              <a:buNone/>
            </a:pPr>
            <a:endParaRPr lang="zh-CN" altLang="en-US" sz="2000" dirty="0"/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1.五类车车团变化规律：</a:t>
            </a:r>
            <a:endParaRPr lang="zh-CN" altLang="en-US" sz="2800" dirty="0"/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(1)五类车数辆与初始宽度成正相关</a:t>
            </a:r>
            <a:r>
              <a:rPr lang="en-US" altLang="zh-CN" sz="2800" dirty="0">
                <a:sym typeface="+mn-ea"/>
              </a:rPr>
              <a:t>;</a:t>
            </a:r>
            <a:endParaRPr lang="zh-CN" altLang="en-US" sz="2800" dirty="0"/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(2)五类车顺向和逆向的总数与最大宽度成正相关</a:t>
            </a:r>
            <a:r>
              <a:rPr lang="en-US" altLang="zh-CN" sz="2800" dirty="0">
                <a:sym typeface="+mn-ea"/>
              </a:rPr>
              <a:t>;</a:t>
            </a:r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2.车团对延误的影响主要体现在数量上，宽度对延误的影</a:t>
            </a:r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响比较不显著；</a:t>
            </a:r>
            <a:endParaRPr lang="zh-CN" altLang="en-US" sz="2800" dirty="0"/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3.车团对变道率的影响：主要体现在初始宽度和最大宽度，</a:t>
            </a:r>
          </a:p>
          <a:p>
            <a:pPr marL="0" indent="0">
              <a:buNone/>
            </a:pPr>
            <a:r>
              <a:rPr lang="zh-CN" altLang="en-US" sz="2800" dirty="0">
                <a:sym typeface="+mn-ea"/>
              </a:rPr>
              <a:t>数量对变道率的影响不显著。</a:t>
            </a:r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endParaRPr lang="en-US" altLang="zh-CN" sz="24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913</Words>
  <Application>Microsoft Office PowerPoint</Application>
  <PresentationFormat>全屏显示(4:3)</PresentationFormat>
  <Paragraphs>116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华文楷体</vt:lpstr>
      <vt:lpstr>隶书</vt:lpstr>
      <vt:lpstr>宋体</vt:lpstr>
      <vt:lpstr>Arial</vt:lpstr>
      <vt:lpstr>Calibri</vt:lpstr>
      <vt:lpstr>Franklin Gothic Book</vt:lpstr>
      <vt:lpstr>Franklin Gothic Medium</vt:lpstr>
      <vt:lpstr>1_Office 主题</vt:lpstr>
      <vt:lpstr>五类车组调查报告</vt:lpstr>
      <vt:lpstr>目录</vt:lpstr>
      <vt:lpstr>组成分析</vt:lpstr>
      <vt:lpstr>组成分析</vt:lpstr>
      <vt:lpstr>目录</vt:lpstr>
      <vt:lpstr>出行规律</vt:lpstr>
      <vt:lpstr>出行规律</vt:lpstr>
      <vt:lpstr>出行规律</vt:lpstr>
      <vt:lpstr>出行规律</vt:lpstr>
      <vt:lpstr>目录</vt:lpstr>
      <vt:lpstr>车团的变化规律</vt:lpstr>
      <vt:lpstr>初始宽度</vt:lpstr>
      <vt:lpstr>最大宽度</vt:lpstr>
      <vt:lpstr>数量与宽度的关系</vt:lpstr>
      <vt:lpstr>数量与宽度的关系</vt:lpstr>
      <vt:lpstr>车团的消散</vt:lpstr>
      <vt:lpstr>目录</vt:lpstr>
      <vt:lpstr>对右转车辆的影响</vt:lpstr>
      <vt:lpstr>对右转车辆的影响</vt:lpstr>
      <vt:lpstr>对延误的影响</vt:lpstr>
      <vt:lpstr>对延误的影响</vt:lpstr>
      <vt:lpstr>五类车数量与平均延误的关系</vt:lpstr>
      <vt:lpstr>对变道的影响</vt:lpstr>
      <vt:lpstr>变道的影响因素</vt:lpstr>
      <vt:lpstr>变道的影响因素</vt:lpstr>
      <vt:lpstr>变道的影响因素</vt:lpstr>
      <vt:lpstr>总结</vt:lpstr>
      <vt:lpstr>总结</vt:lpstr>
    </vt:vector>
  </TitlesOfParts>
  <Company>sysu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自动控制原理</dc:title>
  <dc:creator>a</dc:creator>
  <cp:lastModifiedBy>赖凯煌</cp:lastModifiedBy>
  <cp:revision>310</cp:revision>
  <dcterms:created xsi:type="dcterms:W3CDTF">2019-12-15T12:26:00Z</dcterms:created>
  <dcterms:modified xsi:type="dcterms:W3CDTF">2019-12-15T13:02:20Z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