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5" r:id="rId4"/>
    <p:sldId id="261" r:id="rId5"/>
    <p:sldId id="266" r:id="rId6"/>
    <p:sldId id="267" r:id="rId7"/>
    <p:sldId id="268" r:id="rId8"/>
    <p:sldId id="258" r:id="rId9"/>
    <p:sldId id="259" r:id="rId10"/>
    <p:sldId id="269" r:id="rId11"/>
    <p:sldId id="274" r:id="rId12"/>
    <p:sldId id="260" r:id="rId13"/>
    <p:sldId id="262" r:id="rId14"/>
    <p:sldId id="263" r:id="rId15"/>
    <p:sldId id="270" r:id="rId16"/>
    <p:sldId id="271" r:id="rId17"/>
    <p:sldId id="272" r:id="rId18"/>
    <p:sldId id="273" r:id="rId19"/>
    <p:sldId id="264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04"/>
    <p:restoredTop sz="94661"/>
  </p:normalViewPr>
  <p:slideViewPr>
    <p:cSldViewPr snapToGrid="0">
      <p:cViewPr varScale="1">
        <p:scale>
          <a:sx n="97" d="100"/>
          <a:sy n="97" d="100"/>
        </p:scale>
        <p:origin x="216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602B51-B5ED-FD95-7A72-B17AF4DAFA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87DDD30-9D88-17DB-BB08-51717331D6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C132581-DDFA-A526-132D-7A25F156D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41779-1085-EA42-A89F-4F7A97C35B79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DCCF811-9A8A-E34B-165F-76CB7DEC6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EC34BC-5A1D-DD5E-1E91-B395C17E4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36996-84E6-624A-BB2A-9E136CEE31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40733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AC1F1F-9D5B-B03D-3EA4-CA23EE05E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D546D4E-69A3-9258-72ED-6674310A69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90D2E23-70C5-4E21-6E76-2BD2DE94F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41779-1085-EA42-A89F-4F7A97C35B79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8F73A0B-D3E7-F931-D969-AAAD39DB0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5A24405-5A29-41F7-7834-318F5F69E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36996-84E6-624A-BB2A-9E136CEE31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6911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E6BF74-CA29-F4FD-0C53-492ED6DC2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C0B0968-3FBD-F2D9-842E-D3CEBD3E4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9E07F21-24D6-40EE-8E10-42CBAE52C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41779-1085-EA42-A89F-4F7A97C35B79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464706-65FF-17C6-9596-41F030BA7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E06BCEF-B370-2692-2694-202C762D2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36996-84E6-624A-BB2A-9E136CEE31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35137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4333D6-00DF-46B2-3051-169C9E3F5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71DE96-2378-18BE-F4D4-6B0B7C0AF3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8609B4F-4A8F-C75D-811C-E759D9D7D0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31D7B60-FBBC-0EAA-C23C-742444455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41779-1085-EA42-A89F-4F7A97C35B79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DB0CC51-CA6B-E607-D337-C9754F476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3C9490F-7E15-36F5-A6AB-BDF9BEAC8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36996-84E6-624A-BB2A-9E136CEE31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6832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4AF0DB-BA85-E85B-A53B-6C3EA9435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E433298-E698-AEC0-348E-0921805EC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4BDA7AB-2B7D-B9A6-18BC-5A8F3382E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E01E0C9-5B74-DF33-EE72-3E270FEC24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0673579-4222-ADD2-2108-7E3E3828C8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592D607-044B-EAE3-0837-BA6673AEC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41779-1085-EA42-A89F-4F7A97C35B79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F062FAD-EC48-2F5B-5DA6-AEA8A2C52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0351EA7-9344-F06C-9703-DF5D1AB0C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36996-84E6-624A-BB2A-9E136CEE31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43022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F14D79-93EE-5365-E759-F46705DC3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817AC0B-16FC-80F9-BA13-CEAF1BA95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41779-1085-EA42-A89F-4F7A97C35B79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E10D5FE-56FE-0653-87D5-ED4BFD807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7D91C6B-0E8A-D876-A1DA-39B42615C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36996-84E6-624A-BB2A-9E136CEE31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30487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4738322-51C9-B18A-049B-2E4097930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41779-1085-EA42-A89F-4F7A97C35B79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CA6D27F-F2AA-0DE6-423F-7DE759B36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72295C-3B6B-AFAC-7269-4A30E8F77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36996-84E6-624A-BB2A-9E136CEE31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72093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3AA896-5B60-7ADA-2F4D-A688BDF15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A9B1495-9992-E059-E12C-1FB41E5A4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11C1177-179F-A30A-B82A-DF1DCD27E6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195C0C6-4020-9911-FA09-B3FEB071B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41779-1085-EA42-A89F-4F7A97C35B79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46F0C24-CFFD-0C17-F7B2-C050F8F27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08F1C9F-ACDC-39E3-5334-CB6C02BB6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36996-84E6-624A-BB2A-9E136CEE31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70483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80A411-6C1F-2008-F12F-FC4C9E239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607456B-1041-70C5-023C-6874EF5029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435673D-D337-C853-0E57-51DF25661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7145E10-856A-AA76-F530-12EB94CBA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41779-1085-EA42-A89F-4F7A97C35B79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0586ED5-ABAD-33CF-6AA5-BDF4BB491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F0910B8-7D67-1E0B-CB6D-92E8D90DA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36996-84E6-624A-BB2A-9E136CEE31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0969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6901-C5CD-E763-288D-293DEEB91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7D1B16D-D56E-1E21-E8F2-438FAA269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AC5D36B-AF07-B3D0-9F0F-84A6EF5C7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41779-1085-EA42-A89F-4F7A97C35B79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7024DB8-EEA0-67A2-7E4D-BB6FDF492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171B6FD-B472-E992-C23C-764F30355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36996-84E6-624A-BB2A-9E136CEE31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46394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6280A80-3CB2-4ACE-51D2-5DF2159D96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12939D9-A05B-0E52-7D74-C9F88669F6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E563DD3-68B6-2F58-9FB3-A3A54D945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41779-1085-EA42-A89F-4F7A97C35B79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B7E534-88AF-E6B2-C5ED-2F79470DA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06B835-3886-6EAC-FA17-C3EB4D605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36996-84E6-624A-BB2A-9E136CEE31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13329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BBEA4DA-DB2C-A420-56AE-AC932DDAC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D6A0B8F-73E6-3CF2-BA44-F1ED4B514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222D995-73D1-FD30-852E-1BD71BD778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541779-1085-EA42-A89F-4F7A97C35B79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25827E-41FF-C2AE-66A4-B051D6D5CB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832F5A5-912F-749A-2A8E-011F8FD526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236996-84E6-624A-BB2A-9E136CEE31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65599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267EA47-700A-B096-DB63-83EE8DDF95DC}"/>
              </a:ext>
            </a:extLst>
          </p:cNvPr>
          <p:cNvSpPr txBox="1"/>
          <p:nvPr/>
        </p:nvSpPr>
        <p:spPr>
          <a:xfrm>
            <a:off x="3002845" y="2782669"/>
            <a:ext cx="6186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电动自行车充电桩小程序开发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0E4F936-125A-CB38-7E47-E2A6F6263748}"/>
              </a:ext>
            </a:extLst>
          </p:cNvPr>
          <p:cNvSpPr txBox="1"/>
          <p:nvPr/>
        </p:nvSpPr>
        <p:spPr>
          <a:xfrm>
            <a:off x="4640312" y="3991232"/>
            <a:ext cx="2911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蔡思远 林杰 谢嘉诚 吴睿涵</a:t>
            </a:r>
          </a:p>
        </p:txBody>
      </p:sp>
    </p:spTree>
    <p:extLst>
      <p:ext uri="{BB962C8B-B14F-4D97-AF65-F5344CB8AC3E}">
        <p14:creationId xmlns:p14="http://schemas.microsoft.com/office/powerpoint/2010/main" val="370205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16B742D-21D2-6FC5-0D81-42B472196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7369" y="145045"/>
            <a:ext cx="2861344" cy="656790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E61BABF-183A-E6A1-70AD-715CB5E393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389" r="53513"/>
          <a:stretch/>
        </p:blipFill>
        <p:spPr>
          <a:xfrm>
            <a:off x="5652968" y="531157"/>
            <a:ext cx="5760906" cy="579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572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631A9-FE49-2B3D-0B37-7B1D3A6DD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E4A4891-017B-9863-A2C1-BA569E083B54}"/>
              </a:ext>
            </a:extLst>
          </p:cNvPr>
          <p:cNvSpPr txBox="1"/>
          <p:nvPr/>
        </p:nvSpPr>
        <p:spPr>
          <a:xfrm>
            <a:off x="503582" y="55613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SWOT</a:t>
            </a:r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矩阵分析</a:t>
            </a:r>
          </a:p>
        </p:txBody>
      </p:sp>
      <p:sp>
        <p:nvSpPr>
          <p:cNvPr id="3" name="圆角矩形 2">
            <a:extLst>
              <a:ext uri="{FF2B5EF4-FFF2-40B4-BE49-F238E27FC236}">
                <a16:creationId xmlns:a16="http://schemas.microsoft.com/office/drawing/2014/main" id="{BAB0DEB7-E10B-726A-89AB-D70395632A66}"/>
              </a:ext>
            </a:extLst>
          </p:cNvPr>
          <p:cNvSpPr/>
          <p:nvPr/>
        </p:nvSpPr>
        <p:spPr>
          <a:xfrm>
            <a:off x="3458237" y="1060174"/>
            <a:ext cx="2637763" cy="256309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zh-CN" dirty="0">
              <a:solidFill>
                <a:schemeClr val="tx1"/>
              </a:solidFill>
            </a:endParaRPr>
          </a:p>
          <a:p>
            <a:r>
              <a:rPr kumimoji="1" lang="en-US" altLang="zh-CN" sz="1600" dirty="0">
                <a:solidFill>
                  <a:schemeClr val="tx1"/>
                </a:solidFill>
              </a:rPr>
              <a:t>1</a:t>
            </a:r>
            <a:r>
              <a:rPr kumimoji="1" lang="zh-CN" altLang="en-US" sz="1600" dirty="0">
                <a:solidFill>
                  <a:schemeClr val="tx1"/>
                </a:solidFill>
              </a:rPr>
              <a:t>、项目成员技术完备</a:t>
            </a:r>
            <a:endParaRPr kumimoji="1" lang="en-US" altLang="zh-CN" sz="1600" dirty="0">
              <a:solidFill>
                <a:schemeClr val="tx1"/>
              </a:solidFill>
            </a:endParaRPr>
          </a:p>
          <a:p>
            <a:r>
              <a:rPr kumimoji="1" lang="en-US" altLang="zh-CN" sz="1600" dirty="0">
                <a:solidFill>
                  <a:schemeClr val="tx1"/>
                </a:solidFill>
              </a:rPr>
              <a:t>2</a:t>
            </a:r>
            <a:r>
              <a:rPr kumimoji="1" lang="zh-CN" altLang="en-US" sz="1600" dirty="0">
                <a:solidFill>
                  <a:schemeClr val="tx1"/>
                </a:solidFill>
              </a:rPr>
              <a:t>、具备小程序开发经验</a:t>
            </a:r>
            <a:endParaRPr kumimoji="1" lang="en-US" altLang="zh-CN" sz="1600" dirty="0">
              <a:solidFill>
                <a:schemeClr val="tx1"/>
              </a:solidFill>
            </a:endParaRPr>
          </a:p>
          <a:p>
            <a:r>
              <a:rPr kumimoji="1" lang="en-US" altLang="zh-CN" sz="1600" dirty="0">
                <a:solidFill>
                  <a:schemeClr val="tx1"/>
                </a:solidFill>
              </a:rPr>
              <a:t>3</a:t>
            </a:r>
            <a:r>
              <a:rPr kumimoji="1" lang="zh-CN" altLang="en-US" sz="1600" dirty="0">
                <a:solidFill>
                  <a:schemeClr val="tx1"/>
                </a:solidFill>
              </a:rPr>
              <a:t>、拥有充足的可开发地皮</a:t>
            </a:r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45939E44-E764-A44D-7903-18F997C4FDFF}"/>
              </a:ext>
            </a:extLst>
          </p:cNvPr>
          <p:cNvSpPr/>
          <p:nvPr/>
        </p:nvSpPr>
        <p:spPr>
          <a:xfrm>
            <a:off x="6372782" y="1060174"/>
            <a:ext cx="2637763" cy="256309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zh-CN" dirty="0">
              <a:solidFill>
                <a:schemeClr val="tx1"/>
              </a:solidFill>
            </a:endParaRPr>
          </a:p>
          <a:p>
            <a:r>
              <a:rPr kumimoji="1" lang="en-US" altLang="zh-CN" sz="1600" dirty="0">
                <a:solidFill>
                  <a:schemeClr val="tx1"/>
                </a:solidFill>
              </a:rPr>
              <a:t>1</a:t>
            </a:r>
            <a:r>
              <a:rPr kumimoji="1" lang="zh-CN" altLang="en-US" sz="1600" dirty="0">
                <a:solidFill>
                  <a:schemeClr val="tx1"/>
                </a:solidFill>
              </a:rPr>
              <a:t>、启动资金较少</a:t>
            </a:r>
            <a:endParaRPr kumimoji="1" lang="en-US" altLang="zh-CN" sz="1600" dirty="0">
              <a:solidFill>
                <a:schemeClr val="tx1"/>
              </a:solidFill>
            </a:endParaRPr>
          </a:p>
          <a:p>
            <a:r>
              <a:rPr kumimoji="1" lang="en-US" altLang="zh-CN" sz="1600" dirty="0">
                <a:solidFill>
                  <a:schemeClr val="tx1"/>
                </a:solidFill>
              </a:rPr>
              <a:t>2</a:t>
            </a:r>
            <a:r>
              <a:rPr kumimoji="1" lang="zh-CN" altLang="en-US" sz="1600" dirty="0">
                <a:solidFill>
                  <a:schemeClr val="tx1"/>
                </a:solidFill>
              </a:rPr>
              <a:t>、缺乏市场推广措施</a:t>
            </a:r>
            <a:endParaRPr kumimoji="1" lang="en-US" altLang="zh-CN" sz="1600" dirty="0">
              <a:solidFill>
                <a:schemeClr val="tx1"/>
              </a:solidFill>
            </a:endParaRPr>
          </a:p>
          <a:p>
            <a:r>
              <a:rPr kumimoji="1" lang="en-US" altLang="zh-CN" sz="1600" dirty="0">
                <a:solidFill>
                  <a:schemeClr val="tx1"/>
                </a:solidFill>
              </a:rPr>
              <a:t>3</a:t>
            </a:r>
            <a:r>
              <a:rPr kumimoji="1" lang="zh-CN" altLang="en-US" sz="1600" dirty="0">
                <a:solidFill>
                  <a:schemeClr val="tx1"/>
                </a:solidFill>
              </a:rPr>
              <a:t>、缺少数据安全和隐私策略</a:t>
            </a: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044179FA-AB5A-D89E-5693-2F730D16C236}"/>
              </a:ext>
            </a:extLst>
          </p:cNvPr>
          <p:cNvSpPr/>
          <p:nvPr/>
        </p:nvSpPr>
        <p:spPr>
          <a:xfrm>
            <a:off x="3458237" y="3937553"/>
            <a:ext cx="2637763" cy="25630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zh-CN" dirty="0">
              <a:solidFill>
                <a:schemeClr val="tx1"/>
              </a:solidFill>
            </a:endParaRPr>
          </a:p>
          <a:p>
            <a:endParaRPr kumimoji="1" lang="en-US" altLang="zh-CN" dirty="0">
              <a:solidFill>
                <a:schemeClr val="tx1"/>
              </a:solidFill>
            </a:endParaRPr>
          </a:p>
          <a:p>
            <a:r>
              <a:rPr kumimoji="1" lang="en-US" altLang="zh-CN" sz="1600" dirty="0">
                <a:solidFill>
                  <a:schemeClr val="tx1"/>
                </a:solidFill>
              </a:rPr>
              <a:t>1</a:t>
            </a:r>
            <a:r>
              <a:rPr kumimoji="1" lang="zh-CN" altLang="en-US" sz="1600" dirty="0">
                <a:solidFill>
                  <a:schemeClr val="tx1"/>
                </a:solidFill>
              </a:rPr>
              <a:t>、电动自行车保有量持续增长</a:t>
            </a:r>
            <a:endParaRPr kumimoji="1" lang="en-US" altLang="zh-CN" sz="1600" dirty="0">
              <a:solidFill>
                <a:schemeClr val="tx1"/>
              </a:solidFill>
            </a:endParaRPr>
          </a:p>
          <a:p>
            <a:r>
              <a:rPr kumimoji="1" lang="en-US" altLang="zh-CN" sz="1600" dirty="0">
                <a:solidFill>
                  <a:schemeClr val="tx1"/>
                </a:solidFill>
              </a:rPr>
              <a:t>2</a:t>
            </a:r>
            <a:r>
              <a:rPr kumimoji="1" lang="zh-CN" altLang="en-US" sz="1600" dirty="0">
                <a:solidFill>
                  <a:schemeClr val="tx1"/>
                </a:solidFill>
              </a:rPr>
              <a:t>、国家新能源推广政策支持</a:t>
            </a:r>
            <a:endParaRPr kumimoji="1" lang="en-US" altLang="zh-CN" sz="1600" dirty="0">
              <a:solidFill>
                <a:schemeClr val="tx1"/>
              </a:solidFill>
            </a:endParaRPr>
          </a:p>
          <a:p>
            <a:r>
              <a:rPr kumimoji="1" lang="en-US" altLang="zh-CN" sz="1600" dirty="0">
                <a:solidFill>
                  <a:schemeClr val="tx1"/>
                </a:solidFill>
              </a:rPr>
              <a:t>3</a:t>
            </a:r>
            <a:r>
              <a:rPr kumimoji="1" lang="zh-CN" altLang="en-US" sz="1600" dirty="0">
                <a:solidFill>
                  <a:schemeClr val="tx1"/>
                </a:solidFill>
              </a:rPr>
              <a:t>、云服务、地图导航技术成熟</a:t>
            </a:r>
            <a:endParaRPr kumimoji="1" lang="en-US" altLang="zh-CN" sz="1600" dirty="0">
              <a:solidFill>
                <a:schemeClr val="tx1"/>
              </a:solidFill>
            </a:endParaRP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62305663-78BC-8F36-45ED-D61BAF08CF3D}"/>
              </a:ext>
            </a:extLst>
          </p:cNvPr>
          <p:cNvSpPr/>
          <p:nvPr/>
        </p:nvSpPr>
        <p:spPr>
          <a:xfrm>
            <a:off x="6372783" y="3937553"/>
            <a:ext cx="2637762" cy="256309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zh-CN" dirty="0">
              <a:solidFill>
                <a:schemeClr val="tx1"/>
              </a:solidFill>
            </a:endParaRPr>
          </a:p>
          <a:p>
            <a:r>
              <a:rPr kumimoji="1" lang="en-US" altLang="zh-CN" sz="1600" dirty="0">
                <a:solidFill>
                  <a:schemeClr val="tx1"/>
                </a:solidFill>
              </a:rPr>
              <a:t>1</a:t>
            </a:r>
            <a:r>
              <a:rPr kumimoji="1" lang="zh-CN" altLang="en-US" sz="1600" dirty="0">
                <a:solidFill>
                  <a:schemeClr val="tx1"/>
                </a:solidFill>
              </a:rPr>
              <a:t>、竞争激烈，已有多家企业开发此类小程序</a:t>
            </a:r>
            <a:endParaRPr kumimoji="1" lang="en-US" altLang="zh-CN" sz="1600" dirty="0">
              <a:solidFill>
                <a:schemeClr val="tx1"/>
              </a:solidFill>
            </a:endParaRPr>
          </a:p>
          <a:p>
            <a:r>
              <a:rPr kumimoji="1" lang="en-US" altLang="zh-CN" sz="1600" dirty="0">
                <a:solidFill>
                  <a:schemeClr val="tx1"/>
                </a:solidFill>
              </a:rPr>
              <a:t>2</a:t>
            </a:r>
            <a:r>
              <a:rPr kumimoji="1" lang="zh-CN" altLang="en-US" sz="1600" dirty="0">
                <a:solidFill>
                  <a:schemeClr val="tx1"/>
                </a:solidFill>
              </a:rPr>
              <a:t>、政策波动风险，可能影响充电桩布设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59E7EF8-3B4E-C0A1-E8A6-9B9B5542D54F}"/>
              </a:ext>
            </a:extLst>
          </p:cNvPr>
          <p:cNvSpPr/>
          <p:nvPr/>
        </p:nvSpPr>
        <p:spPr>
          <a:xfrm>
            <a:off x="3588948" y="1060174"/>
            <a:ext cx="5613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S</a:t>
            </a:r>
            <a:endParaRPr lang="zh-CN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CDC5BC3-3F1B-7965-BBA9-D8F0312AE847}"/>
              </a:ext>
            </a:extLst>
          </p:cNvPr>
          <p:cNvSpPr/>
          <p:nvPr/>
        </p:nvSpPr>
        <p:spPr>
          <a:xfrm>
            <a:off x="6361595" y="1060174"/>
            <a:ext cx="8531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W</a:t>
            </a:r>
            <a:endParaRPr lang="zh-CN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081A2FA-813D-1E6D-72AE-A72625083D16}"/>
              </a:ext>
            </a:extLst>
          </p:cNvPr>
          <p:cNvSpPr/>
          <p:nvPr/>
        </p:nvSpPr>
        <p:spPr>
          <a:xfrm>
            <a:off x="3515210" y="3937553"/>
            <a:ext cx="7088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O</a:t>
            </a:r>
            <a:endParaRPr lang="zh-CN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38F3E69-26CC-6159-7CB7-71FFD3C1F7E4}"/>
              </a:ext>
            </a:extLst>
          </p:cNvPr>
          <p:cNvSpPr/>
          <p:nvPr/>
        </p:nvSpPr>
        <p:spPr>
          <a:xfrm>
            <a:off x="6577199" y="3937553"/>
            <a:ext cx="5661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T</a:t>
            </a:r>
            <a:endParaRPr lang="zh-CN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29984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04FC0A0-A95D-B70A-3976-7252DF0BF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700" y="1147126"/>
            <a:ext cx="3569804" cy="525367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3FF5DDE-BF90-64E2-19D5-95AF98300CE7}"/>
              </a:ext>
            </a:extLst>
          </p:cNvPr>
          <p:cNvSpPr txBox="1"/>
          <p:nvPr/>
        </p:nvSpPr>
        <p:spPr>
          <a:xfrm>
            <a:off x="503582" y="556133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责任矩阵图</a:t>
            </a:r>
          </a:p>
        </p:txBody>
      </p:sp>
    </p:spTree>
    <p:extLst>
      <p:ext uri="{BB962C8B-B14F-4D97-AF65-F5344CB8AC3E}">
        <p14:creationId xmlns:p14="http://schemas.microsoft.com/office/powerpoint/2010/main" val="4047619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C6A31B2-F575-EAF7-796D-A07BF0AF45F1}"/>
              </a:ext>
            </a:extLst>
          </p:cNvPr>
          <p:cNvSpPr txBox="1"/>
          <p:nvPr/>
        </p:nvSpPr>
        <p:spPr>
          <a:xfrm>
            <a:off x="503582" y="556133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项目的成功标准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D6D9013-50BD-A95E-7EC2-3949400104B9}"/>
              </a:ext>
            </a:extLst>
          </p:cNvPr>
          <p:cNvSpPr txBox="1"/>
          <p:nvPr/>
        </p:nvSpPr>
        <p:spPr>
          <a:xfrm>
            <a:off x="935880" y="1948070"/>
            <a:ext cx="273991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SMART</a:t>
            </a:r>
            <a:r>
              <a:rPr kumimoji="1" lang="zh-CN" alt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endParaRPr kumimoji="1" lang="en-US" altLang="zh-CN" sz="2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kumimoji="1" lang="en-US" altLang="zh-CN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➢ Specific</a:t>
            </a:r>
            <a:r>
              <a:rPr kumimoji="1"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具体的</a:t>
            </a:r>
          </a:p>
          <a:p>
            <a:endParaRPr kumimoji="1"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➢ </a:t>
            </a:r>
            <a:r>
              <a:rPr kumimoji="1"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Measurable</a:t>
            </a:r>
            <a:r>
              <a:rPr kumimoji="1"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可衡量的</a:t>
            </a:r>
          </a:p>
          <a:p>
            <a:endParaRPr kumimoji="1"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➢ </a:t>
            </a:r>
            <a:r>
              <a:rPr kumimoji="1"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Achievable</a:t>
            </a:r>
            <a:r>
              <a:rPr kumimoji="1"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可达到的</a:t>
            </a:r>
          </a:p>
          <a:p>
            <a:endParaRPr kumimoji="1"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➢ </a:t>
            </a:r>
            <a:r>
              <a:rPr kumimoji="1"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Realistic</a:t>
            </a:r>
            <a:r>
              <a:rPr kumimoji="1"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现实的</a:t>
            </a:r>
          </a:p>
          <a:p>
            <a:endParaRPr kumimoji="1"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➢ </a:t>
            </a:r>
            <a:r>
              <a:rPr kumimoji="1"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Time-based</a:t>
            </a:r>
            <a:r>
              <a:rPr kumimoji="1"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基于时间的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E0E68F6-22BA-9D61-6745-7F5E0FFA6EFF}"/>
              </a:ext>
            </a:extLst>
          </p:cNvPr>
          <p:cNvSpPr txBox="1"/>
          <p:nvPr/>
        </p:nvSpPr>
        <p:spPr>
          <a:xfrm>
            <a:off x="4524014" y="2027116"/>
            <a:ext cx="705838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SimHei" panose="02010609060101010101" pitchFamily="49" charset="-122"/>
                <a:ea typeface="SimHei" panose="02010609060101010101" pitchFamily="49" charset="-122"/>
              </a:rPr>
              <a:t>1.</a:t>
            </a:r>
            <a:r>
              <a:rPr kumimoji="1"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在小程序审核发布（</a:t>
            </a:r>
            <a:r>
              <a:rPr kumimoji="1" lang="en-US" altLang="zh-CN" sz="2000" dirty="0">
                <a:latin typeface="SimHei" panose="02010609060101010101" pitchFamily="49" charset="-122"/>
                <a:ea typeface="SimHei" panose="02010609060101010101" pitchFamily="49" charset="-122"/>
              </a:rPr>
              <a:t>2025</a:t>
            </a:r>
            <a:r>
              <a:rPr kumimoji="1"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kumimoji="1" lang="en-US" altLang="zh-CN" sz="2000" dirty="0">
                <a:latin typeface="SimHei" panose="02010609060101010101" pitchFamily="49" charset="-122"/>
                <a:ea typeface="SimHei" panose="02010609060101010101" pitchFamily="49" charset="-122"/>
              </a:rPr>
              <a:t>6</a:t>
            </a:r>
            <a:r>
              <a:rPr kumimoji="1"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月</a:t>
            </a:r>
            <a:r>
              <a:rPr kumimoji="1" lang="en-US" altLang="zh-CN" sz="2000" dirty="0">
                <a:latin typeface="SimHei" panose="02010609060101010101" pitchFamily="49" charset="-122"/>
                <a:ea typeface="SimHei" panose="02010609060101010101" pitchFamily="49" charset="-122"/>
              </a:rPr>
              <a:t>17</a:t>
            </a:r>
            <a:r>
              <a:rPr kumimoji="1"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日）时间前，实现前面的所有任务，确保测试环节不出现严重影响小程序运行的，无法改正的恶性</a:t>
            </a:r>
            <a:r>
              <a:rPr kumimoji="1" lang="en-US" altLang="zh-CN" sz="2000" dirty="0">
                <a:latin typeface="SimHei" panose="02010609060101010101" pitchFamily="49" charset="-122"/>
                <a:ea typeface="SimHei" panose="02010609060101010101" pitchFamily="49" charset="-122"/>
              </a:rPr>
              <a:t>bug</a:t>
            </a:r>
            <a:r>
              <a:rPr kumimoji="1"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，主要运行流程跑通</a:t>
            </a:r>
          </a:p>
          <a:p>
            <a:endParaRPr kumimoji="1" lang="en-US" altLang="zh-CN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kumimoji="1" lang="zh-CN" altLang="en-US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kumimoji="1" lang="en-US" altLang="zh-CN" sz="2000" dirty="0">
                <a:latin typeface="SimHei" panose="02010609060101010101" pitchFamily="49" charset="-122"/>
                <a:ea typeface="SimHei" panose="02010609060101010101" pitchFamily="49" charset="-122"/>
              </a:rPr>
              <a:t>2.</a:t>
            </a:r>
            <a:r>
              <a:rPr kumimoji="1"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用户反馈良好，好评率达到</a:t>
            </a:r>
            <a:r>
              <a:rPr kumimoji="1" lang="en-US" altLang="zh-CN" sz="2000" dirty="0">
                <a:latin typeface="SimHei" panose="02010609060101010101" pitchFamily="49" charset="-122"/>
                <a:ea typeface="SimHei" panose="02010609060101010101" pitchFamily="49" charset="-122"/>
              </a:rPr>
              <a:t>80%</a:t>
            </a:r>
            <a:r>
              <a:rPr kumimoji="1"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以上</a:t>
            </a:r>
          </a:p>
          <a:p>
            <a:endParaRPr kumimoji="1" lang="en-US" altLang="zh-CN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kumimoji="1" lang="zh-CN" altLang="en-US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kumimoji="1" lang="en-US" altLang="zh-CN" sz="2000" dirty="0">
                <a:latin typeface="SimHei" panose="02010609060101010101" pitchFamily="49" charset="-122"/>
                <a:ea typeface="SimHei" panose="02010609060101010101" pitchFamily="49" charset="-122"/>
              </a:rPr>
              <a:t>3.</a:t>
            </a:r>
            <a:r>
              <a:rPr kumimoji="1"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后续性能优化和其它功能开发正常跟进，有至少</a:t>
            </a:r>
            <a:r>
              <a:rPr kumimoji="1" lang="en-US" altLang="zh-CN" sz="2000" dirty="0"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r>
              <a:rPr kumimoji="1"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人在持续跟进和优化，并在后续优化任务指定后的一周内能实现优化</a:t>
            </a: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F4A72448-C51C-79F0-EB0D-7C71EB737B26}"/>
              </a:ext>
            </a:extLst>
          </p:cNvPr>
          <p:cNvSpPr/>
          <p:nvPr/>
        </p:nvSpPr>
        <p:spPr>
          <a:xfrm>
            <a:off x="728870" y="1843950"/>
            <a:ext cx="3087756" cy="3536433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45771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48251E3-D80B-7C14-FF25-7CCCC415A8F1}"/>
              </a:ext>
            </a:extLst>
          </p:cNvPr>
          <p:cNvSpPr txBox="1"/>
          <p:nvPr/>
        </p:nvSpPr>
        <p:spPr>
          <a:xfrm>
            <a:off x="503582" y="556133"/>
            <a:ext cx="54938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可能遇到的冲突</a:t>
            </a:r>
            <a:r>
              <a:rPr kumimoji="1" lang="en-US" altLang="zh-CN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-</a:t>
            </a:r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解决办法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3952993-40B1-13D3-CC89-3DF7C0C6CFB1}"/>
              </a:ext>
            </a:extLst>
          </p:cNvPr>
          <p:cNvSpPr txBox="1"/>
          <p:nvPr/>
        </p:nvSpPr>
        <p:spPr>
          <a:xfrm>
            <a:off x="623244" y="1997839"/>
            <a:ext cx="1094551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2">
                    <a:lumMod val="50000"/>
                    <a:lumOff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1）多成员共同开发过程中的环境兼容问题，即不同开发环境下同一项目的运行差异问题</a:t>
            </a:r>
          </a:p>
          <a:p>
            <a:pPr algn="ctr"/>
            <a:endParaRPr lang="zh-CN" altLang="en-US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-&gt;前流程的开发者交接时协助将需要进行的兼容问题解决</a:t>
            </a:r>
          </a:p>
          <a:p>
            <a:pPr algn="ctr"/>
            <a:endParaRPr lang="en-US" altLang="zh-CN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endParaRPr lang="en-US" altLang="zh-CN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endParaRPr lang="zh-CN" altLang="en-US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zh-CN" altLang="en-US" sz="2000" dirty="0">
                <a:solidFill>
                  <a:schemeClr val="tx2">
                    <a:lumMod val="50000"/>
                    <a:lumOff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2）不同工作包任务的开发时间不同步，可能的延期和提前问题</a:t>
            </a:r>
          </a:p>
          <a:p>
            <a:pPr algn="ctr"/>
            <a:endParaRPr lang="zh-CN" altLang="en-US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-&gt;项目总负责人负责协调根据项目进度，确保在最终ddl前完成审核发布</a:t>
            </a:r>
          </a:p>
        </p:txBody>
      </p:sp>
    </p:spTree>
    <p:extLst>
      <p:ext uri="{BB962C8B-B14F-4D97-AF65-F5344CB8AC3E}">
        <p14:creationId xmlns:p14="http://schemas.microsoft.com/office/powerpoint/2010/main" val="559455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BC78F14D-3FEB-1B5D-A4C7-ADAFEE8E6B12}"/>
              </a:ext>
            </a:extLst>
          </p:cNvPr>
          <p:cNvSpPr txBox="1"/>
          <p:nvPr/>
        </p:nvSpPr>
        <p:spPr>
          <a:xfrm>
            <a:off x="503582" y="556133"/>
            <a:ext cx="36471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需求跟踪矩阵</a:t>
            </a:r>
            <a:r>
              <a:rPr kumimoji="1" lang="en-US" altLang="zh-CN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RTM</a:t>
            </a:r>
            <a:endParaRPr kumimoji="1" lang="zh-CN" altLang="en-US" sz="3600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B134499-E802-E089-F1FC-1C4CDFF0A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176" y="2796727"/>
            <a:ext cx="10697648" cy="126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065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3217330-C682-FCAC-4359-B37C6A6B1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156" y="1917487"/>
            <a:ext cx="11599688" cy="373804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90A949C-A4A2-9527-FFBC-2341AA4A98F0}"/>
              </a:ext>
            </a:extLst>
          </p:cNvPr>
          <p:cNvSpPr txBox="1"/>
          <p:nvPr/>
        </p:nvSpPr>
        <p:spPr>
          <a:xfrm>
            <a:off x="503582" y="556133"/>
            <a:ext cx="1800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WBS</a:t>
            </a:r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分解</a:t>
            </a:r>
          </a:p>
        </p:txBody>
      </p:sp>
    </p:spTree>
    <p:extLst>
      <p:ext uri="{BB962C8B-B14F-4D97-AF65-F5344CB8AC3E}">
        <p14:creationId xmlns:p14="http://schemas.microsoft.com/office/powerpoint/2010/main" val="223543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FE2F19D-AD6E-3E89-C529-D6C88E535B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642"/>
          <a:stretch/>
        </p:blipFill>
        <p:spPr>
          <a:xfrm>
            <a:off x="304227" y="2199860"/>
            <a:ext cx="11583545" cy="369735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9E6DE19-9CB1-BD7B-7E50-3695A9AD9A38}"/>
              </a:ext>
            </a:extLst>
          </p:cNvPr>
          <p:cNvSpPr txBox="1"/>
          <p:nvPr/>
        </p:nvSpPr>
        <p:spPr>
          <a:xfrm>
            <a:off x="503582" y="55613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甘特图</a:t>
            </a:r>
          </a:p>
        </p:txBody>
      </p:sp>
    </p:spTree>
    <p:extLst>
      <p:ext uri="{BB962C8B-B14F-4D97-AF65-F5344CB8AC3E}">
        <p14:creationId xmlns:p14="http://schemas.microsoft.com/office/powerpoint/2010/main" val="2248434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99B22F4F-24A0-2883-3A2A-AE00B9C39B49}"/>
              </a:ext>
            </a:extLst>
          </p:cNvPr>
          <p:cNvSpPr txBox="1"/>
          <p:nvPr/>
        </p:nvSpPr>
        <p:spPr>
          <a:xfrm>
            <a:off x="503582" y="55613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网络图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75B873A-8319-AB8E-6A7C-FA820C63E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26" y="1319662"/>
            <a:ext cx="10959548" cy="421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509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52E54-21BE-4683-40E6-26269AB5B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5E42E27F-631C-5FD9-182D-FB71AF0969A0}"/>
              </a:ext>
            </a:extLst>
          </p:cNvPr>
          <p:cNvSpPr txBox="1"/>
          <p:nvPr/>
        </p:nvSpPr>
        <p:spPr>
          <a:xfrm>
            <a:off x="503582" y="55613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网络图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E422F0F-9683-39DB-A0A4-43C6DF606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601049" y="-234202"/>
            <a:ext cx="4989902" cy="808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81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387DD01-C116-97B9-7AE5-8CE10AC248EF}"/>
              </a:ext>
            </a:extLst>
          </p:cNvPr>
          <p:cNvSpPr txBox="1"/>
          <p:nvPr/>
        </p:nvSpPr>
        <p:spPr>
          <a:xfrm>
            <a:off x="503582" y="55613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网络图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869ED8B-B342-4CC2-6AA3-74D309213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582" y="1748306"/>
            <a:ext cx="11014825" cy="455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56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B3B6B1B-C347-E3F4-3F1D-874F017407B5}"/>
              </a:ext>
            </a:extLst>
          </p:cNvPr>
          <p:cNvSpPr txBox="1"/>
          <p:nvPr/>
        </p:nvSpPr>
        <p:spPr>
          <a:xfrm>
            <a:off x="503582" y="55613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网络图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8FB3BCB-E1E6-C042-17C9-AAC41EDE3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36" y="1901427"/>
            <a:ext cx="11607527" cy="417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81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67351A9-1D7C-50C4-995F-389ACF4F8AED}"/>
              </a:ext>
            </a:extLst>
          </p:cNvPr>
          <p:cNvSpPr txBox="1"/>
          <p:nvPr/>
        </p:nvSpPr>
        <p:spPr>
          <a:xfrm>
            <a:off x="503582" y="55613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网络图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0ED8791-0186-F106-8F85-55A03FF31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51" y="2431687"/>
            <a:ext cx="11129098" cy="328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093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E79A8EC-F146-B922-4D36-012374D2A137}"/>
              </a:ext>
            </a:extLst>
          </p:cNvPr>
          <p:cNvSpPr txBox="1"/>
          <p:nvPr/>
        </p:nvSpPr>
        <p:spPr>
          <a:xfrm>
            <a:off x="503582" y="556133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项目工作进度安排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23232D8-877D-3F14-CBC5-9A3C34338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310" y="1639179"/>
            <a:ext cx="10927379" cy="443031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EB0EC46-C167-7A85-3A83-B355D9665683}"/>
              </a:ext>
            </a:extLst>
          </p:cNvPr>
          <p:cNvSpPr txBox="1"/>
          <p:nvPr/>
        </p:nvSpPr>
        <p:spPr>
          <a:xfrm>
            <a:off x="6467061" y="910076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总成本：</a:t>
            </a:r>
            <a:r>
              <a:rPr kumimoji="1" lang="en-US" altLang="zh-CN" sz="32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25900RMB</a:t>
            </a:r>
            <a:endParaRPr kumimoji="1" lang="zh-CN" altLang="en-US" sz="3200" dirty="0">
              <a:solidFill>
                <a:srgbClr val="00B05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34105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C225E03C-4315-5E66-DBCE-BE9909501899}"/>
              </a:ext>
            </a:extLst>
          </p:cNvPr>
          <p:cNvSpPr txBox="1"/>
          <p:nvPr/>
        </p:nvSpPr>
        <p:spPr>
          <a:xfrm>
            <a:off x="503582" y="55613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项目完成时间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3064EEA-6E6A-A858-9975-E7C25A9911FE}"/>
              </a:ext>
            </a:extLst>
          </p:cNvPr>
          <p:cNvGrpSpPr/>
          <p:nvPr/>
        </p:nvGrpSpPr>
        <p:grpSpPr>
          <a:xfrm>
            <a:off x="490330" y="1683027"/>
            <a:ext cx="6924552" cy="4274284"/>
            <a:chOff x="1662187" y="1365513"/>
            <a:chExt cx="8867626" cy="493635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CE67BD1C-A073-C786-360A-531CBD5A86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62187" y="1365513"/>
              <a:ext cx="8867626" cy="4936354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F965541-578C-87BC-3B25-92C3A5990457}"/>
                </a:ext>
              </a:extLst>
            </p:cNvPr>
            <p:cNvSpPr/>
            <p:nvPr/>
          </p:nvSpPr>
          <p:spPr>
            <a:xfrm>
              <a:off x="5141843" y="5009322"/>
              <a:ext cx="954157" cy="132521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C866508E-0A36-0472-4449-0A0B597CB4AA}"/>
                </a:ext>
              </a:extLst>
            </p:cNvPr>
            <p:cNvSpPr txBox="1"/>
            <p:nvPr/>
          </p:nvSpPr>
          <p:spPr>
            <a:xfrm>
              <a:off x="5387127" y="4937082"/>
              <a:ext cx="558777" cy="3021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50" dirty="0"/>
                <a:t>2.42</a:t>
              </a:r>
              <a:endParaRPr kumimoji="1" lang="zh-CN" altLang="en-US" sz="1050" dirty="0"/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4B853D61-76BF-F81D-6BBF-953944D3B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9989" y="2189135"/>
            <a:ext cx="4418027" cy="283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231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653E2BF-F1BE-A6B8-383B-61953AC6C7DC}"/>
              </a:ext>
            </a:extLst>
          </p:cNvPr>
          <p:cNvSpPr txBox="1"/>
          <p:nvPr/>
        </p:nvSpPr>
        <p:spPr>
          <a:xfrm>
            <a:off x="503582" y="556133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项目发生突然情况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3BB3E38-340B-310E-EB78-66F51AF4D37E}"/>
              </a:ext>
            </a:extLst>
          </p:cNvPr>
          <p:cNvSpPr txBox="1"/>
          <p:nvPr/>
        </p:nvSpPr>
        <p:spPr>
          <a:xfrm>
            <a:off x="503582" y="1202464"/>
            <a:ext cx="6308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进行到</a:t>
            </a:r>
            <a:r>
              <a:rPr kumimoji="1" lang="en-US" altLang="zh-CN" sz="20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1/3</a:t>
            </a:r>
            <a:r>
              <a:rPr kumimoji="1" lang="zh-CN" altLang="en-US" sz="20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时，关键路径上的“</a:t>
            </a:r>
            <a:r>
              <a:rPr kumimoji="1" lang="en-US" altLang="zh-CN" sz="20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API</a:t>
            </a:r>
            <a:r>
              <a:rPr kumimoji="1" lang="zh-CN" altLang="en-US" sz="20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接口开发”进度提前</a:t>
            </a:r>
            <a:r>
              <a:rPr kumimoji="1" lang="en-US" altLang="zh-CN" sz="20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20%</a:t>
            </a:r>
            <a:r>
              <a:rPr kumimoji="1" lang="zh-CN" altLang="en-US" sz="20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，当前成本花超</a:t>
            </a:r>
            <a:r>
              <a:rPr kumimoji="1" lang="en-US" altLang="zh-CN" sz="20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20%</a:t>
            </a:r>
            <a:endParaRPr kumimoji="1" lang="zh-CN" altLang="en-US" sz="2000" dirty="0">
              <a:solidFill>
                <a:srgbClr val="00B05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4F0FFE6-3CD2-CB71-0051-79D246E944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7248937" y="556133"/>
            <a:ext cx="2533093" cy="189526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1AD2206-51BA-70BA-F751-C0203A753BED}"/>
              </a:ext>
            </a:extLst>
          </p:cNvPr>
          <p:cNvSpPr txBox="1"/>
          <p:nvPr/>
        </p:nvSpPr>
        <p:spPr>
          <a:xfrm>
            <a:off x="503582" y="2332383"/>
            <a:ext cx="15696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PV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11500</a:t>
            </a:r>
          </a:p>
          <a:p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AC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13800</a:t>
            </a:r>
          </a:p>
          <a:p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EV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13227</a:t>
            </a:r>
            <a:endParaRPr kumimoji="1" lang="zh-CN" altLang="en-US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5CAC66F-5FB7-B117-224D-E847B69440F2}"/>
              </a:ext>
            </a:extLst>
          </p:cNvPr>
          <p:cNvSpPr txBox="1"/>
          <p:nvPr/>
        </p:nvSpPr>
        <p:spPr>
          <a:xfrm>
            <a:off x="2306599" y="2332383"/>
            <a:ext cx="15696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SV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1727</a:t>
            </a:r>
          </a:p>
          <a:p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CV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-573</a:t>
            </a:r>
          </a:p>
          <a:p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CPI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0.96</a:t>
            </a:r>
          </a:p>
          <a:p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SPI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1.15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9ACB5F6-A86B-6D3F-1370-D71ADD5D88B9}"/>
              </a:ext>
            </a:extLst>
          </p:cNvPr>
          <p:cNvSpPr txBox="1"/>
          <p:nvPr/>
        </p:nvSpPr>
        <p:spPr>
          <a:xfrm>
            <a:off x="4109616" y="2318875"/>
            <a:ext cx="54168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EAC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endParaRPr kumimoji="1" lang="en-US" altLang="zh-CN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典型偏差：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=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BAC/CPI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=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26979.17</a:t>
            </a:r>
          </a:p>
          <a:p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非典型偏差：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=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AC+(BAC-EV)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=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26473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FDD2AF4-1D33-B203-1E79-33FADCD64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616" y="3577806"/>
            <a:ext cx="4819161" cy="310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7250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36D4CF2-F169-F813-B381-2504E6452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014" y="2478157"/>
            <a:ext cx="5054986" cy="355334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190BCAC-6830-473D-D844-2F73F4306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9192" y="2478158"/>
            <a:ext cx="4408178" cy="355334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F136A44E-73D8-8C5A-F372-FC48B3BED9A1}"/>
              </a:ext>
            </a:extLst>
          </p:cNvPr>
          <p:cNvSpPr txBox="1"/>
          <p:nvPr/>
        </p:nvSpPr>
        <p:spPr>
          <a:xfrm>
            <a:off x="503582" y="556133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资源进度图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2CD574A-70B6-E5DA-DDAF-EA5C16ED042C}"/>
              </a:ext>
            </a:extLst>
          </p:cNvPr>
          <p:cNvSpPr txBox="1"/>
          <p:nvPr/>
        </p:nvSpPr>
        <p:spPr>
          <a:xfrm>
            <a:off x="2887902" y="1814226"/>
            <a:ext cx="2567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原始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777A280-C20D-FE3F-3879-F4FF890E7599}"/>
              </a:ext>
            </a:extLst>
          </p:cNvPr>
          <p:cNvSpPr txBox="1"/>
          <p:nvPr/>
        </p:nvSpPr>
        <p:spPr>
          <a:xfrm>
            <a:off x="8482463" y="1875781"/>
            <a:ext cx="1681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改后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DB48C37-9C41-6EBA-551A-39DEE4FC6B8A}"/>
              </a:ext>
            </a:extLst>
          </p:cNvPr>
          <p:cNvSpPr txBox="1"/>
          <p:nvPr/>
        </p:nvSpPr>
        <p:spPr>
          <a:xfrm>
            <a:off x="2996572" y="679244"/>
            <a:ext cx="2567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详见</a:t>
            </a:r>
            <a:r>
              <a:rPr kumimoji="1" lang="en-US" altLang="zh-CN" sz="28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excel</a:t>
            </a:r>
            <a:r>
              <a:rPr kumimoji="1" lang="zh-CN" altLang="en-US" sz="28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文件</a:t>
            </a:r>
          </a:p>
        </p:txBody>
      </p:sp>
    </p:spTree>
    <p:extLst>
      <p:ext uri="{BB962C8B-B14F-4D97-AF65-F5344CB8AC3E}">
        <p14:creationId xmlns:p14="http://schemas.microsoft.com/office/powerpoint/2010/main" val="16975873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28902A6-E191-7112-4557-F4D158923FE6}"/>
              </a:ext>
            </a:extLst>
          </p:cNvPr>
          <p:cNvSpPr txBox="1"/>
          <p:nvPr/>
        </p:nvSpPr>
        <p:spPr>
          <a:xfrm>
            <a:off x="5532384" y="3105834"/>
            <a:ext cx="1127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b="1" dirty="0">
                <a:latin typeface="SimHei" panose="02010609060101010101" pitchFamily="49" charset="-122"/>
                <a:ea typeface="SimHei" panose="02010609060101010101" pitchFamily="49" charset="-122"/>
              </a:rPr>
              <a:t>谢谢</a:t>
            </a:r>
          </a:p>
        </p:txBody>
      </p:sp>
    </p:spTree>
    <p:extLst>
      <p:ext uri="{BB962C8B-B14F-4D97-AF65-F5344CB8AC3E}">
        <p14:creationId xmlns:p14="http://schemas.microsoft.com/office/powerpoint/2010/main" val="3876965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431</Words>
  <Application>Microsoft Macintosh PowerPoint</Application>
  <PresentationFormat>宽屏</PresentationFormat>
  <Paragraphs>82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5" baseType="lpstr">
      <vt:lpstr>等线</vt:lpstr>
      <vt:lpstr>等线 Light</vt:lpstr>
      <vt:lpstr>SimHei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思远 蔡</dc:creator>
  <cp:lastModifiedBy>思远 蔡</cp:lastModifiedBy>
  <cp:revision>5</cp:revision>
  <dcterms:created xsi:type="dcterms:W3CDTF">2025-04-29T07:19:53Z</dcterms:created>
  <dcterms:modified xsi:type="dcterms:W3CDTF">2025-06-10T11:06:43Z</dcterms:modified>
</cp:coreProperties>
</file>