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1.xml" ContentType="application/vnd.openxmlformats-officedocument.presentationml.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59" r:id="rId1"/>
  </p:sldMasterIdLst>
  <p:notesMasterIdLst>
    <p:notesMasterId r:id="rId42"/>
  </p:notesMasterIdLst>
  <p:handoutMasterIdLst>
    <p:handoutMasterId r:id="rId43"/>
  </p:handoutMasterIdLst>
  <p:sldIdLst>
    <p:sldId id="256" r:id="rId2"/>
    <p:sldId id="376" r:id="rId3"/>
    <p:sldId id="331" r:id="rId4"/>
    <p:sldId id="330" r:id="rId5"/>
    <p:sldId id="332" r:id="rId6"/>
    <p:sldId id="381" r:id="rId7"/>
    <p:sldId id="382" r:id="rId8"/>
    <p:sldId id="383" r:id="rId9"/>
    <p:sldId id="384" r:id="rId10"/>
    <p:sldId id="385" r:id="rId11"/>
    <p:sldId id="386" r:id="rId12"/>
    <p:sldId id="387" r:id="rId13"/>
    <p:sldId id="388" r:id="rId14"/>
    <p:sldId id="389" r:id="rId15"/>
    <p:sldId id="390" r:id="rId16"/>
    <p:sldId id="411" r:id="rId17"/>
    <p:sldId id="392" r:id="rId18"/>
    <p:sldId id="393" r:id="rId19"/>
    <p:sldId id="395" r:id="rId20"/>
    <p:sldId id="396" r:id="rId21"/>
    <p:sldId id="399" r:id="rId22"/>
    <p:sldId id="400" r:id="rId23"/>
    <p:sldId id="397" r:id="rId24"/>
    <p:sldId id="398" r:id="rId25"/>
    <p:sldId id="401" r:id="rId26"/>
    <p:sldId id="402" r:id="rId27"/>
    <p:sldId id="404" r:id="rId28"/>
    <p:sldId id="405" r:id="rId29"/>
    <p:sldId id="406" r:id="rId30"/>
    <p:sldId id="407" r:id="rId31"/>
    <p:sldId id="408" r:id="rId32"/>
    <p:sldId id="343" r:id="rId33"/>
    <p:sldId id="344" r:id="rId34"/>
    <p:sldId id="410" r:id="rId35"/>
    <p:sldId id="346" r:id="rId36"/>
    <p:sldId id="347" r:id="rId37"/>
    <p:sldId id="348" r:id="rId38"/>
    <p:sldId id="349" r:id="rId39"/>
    <p:sldId id="350" r:id="rId40"/>
    <p:sldId id="351" r:id="rId41"/>
  </p:sldIdLst>
  <p:sldSz cx="9144000" cy="6858000" type="screen4x3"/>
  <p:notesSz cx="7099300" cy="10234613"/>
  <p:embeddedFontLst>
    <p:embeddedFont>
      <p:font typeface="Agency FB" panose="020B0503020202020204" pitchFamily="34" charset="0"/>
      <p:regular r:id="rId44"/>
      <p:bold r:id="rId45"/>
    </p:embeddedFont>
    <p:embeddedFont>
      <p:font typeface="Arial Narrow" panose="020B0606020202030204" pitchFamily="34" charset="0"/>
      <p:regular r:id="rId46"/>
      <p:bold r:id="rId47"/>
      <p:italic r:id="rId48"/>
      <p:boldItalic r:id="rId49"/>
    </p:embeddedFont>
    <p:embeddedFont>
      <p:font typeface="Oxygen" panose="02000503000000000000" pitchFamily="2" charset="0"/>
      <p:regular r:id="rId50"/>
      <p:bold r:id="rId51"/>
    </p:embeddedFont>
    <p:embeddedFont>
      <p:font typeface="Segoe UI Variable Display" pitchFamily="2" charset="0"/>
      <p:regular r:id="rId52"/>
      <p:bold r:id="rId53"/>
    </p:embeddedFont>
    <p:embeddedFont>
      <p:font typeface="Tahoma" panose="020B0604030504040204" pitchFamily="34" charset="0"/>
      <p:regular r:id="rId54"/>
      <p:bold r:id="rId55"/>
    </p:embeddedFont>
    <p:embeddedFont>
      <p:font typeface="方正国美进道体 简繁" panose="02000500000000000000" pitchFamily="2" charset="-122"/>
      <p:regular r:id="rId56"/>
    </p:embeddedFont>
    <p:embeddedFont>
      <p:font typeface="方正兰亭黑长_GBK" panose="02000000000000000000" pitchFamily="2" charset="-122"/>
      <p:regular r:id="rId57"/>
    </p:embeddedFont>
  </p:embeddedFontLst>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者" initials="A" lastIdx="1" clrIdx="0"/>
  <p:cmAuthor id="2" name="Bus" initials="B" lastIdx="1" clrIdx="1">
    <p:extLst>
      <p:ext uri="{19B8F6BF-5375-455C-9EA6-DF929625EA0E}">
        <p15:presenceInfo xmlns:p15="http://schemas.microsoft.com/office/powerpoint/2012/main" userId="Bu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99CCFF"/>
    <a:srgbClr val="3399FF"/>
    <a:srgbClr val="FF99FF"/>
    <a:srgbClr val="FF0000"/>
    <a:srgbClr val="FF66FF"/>
    <a:srgbClr val="F2F2F2"/>
    <a:srgbClr val="DEDEFF"/>
    <a:srgbClr val="CC66FF"/>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710" autoAdjust="0"/>
    <p:restoredTop sz="74653" autoAdjust="0"/>
  </p:normalViewPr>
  <p:slideViewPr>
    <p:cSldViewPr>
      <p:cViewPr varScale="1">
        <p:scale>
          <a:sx n="84" d="100"/>
          <a:sy n="84" d="100"/>
        </p:scale>
        <p:origin x="1983" y="45"/>
      </p:cViewPr>
      <p:guideLst>
        <p:guide orient="horz" pos="2160"/>
        <p:guide pos="2880"/>
      </p:guideLst>
    </p:cSldViewPr>
  </p:slideViewPr>
  <p:notesTextViewPr>
    <p:cViewPr>
      <p:scale>
        <a:sx n="100" d="100"/>
        <a:sy n="100" d="100"/>
      </p:scale>
      <p:origin x="0" y="0"/>
    </p:cViewPr>
  </p:notesTextViewPr>
  <p:notesViewPr>
    <p:cSldViewPr>
      <p:cViewPr varScale="1">
        <p:scale>
          <a:sx n="60" d="100"/>
          <a:sy n="60" d="100"/>
        </p:scale>
        <p:origin x="1866" y="39"/>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font" Target="fonts/font5.fntdata"/><Relationship Id="rId56" Type="http://schemas.openxmlformats.org/officeDocument/2006/relationships/font" Target="fonts/font13.fntdata"/><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3-05-17T23:25:51.211" idx="1">
    <p:pos x="4602" y="2001"/>
    <p:text>弧路径问题大致可以分为三类：中国邮路问题，乡村邮路问题，带容量约束的弧路径问题。 中国邮路问题（Chinese Postman Problem）最早是由管梅谷教授提出，该问题可以表示如下：在一无向连通图中，车辆从某一点出发，至少遍历图中所有边一次，并且最后回到出发点。 乡村邮路问题（Rural Postman Problem）是在中国邮路问题的基础上衍化出来的，其不要求车辆对所有边进行遍历，只需车辆对路径中某些需要服务的边进行服务并求得最小成本。 带容量约束条件的弧路径问题（CARP）是指在一无向连通图中，给定一组有着固定容量限制的车辆，对图中非负需求边遍历，确定一条路径，在该路径上所有需求边的需求量不能超过装载车的容量，并且每辆车从车场出发再回到车场。</p:text>
    <p:extLst>
      <p:ext uri="{C676402C-5697-4E1C-873F-D02D1690AC5C}">
        <p15:threadingInfo xmlns:p15="http://schemas.microsoft.com/office/powerpoint/2012/main" timeZoneBias="-48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1395BB-4FAE-4AB7-82E4-965A03C7E9E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zh-CN" altLang="en-US"/>
        </a:p>
      </dgm:t>
    </dgm:pt>
    <dgm:pt modelId="{B1B314B0-4F86-448D-96A0-3508BB44EA71}">
      <dgm:prSet custT="1"/>
      <dgm:spPr>
        <a:solidFill>
          <a:schemeClr val="bg2">
            <a:lumMod val="60000"/>
            <a:lumOff val="40000"/>
          </a:schemeClr>
        </a:solidFill>
      </dgm:spPr>
      <dgm:t>
        <a:bodyPr/>
        <a:lstStyle/>
        <a:p>
          <a:r>
            <a:rPr lang="en-US" sz="2200" baseline="0" dirty="0">
              <a:latin typeface="Agency FB" panose="020B0503020202020204" pitchFamily="34" charset="0"/>
            </a:rPr>
            <a:t>Trip Generation/Production</a:t>
          </a:r>
          <a:endParaRPr lang="zh-CN" sz="2200" dirty="0">
            <a:latin typeface="Agency FB" panose="020B0503020202020204" pitchFamily="34" charset="0"/>
          </a:endParaRPr>
        </a:p>
      </dgm:t>
    </dgm:pt>
    <dgm:pt modelId="{6CDC7991-3E4A-40EF-B675-A65655FAA2E6}" type="parTrans" cxnId="{2075B52B-2693-4E04-806B-CD1DA543B450}">
      <dgm:prSet/>
      <dgm:spPr/>
      <dgm:t>
        <a:bodyPr/>
        <a:lstStyle/>
        <a:p>
          <a:endParaRPr lang="zh-CN" altLang="en-US"/>
        </a:p>
      </dgm:t>
    </dgm:pt>
    <dgm:pt modelId="{D1A4F035-CDF1-40C1-B54C-F40C7206ED6D}" type="sibTrans" cxnId="{2075B52B-2693-4E04-806B-CD1DA543B450}">
      <dgm:prSet/>
      <dgm:spPr/>
      <dgm:t>
        <a:bodyPr/>
        <a:lstStyle/>
        <a:p>
          <a:endParaRPr lang="zh-CN" altLang="en-US"/>
        </a:p>
      </dgm:t>
    </dgm:pt>
    <dgm:pt modelId="{86491D2B-47AC-48A8-8F3E-F0D285964BED}">
      <dgm:prSet custT="1"/>
      <dgm:spPr>
        <a:solidFill>
          <a:schemeClr val="bg2">
            <a:lumMod val="60000"/>
            <a:lumOff val="40000"/>
          </a:schemeClr>
        </a:solidFill>
      </dgm:spPr>
      <dgm:t>
        <a:bodyPr/>
        <a:lstStyle/>
        <a:p>
          <a:r>
            <a:rPr lang="en-US" sz="2200" baseline="0" dirty="0">
              <a:latin typeface="Agency FB" panose="020B0503020202020204" pitchFamily="34" charset="0"/>
            </a:rPr>
            <a:t>Trip Attraction</a:t>
          </a:r>
          <a:endParaRPr lang="zh-CN" sz="2200" dirty="0">
            <a:latin typeface="Agency FB" panose="020B0503020202020204" pitchFamily="34" charset="0"/>
          </a:endParaRPr>
        </a:p>
      </dgm:t>
    </dgm:pt>
    <dgm:pt modelId="{35AE2F1B-D934-4B5C-8957-469718696074}" type="parTrans" cxnId="{2B81D2AB-AF1E-4DA2-A476-4DCC87E50BF5}">
      <dgm:prSet/>
      <dgm:spPr/>
      <dgm:t>
        <a:bodyPr/>
        <a:lstStyle/>
        <a:p>
          <a:endParaRPr lang="zh-CN" altLang="en-US"/>
        </a:p>
      </dgm:t>
    </dgm:pt>
    <dgm:pt modelId="{942CC552-493A-4F78-8D1A-9592066C7D50}" type="sibTrans" cxnId="{2B81D2AB-AF1E-4DA2-A476-4DCC87E50BF5}">
      <dgm:prSet/>
      <dgm:spPr/>
      <dgm:t>
        <a:bodyPr/>
        <a:lstStyle/>
        <a:p>
          <a:endParaRPr lang="zh-CN" altLang="en-US"/>
        </a:p>
      </dgm:t>
    </dgm:pt>
    <dgm:pt modelId="{B7E089C2-449B-42A8-8AC1-312B98AAA633}">
      <dgm:prSet custT="1"/>
      <dgm:spPr>
        <a:solidFill>
          <a:schemeClr val="bg2">
            <a:lumMod val="60000"/>
            <a:lumOff val="40000"/>
          </a:schemeClr>
        </a:solidFill>
      </dgm:spPr>
      <dgm:t>
        <a:bodyPr/>
        <a:lstStyle/>
        <a:p>
          <a:r>
            <a:rPr lang="en-US" sz="2200" baseline="0">
              <a:latin typeface="Agency FB" panose="020B0503020202020204" pitchFamily="34" charset="0"/>
            </a:rPr>
            <a:t>Trip Distribution</a:t>
          </a:r>
          <a:endParaRPr lang="zh-CN" sz="2200">
            <a:latin typeface="Agency FB" panose="020B0503020202020204" pitchFamily="34" charset="0"/>
          </a:endParaRPr>
        </a:p>
      </dgm:t>
    </dgm:pt>
    <dgm:pt modelId="{3ACF8D36-5241-4AFD-9C2D-96128A20B488}" type="parTrans" cxnId="{A5F14783-650E-4C91-8C91-BDA309076963}">
      <dgm:prSet/>
      <dgm:spPr/>
      <dgm:t>
        <a:bodyPr/>
        <a:lstStyle/>
        <a:p>
          <a:endParaRPr lang="zh-CN" altLang="en-US"/>
        </a:p>
      </dgm:t>
    </dgm:pt>
    <dgm:pt modelId="{FE144696-3E5D-4102-8A0E-299525EC24CE}" type="sibTrans" cxnId="{A5F14783-650E-4C91-8C91-BDA309076963}">
      <dgm:prSet/>
      <dgm:spPr/>
      <dgm:t>
        <a:bodyPr/>
        <a:lstStyle/>
        <a:p>
          <a:endParaRPr lang="zh-CN" altLang="en-US"/>
        </a:p>
      </dgm:t>
    </dgm:pt>
    <dgm:pt modelId="{1CC6F74F-0794-430D-A1F2-DA80DA967A9A}">
      <dgm:prSet custT="1"/>
      <dgm:spPr>
        <a:solidFill>
          <a:schemeClr val="bg2">
            <a:lumMod val="60000"/>
            <a:lumOff val="40000"/>
          </a:schemeClr>
        </a:solidFill>
      </dgm:spPr>
      <dgm:t>
        <a:bodyPr/>
        <a:lstStyle/>
        <a:p>
          <a:r>
            <a:rPr lang="en-US" sz="2200" baseline="0" dirty="0">
              <a:latin typeface="Agency FB" panose="020B0503020202020204" pitchFamily="34" charset="0"/>
            </a:rPr>
            <a:t>Mode Split </a:t>
          </a:r>
          <a:endParaRPr lang="zh-CN" sz="2200" dirty="0">
            <a:latin typeface="Agency FB" panose="020B0503020202020204" pitchFamily="34" charset="0"/>
          </a:endParaRPr>
        </a:p>
      </dgm:t>
    </dgm:pt>
    <dgm:pt modelId="{B8CAF855-01DD-4F50-90E1-C63DEFA5CCE4}" type="parTrans" cxnId="{CF70E2CD-F0E4-4C64-BA64-868A7DE951B2}">
      <dgm:prSet/>
      <dgm:spPr/>
      <dgm:t>
        <a:bodyPr/>
        <a:lstStyle/>
        <a:p>
          <a:endParaRPr lang="zh-CN" altLang="en-US"/>
        </a:p>
      </dgm:t>
    </dgm:pt>
    <dgm:pt modelId="{0308E322-5100-4056-AD24-39756C7DF4B2}" type="sibTrans" cxnId="{CF70E2CD-F0E4-4C64-BA64-868A7DE951B2}">
      <dgm:prSet/>
      <dgm:spPr/>
      <dgm:t>
        <a:bodyPr/>
        <a:lstStyle/>
        <a:p>
          <a:endParaRPr lang="zh-CN" altLang="en-US"/>
        </a:p>
      </dgm:t>
    </dgm:pt>
    <dgm:pt modelId="{ADFC4C3A-C415-4D7D-8B4D-C664B5409527}">
      <dgm:prSet custT="1"/>
      <dgm:spPr>
        <a:solidFill>
          <a:schemeClr val="bg2">
            <a:lumMod val="60000"/>
            <a:lumOff val="40000"/>
          </a:schemeClr>
        </a:solidFill>
      </dgm:spPr>
      <dgm:t>
        <a:bodyPr/>
        <a:lstStyle/>
        <a:p>
          <a:r>
            <a:rPr lang="en-US" sz="2200" baseline="0" dirty="0">
              <a:latin typeface="Agency FB" panose="020B0503020202020204" pitchFamily="34" charset="0"/>
            </a:rPr>
            <a:t>P-A to O-D and Time of Day </a:t>
          </a:r>
          <a:endParaRPr lang="zh-CN" sz="2200" dirty="0">
            <a:latin typeface="Agency FB" panose="020B0503020202020204" pitchFamily="34" charset="0"/>
          </a:endParaRPr>
        </a:p>
      </dgm:t>
    </dgm:pt>
    <dgm:pt modelId="{8B88B6F3-3F60-414B-9F48-C773267692B2}" type="parTrans" cxnId="{8A5843C9-5E22-43EA-B6F4-C239F40E17B0}">
      <dgm:prSet/>
      <dgm:spPr/>
      <dgm:t>
        <a:bodyPr/>
        <a:lstStyle/>
        <a:p>
          <a:endParaRPr lang="zh-CN" altLang="en-US"/>
        </a:p>
      </dgm:t>
    </dgm:pt>
    <dgm:pt modelId="{EB1A4212-6B3A-4ECD-AF7C-799F41BB306D}" type="sibTrans" cxnId="{8A5843C9-5E22-43EA-B6F4-C239F40E17B0}">
      <dgm:prSet/>
      <dgm:spPr/>
      <dgm:t>
        <a:bodyPr/>
        <a:lstStyle/>
        <a:p>
          <a:endParaRPr lang="zh-CN" altLang="en-US"/>
        </a:p>
      </dgm:t>
    </dgm:pt>
    <dgm:pt modelId="{D21455E5-2CF8-40BF-8ABF-D5EB97AF2056}">
      <dgm:prSet custT="1"/>
      <dgm:spPr>
        <a:solidFill>
          <a:schemeClr val="bg2">
            <a:lumMod val="60000"/>
            <a:lumOff val="40000"/>
          </a:schemeClr>
        </a:solidFill>
      </dgm:spPr>
      <dgm:t>
        <a:bodyPr/>
        <a:lstStyle/>
        <a:p>
          <a:r>
            <a:rPr lang="en-US" sz="2200" baseline="0">
              <a:latin typeface="Agency FB" panose="020B0503020202020204" pitchFamily="34" charset="0"/>
            </a:rPr>
            <a:t>Traffic Assignment </a:t>
          </a:r>
          <a:endParaRPr lang="zh-CN" sz="2200">
            <a:latin typeface="Agency FB" panose="020B0503020202020204" pitchFamily="34" charset="0"/>
          </a:endParaRPr>
        </a:p>
      </dgm:t>
    </dgm:pt>
    <dgm:pt modelId="{541A960D-69B2-4D0C-9F7A-64099E0FB88A}" type="parTrans" cxnId="{4372D87A-4CC4-48AE-9427-22232217883E}">
      <dgm:prSet/>
      <dgm:spPr/>
      <dgm:t>
        <a:bodyPr/>
        <a:lstStyle/>
        <a:p>
          <a:endParaRPr lang="zh-CN" altLang="en-US"/>
        </a:p>
      </dgm:t>
    </dgm:pt>
    <dgm:pt modelId="{99975535-AD5A-41CE-A90D-6DA7F780A447}" type="sibTrans" cxnId="{4372D87A-4CC4-48AE-9427-22232217883E}">
      <dgm:prSet/>
      <dgm:spPr/>
      <dgm:t>
        <a:bodyPr/>
        <a:lstStyle/>
        <a:p>
          <a:endParaRPr lang="zh-CN" altLang="en-US"/>
        </a:p>
      </dgm:t>
    </dgm:pt>
    <dgm:pt modelId="{79A7140D-0662-4DF8-A701-E82E9859E777}">
      <dgm:prSet custT="1"/>
      <dgm:spPr>
        <a:solidFill>
          <a:schemeClr val="bg2">
            <a:lumMod val="60000"/>
            <a:lumOff val="40000"/>
          </a:schemeClr>
        </a:solidFill>
      </dgm:spPr>
      <dgm:t>
        <a:bodyPr/>
        <a:lstStyle/>
        <a:p>
          <a:r>
            <a:rPr lang="en-US" sz="2200" baseline="0" dirty="0">
              <a:latin typeface="Agency FB" panose="020B0503020202020204" pitchFamily="34" charset="0"/>
            </a:rPr>
            <a:t>Advanced Highway Assignment</a:t>
          </a:r>
          <a:endParaRPr lang="zh-CN" sz="2200" dirty="0">
            <a:latin typeface="Agency FB" panose="020B0503020202020204" pitchFamily="34" charset="0"/>
          </a:endParaRPr>
        </a:p>
      </dgm:t>
    </dgm:pt>
    <dgm:pt modelId="{43F54430-DB6F-404A-9CD2-FE44C9923349}" type="parTrans" cxnId="{5D9E6F69-DE3D-472B-B1B7-FB76CF26A9C3}">
      <dgm:prSet/>
      <dgm:spPr/>
      <dgm:t>
        <a:bodyPr/>
        <a:lstStyle/>
        <a:p>
          <a:endParaRPr lang="zh-CN" altLang="en-US"/>
        </a:p>
      </dgm:t>
    </dgm:pt>
    <dgm:pt modelId="{0ED8A2D4-8F98-4BF8-9A72-B3597297B72B}" type="sibTrans" cxnId="{5D9E6F69-DE3D-472B-B1B7-FB76CF26A9C3}">
      <dgm:prSet/>
      <dgm:spPr/>
      <dgm:t>
        <a:bodyPr/>
        <a:lstStyle/>
        <a:p>
          <a:endParaRPr lang="zh-CN" altLang="en-US"/>
        </a:p>
      </dgm:t>
    </dgm:pt>
    <dgm:pt modelId="{9045830D-214F-4688-A8E6-B6AF25E11E7F}" type="pres">
      <dgm:prSet presAssocID="{551395BB-4FAE-4AB7-82E4-965A03C7E9E4}" presName="diagram" presStyleCnt="0">
        <dgm:presLayoutVars>
          <dgm:dir/>
          <dgm:resizeHandles val="exact"/>
        </dgm:presLayoutVars>
      </dgm:prSet>
      <dgm:spPr/>
    </dgm:pt>
    <dgm:pt modelId="{22E173BE-573B-488B-BD49-9A880292F4DC}" type="pres">
      <dgm:prSet presAssocID="{B1B314B0-4F86-448D-96A0-3508BB44EA71}" presName="node" presStyleLbl="node1" presStyleIdx="0" presStyleCnt="7">
        <dgm:presLayoutVars>
          <dgm:bulletEnabled val="1"/>
        </dgm:presLayoutVars>
      </dgm:prSet>
      <dgm:spPr/>
    </dgm:pt>
    <dgm:pt modelId="{2A2B4574-77C5-44AE-A8B2-EE52E1A3AD3A}" type="pres">
      <dgm:prSet presAssocID="{D1A4F035-CDF1-40C1-B54C-F40C7206ED6D}" presName="sibTrans" presStyleCnt="0"/>
      <dgm:spPr/>
    </dgm:pt>
    <dgm:pt modelId="{A4A8675B-700C-48D5-8981-CE96F67F6BAB}" type="pres">
      <dgm:prSet presAssocID="{86491D2B-47AC-48A8-8F3E-F0D285964BED}" presName="node" presStyleLbl="node1" presStyleIdx="1" presStyleCnt="7">
        <dgm:presLayoutVars>
          <dgm:bulletEnabled val="1"/>
        </dgm:presLayoutVars>
      </dgm:prSet>
      <dgm:spPr/>
    </dgm:pt>
    <dgm:pt modelId="{2BBB8D15-94E9-4CD8-A5FC-0DCD5F0FB885}" type="pres">
      <dgm:prSet presAssocID="{942CC552-493A-4F78-8D1A-9592066C7D50}" presName="sibTrans" presStyleCnt="0"/>
      <dgm:spPr/>
    </dgm:pt>
    <dgm:pt modelId="{12215B4E-44B1-4FB9-B136-1673E0E0B095}" type="pres">
      <dgm:prSet presAssocID="{B7E089C2-449B-42A8-8AC1-312B98AAA633}" presName="node" presStyleLbl="node1" presStyleIdx="2" presStyleCnt="7">
        <dgm:presLayoutVars>
          <dgm:bulletEnabled val="1"/>
        </dgm:presLayoutVars>
      </dgm:prSet>
      <dgm:spPr/>
    </dgm:pt>
    <dgm:pt modelId="{4D1776F6-53FE-4D75-8333-39C729D5132D}" type="pres">
      <dgm:prSet presAssocID="{FE144696-3E5D-4102-8A0E-299525EC24CE}" presName="sibTrans" presStyleCnt="0"/>
      <dgm:spPr/>
    </dgm:pt>
    <dgm:pt modelId="{6CDE6A1C-C7D1-4ACD-A162-3A96C113D3FC}" type="pres">
      <dgm:prSet presAssocID="{1CC6F74F-0794-430D-A1F2-DA80DA967A9A}" presName="node" presStyleLbl="node1" presStyleIdx="3" presStyleCnt="7">
        <dgm:presLayoutVars>
          <dgm:bulletEnabled val="1"/>
        </dgm:presLayoutVars>
      </dgm:prSet>
      <dgm:spPr/>
    </dgm:pt>
    <dgm:pt modelId="{32CDDFF7-6FB1-4F8C-BC6A-A2307559CDBB}" type="pres">
      <dgm:prSet presAssocID="{0308E322-5100-4056-AD24-39756C7DF4B2}" presName="sibTrans" presStyleCnt="0"/>
      <dgm:spPr/>
    </dgm:pt>
    <dgm:pt modelId="{191CEDF8-594E-42FD-AFB2-3CC68DE35533}" type="pres">
      <dgm:prSet presAssocID="{ADFC4C3A-C415-4D7D-8B4D-C664B5409527}" presName="node" presStyleLbl="node1" presStyleIdx="4" presStyleCnt="7">
        <dgm:presLayoutVars>
          <dgm:bulletEnabled val="1"/>
        </dgm:presLayoutVars>
      </dgm:prSet>
      <dgm:spPr/>
    </dgm:pt>
    <dgm:pt modelId="{78A2B063-9DD2-4E6F-A1AB-01EE7F8E2DB0}" type="pres">
      <dgm:prSet presAssocID="{EB1A4212-6B3A-4ECD-AF7C-799F41BB306D}" presName="sibTrans" presStyleCnt="0"/>
      <dgm:spPr/>
    </dgm:pt>
    <dgm:pt modelId="{7B55222B-5649-4FB7-98DE-B9210866A3CE}" type="pres">
      <dgm:prSet presAssocID="{D21455E5-2CF8-40BF-8ABF-D5EB97AF2056}" presName="node" presStyleLbl="node1" presStyleIdx="5" presStyleCnt="7">
        <dgm:presLayoutVars>
          <dgm:bulletEnabled val="1"/>
        </dgm:presLayoutVars>
      </dgm:prSet>
      <dgm:spPr/>
    </dgm:pt>
    <dgm:pt modelId="{4B151BD5-93B5-4B54-B81B-B0C02A58D67A}" type="pres">
      <dgm:prSet presAssocID="{99975535-AD5A-41CE-A90D-6DA7F780A447}" presName="sibTrans" presStyleCnt="0"/>
      <dgm:spPr/>
    </dgm:pt>
    <dgm:pt modelId="{E6CA99C1-3B8B-4DA5-94B6-72246174CB4D}" type="pres">
      <dgm:prSet presAssocID="{79A7140D-0662-4DF8-A701-E82E9859E777}" presName="node" presStyleLbl="node1" presStyleIdx="6" presStyleCnt="7">
        <dgm:presLayoutVars>
          <dgm:bulletEnabled val="1"/>
        </dgm:presLayoutVars>
      </dgm:prSet>
      <dgm:spPr/>
    </dgm:pt>
  </dgm:ptLst>
  <dgm:cxnLst>
    <dgm:cxn modelId="{D71DAF00-5FF2-41F7-BA45-AB1459D79413}" type="presOf" srcId="{B7E089C2-449B-42A8-8AC1-312B98AAA633}" destId="{12215B4E-44B1-4FB9-B136-1673E0E0B095}" srcOrd="0" destOrd="0" presId="urn:microsoft.com/office/officeart/2005/8/layout/default"/>
    <dgm:cxn modelId="{87220718-0E6A-4843-ADA7-8FF656302A10}" type="presOf" srcId="{86491D2B-47AC-48A8-8F3E-F0D285964BED}" destId="{A4A8675B-700C-48D5-8981-CE96F67F6BAB}" srcOrd="0" destOrd="0" presId="urn:microsoft.com/office/officeart/2005/8/layout/default"/>
    <dgm:cxn modelId="{D727602A-FC46-4EB4-A3B4-093C582D8743}" type="presOf" srcId="{D21455E5-2CF8-40BF-8ABF-D5EB97AF2056}" destId="{7B55222B-5649-4FB7-98DE-B9210866A3CE}" srcOrd="0" destOrd="0" presId="urn:microsoft.com/office/officeart/2005/8/layout/default"/>
    <dgm:cxn modelId="{2075B52B-2693-4E04-806B-CD1DA543B450}" srcId="{551395BB-4FAE-4AB7-82E4-965A03C7E9E4}" destId="{B1B314B0-4F86-448D-96A0-3508BB44EA71}" srcOrd="0" destOrd="0" parTransId="{6CDC7991-3E4A-40EF-B675-A65655FAA2E6}" sibTransId="{D1A4F035-CDF1-40C1-B54C-F40C7206ED6D}"/>
    <dgm:cxn modelId="{5D9E6F69-DE3D-472B-B1B7-FB76CF26A9C3}" srcId="{551395BB-4FAE-4AB7-82E4-965A03C7E9E4}" destId="{79A7140D-0662-4DF8-A701-E82E9859E777}" srcOrd="6" destOrd="0" parTransId="{43F54430-DB6F-404A-9CD2-FE44C9923349}" sibTransId="{0ED8A2D4-8F98-4BF8-9A72-B3597297B72B}"/>
    <dgm:cxn modelId="{B05A644C-8CC3-4FBC-B4C0-41E05D99C2CC}" type="presOf" srcId="{79A7140D-0662-4DF8-A701-E82E9859E777}" destId="{E6CA99C1-3B8B-4DA5-94B6-72246174CB4D}" srcOrd="0" destOrd="0" presId="urn:microsoft.com/office/officeart/2005/8/layout/default"/>
    <dgm:cxn modelId="{5CDDE86F-0F33-4C04-960C-454953AF8926}" type="presOf" srcId="{B1B314B0-4F86-448D-96A0-3508BB44EA71}" destId="{22E173BE-573B-488B-BD49-9A880292F4DC}" srcOrd="0" destOrd="0" presId="urn:microsoft.com/office/officeart/2005/8/layout/default"/>
    <dgm:cxn modelId="{4372D87A-4CC4-48AE-9427-22232217883E}" srcId="{551395BB-4FAE-4AB7-82E4-965A03C7E9E4}" destId="{D21455E5-2CF8-40BF-8ABF-D5EB97AF2056}" srcOrd="5" destOrd="0" parTransId="{541A960D-69B2-4D0C-9F7A-64099E0FB88A}" sibTransId="{99975535-AD5A-41CE-A90D-6DA7F780A447}"/>
    <dgm:cxn modelId="{F6785F7C-3852-4BD7-8542-7216563E873E}" type="presOf" srcId="{1CC6F74F-0794-430D-A1F2-DA80DA967A9A}" destId="{6CDE6A1C-C7D1-4ACD-A162-3A96C113D3FC}" srcOrd="0" destOrd="0" presId="urn:microsoft.com/office/officeart/2005/8/layout/default"/>
    <dgm:cxn modelId="{A5F14783-650E-4C91-8C91-BDA309076963}" srcId="{551395BB-4FAE-4AB7-82E4-965A03C7E9E4}" destId="{B7E089C2-449B-42A8-8AC1-312B98AAA633}" srcOrd="2" destOrd="0" parTransId="{3ACF8D36-5241-4AFD-9C2D-96128A20B488}" sibTransId="{FE144696-3E5D-4102-8A0E-299525EC24CE}"/>
    <dgm:cxn modelId="{3342CE9A-F68F-4CC9-B6C7-EE97357211AE}" type="presOf" srcId="{ADFC4C3A-C415-4D7D-8B4D-C664B5409527}" destId="{191CEDF8-594E-42FD-AFB2-3CC68DE35533}" srcOrd="0" destOrd="0" presId="urn:microsoft.com/office/officeart/2005/8/layout/default"/>
    <dgm:cxn modelId="{2B81D2AB-AF1E-4DA2-A476-4DCC87E50BF5}" srcId="{551395BB-4FAE-4AB7-82E4-965A03C7E9E4}" destId="{86491D2B-47AC-48A8-8F3E-F0D285964BED}" srcOrd="1" destOrd="0" parTransId="{35AE2F1B-D934-4B5C-8957-469718696074}" sibTransId="{942CC552-493A-4F78-8D1A-9592066C7D50}"/>
    <dgm:cxn modelId="{8A5843C9-5E22-43EA-B6F4-C239F40E17B0}" srcId="{551395BB-4FAE-4AB7-82E4-965A03C7E9E4}" destId="{ADFC4C3A-C415-4D7D-8B4D-C664B5409527}" srcOrd="4" destOrd="0" parTransId="{8B88B6F3-3F60-414B-9F48-C773267692B2}" sibTransId="{EB1A4212-6B3A-4ECD-AF7C-799F41BB306D}"/>
    <dgm:cxn modelId="{C5E05BCD-14D9-45BE-A8F9-0C433F38357C}" type="presOf" srcId="{551395BB-4FAE-4AB7-82E4-965A03C7E9E4}" destId="{9045830D-214F-4688-A8E6-B6AF25E11E7F}" srcOrd="0" destOrd="0" presId="urn:microsoft.com/office/officeart/2005/8/layout/default"/>
    <dgm:cxn modelId="{CF70E2CD-F0E4-4C64-BA64-868A7DE951B2}" srcId="{551395BB-4FAE-4AB7-82E4-965A03C7E9E4}" destId="{1CC6F74F-0794-430D-A1F2-DA80DA967A9A}" srcOrd="3" destOrd="0" parTransId="{B8CAF855-01DD-4F50-90E1-C63DEFA5CCE4}" sibTransId="{0308E322-5100-4056-AD24-39756C7DF4B2}"/>
    <dgm:cxn modelId="{69CA3263-D96A-4688-9EEE-E608D868B655}" type="presParOf" srcId="{9045830D-214F-4688-A8E6-B6AF25E11E7F}" destId="{22E173BE-573B-488B-BD49-9A880292F4DC}" srcOrd="0" destOrd="0" presId="urn:microsoft.com/office/officeart/2005/8/layout/default"/>
    <dgm:cxn modelId="{46CD9A89-31D8-437F-A6D6-E01F5E4517A4}" type="presParOf" srcId="{9045830D-214F-4688-A8E6-B6AF25E11E7F}" destId="{2A2B4574-77C5-44AE-A8B2-EE52E1A3AD3A}" srcOrd="1" destOrd="0" presId="urn:microsoft.com/office/officeart/2005/8/layout/default"/>
    <dgm:cxn modelId="{BB45F6B6-2B5A-4475-81B9-2688ACB1278E}" type="presParOf" srcId="{9045830D-214F-4688-A8E6-B6AF25E11E7F}" destId="{A4A8675B-700C-48D5-8981-CE96F67F6BAB}" srcOrd="2" destOrd="0" presId="urn:microsoft.com/office/officeart/2005/8/layout/default"/>
    <dgm:cxn modelId="{400B5BE8-4554-44CD-8C67-72716F93FC7B}" type="presParOf" srcId="{9045830D-214F-4688-A8E6-B6AF25E11E7F}" destId="{2BBB8D15-94E9-4CD8-A5FC-0DCD5F0FB885}" srcOrd="3" destOrd="0" presId="urn:microsoft.com/office/officeart/2005/8/layout/default"/>
    <dgm:cxn modelId="{4B5BF8AD-79E5-494E-AC6F-6E6175F0C996}" type="presParOf" srcId="{9045830D-214F-4688-A8E6-B6AF25E11E7F}" destId="{12215B4E-44B1-4FB9-B136-1673E0E0B095}" srcOrd="4" destOrd="0" presId="urn:microsoft.com/office/officeart/2005/8/layout/default"/>
    <dgm:cxn modelId="{E6434AB1-A888-464D-8519-B49E021834C9}" type="presParOf" srcId="{9045830D-214F-4688-A8E6-B6AF25E11E7F}" destId="{4D1776F6-53FE-4D75-8333-39C729D5132D}" srcOrd="5" destOrd="0" presId="urn:microsoft.com/office/officeart/2005/8/layout/default"/>
    <dgm:cxn modelId="{B4436B9B-0493-4F97-8FB0-831A2052CBFD}" type="presParOf" srcId="{9045830D-214F-4688-A8E6-B6AF25E11E7F}" destId="{6CDE6A1C-C7D1-4ACD-A162-3A96C113D3FC}" srcOrd="6" destOrd="0" presId="urn:microsoft.com/office/officeart/2005/8/layout/default"/>
    <dgm:cxn modelId="{F489FE7E-8171-49C6-BD62-FAE77274564D}" type="presParOf" srcId="{9045830D-214F-4688-A8E6-B6AF25E11E7F}" destId="{32CDDFF7-6FB1-4F8C-BC6A-A2307559CDBB}" srcOrd="7" destOrd="0" presId="urn:microsoft.com/office/officeart/2005/8/layout/default"/>
    <dgm:cxn modelId="{B85B5A14-27FB-412F-9D2B-B6F1BCA923E2}" type="presParOf" srcId="{9045830D-214F-4688-A8E6-B6AF25E11E7F}" destId="{191CEDF8-594E-42FD-AFB2-3CC68DE35533}" srcOrd="8" destOrd="0" presId="urn:microsoft.com/office/officeart/2005/8/layout/default"/>
    <dgm:cxn modelId="{4153BA9C-7FDA-423D-8076-E3372BBD802E}" type="presParOf" srcId="{9045830D-214F-4688-A8E6-B6AF25E11E7F}" destId="{78A2B063-9DD2-4E6F-A1AB-01EE7F8E2DB0}" srcOrd="9" destOrd="0" presId="urn:microsoft.com/office/officeart/2005/8/layout/default"/>
    <dgm:cxn modelId="{8BB94147-B8DF-4F8A-B849-C4FF45955E73}" type="presParOf" srcId="{9045830D-214F-4688-A8E6-B6AF25E11E7F}" destId="{7B55222B-5649-4FB7-98DE-B9210866A3CE}" srcOrd="10" destOrd="0" presId="urn:microsoft.com/office/officeart/2005/8/layout/default"/>
    <dgm:cxn modelId="{6E6DA63D-986A-4234-815A-C77DAA08DADA}" type="presParOf" srcId="{9045830D-214F-4688-A8E6-B6AF25E11E7F}" destId="{4B151BD5-93B5-4B54-B81B-B0C02A58D67A}" srcOrd="11" destOrd="0" presId="urn:microsoft.com/office/officeart/2005/8/layout/default"/>
    <dgm:cxn modelId="{35B80B0E-15AE-440F-81A9-4A6AAA0797AB}" type="presParOf" srcId="{9045830D-214F-4688-A8E6-B6AF25E11E7F}" destId="{E6CA99C1-3B8B-4DA5-94B6-72246174CB4D}"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E173BE-573B-488B-BD49-9A880292F4DC}">
      <dsp:nvSpPr>
        <dsp:cNvPr id="0" name=""/>
        <dsp:cNvSpPr/>
      </dsp:nvSpPr>
      <dsp:spPr>
        <a:xfrm>
          <a:off x="372903" y="2083"/>
          <a:ext cx="2338685" cy="1403211"/>
        </a:xfrm>
        <a:prstGeom prst="rect">
          <a:avLst/>
        </a:prstGeom>
        <a:solidFill>
          <a:schemeClr val="bg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latin typeface="Agency FB" panose="020B0503020202020204" pitchFamily="34" charset="0"/>
            </a:rPr>
            <a:t>Trip Generation/Production</a:t>
          </a:r>
          <a:endParaRPr lang="zh-CN" sz="2200" kern="1200" dirty="0">
            <a:latin typeface="Agency FB" panose="020B0503020202020204" pitchFamily="34" charset="0"/>
          </a:endParaRPr>
        </a:p>
      </dsp:txBody>
      <dsp:txXfrm>
        <a:off x="372903" y="2083"/>
        <a:ext cx="2338685" cy="1403211"/>
      </dsp:txXfrm>
    </dsp:sp>
    <dsp:sp modelId="{A4A8675B-700C-48D5-8981-CE96F67F6BAB}">
      <dsp:nvSpPr>
        <dsp:cNvPr id="0" name=""/>
        <dsp:cNvSpPr/>
      </dsp:nvSpPr>
      <dsp:spPr>
        <a:xfrm>
          <a:off x="2945457" y="2083"/>
          <a:ext cx="2338685" cy="1403211"/>
        </a:xfrm>
        <a:prstGeom prst="rect">
          <a:avLst/>
        </a:prstGeom>
        <a:solidFill>
          <a:schemeClr val="bg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latin typeface="Agency FB" panose="020B0503020202020204" pitchFamily="34" charset="0"/>
            </a:rPr>
            <a:t>Trip Attraction</a:t>
          </a:r>
          <a:endParaRPr lang="zh-CN" sz="2200" kern="1200" dirty="0">
            <a:latin typeface="Agency FB" panose="020B0503020202020204" pitchFamily="34" charset="0"/>
          </a:endParaRPr>
        </a:p>
      </dsp:txBody>
      <dsp:txXfrm>
        <a:off x="2945457" y="2083"/>
        <a:ext cx="2338685" cy="1403211"/>
      </dsp:txXfrm>
    </dsp:sp>
    <dsp:sp modelId="{12215B4E-44B1-4FB9-B136-1673E0E0B095}">
      <dsp:nvSpPr>
        <dsp:cNvPr id="0" name=""/>
        <dsp:cNvSpPr/>
      </dsp:nvSpPr>
      <dsp:spPr>
        <a:xfrm>
          <a:off x="5518011" y="2083"/>
          <a:ext cx="2338685" cy="1403211"/>
        </a:xfrm>
        <a:prstGeom prst="rect">
          <a:avLst/>
        </a:prstGeom>
        <a:solidFill>
          <a:schemeClr val="bg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a:latin typeface="Agency FB" panose="020B0503020202020204" pitchFamily="34" charset="0"/>
            </a:rPr>
            <a:t>Trip Distribution</a:t>
          </a:r>
          <a:endParaRPr lang="zh-CN" sz="2200" kern="1200">
            <a:latin typeface="Agency FB" panose="020B0503020202020204" pitchFamily="34" charset="0"/>
          </a:endParaRPr>
        </a:p>
      </dsp:txBody>
      <dsp:txXfrm>
        <a:off x="5518011" y="2083"/>
        <a:ext cx="2338685" cy="1403211"/>
      </dsp:txXfrm>
    </dsp:sp>
    <dsp:sp modelId="{6CDE6A1C-C7D1-4ACD-A162-3A96C113D3FC}">
      <dsp:nvSpPr>
        <dsp:cNvPr id="0" name=""/>
        <dsp:cNvSpPr/>
      </dsp:nvSpPr>
      <dsp:spPr>
        <a:xfrm>
          <a:off x="372903" y="1639162"/>
          <a:ext cx="2338685" cy="1403211"/>
        </a:xfrm>
        <a:prstGeom prst="rect">
          <a:avLst/>
        </a:prstGeom>
        <a:solidFill>
          <a:schemeClr val="bg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latin typeface="Agency FB" panose="020B0503020202020204" pitchFamily="34" charset="0"/>
            </a:rPr>
            <a:t>Mode Split </a:t>
          </a:r>
          <a:endParaRPr lang="zh-CN" sz="2200" kern="1200" dirty="0">
            <a:latin typeface="Agency FB" panose="020B0503020202020204" pitchFamily="34" charset="0"/>
          </a:endParaRPr>
        </a:p>
      </dsp:txBody>
      <dsp:txXfrm>
        <a:off x="372903" y="1639162"/>
        <a:ext cx="2338685" cy="1403211"/>
      </dsp:txXfrm>
    </dsp:sp>
    <dsp:sp modelId="{191CEDF8-594E-42FD-AFB2-3CC68DE35533}">
      <dsp:nvSpPr>
        <dsp:cNvPr id="0" name=""/>
        <dsp:cNvSpPr/>
      </dsp:nvSpPr>
      <dsp:spPr>
        <a:xfrm>
          <a:off x="2945457" y="1639162"/>
          <a:ext cx="2338685" cy="1403211"/>
        </a:xfrm>
        <a:prstGeom prst="rect">
          <a:avLst/>
        </a:prstGeom>
        <a:solidFill>
          <a:schemeClr val="bg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latin typeface="Agency FB" panose="020B0503020202020204" pitchFamily="34" charset="0"/>
            </a:rPr>
            <a:t>P-A to O-D and Time of Day </a:t>
          </a:r>
          <a:endParaRPr lang="zh-CN" sz="2200" kern="1200" dirty="0">
            <a:latin typeface="Agency FB" panose="020B0503020202020204" pitchFamily="34" charset="0"/>
          </a:endParaRPr>
        </a:p>
      </dsp:txBody>
      <dsp:txXfrm>
        <a:off x="2945457" y="1639162"/>
        <a:ext cx="2338685" cy="1403211"/>
      </dsp:txXfrm>
    </dsp:sp>
    <dsp:sp modelId="{7B55222B-5649-4FB7-98DE-B9210866A3CE}">
      <dsp:nvSpPr>
        <dsp:cNvPr id="0" name=""/>
        <dsp:cNvSpPr/>
      </dsp:nvSpPr>
      <dsp:spPr>
        <a:xfrm>
          <a:off x="5518011" y="1639162"/>
          <a:ext cx="2338685" cy="1403211"/>
        </a:xfrm>
        <a:prstGeom prst="rect">
          <a:avLst/>
        </a:prstGeom>
        <a:solidFill>
          <a:schemeClr val="bg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a:latin typeface="Agency FB" panose="020B0503020202020204" pitchFamily="34" charset="0"/>
            </a:rPr>
            <a:t>Traffic Assignment </a:t>
          </a:r>
          <a:endParaRPr lang="zh-CN" sz="2200" kern="1200">
            <a:latin typeface="Agency FB" panose="020B0503020202020204" pitchFamily="34" charset="0"/>
          </a:endParaRPr>
        </a:p>
      </dsp:txBody>
      <dsp:txXfrm>
        <a:off x="5518011" y="1639162"/>
        <a:ext cx="2338685" cy="1403211"/>
      </dsp:txXfrm>
    </dsp:sp>
    <dsp:sp modelId="{E6CA99C1-3B8B-4DA5-94B6-72246174CB4D}">
      <dsp:nvSpPr>
        <dsp:cNvPr id="0" name=""/>
        <dsp:cNvSpPr/>
      </dsp:nvSpPr>
      <dsp:spPr>
        <a:xfrm>
          <a:off x="2945457" y="3276242"/>
          <a:ext cx="2338685" cy="1403211"/>
        </a:xfrm>
        <a:prstGeom prst="rect">
          <a:avLst/>
        </a:prstGeom>
        <a:solidFill>
          <a:schemeClr val="bg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latin typeface="Agency FB" panose="020B0503020202020204" pitchFamily="34" charset="0"/>
            </a:rPr>
            <a:t>Advanced Highway Assignment</a:t>
          </a:r>
          <a:endParaRPr lang="zh-CN" sz="2200" kern="1200" dirty="0">
            <a:latin typeface="Agency FB" panose="020B0503020202020204" pitchFamily="34" charset="0"/>
          </a:endParaRPr>
        </a:p>
      </dsp:txBody>
      <dsp:txXfrm>
        <a:off x="2945457" y="3276242"/>
        <a:ext cx="2338685" cy="140321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1554" name="Rectangle 2"/>
          <p:cNvSpPr>
            <a:spLocks noGrp="1" noChangeArrowheads="1"/>
          </p:cNvSpPr>
          <p:nvPr>
            <p:ph type="hdr" sz="quarter"/>
          </p:nvPr>
        </p:nvSpPr>
        <p:spPr bwMode="auto">
          <a:xfrm>
            <a:off x="0"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l" eaLnBrk="1" hangingPunct="1">
              <a:defRPr sz="1300">
                <a:solidFill>
                  <a:schemeClr val="tx1"/>
                </a:solidFill>
                <a:ea typeface="宋体" charset="-122"/>
              </a:defRPr>
            </a:lvl1pPr>
          </a:lstStyle>
          <a:p>
            <a:endParaRPr lang="en-US" altLang="zh-CN"/>
          </a:p>
        </p:txBody>
      </p:sp>
      <p:sp>
        <p:nvSpPr>
          <p:cNvPr id="151555" name="Rectangle 3"/>
          <p:cNvSpPr>
            <a:spLocks noGrp="1" noChangeArrowheads="1"/>
          </p:cNvSpPr>
          <p:nvPr>
            <p:ph type="dt" sz="quarter" idx="1"/>
          </p:nvPr>
        </p:nvSpPr>
        <p:spPr bwMode="auto">
          <a:xfrm>
            <a:off x="4021294"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eaLnBrk="1" hangingPunct="1">
              <a:defRPr sz="1300">
                <a:solidFill>
                  <a:schemeClr val="tx1"/>
                </a:solidFill>
                <a:ea typeface="宋体" charset="-122"/>
              </a:defRPr>
            </a:lvl1pPr>
          </a:lstStyle>
          <a:p>
            <a:endParaRPr lang="en-US" altLang="zh-CN"/>
          </a:p>
        </p:txBody>
      </p:sp>
      <p:sp>
        <p:nvSpPr>
          <p:cNvPr id="151556" name="Rectangle 4"/>
          <p:cNvSpPr>
            <a:spLocks noGrp="1" noChangeArrowheads="1"/>
          </p:cNvSpPr>
          <p:nvPr>
            <p:ph type="ftr" sz="quarter" idx="2"/>
          </p:nvPr>
        </p:nvSpPr>
        <p:spPr bwMode="auto">
          <a:xfrm>
            <a:off x="0" y="9721106"/>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l" eaLnBrk="1" hangingPunct="1">
              <a:defRPr sz="1300">
                <a:solidFill>
                  <a:schemeClr val="tx1"/>
                </a:solidFill>
                <a:ea typeface="宋体" charset="-122"/>
              </a:defRPr>
            </a:lvl1pPr>
          </a:lstStyle>
          <a:p>
            <a:endParaRPr lang="en-US" altLang="zh-CN"/>
          </a:p>
        </p:txBody>
      </p:sp>
      <p:sp>
        <p:nvSpPr>
          <p:cNvPr id="151557" name="Rectangle 5"/>
          <p:cNvSpPr>
            <a:spLocks noGrp="1" noChangeArrowheads="1"/>
          </p:cNvSpPr>
          <p:nvPr>
            <p:ph type="sldNum" sz="quarter" idx="3"/>
          </p:nvPr>
        </p:nvSpPr>
        <p:spPr bwMode="auto">
          <a:xfrm>
            <a:off x="4021294" y="9721106"/>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eaLnBrk="1" hangingPunct="1">
              <a:defRPr sz="1300">
                <a:solidFill>
                  <a:schemeClr val="tx1"/>
                </a:solidFill>
                <a:ea typeface="宋体" charset="-122"/>
              </a:defRPr>
            </a:lvl1pPr>
          </a:lstStyle>
          <a:p>
            <a:fld id="{AC208F2D-332E-4E44-81A3-F6F8757ABB9D}" type="slidenum">
              <a:rPr lang="en-US" altLang="zh-CN"/>
              <a:pPr/>
              <a:t>‹#›</a:t>
            </a:fld>
            <a:endParaRPr lang="en-US" altLang="zh-CN"/>
          </a:p>
        </p:txBody>
      </p:sp>
    </p:spTree>
    <p:extLst>
      <p:ext uri="{BB962C8B-B14F-4D97-AF65-F5344CB8AC3E}">
        <p14:creationId xmlns:p14="http://schemas.microsoft.com/office/powerpoint/2010/main" val="4024513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zh-CN" altLang="en-US"/>
          </a:p>
        </p:txBody>
      </p:sp>
      <p:sp>
        <p:nvSpPr>
          <p:cNvPr id="3" name="日期占位符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A9AD18CB-F133-4342-8BD0-7C7FD200171A}" type="datetimeFigureOut">
              <a:rPr lang="zh-CN" altLang="en-US" smtClean="0"/>
              <a:t>2025/05/15</a:t>
            </a:fld>
            <a:endParaRPr lang="zh-CN" altLang="en-US"/>
          </a:p>
        </p:txBody>
      </p:sp>
      <p:sp>
        <p:nvSpPr>
          <p:cNvPr id="4" name="幻灯片图像占位符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9048" tIns="49524" rIns="99048" bIns="49524" rtlCol="0" anchor="ctr"/>
          <a:lstStyle/>
          <a:p>
            <a:endParaRPr lang="zh-CN" altLang="en-US"/>
          </a:p>
        </p:txBody>
      </p:sp>
      <p:sp>
        <p:nvSpPr>
          <p:cNvPr id="5" name="备注占位符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D158BFC0-F12D-4F65-843A-5801A3D2120B}" type="slidenum">
              <a:rPr lang="zh-CN" altLang="en-US" smtClean="0"/>
              <a:t>‹#›</a:t>
            </a:fld>
            <a:endParaRPr lang="zh-CN" altLang="en-US"/>
          </a:p>
        </p:txBody>
      </p:sp>
    </p:spTree>
    <p:extLst>
      <p:ext uri="{BB962C8B-B14F-4D97-AF65-F5344CB8AC3E}">
        <p14:creationId xmlns:p14="http://schemas.microsoft.com/office/powerpoint/2010/main" val="995533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aliper.com/tcovu.htm"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www.caliper.com/maptitude/mapping-software.htm" TargetMode="External"/><Relationship Id="rId4" Type="http://schemas.openxmlformats.org/officeDocument/2006/relationships/hyperlink" Target="https://www.caliper.com/transmodeler/default.htm"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aliper.com/transcad/applicationmodules.htm#NetworkAnalysis" TargetMode="External"/><Relationship Id="rId7" Type="http://schemas.openxmlformats.org/officeDocument/2006/relationships/hyperlink" Target="https://www.caliper.com/transcad/applicationmodules.htm#Territory%20Management"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www.caliper.com/transcad/applicationmodules.htm#Routing" TargetMode="External"/><Relationship Id="rId5" Type="http://schemas.openxmlformats.org/officeDocument/2006/relationships/hyperlink" Target="https://www.caliper.com/transcad/applicationmodules.htm#Transit%20Analysis" TargetMode="External"/><Relationship Id="rId4" Type="http://schemas.openxmlformats.org/officeDocument/2006/relationships/hyperlink" Target="https://www.caliper.com/transcad/applicationmodules.htm#Transportation%20Planning"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81F722-4B6C-4989-A4EE-735DD9509E2D}" type="slidenum">
              <a:rPr lang="zh-CN" altLang="en-US"/>
              <a:pPr/>
              <a:t>1</a:t>
            </a:fld>
            <a:endParaRPr lang="en-US" altLang="zh-CN"/>
          </a:p>
        </p:txBody>
      </p:sp>
      <p:sp>
        <p:nvSpPr>
          <p:cNvPr id="15362" name="Rectangle 2"/>
          <p:cNvSpPr>
            <a:spLocks noGrp="1" noRot="1" noChangeAspect="1" noChangeArrowheads="1"/>
          </p:cNvSpPr>
          <p:nvPr>
            <p:ph type="sldImg"/>
          </p:nvPr>
        </p:nvSpPr>
        <p:spPr>
          <a:ln/>
        </p:spPr>
      </p:sp>
      <p:sp>
        <p:nvSpPr>
          <p:cNvPr id="15363" name="Rectangle 3"/>
          <p:cNvSpPr>
            <a:spLocks noGrp="1" noChangeArrowheads="1"/>
          </p:cNvSpPr>
          <p:nvPr>
            <p:ph type="body" idx="1"/>
          </p:nvPr>
        </p:nvSpPr>
        <p:spPr/>
        <p:txBody>
          <a:bodyPr/>
          <a:lstStyle/>
          <a:p>
            <a:endParaRPr lang="zh-CN" altLang="en-US" dirty="0"/>
          </a:p>
        </p:txBody>
      </p:sp>
    </p:spTree>
    <p:extLst>
      <p:ext uri="{BB962C8B-B14F-4D97-AF65-F5344CB8AC3E}">
        <p14:creationId xmlns:p14="http://schemas.microsoft.com/office/powerpoint/2010/main" val="1027441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20DE39-8506-4B99-B6DB-4AAB3086D7EE}" type="slidenum">
              <a:rPr lang="zh-CN" altLang="en-US"/>
              <a:pPr/>
              <a:t>2</a:t>
            </a:fld>
            <a:endParaRPr lang="en-US" altLang="zh-CN"/>
          </a:p>
        </p:txBody>
      </p:sp>
      <p:sp>
        <p:nvSpPr>
          <p:cNvPr id="211970" name="Rectangle 2"/>
          <p:cNvSpPr>
            <a:spLocks noGrp="1" noRot="1" noChangeAspect="1" noChangeArrowheads="1"/>
          </p:cNvSpPr>
          <p:nvPr>
            <p:ph type="sldImg"/>
          </p:nvPr>
        </p:nvSpPr>
        <p:spPr>
          <a:ln/>
        </p:spPr>
      </p:sp>
      <p:sp>
        <p:nvSpPr>
          <p:cNvPr id="21197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737911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B6C14C-2018-4B1C-88FB-E4F6734D9CC8}" type="slidenum">
              <a:rPr lang="zh-CN" altLang="en-US"/>
              <a:pPr/>
              <a:t>3</a:t>
            </a:fld>
            <a:endParaRPr lang="en-US" altLang="zh-CN"/>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879121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B86090-65F4-46CD-A3BB-A38E73198F1B}" type="slidenum">
              <a:rPr lang="zh-CN" altLang="en-US"/>
              <a:pPr/>
              <a:t>4</a:t>
            </a:fld>
            <a:endParaRPr lang="en-US" altLang="zh-CN"/>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675218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3A858D-F9B4-4ED7-B160-199E9C663AAD}" type="slidenum">
              <a:rPr lang="zh-CN" altLang="en-US"/>
              <a:pPr/>
              <a:t>5</a:t>
            </a:fld>
            <a:endParaRPr lang="en-US" altLang="zh-CN"/>
          </a:p>
        </p:txBody>
      </p:sp>
      <p:sp>
        <p:nvSpPr>
          <p:cNvPr id="114690" name="Rectangle 2"/>
          <p:cNvSpPr>
            <a:spLocks noGrp="1" noRot="1" noChangeAspect="1" noChangeArrowheads="1" noTextEdit="1"/>
          </p:cNvSpPr>
          <p:nvPr>
            <p:ph type="sldImg"/>
          </p:nvPr>
        </p:nvSpPr>
        <p:spPr>
          <a:xfrm>
            <a:off x="1096963" y="698500"/>
            <a:ext cx="4664075" cy="3497263"/>
          </a:xfrm>
          <a:ln/>
        </p:spPr>
      </p:sp>
      <p:sp>
        <p:nvSpPr>
          <p:cNvPr id="114691" name="Rectangle 3"/>
          <p:cNvSpPr>
            <a:spLocks noGrp="1" noChangeArrowheads="1"/>
          </p:cNvSpPr>
          <p:nvPr>
            <p:ph type="body" idx="1"/>
          </p:nvPr>
        </p:nvSpPr>
        <p:spPr>
          <a:xfrm>
            <a:off x="685800" y="4429125"/>
            <a:ext cx="5486400" cy="4198938"/>
          </a:xfrm>
        </p:spPr>
        <p:txBody>
          <a:bodyPr/>
          <a:lstStyle/>
          <a:p>
            <a:pPr algn="l"/>
            <a:r>
              <a:rPr lang="en-US" altLang="zh-CN" b="1" i="0" dirty="0">
                <a:solidFill>
                  <a:srgbClr val="000080"/>
                </a:solidFill>
                <a:effectLst/>
                <a:latin typeface="Oxygen" panose="02000503000000000000" pitchFamily="2" charset="0"/>
              </a:rPr>
              <a:t>About Caliper</a:t>
            </a:r>
          </a:p>
          <a:p>
            <a:pPr algn="l"/>
            <a:r>
              <a:rPr lang="en-US" altLang="zh-CN" b="0" i="0" dirty="0">
                <a:solidFill>
                  <a:srgbClr val="333333"/>
                </a:solidFill>
                <a:effectLst/>
                <a:latin typeface="Segoe UI Variable Display" pitchFamily="2" charset="0"/>
              </a:rPr>
              <a:t>Caliper Corporation, founded in 1983 and headquartered in Newton, MA, is a technology leader in the development of geographic information systems (GIS) and transportation software. Caliper is also a highly regarded consulting and R&amp;D provider offering professional services in quantitative management consulting, transportation, and decision support systems development. Caliper software products are supported with extensive technical services in GIS applications and training, database development and software customization.</a:t>
            </a:r>
          </a:p>
          <a:p>
            <a:pPr algn="l"/>
            <a:r>
              <a:rPr lang="en-US" altLang="zh-CN" b="0" i="0" dirty="0">
                <a:solidFill>
                  <a:srgbClr val="333333"/>
                </a:solidFill>
                <a:effectLst/>
                <a:latin typeface="Segoe UI Variable Display" pitchFamily="2" charset="0"/>
              </a:rPr>
              <a:t>Caliper is the developer of </a:t>
            </a:r>
            <a:r>
              <a:rPr lang="en-US" altLang="zh-CN" b="1" i="0" u="none" strike="noStrike" dirty="0" err="1">
                <a:solidFill>
                  <a:srgbClr val="428BCA"/>
                </a:solidFill>
                <a:effectLst/>
                <a:latin typeface="Segoe UI Variable Display" pitchFamily="2" charset="0"/>
                <a:hlinkClick r:id="rId3"/>
              </a:rPr>
              <a:t>TransCAD</a:t>
            </a:r>
            <a:r>
              <a:rPr lang="en-US" altLang="zh-CN" b="0" i="0" baseline="30000" dirty="0">
                <a:solidFill>
                  <a:srgbClr val="333333"/>
                </a:solidFill>
                <a:effectLst/>
                <a:latin typeface="Segoe UI Variable Display" pitchFamily="2" charset="0"/>
              </a:rPr>
              <a:t>®</a:t>
            </a:r>
            <a:r>
              <a:rPr lang="en-US" altLang="zh-CN" b="0" i="0" dirty="0">
                <a:solidFill>
                  <a:srgbClr val="333333"/>
                </a:solidFill>
                <a:effectLst/>
                <a:latin typeface="Segoe UI Variable Display" pitchFamily="2" charset="0"/>
              </a:rPr>
              <a:t> Transportation Planning Software, </a:t>
            </a:r>
            <a:r>
              <a:rPr lang="en-US" altLang="zh-CN" b="1" i="0" u="none" strike="noStrike" dirty="0" err="1">
                <a:solidFill>
                  <a:srgbClr val="428BCA"/>
                </a:solidFill>
                <a:effectLst/>
                <a:latin typeface="Segoe UI Variable Display" pitchFamily="2" charset="0"/>
                <a:hlinkClick r:id="rId4"/>
              </a:rPr>
              <a:t>TransModeler</a:t>
            </a:r>
            <a:r>
              <a:rPr lang="en-US" altLang="zh-CN" b="0" i="0" baseline="30000" dirty="0">
                <a:solidFill>
                  <a:srgbClr val="333333"/>
                </a:solidFill>
                <a:effectLst/>
                <a:latin typeface="Segoe UI Variable Display" pitchFamily="2" charset="0"/>
              </a:rPr>
              <a:t>®</a:t>
            </a:r>
            <a:r>
              <a:rPr lang="en-US" altLang="zh-CN" b="0" i="0" dirty="0">
                <a:solidFill>
                  <a:srgbClr val="333333"/>
                </a:solidFill>
                <a:effectLst/>
                <a:latin typeface="Segoe UI Variable Display" pitchFamily="2" charset="0"/>
              </a:rPr>
              <a:t> Traffic Simulation Software, and </a:t>
            </a:r>
            <a:r>
              <a:rPr lang="en-US" altLang="zh-CN" b="1" i="0" u="none" strike="noStrike" dirty="0" err="1">
                <a:solidFill>
                  <a:srgbClr val="428BCA"/>
                </a:solidFill>
                <a:effectLst/>
                <a:latin typeface="Segoe UI Variable Display" pitchFamily="2" charset="0"/>
                <a:hlinkClick r:id="rId5"/>
              </a:rPr>
              <a:t>Maptitude</a:t>
            </a:r>
            <a:r>
              <a:rPr lang="en-US" altLang="zh-CN" b="0" i="0" baseline="30000" dirty="0">
                <a:solidFill>
                  <a:srgbClr val="333333"/>
                </a:solidFill>
                <a:effectLst/>
                <a:latin typeface="Segoe UI Variable Display" pitchFamily="2" charset="0"/>
              </a:rPr>
              <a:t>®</a:t>
            </a:r>
            <a:r>
              <a:rPr lang="en-US" altLang="zh-CN" b="0" i="0" dirty="0">
                <a:solidFill>
                  <a:srgbClr val="333333"/>
                </a:solidFill>
                <a:effectLst/>
                <a:latin typeface="Segoe UI Variable Display" pitchFamily="2" charset="0"/>
              </a:rPr>
              <a:t> Geographic Information System Software packages.</a:t>
            </a:r>
          </a:p>
          <a:p>
            <a:endParaRPr lang="zh-CN" altLang="en-US" dirty="0"/>
          </a:p>
        </p:txBody>
      </p:sp>
    </p:spTree>
    <p:extLst>
      <p:ext uri="{BB962C8B-B14F-4D97-AF65-F5344CB8AC3E}">
        <p14:creationId xmlns:p14="http://schemas.microsoft.com/office/powerpoint/2010/main" val="3283280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err="1"/>
              <a:t>TransCAD</a:t>
            </a:r>
            <a:r>
              <a:rPr lang="en-US" altLang="zh-CN" sz="1800" dirty="0"/>
              <a:t> is the first and only Geographic Information System (GIS) designed specifically for use by transportation professionals to store, display, manage, and analyze transportation data. </a:t>
            </a:r>
            <a:r>
              <a:rPr lang="en-US" altLang="zh-CN" sz="1800" dirty="0" err="1"/>
              <a:t>TransCAD</a:t>
            </a:r>
            <a:r>
              <a:rPr lang="en-US" altLang="zh-CN" sz="1800" dirty="0"/>
              <a:t> combines GIS and transportation modeling capabilities in a single integrated platform, providing capabilities that are unmatched by any other package. </a:t>
            </a:r>
            <a:r>
              <a:rPr lang="en-US" altLang="zh-CN" sz="1800" dirty="0" err="1"/>
              <a:t>TransCAD</a:t>
            </a:r>
            <a:r>
              <a:rPr lang="en-US" altLang="zh-CN" sz="1800" dirty="0"/>
              <a:t> can be used for all modes of transportation, at any scale or level of detail. </a:t>
            </a:r>
            <a:r>
              <a:rPr lang="en-US" altLang="zh-CN" sz="1800" dirty="0" err="1"/>
              <a:t>TransCAD</a:t>
            </a:r>
            <a:r>
              <a:rPr lang="en-US" altLang="zh-CN" sz="1800" dirty="0"/>
              <a:t> provides:</a:t>
            </a:r>
          </a:p>
          <a:p>
            <a:pPr lvl="1"/>
            <a:r>
              <a:rPr lang="en-US" altLang="zh-CN" sz="1800" dirty="0"/>
              <a:t>A powerful GIS engine with special extensions for transportation</a:t>
            </a:r>
          </a:p>
          <a:p>
            <a:pPr lvl="1"/>
            <a:r>
              <a:rPr lang="en-US" altLang="zh-CN" sz="1800" dirty="0"/>
              <a:t>Mapping, visualization, and analysis tools designed for transportation applications</a:t>
            </a:r>
          </a:p>
          <a:p>
            <a:pPr lvl="1"/>
            <a:r>
              <a:rPr lang="en-US" altLang="zh-CN" sz="1800" dirty="0"/>
              <a:t>Application modules for routing, travel demand forecasting, public transit, logistics, site location, and territory management</a:t>
            </a:r>
            <a:endParaRPr lang="zh-CN" altLang="en-US" sz="1800" dirty="0"/>
          </a:p>
          <a:p>
            <a:r>
              <a:rPr lang="zh-CN" altLang="en-US" dirty="0"/>
              <a:t>
</a:t>
            </a:r>
          </a:p>
        </p:txBody>
      </p:sp>
      <p:sp>
        <p:nvSpPr>
          <p:cNvPr id="4" name="灯片编号占位符 3"/>
          <p:cNvSpPr>
            <a:spLocks noGrp="1"/>
          </p:cNvSpPr>
          <p:nvPr>
            <p:ph type="sldNum" sz="quarter" idx="5"/>
          </p:nvPr>
        </p:nvSpPr>
        <p:spPr/>
        <p:txBody>
          <a:bodyPr/>
          <a:lstStyle/>
          <a:p>
            <a:fld id="{8FDD9744-DFB5-4F77-845A-5AC8ED8A8604}" type="slidenum">
              <a:rPr lang="en-US" altLang="zh-CN" smtClean="0"/>
              <a:pPr/>
              <a:t>6</a:t>
            </a:fld>
            <a:endParaRPr lang="en-US" altLang="zh-CN"/>
          </a:p>
        </p:txBody>
      </p:sp>
    </p:spTree>
    <p:extLst>
      <p:ext uri="{BB962C8B-B14F-4D97-AF65-F5344CB8AC3E}">
        <p14:creationId xmlns:p14="http://schemas.microsoft.com/office/powerpoint/2010/main" val="2660789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b="0" i="0" dirty="0">
                <a:solidFill>
                  <a:srgbClr val="333333"/>
                </a:solidFill>
                <a:effectLst/>
                <a:latin typeface="Segoe UI Variable Display" pitchFamily="2" charset="0"/>
              </a:rPr>
              <a:t>With </a:t>
            </a:r>
            <a:r>
              <a:rPr lang="en-US" altLang="zh-CN" b="0" i="0" dirty="0" err="1">
                <a:solidFill>
                  <a:srgbClr val="333333"/>
                </a:solidFill>
                <a:effectLst/>
                <a:latin typeface="Segoe UI Variable Display" pitchFamily="2" charset="0"/>
              </a:rPr>
              <a:t>TransCAD</a:t>
            </a:r>
            <a:r>
              <a:rPr lang="en-US" altLang="zh-CN" b="0" i="0" dirty="0">
                <a:solidFill>
                  <a:srgbClr val="333333"/>
                </a:solidFill>
                <a:effectLst/>
                <a:latin typeface="Segoe UI Variable Display" pitchFamily="2" charset="0"/>
              </a:rPr>
              <a:t>, you can create high-quality map output using dozens of thematic mapping styles and options, unlimited colors, and fully-scalable line styles and TrueType map symbols. With a few clicks of the mouse, </a:t>
            </a:r>
            <a:r>
              <a:rPr lang="en-US" altLang="zh-CN" b="0" i="0" dirty="0" err="1">
                <a:solidFill>
                  <a:srgbClr val="333333"/>
                </a:solidFill>
                <a:effectLst/>
                <a:latin typeface="Segoe UI Variable Display" pitchFamily="2" charset="0"/>
              </a:rPr>
              <a:t>MapWizard</a:t>
            </a:r>
            <a:r>
              <a:rPr lang="en-US" altLang="zh-CN" b="0" i="0" dirty="0">
                <a:solidFill>
                  <a:srgbClr val="333333"/>
                </a:solidFill>
                <a:effectLst/>
                <a:latin typeface="Segoe UI Variable Display" pitchFamily="2" charset="0"/>
              </a:rPr>
              <a:t>® automatic mapping technology helps you create color and pattern coded maps, dot-density maps, scaled-symbol maps, and maps with integrated pie charts and bar charts. </a:t>
            </a:r>
            <a:r>
              <a:rPr lang="en-US" altLang="zh-CN" b="0" i="0" dirty="0" err="1">
                <a:solidFill>
                  <a:srgbClr val="333333"/>
                </a:solidFill>
                <a:effectLst/>
                <a:latin typeface="Segoe UI Variable Display" pitchFamily="2" charset="0"/>
              </a:rPr>
              <a:t>TransCAD</a:t>
            </a:r>
            <a:r>
              <a:rPr lang="en-US" altLang="zh-CN" b="0" i="0" dirty="0">
                <a:solidFill>
                  <a:srgbClr val="333333"/>
                </a:solidFill>
                <a:effectLst/>
                <a:latin typeface="Segoe UI Variable Display" pitchFamily="2" charset="0"/>
              </a:rPr>
              <a:t> also provides specialized mapping functions for transportation applications:</a:t>
            </a:r>
          </a:p>
          <a:p>
            <a:pPr algn="l">
              <a:buFont typeface="Arial" panose="020B0604020202020204" pitchFamily="34" charset="0"/>
              <a:buChar char="•"/>
            </a:pPr>
            <a:r>
              <a:rPr lang="en-US" altLang="zh-CN" b="0" i="0" dirty="0">
                <a:solidFill>
                  <a:srgbClr val="333333"/>
                </a:solidFill>
                <a:effectLst/>
                <a:latin typeface="Segoe UI Variable Display" pitchFamily="2" charset="0"/>
              </a:rPr>
              <a:t>Automatic display of one-way streets</a:t>
            </a:r>
          </a:p>
          <a:p>
            <a:pPr algn="l">
              <a:buFont typeface="Arial" panose="020B0604020202020204" pitchFamily="34" charset="0"/>
              <a:buChar char="•"/>
            </a:pPr>
            <a:r>
              <a:rPr lang="en-US" altLang="zh-CN" b="0" i="0" dirty="0">
                <a:solidFill>
                  <a:srgbClr val="333333"/>
                </a:solidFill>
                <a:effectLst/>
                <a:latin typeface="Segoe UI Variable Display" pitchFamily="2" charset="0"/>
              </a:rPr>
              <a:t>Dynamic map labeling that adjusts to the scale of the map</a:t>
            </a:r>
          </a:p>
          <a:p>
            <a:pPr algn="l">
              <a:buFont typeface="Arial" panose="020B0604020202020204" pitchFamily="34" charset="0"/>
              <a:buChar char="•"/>
            </a:pPr>
            <a:r>
              <a:rPr lang="en-US" altLang="zh-CN" b="0" i="0" dirty="0">
                <a:solidFill>
                  <a:srgbClr val="333333"/>
                </a:solidFill>
                <a:effectLst/>
                <a:latin typeface="Segoe UI Variable Display" pitchFamily="2" charset="0"/>
              </a:rPr>
              <a:t>Built-in highway shields that result in maps of publication quality</a:t>
            </a:r>
          </a:p>
          <a:p>
            <a:pPr algn="l">
              <a:buFont typeface="Arial" panose="020B0604020202020204" pitchFamily="34" charset="0"/>
              <a:buChar char="•"/>
            </a:pPr>
            <a:r>
              <a:rPr lang="en-US" altLang="zh-CN" b="0" i="0" dirty="0">
                <a:solidFill>
                  <a:srgbClr val="333333"/>
                </a:solidFill>
                <a:effectLst/>
                <a:latin typeface="Segoe UI Variable Display" pitchFamily="2" charset="0"/>
              </a:rPr>
              <a:t>Route system maps that show overlapping routes side-by-side for greater visibility</a:t>
            </a:r>
          </a:p>
          <a:p>
            <a:pPr algn="l">
              <a:buFont typeface="Arial" panose="020B0604020202020204" pitchFamily="34" charset="0"/>
              <a:buChar char="•"/>
            </a:pPr>
            <a:r>
              <a:rPr lang="en-US" altLang="zh-CN" b="0" i="0" dirty="0">
                <a:solidFill>
                  <a:srgbClr val="333333"/>
                </a:solidFill>
                <a:effectLst/>
                <a:latin typeface="Segoe UI Variable Display" pitchFamily="2" charset="0"/>
              </a:rPr>
              <a:t>Desire line maps that show region-to-region flows</a:t>
            </a:r>
          </a:p>
          <a:p>
            <a:pPr algn="l"/>
            <a:r>
              <a:rPr lang="en-US" altLang="zh-CN" b="0" i="0" dirty="0">
                <a:solidFill>
                  <a:srgbClr val="333333"/>
                </a:solidFill>
                <a:effectLst/>
                <a:latin typeface="Segoe UI Variable Display" pitchFamily="2" charset="0"/>
              </a:rPr>
              <a:t>Additional tools let you visualize data that cannot be displayed using a conventional GIS:</a:t>
            </a:r>
          </a:p>
          <a:p>
            <a:pPr algn="l">
              <a:buFont typeface="Arial" panose="020B0604020202020204" pitchFamily="34" charset="0"/>
              <a:buChar char="•"/>
            </a:pPr>
            <a:r>
              <a:rPr lang="en-US" altLang="zh-CN" b="0" i="0" dirty="0">
                <a:solidFill>
                  <a:srgbClr val="333333"/>
                </a:solidFill>
                <a:effectLst/>
                <a:latin typeface="Segoe UI Variable Display" pitchFamily="2" charset="0"/>
              </a:rPr>
              <a:t>Intersection diagrams that illustrate flows and turning movements</a:t>
            </a:r>
          </a:p>
          <a:p>
            <a:pPr algn="l">
              <a:buFont typeface="Arial" panose="020B0604020202020204" pitchFamily="34" charset="0"/>
              <a:buChar char="•"/>
            </a:pPr>
            <a:r>
              <a:rPr lang="en-US" altLang="zh-CN" b="0" i="0" dirty="0">
                <a:solidFill>
                  <a:srgbClr val="333333"/>
                </a:solidFill>
                <a:effectLst/>
                <a:latin typeface="Segoe UI Variable Display" pitchFamily="2" charset="0"/>
              </a:rPr>
              <a:t>Strip charts that depict facility characteristics and their variation along a route</a:t>
            </a:r>
          </a:p>
          <a:p>
            <a:pPr algn="l">
              <a:buFont typeface="Arial" panose="020B0604020202020204" pitchFamily="34" charset="0"/>
              <a:buChar char="•"/>
            </a:pPr>
            <a:r>
              <a:rPr lang="en-US" altLang="zh-CN" b="0" i="0" dirty="0">
                <a:solidFill>
                  <a:srgbClr val="333333"/>
                </a:solidFill>
                <a:effectLst/>
                <a:latin typeface="Segoe UI Variable Display" pitchFamily="2" charset="0"/>
              </a:rPr>
              <a:t>Interactive tools for editing geographic features and for defining turn restrictions and delays</a:t>
            </a:r>
          </a:p>
          <a:p>
            <a:endParaRPr lang="zh-CN" altLang="en-US" dirty="0"/>
          </a:p>
        </p:txBody>
      </p:sp>
      <p:sp>
        <p:nvSpPr>
          <p:cNvPr id="4" name="灯片编号占位符 3"/>
          <p:cNvSpPr>
            <a:spLocks noGrp="1"/>
          </p:cNvSpPr>
          <p:nvPr>
            <p:ph type="sldNum" sz="quarter" idx="5"/>
          </p:nvPr>
        </p:nvSpPr>
        <p:spPr/>
        <p:txBody>
          <a:bodyPr/>
          <a:lstStyle/>
          <a:p>
            <a:fld id="{8FDD9744-DFB5-4F77-845A-5AC8ED8A8604}" type="slidenum">
              <a:rPr lang="en-US" altLang="zh-CN" smtClean="0"/>
              <a:pPr/>
              <a:t>7</a:t>
            </a:fld>
            <a:endParaRPr lang="en-US" altLang="zh-CN"/>
          </a:p>
        </p:txBody>
      </p:sp>
    </p:spTree>
    <p:extLst>
      <p:ext uri="{BB962C8B-B14F-4D97-AF65-F5344CB8AC3E}">
        <p14:creationId xmlns:p14="http://schemas.microsoft.com/office/powerpoint/2010/main" val="429720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a:t>
            </a:r>
            <a:r>
              <a:rPr lang="en-US" altLang="zh-CN" dirty="0"/>
              <a:t>Unearth the trends and information hidden in your data</a:t>
            </a:r>
          </a:p>
          <a:p>
            <a:r>
              <a:rPr lang="en-US" altLang="zh-CN" dirty="0"/>
              <a:t>One of the best reasons to use a GIS is to unearth and analyze the geographic components of your data. Using geographic tools, you can create bands (buffers) around map features, create districts, define areas of influence, perform surface analysis, and create density grids. </a:t>
            </a:r>
            <a:r>
              <a:rPr lang="en-US" altLang="zh-CN" dirty="0" err="1"/>
              <a:t>TransCAD</a:t>
            </a:r>
            <a:r>
              <a:rPr lang="en-US" altLang="zh-CN" dirty="0"/>
              <a:t> also makes it easy to overlay and aggregate data and calculate statistics.</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8FDD9744-DFB5-4F77-845A-5AC8ED8A8604}" type="slidenum">
              <a:rPr lang="en-US" altLang="zh-CN" smtClean="0"/>
              <a:pPr/>
              <a:t>15</a:t>
            </a:fld>
            <a:endParaRPr lang="en-US" altLang="zh-CN"/>
          </a:p>
        </p:txBody>
      </p:sp>
    </p:spTree>
    <p:extLst>
      <p:ext uri="{BB962C8B-B14F-4D97-AF65-F5344CB8AC3E}">
        <p14:creationId xmlns:p14="http://schemas.microsoft.com/office/powerpoint/2010/main" val="3869032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b="0" i="0" dirty="0">
                <a:solidFill>
                  <a:srgbClr val="333333"/>
                </a:solidFill>
                <a:effectLst/>
                <a:latin typeface="Oxygen" panose="02000503000000000000" pitchFamily="2" charset="0"/>
              </a:rPr>
              <a:t>A comprehensive solution for all types of transportation applications</a:t>
            </a:r>
          </a:p>
          <a:p>
            <a:pPr algn="l"/>
            <a:r>
              <a:rPr lang="en-US" altLang="zh-CN" b="0" i="0" dirty="0" err="1">
                <a:solidFill>
                  <a:srgbClr val="333333"/>
                </a:solidFill>
                <a:effectLst/>
                <a:latin typeface="Segoe UI Variable Display" pitchFamily="2" charset="0"/>
              </a:rPr>
              <a:t>TransCAD</a:t>
            </a:r>
            <a:r>
              <a:rPr lang="en-US" altLang="zh-CN" b="0" i="0" dirty="0">
                <a:solidFill>
                  <a:srgbClr val="333333"/>
                </a:solidFill>
                <a:effectLst/>
                <a:latin typeface="Segoe UI Variable Display" pitchFamily="2" charset="0"/>
              </a:rPr>
              <a:t> is the only software package that fully integrates GIS with demand modeling and logistics functionality. Unlike other GIS software products, application modules in </a:t>
            </a:r>
            <a:r>
              <a:rPr lang="en-US" altLang="zh-CN" b="0" i="0" dirty="0" err="1">
                <a:solidFill>
                  <a:srgbClr val="333333"/>
                </a:solidFill>
                <a:effectLst/>
                <a:latin typeface="Segoe UI Variable Display" pitchFamily="2" charset="0"/>
              </a:rPr>
              <a:t>TransCAD</a:t>
            </a:r>
            <a:r>
              <a:rPr lang="en-US" altLang="zh-CN" b="0" i="0" dirty="0">
                <a:solidFill>
                  <a:srgbClr val="333333"/>
                </a:solidFill>
                <a:effectLst/>
                <a:latin typeface="Segoe UI Variable Display" pitchFamily="2" charset="0"/>
              </a:rPr>
              <a:t> are fully integrated with GIS functions for improved performance and ease of use. </a:t>
            </a:r>
            <a:r>
              <a:rPr lang="en-US" altLang="zh-CN" b="0" i="0" dirty="0" err="1">
                <a:solidFill>
                  <a:srgbClr val="333333"/>
                </a:solidFill>
                <a:effectLst/>
                <a:latin typeface="Segoe UI Variable Display" pitchFamily="2" charset="0"/>
              </a:rPr>
              <a:t>TransCAD</a:t>
            </a:r>
            <a:r>
              <a:rPr lang="en-US" altLang="zh-CN" b="0" i="0" dirty="0">
                <a:solidFill>
                  <a:srgbClr val="333333"/>
                </a:solidFill>
                <a:effectLst/>
                <a:latin typeface="Segoe UI Variable Display" pitchFamily="2" charset="0"/>
              </a:rPr>
              <a:t> can also solve problems of virtually any size. This makes </a:t>
            </a:r>
            <a:r>
              <a:rPr lang="en-US" altLang="zh-CN" b="0" i="0" dirty="0" err="1">
                <a:solidFill>
                  <a:srgbClr val="333333"/>
                </a:solidFill>
                <a:effectLst/>
                <a:latin typeface="Segoe UI Variable Display" pitchFamily="2" charset="0"/>
              </a:rPr>
              <a:t>TransCAD</a:t>
            </a:r>
            <a:r>
              <a:rPr lang="en-US" altLang="zh-CN" b="0" i="0" dirty="0">
                <a:solidFill>
                  <a:srgbClr val="333333"/>
                </a:solidFill>
                <a:effectLst/>
                <a:latin typeface="Segoe UI Variable Display" pitchFamily="2" charset="0"/>
              </a:rPr>
              <a:t> ideal for many types of transportation applications including:</a:t>
            </a:r>
          </a:p>
          <a:p>
            <a:pPr algn="l">
              <a:buFont typeface="Arial" panose="020B0604020202020204" pitchFamily="34" charset="0"/>
              <a:buChar char="•"/>
            </a:pPr>
            <a:r>
              <a:rPr lang="en-US" altLang="zh-CN" b="0" i="0" u="none" strike="noStrike" dirty="0">
                <a:solidFill>
                  <a:srgbClr val="428BCA"/>
                </a:solidFill>
                <a:effectLst/>
                <a:latin typeface="Segoe UI Variable Display" pitchFamily="2" charset="0"/>
                <a:hlinkClick r:id="rId3"/>
              </a:rPr>
              <a:t>Network Analysis</a:t>
            </a:r>
            <a:endParaRPr lang="en-US" altLang="zh-CN" b="0" i="0" dirty="0">
              <a:solidFill>
                <a:srgbClr val="333333"/>
              </a:solidFill>
              <a:effectLst/>
              <a:latin typeface="Segoe UI Variable Display" pitchFamily="2" charset="0"/>
            </a:endParaRPr>
          </a:p>
          <a:p>
            <a:pPr algn="l">
              <a:buFont typeface="Arial" panose="020B0604020202020204" pitchFamily="34" charset="0"/>
              <a:buChar char="•"/>
            </a:pPr>
            <a:r>
              <a:rPr lang="en-US" altLang="zh-CN" b="0" i="0" u="none" strike="noStrike" dirty="0">
                <a:solidFill>
                  <a:srgbClr val="428BCA"/>
                </a:solidFill>
                <a:effectLst/>
                <a:latin typeface="Segoe UI Variable Display" pitchFamily="2" charset="0"/>
                <a:hlinkClick r:id="rId4"/>
              </a:rPr>
              <a:t>Transportation Planning and Travel Demand Modeling</a:t>
            </a:r>
            <a:endParaRPr lang="en-US" altLang="zh-CN" b="0" i="0" dirty="0">
              <a:solidFill>
                <a:srgbClr val="333333"/>
              </a:solidFill>
              <a:effectLst/>
              <a:latin typeface="Segoe UI Variable Display" pitchFamily="2" charset="0"/>
            </a:endParaRPr>
          </a:p>
          <a:p>
            <a:pPr algn="l">
              <a:buFont typeface="Arial" panose="020B0604020202020204" pitchFamily="34" charset="0"/>
              <a:buChar char="•"/>
            </a:pPr>
            <a:r>
              <a:rPr lang="en-US" altLang="zh-CN" b="0" i="0" u="none" strike="noStrike" dirty="0">
                <a:solidFill>
                  <a:srgbClr val="428BCA"/>
                </a:solidFill>
                <a:effectLst/>
                <a:latin typeface="Segoe UI Variable Display" pitchFamily="2" charset="0"/>
                <a:hlinkClick r:id="rId5"/>
              </a:rPr>
              <a:t>Transit Analysis</a:t>
            </a:r>
            <a:endParaRPr lang="en-US" altLang="zh-CN" b="0" i="0" dirty="0">
              <a:solidFill>
                <a:srgbClr val="333333"/>
              </a:solidFill>
              <a:effectLst/>
              <a:latin typeface="Segoe UI Variable Display" pitchFamily="2" charset="0"/>
            </a:endParaRPr>
          </a:p>
          <a:p>
            <a:pPr algn="l">
              <a:buFont typeface="Arial" panose="020B0604020202020204" pitchFamily="34" charset="0"/>
              <a:buChar char="•"/>
            </a:pPr>
            <a:r>
              <a:rPr lang="en-US" altLang="zh-CN" b="0" i="0" u="none" strike="noStrike" dirty="0">
                <a:solidFill>
                  <a:srgbClr val="428BCA"/>
                </a:solidFill>
                <a:effectLst/>
                <a:latin typeface="Segoe UI Variable Display" pitchFamily="2" charset="0"/>
                <a:hlinkClick r:id="rId6"/>
              </a:rPr>
              <a:t>Vehicle Routing and Logistics</a:t>
            </a:r>
            <a:endParaRPr lang="en-US" altLang="zh-CN" b="0" i="0" dirty="0">
              <a:solidFill>
                <a:srgbClr val="333333"/>
              </a:solidFill>
              <a:effectLst/>
              <a:latin typeface="Segoe UI Variable Display" pitchFamily="2" charset="0"/>
            </a:endParaRPr>
          </a:p>
          <a:p>
            <a:pPr algn="l">
              <a:buFont typeface="Arial" panose="020B0604020202020204" pitchFamily="34" charset="0"/>
              <a:buChar char="•"/>
            </a:pPr>
            <a:r>
              <a:rPr lang="en-US" altLang="zh-CN" b="0" i="0" u="none" strike="noStrike" dirty="0">
                <a:solidFill>
                  <a:srgbClr val="428BCA"/>
                </a:solidFill>
                <a:effectLst/>
                <a:latin typeface="Segoe UI Variable Display" pitchFamily="2" charset="0"/>
                <a:hlinkClick r:id="rId7"/>
              </a:rPr>
              <a:t>Territory Management and Site Location Modeling</a:t>
            </a:r>
            <a:endParaRPr lang="en-US" altLang="zh-CN" b="0" i="0" dirty="0">
              <a:solidFill>
                <a:srgbClr val="333333"/>
              </a:solidFill>
              <a:effectLst/>
              <a:latin typeface="Segoe UI Variable Display" pitchFamily="2" charset="0"/>
            </a:endParaRPr>
          </a:p>
          <a:p>
            <a:endParaRPr lang="zh-CN" altLang="en-US" dirty="0"/>
          </a:p>
        </p:txBody>
      </p:sp>
      <p:sp>
        <p:nvSpPr>
          <p:cNvPr id="4" name="灯片编号占位符 3"/>
          <p:cNvSpPr>
            <a:spLocks noGrp="1"/>
          </p:cNvSpPr>
          <p:nvPr>
            <p:ph type="sldNum" sz="quarter" idx="5"/>
          </p:nvPr>
        </p:nvSpPr>
        <p:spPr/>
        <p:txBody>
          <a:bodyPr/>
          <a:lstStyle/>
          <a:p>
            <a:fld id="{8FDD9744-DFB5-4F77-845A-5AC8ED8A8604}" type="slidenum">
              <a:rPr lang="en-US" altLang="zh-CN" smtClean="0"/>
              <a:pPr/>
              <a:t>17</a:t>
            </a:fld>
            <a:endParaRPr lang="en-US" altLang="zh-CN"/>
          </a:p>
        </p:txBody>
      </p:sp>
    </p:spTree>
    <p:extLst>
      <p:ext uri="{BB962C8B-B14F-4D97-AF65-F5344CB8AC3E}">
        <p14:creationId xmlns:p14="http://schemas.microsoft.com/office/powerpoint/2010/main" val="2567336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b="0" i="0" dirty="0">
                <a:solidFill>
                  <a:srgbClr val="333333"/>
                </a:solidFill>
                <a:effectLst/>
                <a:latin typeface="Segoe UI Variable Display" pitchFamily="2" charset="0"/>
              </a:rPr>
              <a:t>Network analysis models are used to solve many types of transportation network problems:</a:t>
            </a:r>
          </a:p>
          <a:p>
            <a:pPr algn="l">
              <a:buFont typeface="Arial" panose="020B0604020202020204" pitchFamily="34" charset="0"/>
              <a:buChar char="•"/>
            </a:pPr>
            <a:r>
              <a:rPr lang="en-US" altLang="zh-CN" b="0" i="0" dirty="0">
                <a:solidFill>
                  <a:srgbClr val="333333"/>
                </a:solidFill>
                <a:effectLst/>
                <a:latin typeface="Segoe UI Variable Display" pitchFamily="2" charset="0"/>
              </a:rPr>
              <a:t>Shortest path routines can be used to generate the shortest, fastest, or least-costly route between any number of origins and any number of destinations, with any number of intermediate points.</a:t>
            </a:r>
          </a:p>
          <a:p>
            <a:pPr algn="l">
              <a:buFont typeface="Arial" panose="020B0604020202020204" pitchFamily="34" charset="0"/>
              <a:buChar char="•"/>
            </a:pPr>
            <a:r>
              <a:rPr lang="en-US" altLang="zh-CN" b="0" i="0" dirty="0">
                <a:solidFill>
                  <a:srgbClr val="333333"/>
                </a:solidFill>
                <a:effectLst/>
                <a:latin typeface="Segoe UI Variable Display" pitchFamily="2" charset="0"/>
              </a:rPr>
              <a:t>Network partitioning can be used to create service districts based on accessibility, perform drive-time analysis, or evaluate possible facility locations. When you perform network partitioning, you can also calculate the network distance or travel time from specific locations.</a:t>
            </a:r>
          </a:p>
          <a:p>
            <a:pPr algn="l">
              <a:buFont typeface="Arial" panose="020B0604020202020204" pitchFamily="34" charset="0"/>
              <a:buChar char="•"/>
            </a:pPr>
            <a:r>
              <a:rPr lang="en-US" altLang="zh-CN" b="0" i="0" dirty="0">
                <a:solidFill>
                  <a:srgbClr val="333333"/>
                </a:solidFill>
                <a:effectLst/>
                <a:latin typeface="Segoe UI Variable Display" pitchFamily="2" charset="0"/>
              </a:rPr>
              <a:t>Traveling salesman models construct efficient tours that visit any number of points on a network.</a:t>
            </a:r>
          </a:p>
          <a:p>
            <a:endParaRPr lang="zh-CN" altLang="en-US" dirty="0"/>
          </a:p>
        </p:txBody>
      </p:sp>
      <p:sp>
        <p:nvSpPr>
          <p:cNvPr id="4" name="灯片编号占位符 3"/>
          <p:cNvSpPr>
            <a:spLocks noGrp="1"/>
          </p:cNvSpPr>
          <p:nvPr>
            <p:ph type="sldNum" sz="quarter" idx="5"/>
          </p:nvPr>
        </p:nvSpPr>
        <p:spPr/>
        <p:txBody>
          <a:bodyPr/>
          <a:lstStyle/>
          <a:p>
            <a:fld id="{8FDD9744-DFB5-4F77-845A-5AC8ED8A8604}" type="slidenum">
              <a:rPr lang="en-US" altLang="zh-CN" smtClean="0"/>
              <a:pPr/>
              <a:t>18</a:t>
            </a:fld>
            <a:endParaRPr lang="en-US" altLang="zh-CN"/>
          </a:p>
        </p:txBody>
      </p:sp>
    </p:spTree>
    <p:extLst>
      <p:ext uri="{BB962C8B-B14F-4D97-AF65-F5344CB8AC3E}">
        <p14:creationId xmlns:p14="http://schemas.microsoft.com/office/powerpoint/2010/main" val="3193569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buFont typeface="Arial" panose="020B0604020202020204" pitchFamily="34" charset="0"/>
              <a:buChar char="•"/>
            </a:pPr>
            <a:r>
              <a:rPr lang="en-US" altLang="zh-CN" b="1" i="0" dirty="0">
                <a:solidFill>
                  <a:srgbClr val="333333"/>
                </a:solidFill>
                <a:effectLst/>
                <a:latin typeface="Segoe UI Variable Display" pitchFamily="2" charset="0"/>
              </a:rPr>
              <a:t>Trip Generation/Production</a:t>
            </a:r>
            <a:r>
              <a:rPr lang="en-US" altLang="zh-CN" b="0" i="0" dirty="0">
                <a:solidFill>
                  <a:srgbClr val="333333"/>
                </a:solidFill>
                <a:effectLst/>
                <a:latin typeface="Segoe UI Variable Display" pitchFamily="2" charset="0"/>
              </a:rPr>
              <a:t> models included with </a:t>
            </a:r>
            <a:r>
              <a:rPr lang="en-US" altLang="zh-CN" b="0" i="0" dirty="0" err="1">
                <a:solidFill>
                  <a:srgbClr val="333333"/>
                </a:solidFill>
                <a:effectLst/>
                <a:latin typeface="Segoe UI Variable Display" pitchFamily="2" charset="0"/>
              </a:rPr>
              <a:t>TransCAD</a:t>
            </a:r>
            <a:r>
              <a:rPr lang="en-US" altLang="zh-CN" b="0" i="0" dirty="0">
                <a:solidFill>
                  <a:srgbClr val="333333"/>
                </a:solidFill>
                <a:effectLst/>
                <a:latin typeface="Segoe UI Variable Display" pitchFamily="2" charset="0"/>
              </a:rPr>
              <a:t> estimate the number of trips, by purpose, that are produced or originate in each zone of a study area.</a:t>
            </a:r>
          </a:p>
          <a:p>
            <a:pPr algn="l">
              <a:buFont typeface="Arial" panose="020B0604020202020204" pitchFamily="34" charset="0"/>
              <a:buChar char="•"/>
            </a:pPr>
            <a:r>
              <a:rPr lang="en-US" altLang="zh-CN" b="1" i="0" dirty="0">
                <a:solidFill>
                  <a:srgbClr val="333333"/>
                </a:solidFill>
                <a:effectLst/>
                <a:latin typeface="Segoe UI Variable Display" pitchFamily="2" charset="0"/>
              </a:rPr>
              <a:t>Trip Attraction</a:t>
            </a:r>
            <a:r>
              <a:rPr lang="en-US" altLang="zh-CN" b="0" i="0" dirty="0">
                <a:solidFill>
                  <a:srgbClr val="333333"/>
                </a:solidFill>
                <a:effectLst/>
                <a:latin typeface="Segoe UI Variable Display" pitchFamily="2" charset="0"/>
              </a:rPr>
              <a:t> models predict the number of trips attracted to each zone or to a particular land use.</a:t>
            </a:r>
          </a:p>
          <a:p>
            <a:pPr algn="l">
              <a:buFont typeface="Arial" panose="020B0604020202020204" pitchFamily="34" charset="0"/>
              <a:buChar char="•"/>
            </a:pPr>
            <a:r>
              <a:rPr lang="en-US" altLang="zh-CN" b="1" i="0" dirty="0">
                <a:solidFill>
                  <a:srgbClr val="333333"/>
                </a:solidFill>
                <a:effectLst/>
                <a:latin typeface="Segoe UI Variable Display" pitchFamily="2" charset="0"/>
              </a:rPr>
              <a:t>Trip Balancing</a:t>
            </a:r>
            <a:r>
              <a:rPr lang="en-US" altLang="zh-CN" b="0" i="0" dirty="0">
                <a:solidFill>
                  <a:srgbClr val="333333"/>
                </a:solidFill>
                <a:effectLst/>
                <a:latin typeface="Segoe UI Variable Display" pitchFamily="2" charset="0"/>
              </a:rPr>
              <a:t> methods are provided so that the number of attractions equals the number of productions.</a:t>
            </a:r>
          </a:p>
          <a:p>
            <a:pPr algn="l">
              <a:buFont typeface="Arial" panose="020B0604020202020204" pitchFamily="34" charset="0"/>
              <a:buChar char="•"/>
            </a:pPr>
            <a:r>
              <a:rPr lang="en-US" altLang="zh-CN" b="1" i="0" dirty="0">
                <a:solidFill>
                  <a:srgbClr val="333333"/>
                </a:solidFill>
                <a:effectLst/>
                <a:latin typeface="Segoe UI Variable Display" pitchFamily="2" charset="0"/>
              </a:rPr>
              <a:t>Trip Distribution</a:t>
            </a:r>
            <a:r>
              <a:rPr lang="en-US" altLang="zh-CN" b="0" i="0" dirty="0">
                <a:solidFill>
                  <a:srgbClr val="333333"/>
                </a:solidFill>
                <a:effectLst/>
                <a:latin typeface="Segoe UI Variable Display" pitchFamily="2" charset="0"/>
              </a:rPr>
              <a:t> models are used to predict the spatial pattern of trips or other flows between origins and destinations.</a:t>
            </a:r>
          </a:p>
          <a:p>
            <a:pPr algn="l">
              <a:buFont typeface="Arial" panose="020B0604020202020204" pitchFamily="34" charset="0"/>
              <a:buChar char="•"/>
            </a:pPr>
            <a:r>
              <a:rPr lang="en-US" altLang="zh-CN" b="1" i="0" dirty="0">
                <a:solidFill>
                  <a:srgbClr val="333333"/>
                </a:solidFill>
                <a:effectLst/>
                <a:latin typeface="Segoe UI Variable Display" pitchFamily="2" charset="0"/>
              </a:rPr>
              <a:t>Mode Split</a:t>
            </a:r>
            <a:r>
              <a:rPr lang="en-US" altLang="zh-CN" b="0" i="0" dirty="0">
                <a:solidFill>
                  <a:srgbClr val="333333"/>
                </a:solidFill>
                <a:effectLst/>
                <a:latin typeface="Segoe UI Variable Display" pitchFamily="2" charset="0"/>
              </a:rPr>
              <a:t> models are used to analyze and predict the choices that individuals or groups of individuals make in selecting the transportation modes that are used for particular types of trips.</a:t>
            </a:r>
          </a:p>
          <a:p>
            <a:pPr algn="l">
              <a:buFont typeface="Arial" panose="020B0604020202020204" pitchFamily="34" charset="0"/>
              <a:buChar char="•"/>
            </a:pPr>
            <a:r>
              <a:rPr lang="en-US" altLang="zh-CN" b="1" i="0" dirty="0">
                <a:solidFill>
                  <a:srgbClr val="333333"/>
                </a:solidFill>
                <a:effectLst/>
                <a:latin typeface="Segoe UI Variable Display" pitchFamily="2" charset="0"/>
              </a:rPr>
              <a:t>P-A to O-D and Time of Day</a:t>
            </a:r>
            <a:r>
              <a:rPr lang="en-US" altLang="zh-CN" b="0" i="0" dirty="0">
                <a:solidFill>
                  <a:srgbClr val="333333"/>
                </a:solidFill>
                <a:effectLst/>
                <a:latin typeface="Segoe UI Variable Display" pitchFamily="2" charset="0"/>
              </a:rPr>
              <a:t> tools enable you to convert productions and attractions to origins and destinations, decompose a 24-hour trip table matrix into hourly trip tables, convert person trips to vehicle trips, and apply peak hour factors.</a:t>
            </a:r>
          </a:p>
          <a:p>
            <a:pPr algn="l">
              <a:buFont typeface="Arial" panose="020B0604020202020204" pitchFamily="34" charset="0"/>
              <a:buChar char="•"/>
            </a:pPr>
            <a:r>
              <a:rPr lang="en-US" altLang="zh-CN" b="1" i="0" dirty="0">
                <a:solidFill>
                  <a:srgbClr val="333333"/>
                </a:solidFill>
                <a:effectLst/>
                <a:latin typeface="Segoe UI Variable Display" pitchFamily="2" charset="0"/>
              </a:rPr>
              <a:t>Traffic Assignment</a:t>
            </a:r>
            <a:r>
              <a:rPr lang="en-US" altLang="zh-CN" b="0" i="0" dirty="0">
                <a:solidFill>
                  <a:srgbClr val="333333"/>
                </a:solidFill>
                <a:effectLst/>
                <a:latin typeface="Segoe UI Variable Display" pitchFamily="2" charset="0"/>
              </a:rPr>
              <a:t> models estimate the flow of traffic on a network and allow you to establish the traffic flow patterns and analyze congestion points. </a:t>
            </a:r>
            <a:r>
              <a:rPr lang="en-US" altLang="zh-CN" b="0" i="0" dirty="0" err="1">
                <a:solidFill>
                  <a:srgbClr val="333333"/>
                </a:solidFill>
                <a:effectLst/>
                <a:latin typeface="Segoe UI Variable Display" pitchFamily="2" charset="0"/>
              </a:rPr>
              <a:t>TransCAD</a:t>
            </a:r>
            <a:r>
              <a:rPr lang="en-US" altLang="zh-CN" b="0" i="0" dirty="0">
                <a:solidFill>
                  <a:srgbClr val="333333"/>
                </a:solidFill>
                <a:effectLst/>
                <a:latin typeface="Segoe UI Variable Display" pitchFamily="2" charset="0"/>
              </a:rPr>
              <a:t> provides a full complement of traffic assignment procedures that are used for modeling urban traffic. These procedures include numerous variants that are tailored for modeling transit, as well as intercity passenger and freight traffic by rail, road, air, and barge.</a:t>
            </a:r>
          </a:p>
          <a:p>
            <a:pPr algn="l">
              <a:buFont typeface="Arial" panose="020B0604020202020204" pitchFamily="34" charset="0"/>
              <a:buChar char="•"/>
            </a:pPr>
            <a:r>
              <a:rPr lang="en-US" altLang="zh-CN" b="1" i="0" dirty="0">
                <a:solidFill>
                  <a:srgbClr val="333333"/>
                </a:solidFill>
                <a:effectLst/>
                <a:latin typeface="Segoe UI Variable Display" pitchFamily="2" charset="0"/>
              </a:rPr>
              <a:t>Advanced Highway Assignment</a:t>
            </a:r>
            <a:r>
              <a:rPr lang="en-US" altLang="zh-CN" b="0" i="0" dirty="0">
                <a:solidFill>
                  <a:srgbClr val="333333"/>
                </a:solidFill>
                <a:effectLst/>
                <a:latin typeface="Segoe UI Variable Display" pitchFamily="2" charset="0"/>
              </a:rPr>
              <a:t> procedures included with </a:t>
            </a:r>
            <a:r>
              <a:rPr lang="en-US" altLang="zh-CN" b="0" i="0" dirty="0" err="1">
                <a:solidFill>
                  <a:srgbClr val="333333"/>
                </a:solidFill>
                <a:effectLst/>
                <a:latin typeface="Segoe UI Variable Display" pitchFamily="2" charset="0"/>
              </a:rPr>
              <a:t>TransCAD</a:t>
            </a:r>
            <a:r>
              <a:rPr lang="en-US" altLang="zh-CN" b="0" i="0" dirty="0">
                <a:solidFill>
                  <a:srgbClr val="333333"/>
                </a:solidFill>
                <a:effectLst/>
                <a:latin typeface="Segoe UI Variable Display" pitchFamily="2" charset="0"/>
              </a:rPr>
              <a:t> allow for generalized-cost traffic assignment, HOV assignment, multimode vehicle assignment, multiple user class traffic assignment, combined trip distribution/assignment, and assignment with volume-dependent turning delays and signal optimization.</a:t>
            </a:r>
          </a:p>
          <a:p>
            <a:endParaRPr lang="zh-CN" altLang="en-US" dirty="0"/>
          </a:p>
        </p:txBody>
      </p:sp>
      <p:sp>
        <p:nvSpPr>
          <p:cNvPr id="4" name="灯片编号占位符 3"/>
          <p:cNvSpPr>
            <a:spLocks noGrp="1"/>
          </p:cNvSpPr>
          <p:nvPr>
            <p:ph type="sldNum" sz="quarter" idx="5"/>
          </p:nvPr>
        </p:nvSpPr>
        <p:spPr/>
        <p:txBody>
          <a:bodyPr/>
          <a:lstStyle/>
          <a:p>
            <a:fld id="{8FDD9744-DFB5-4F77-845A-5AC8ED8A8604}" type="slidenum">
              <a:rPr lang="en-US" altLang="zh-CN" smtClean="0"/>
              <a:pPr/>
              <a:t>19</a:t>
            </a:fld>
            <a:endParaRPr lang="en-US" altLang="zh-CN"/>
          </a:p>
        </p:txBody>
      </p:sp>
    </p:spTree>
    <p:extLst>
      <p:ext uri="{BB962C8B-B14F-4D97-AF65-F5344CB8AC3E}">
        <p14:creationId xmlns:p14="http://schemas.microsoft.com/office/powerpoint/2010/main" val="1598096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a:t>TransCAD</a:t>
            </a:r>
            <a:r>
              <a:rPr lang="en-US" altLang="zh-CN" dirty="0"/>
              <a:t> also has special tools and procedures for creating and working with transit networks. Transit fares can be specified as either flat or zonal. Using transit networks and fare structures, you can solve shortest path problems and calculate transit path attributes (i.e. skims). You can also have separate and fully integrated networks for non-motorized travel modes. For example, you can include pedestrian links when doing transit network analysis.</a:t>
            </a:r>
          </a:p>
          <a:p>
            <a:endParaRPr lang="en-US" altLang="zh-CN" dirty="0"/>
          </a:p>
          <a:p>
            <a:r>
              <a:rPr lang="en-US" altLang="zh-CN" dirty="0"/>
              <a:t>Transit networks can also be used for performing transit assignment. You can estimate the number of passengers that utilize links in a transit network as a function of transit level of service. These models produce link level and aggregate ridership statistics. </a:t>
            </a:r>
            <a:r>
              <a:rPr lang="en-US" altLang="zh-CN" dirty="0" err="1"/>
              <a:t>TransCAD</a:t>
            </a:r>
            <a:r>
              <a:rPr lang="en-US" altLang="zh-CN" dirty="0"/>
              <a:t> includes an array of sophisticated transit network assignment procedures.</a:t>
            </a:r>
          </a:p>
          <a:p>
            <a:endParaRPr lang="en-US" altLang="zh-CN" dirty="0"/>
          </a:p>
          <a:p>
            <a:r>
              <a:rPr lang="en-US" altLang="zh-CN" dirty="0" err="1"/>
              <a:t>TransCAD</a:t>
            </a:r>
            <a:r>
              <a:rPr lang="en-US" altLang="zh-CN" dirty="0"/>
              <a:t> is the only GIS with specific extensions for public transit. </a:t>
            </a:r>
            <a:r>
              <a:rPr lang="en-US" altLang="zh-CN" dirty="0" err="1"/>
              <a:t>TransCAD</a:t>
            </a:r>
            <a:r>
              <a:rPr lang="en-US" altLang="zh-CN" dirty="0"/>
              <a:t> can perform data management for complex transit systems and has applications in customer information systems, scheduling, and marketing.</a:t>
            </a:r>
            <a:endParaRPr lang="zh-CN" altLang="en-US" dirty="0"/>
          </a:p>
        </p:txBody>
      </p:sp>
      <p:sp>
        <p:nvSpPr>
          <p:cNvPr id="4" name="灯片编号占位符 3"/>
          <p:cNvSpPr>
            <a:spLocks noGrp="1"/>
          </p:cNvSpPr>
          <p:nvPr>
            <p:ph type="sldNum" sz="quarter" idx="5"/>
          </p:nvPr>
        </p:nvSpPr>
        <p:spPr/>
        <p:txBody>
          <a:bodyPr/>
          <a:lstStyle/>
          <a:p>
            <a:fld id="{8FDD9744-DFB5-4F77-845A-5AC8ED8A8604}" type="slidenum">
              <a:rPr lang="en-US" altLang="zh-CN" smtClean="0"/>
              <a:pPr/>
              <a:t>20</a:t>
            </a:fld>
            <a:endParaRPr lang="en-US" altLang="zh-CN"/>
          </a:p>
        </p:txBody>
      </p:sp>
    </p:spTree>
    <p:extLst>
      <p:ext uri="{BB962C8B-B14F-4D97-AF65-F5344CB8AC3E}">
        <p14:creationId xmlns:p14="http://schemas.microsoft.com/office/powerpoint/2010/main" val="1171467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158BFC0-F12D-4F65-843A-5801A3D2120B}" type="slidenum">
              <a:rPr lang="zh-CN" altLang="en-US" smtClean="0"/>
              <a:t>23</a:t>
            </a:fld>
            <a:endParaRPr lang="zh-CN" altLang="en-US"/>
          </a:p>
        </p:txBody>
      </p:sp>
    </p:spTree>
    <p:extLst>
      <p:ext uri="{BB962C8B-B14F-4D97-AF65-F5344CB8AC3E}">
        <p14:creationId xmlns:p14="http://schemas.microsoft.com/office/powerpoint/2010/main" val="1231272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400" dirty="0"/>
              <a:t>Trip Attraction</a:t>
            </a:r>
          </a:p>
          <a:p>
            <a:pPr lvl="1"/>
            <a:r>
              <a:rPr lang="en-US" altLang="zh-CN" sz="1400" dirty="0"/>
              <a:t>The goal of Trip Attraction is to predict the number of trips attracted to each zone or to a particular land use. In many ways, estimating attractions is similar to estimating trip productions. Thus, cross-classification, regression, and discrete choice methods can be used to estimate the number of trips attracted to a zone. </a:t>
            </a:r>
            <a:r>
              <a:rPr lang="en-US" altLang="zh-CN" sz="1400" dirty="0" err="1"/>
              <a:t>TransCAD</a:t>
            </a:r>
            <a:r>
              <a:rPr lang="en-US" altLang="zh-CN" sz="1400" dirty="0"/>
              <a:t> also includes Institute of Transportation Engineers (ITE) trip rate data for calculating trip attraction values for a single land use or mixed land uses.</a:t>
            </a:r>
          </a:p>
          <a:p>
            <a:r>
              <a:rPr lang="en-US" altLang="zh-CN" sz="1400" dirty="0"/>
              <a:t>Trip Balancing</a:t>
            </a:r>
          </a:p>
          <a:p>
            <a:pPr lvl="1"/>
            <a:r>
              <a:rPr lang="en-US" altLang="zh-CN" sz="1400" dirty="0"/>
              <a:t>In trip generation, separate models are used to predict productions and attractions. This invariably leads to a discrepancy between the number of intraregional trips produced in an area and the number of trips attracted to an area. To conserve trips, balancing methods are provided so that the number of attractions equals the number of productions. Trip generation and attraction can be balanced flexibly to productions or attractions or a linear combination thereof.</a:t>
            </a:r>
            <a:endParaRPr lang="zh-CN" altLang="en-US" sz="1400" dirty="0"/>
          </a:p>
          <a:p>
            <a:endParaRPr lang="zh-CN" altLang="en-US" dirty="0"/>
          </a:p>
        </p:txBody>
      </p:sp>
      <p:sp>
        <p:nvSpPr>
          <p:cNvPr id="4" name="灯片编号占位符 3"/>
          <p:cNvSpPr>
            <a:spLocks noGrp="1"/>
          </p:cNvSpPr>
          <p:nvPr>
            <p:ph type="sldNum" sz="quarter" idx="5"/>
          </p:nvPr>
        </p:nvSpPr>
        <p:spPr/>
        <p:txBody>
          <a:bodyPr/>
          <a:lstStyle/>
          <a:p>
            <a:fld id="{8FDD9744-DFB5-4F77-845A-5AC8ED8A8604}" type="slidenum">
              <a:rPr lang="en-US" altLang="zh-CN" smtClean="0"/>
              <a:pPr/>
              <a:t>27</a:t>
            </a:fld>
            <a:endParaRPr lang="en-US" altLang="zh-CN"/>
          </a:p>
        </p:txBody>
      </p:sp>
    </p:spTree>
    <p:extLst>
      <p:ext uri="{BB962C8B-B14F-4D97-AF65-F5344CB8AC3E}">
        <p14:creationId xmlns:p14="http://schemas.microsoft.com/office/powerpoint/2010/main" val="1902538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7F80F-7C4E-419A-B7B0-C3E0B62741D5}" type="slidenum">
              <a:rPr lang="zh-CN" altLang="en-US"/>
              <a:pPr/>
              <a:t>32</a:t>
            </a:fld>
            <a:endParaRPr lang="en-US" altLang="zh-CN"/>
          </a:p>
        </p:txBody>
      </p:sp>
      <p:sp>
        <p:nvSpPr>
          <p:cNvPr id="137218" name="Rectangle 2"/>
          <p:cNvSpPr>
            <a:spLocks noGrp="1" noRot="1" noChangeAspect="1" noChangeArrowheads="1" noTextEdit="1"/>
          </p:cNvSpPr>
          <p:nvPr>
            <p:ph type="sldImg"/>
          </p:nvPr>
        </p:nvSpPr>
        <p:spPr>
          <a:xfrm>
            <a:off x="1096963" y="698500"/>
            <a:ext cx="4664075" cy="3497263"/>
          </a:xfrm>
          <a:ln/>
        </p:spPr>
      </p:sp>
      <p:sp>
        <p:nvSpPr>
          <p:cNvPr id="137219" name="Rectangle 3"/>
          <p:cNvSpPr>
            <a:spLocks noGrp="1" noChangeArrowheads="1"/>
          </p:cNvSpPr>
          <p:nvPr>
            <p:ph type="body" idx="1"/>
          </p:nvPr>
        </p:nvSpPr>
        <p:spPr>
          <a:xfrm>
            <a:off x="685800" y="4429125"/>
            <a:ext cx="5486400" cy="4198938"/>
          </a:xfrm>
        </p:spPr>
        <p:txBody>
          <a:bodyPr/>
          <a:lstStyle/>
          <a:p>
            <a:endParaRPr lang="zh-CN" altLang="en-US" dirty="0"/>
          </a:p>
        </p:txBody>
      </p:sp>
    </p:spTree>
    <p:extLst>
      <p:ext uri="{BB962C8B-B14F-4D97-AF65-F5344CB8AC3E}">
        <p14:creationId xmlns:p14="http://schemas.microsoft.com/office/powerpoint/2010/main" val="2190118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C1C0A3-4D40-4CE2-855E-5838C61EE0E4}" type="slidenum">
              <a:rPr lang="zh-CN" altLang="en-US"/>
              <a:pPr/>
              <a:t>33</a:t>
            </a:fld>
            <a:endParaRPr lang="en-US" altLang="zh-CN"/>
          </a:p>
        </p:txBody>
      </p:sp>
      <p:sp>
        <p:nvSpPr>
          <p:cNvPr id="139266" name="Rectangle 2"/>
          <p:cNvSpPr>
            <a:spLocks noGrp="1" noRot="1" noChangeAspect="1" noChangeArrowheads="1" noTextEdit="1"/>
          </p:cNvSpPr>
          <p:nvPr>
            <p:ph type="sldImg"/>
          </p:nvPr>
        </p:nvSpPr>
        <p:spPr>
          <a:xfrm>
            <a:off x="1096963" y="698500"/>
            <a:ext cx="4664075" cy="3497263"/>
          </a:xfrm>
          <a:ln/>
        </p:spPr>
      </p:sp>
      <p:sp>
        <p:nvSpPr>
          <p:cNvPr id="139267" name="Rectangle 3"/>
          <p:cNvSpPr>
            <a:spLocks noGrp="1" noChangeArrowheads="1"/>
          </p:cNvSpPr>
          <p:nvPr>
            <p:ph type="body" idx="1"/>
          </p:nvPr>
        </p:nvSpPr>
        <p:spPr>
          <a:xfrm>
            <a:off x="685800" y="4429125"/>
            <a:ext cx="5486400" cy="4198938"/>
          </a:xfrm>
        </p:spPr>
        <p:txBody>
          <a:bodyPr/>
          <a:lstStyle/>
          <a:p>
            <a:endParaRPr lang="zh-CN" altLang="en-US"/>
          </a:p>
        </p:txBody>
      </p:sp>
    </p:spTree>
    <p:extLst>
      <p:ext uri="{BB962C8B-B14F-4D97-AF65-F5344CB8AC3E}">
        <p14:creationId xmlns:p14="http://schemas.microsoft.com/office/powerpoint/2010/main" val="36453236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54E1C2-A820-4EB0-8685-EBC87697798E}" type="slidenum">
              <a:rPr lang="zh-CN" altLang="en-US"/>
              <a:pPr/>
              <a:t>34</a:t>
            </a:fld>
            <a:endParaRPr lang="en-US" altLang="zh-CN"/>
          </a:p>
        </p:txBody>
      </p:sp>
      <p:sp>
        <p:nvSpPr>
          <p:cNvPr id="141314" name="Rectangle 2"/>
          <p:cNvSpPr>
            <a:spLocks noGrp="1" noRot="1" noChangeAspect="1" noChangeArrowheads="1" noTextEdit="1"/>
          </p:cNvSpPr>
          <p:nvPr>
            <p:ph type="sldImg"/>
          </p:nvPr>
        </p:nvSpPr>
        <p:spPr>
          <a:xfrm>
            <a:off x="1096963" y="698500"/>
            <a:ext cx="4664075" cy="3497263"/>
          </a:xfrm>
          <a:ln/>
        </p:spPr>
      </p:sp>
      <p:sp>
        <p:nvSpPr>
          <p:cNvPr id="141315" name="Rectangle 3"/>
          <p:cNvSpPr>
            <a:spLocks noGrp="1" noChangeArrowheads="1"/>
          </p:cNvSpPr>
          <p:nvPr>
            <p:ph type="body" idx="1"/>
          </p:nvPr>
        </p:nvSpPr>
        <p:spPr>
          <a:xfrm>
            <a:off x="685800" y="4429125"/>
            <a:ext cx="5486400" cy="4198938"/>
          </a:xfrm>
        </p:spPr>
        <p:txBody>
          <a:bodyPr/>
          <a:lstStyle/>
          <a:p>
            <a:endParaRPr lang="zh-CN" altLang="en-US"/>
          </a:p>
        </p:txBody>
      </p:sp>
    </p:spTree>
    <p:extLst>
      <p:ext uri="{BB962C8B-B14F-4D97-AF65-F5344CB8AC3E}">
        <p14:creationId xmlns:p14="http://schemas.microsoft.com/office/powerpoint/2010/main" val="3580937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347989-6726-404A-BE2B-33C1758BA9EE}" type="slidenum">
              <a:rPr lang="zh-CN" altLang="en-US"/>
              <a:pPr/>
              <a:t>35</a:t>
            </a:fld>
            <a:endParaRPr lang="en-US" altLang="zh-CN"/>
          </a:p>
        </p:txBody>
      </p:sp>
      <p:sp>
        <p:nvSpPr>
          <p:cNvPr id="143362" name="Rectangle 2"/>
          <p:cNvSpPr>
            <a:spLocks noGrp="1" noRot="1" noChangeAspect="1" noChangeArrowheads="1" noTextEdit="1"/>
          </p:cNvSpPr>
          <p:nvPr>
            <p:ph type="sldImg"/>
          </p:nvPr>
        </p:nvSpPr>
        <p:spPr>
          <a:xfrm>
            <a:off x="1096963" y="698500"/>
            <a:ext cx="4664075" cy="3497263"/>
          </a:xfrm>
          <a:ln/>
        </p:spPr>
      </p:sp>
      <p:sp>
        <p:nvSpPr>
          <p:cNvPr id="143363" name="Rectangle 3"/>
          <p:cNvSpPr>
            <a:spLocks noGrp="1" noChangeArrowheads="1"/>
          </p:cNvSpPr>
          <p:nvPr>
            <p:ph type="body" idx="1"/>
          </p:nvPr>
        </p:nvSpPr>
        <p:spPr>
          <a:xfrm>
            <a:off x="685800" y="4429125"/>
            <a:ext cx="5486400" cy="4198938"/>
          </a:xfrm>
        </p:spPr>
        <p:txBody>
          <a:bodyPr/>
          <a:lstStyle/>
          <a:p>
            <a:endParaRPr lang="zh-CN" altLang="en-US"/>
          </a:p>
        </p:txBody>
      </p:sp>
    </p:spTree>
    <p:extLst>
      <p:ext uri="{BB962C8B-B14F-4D97-AF65-F5344CB8AC3E}">
        <p14:creationId xmlns:p14="http://schemas.microsoft.com/office/powerpoint/2010/main" val="526891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B1894D-00C2-4D98-8218-23ADC84C371F}" type="slidenum">
              <a:rPr lang="zh-CN" altLang="en-US"/>
              <a:pPr/>
              <a:t>36</a:t>
            </a:fld>
            <a:endParaRPr lang="en-US" altLang="zh-CN"/>
          </a:p>
        </p:txBody>
      </p:sp>
      <p:sp>
        <p:nvSpPr>
          <p:cNvPr id="145410" name="Rectangle 2"/>
          <p:cNvSpPr>
            <a:spLocks noGrp="1" noRot="1" noChangeAspect="1" noChangeArrowheads="1" noTextEdit="1"/>
          </p:cNvSpPr>
          <p:nvPr>
            <p:ph type="sldImg"/>
          </p:nvPr>
        </p:nvSpPr>
        <p:spPr>
          <a:xfrm>
            <a:off x="1096963" y="698500"/>
            <a:ext cx="4664075" cy="3497263"/>
          </a:xfrm>
          <a:ln/>
        </p:spPr>
      </p:sp>
      <p:sp>
        <p:nvSpPr>
          <p:cNvPr id="145411" name="Rectangle 3"/>
          <p:cNvSpPr>
            <a:spLocks noGrp="1" noChangeArrowheads="1"/>
          </p:cNvSpPr>
          <p:nvPr>
            <p:ph type="body" idx="1"/>
          </p:nvPr>
        </p:nvSpPr>
        <p:spPr>
          <a:xfrm>
            <a:off x="685800" y="4429125"/>
            <a:ext cx="5486400" cy="4198938"/>
          </a:xfrm>
        </p:spPr>
        <p:txBody>
          <a:bodyPr/>
          <a:lstStyle/>
          <a:p>
            <a:endParaRPr lang="zh-CN" altLang="en-US"/>
          </a:p>
        </p:txBody>
      </p:sp>
    </p:spTree>
    <p:extLst>
      <p:ext uri="{BB962C8B-B14F-4D97-AF65-F5344CB8AC3E}">
        <p14:creationId xmlns:p14="http://schemas.microsoft.com/office/powerpoint/2010/main" val="3828990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40AC2F-291C-46BF-9F93-83F07084726F}" type="slidenum">
              <a:rPr lang="zh-CN" altLang="en-US"/>
              <a:pPr/>
              <a:t>37</a:t>
            </a:fld>
            <a:endParaRPr lang="en-US" altLang="zh-CN"/>
          </a:p>
        </p:txBody>
      </p:sp>
      <p:sp>
        <p:nvSpPr>
          <p:cNvPr id="147458" name="Rectangle 2"/>
          <p:cNvSpPr>
            <a:spLocks noGrp="1" noRot="1" noChangeAspect="1" noChangeArrowheads="1" noTextEdit="1"/>
          </p:cNvSpPr>
          <p:nvPr>
            <p:ph type="sldImg"/>
          </p:nvPr>
        </p:nvSpPr>
        <p:spPr>
          <a:xfrm>
            <a:off x="1096963" y="698500"/>
            <a:ext cx="4664075" cy="3497263"/>
          </a:xfrm>
          <a:ln/>
        </p:spPr>
      </p:sp>
      <p:sp>
        <p:nvSpPr>
          <p:cNvPr id="147459" name="Rectangle 3"/>
          <p:cNvSpPr>
            <a:spLocks noGrp="1" noChangeArrowheads="1"/>
          </p:cNvSpPr>
          <p:nvPr>
            <p:ph type="body" idx="1"/>
          </p:nvPr>
        </p:nvSpPr>
        <p:spPr>
          <a:xfrm>
            <a:off x="685800" y="4429125"/>
            <a:ext cx="5486400" cy="4198938"/>
          </a:xfrm>
        </p:spPr>
        <p:txBody>
          <a:bodyPr/>
          <a:lstStyle/>
          <a:p>
            <a:endParaRPr lang="zh-CN" altLang="en-US"/>
          </a:p>
        </p:txBody>
      </p:sp>
    </p:spTree>
    <p:extLst>
      <p:ext uri="{BB962C8B-B14F-4D97-AF65-F5344CB8AC3E}">
        <p14:creationId xmlns:p14="http://schemas.microsoft.com/office/powerpoint/2010/main" val="30164755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863498-74A2-40E3-BD01-2868AA04EC4F}" type="slidenum">
              <a:rPr lang="zh-CN" altLang="en-US"/>
              <a:pPr/>
              <a:t>38</a:t>
            </a:fld>
            <a:endParaRPr lang="en-US" altLang="zh-CN"/>
          </a:p>
        </p:txBody>
      </p:sp>
      <p:sp>
        <p:nvSpPr>
          <p:cNvPr id="149506" name="Rectangle 2"/>
          <p:cNvSpPr>
            <a:spLocks noGrp="1" noRot="1" noChangeAspect="1" noChangeArrowheads="1" noTextEdit="1"/>
          </p:cNvSpPr>
          <p:nvPr>
            <p:ph type="sldImg"/>
          </p:nvPr>
        </p:nvSpPr>
        <p:spPr>
          <a:xfrm>
            <a:off x="1096963" y="698500"/>
            <a:ext cx="4664075" cy="3497263"/>
          </a:xfrm>
          <a:ln/>
        </p:spPr>
      </p:sp>
      <p:sp>
        <p:nvSpPr>
          <p:cNvPr id="149507" name="Rectangle 3"/>
          <p:cNvSpPr>
            <a:spLocks noGrp="1" noChangeArrowheads="1"/>
          </p:cNvSpPr>
          <p:nvPr>
            <p:ph type="body" idx="1"/>
          </p:nvPr>
        </p:nvSpPr>
        <p:spPr>
          <a:xfrm>
            <a:off x="685800" y="4429125"/>
            <a:ext cx="5486400" cy="4198938"/>
          </a:xfrm>
        </p:spPr>
        <p:txBody>
          <a:bodyPr/>
          <a:lstStyle/>
          <a:p>
            <a:endParaRPr lang="zh-CN" altLang="en-US"/>
          </a:p>
        </p:txBody>
      </p:sp>
    </p:spTree>
    <p:extLst>
      <p:ext uri="{BB962C8B-B14F-4D97-AF65-F5344CB8AC3E}">
        <p14:creationId xmlns:p14="http://schemas.microsoft.com/office/powerpoint/2010/main" val="2435967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235ACC-BF48-4E63-BA12-7D1996BF6023}" type="slidenum">
              <a:rPr lang="zh-CN" altLang="en-US"/>
              <a:pPr/>
              <a:t>39</a:t>
            </a:fld>
            <a:endParaRPr lang="en-US" altLang="zh-CN"/>
          </a:p>
        </p:txBody>
      </p:sp>
      <p:sp>
        <p:nvSpPr>
          <p:cNvPr id="151554" name="Rectangle 2"/>
          <p:cNvSpPr>
            <a:spLocks noGrp="1" noRot="1" noChangeAspect="1" noChangeArrowheads="1" noTextEdit="1"/>
          </p:cNvSpPr>
          <p:nvPr>
            <p:ph type="sldImg"/>
          </p:nvPr>
        </p:nvSpPr>
        <p:spPr>
          <a:xfrm>
            <a:off x="1096963" y="698500"/>
            <a:ext cx="4664075" cy="3497263"/>
          </a:xfrm>
          <a:ln/>
        </p:spPr>
      </p:sp>
      <p:sp>
        <p:nvSpPr>
          <p:cNvPr id="151555" name="Rectangle 3"/>
          <p:cNvSpPr>
            <a:spLocks noGrp="1" noChangeArrowheads="1"/>
          </p:cNvSpPr>
          <p:nvPr>
            <p:ph type="body" idx="1"/>
          </p:nvPr>
        </p:nvSpPr>
        <p:spPr>
          <a:xfrm>
            <a:off x="685800" y="4429125"/>
            <a:ext cx="5486400" cy="4198938"/>
          </a:xfrm>
        </p:spPr>
        <p:txBody>
          <a:bodyPr/>
          <a:lstStyle/>
          <a:p>
            <a:endParaRPr lang="zh-CN" altLang="en-US" dirty="0"/>
          </a:p>
        </p:txBody>
      </p:sp>
    </p:spTree>
    <p:extLst>
      <p:ext uri="{BB962C8B-B14F-4D97-AF65-F5344CB8AC3E}">
        <p14:creationId xmlns:p14="http://schemas.microsoft.com/office/powerpoint/2010/main" val="37696736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F4124D-EA8C-480D-9DE3-90E8696E2DED}" type="slidenum">
              <a:rPr lang="zh-CN" altLang="en-US"/>
              <a:pPr/>
              <a:t>40</a:t>
            </a:fld>
            <a:endParaRPr lang="en-US" altLang="zh-CN"/>
          </a:p>
        </p:txBody>
      </p:sp>
      <p:sp>
        <p:nvSpPr>
          <p:cNvPr id="153602" name="Rectangle 2"/>
          <p:cNvSpPr>
            <a:spLocks noGrp="1" noRot="1" noChangeAspect="1" noChangeArrowheads="1" noTextEdit="1"/>
          </p:cNvSpPr>
          <p:nvPr>
            <p:ph type="sldImg"/>
          </p:nvPr>
        </p:nvSpPr>
        <p:spPr>
          <a:xfrm>
            <a:off x="1096963" y="698500"/>
            <a:ext cx="4664075" cy="3497263"/>
          </a:xfrm>
          <a:ln/>
        </p:spPr>
      </p:sp>
      <p:sp>
        <p:nvSpPr>
          <p:cNvPr id="153603" name="Rectangle 3"/>
          <p:cNvSpPr>
            <a:spLocks noGrp="1" noChangeArrowheads="1"/>
          </p:cNvSpPr>
          <p:nvPr>
            <p:ph type="body" idx="1"/>
          </p:nvPr>
        </p:nvSpPr>
        <p:spPr>
          <a:xfrm>
            <a:off x="685800" y="4429125"/>
            <a:ext cx="5486400" cy="4198938"/>
          </a:xfrm>
        </p:spPr>
        <p:txBody>
          <a:bodyPr/>
          <a:lstStyle/>
          <a:p>
            <a:endParaRPr lang="zh-CN" altLang="en-US" dirty="0"/>
          </a:p>
        </p:txBody>
      </p:sp>
    </p:spTree>
    <p:extLst>
      <p:ext uri="{BB962C8B-B14F-4D97-AF65-F5344CB8AC3E}">
        <p14:creationId xmlns:p14="http://schemas.microsoft.com/office/powerpoint/2010/main" val="12642264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grpSp>
        <p:nvGrpSpPr>
          <p:cNvPr id="62466" name="Group 2"/>
          <p:cNvGrpSpPr>
            <a:grpSpLocks/>
          </p:cNvGrpSpPr>
          <p:nvPr/>
        </p:nvGrpSpPr>
        <p:grpSpPr bwMode="auto">
          <a:xfrm>
            <a:off x="0" y="0"/>
            <a:ext cx="9144000" cy="6858000"/>
            <a:chOff x="0" y="0"/>
            <a:chExt cx="5760" cy="4320"/>
          </a:xfrm>
        </p:grpSpPr>
        <p:sp>
          <p:nvSpPr>
            <p:cNvPr id="62467"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2400">
                <a:latin typeface="方正兰亭黑长_GBK" panose="02000000000000000000" pitchFamily="2" charset="-122"/>
                <a:ea typeface="方正兰亭黑长_GBK" panose="02000000000000000000" pitchFamily="2" charset="-122"/>
              </a:endParaRPr>
            </a:p>
          </p:txBody>
        </p:sp>
        <p:sp>
          <p:nvSpPr>
            <p:cNvPr id="62468" name="Rectangle 4"/>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方正兰亭黑长_GBK" panose="02000000000000000000" pitchFamily="2" charset="-122"/>
                <a:ea typeface="方正兰亭黑长_GBK" panose="02000000000000000000" pitchFamily="2" charset="-122"/>
              </a:endParaRPr>
            </a:p>
          </p:txBody>
        </p:sp>
        <p:grpSp>
          <p:nvGrpSpPr>
            <p:cNvPr id="62469" name="Group 5"/>
            <p:cNvGrpSpPr>
              <a:grpSpLocks/>
            </p:cNvGrpSpPr>
            <p:nvPr/>
          </p:nvGrpSpPr>
          <p:grpSpPr bwMode="auto">
            <a:xfrm>
              <a:off x="0" y="672"/>
              <a:ext cx="1806" cy="1989"/>
              <a:chOff x="0" y="672"/>
              <a:chExt cx="1806" cy="1989"/>
            </a:xfrm>
          </p:grpSpPr>
          <p:sp>
            <p:nvSpPr>
              <p:cNvPr id="62470" name="Rectangle 6"/>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方正兰亭黑长_GBK" panose="02000000000000000000" pitchFamily="2" charset="-122"/>
                  <a:ea typeface="方正兰亭黑长_GBK" panose="02000000000000000000" pitchFamily="2" charset="-122"/>
                </a:endParaRPr>
              </a:p>
            </p:txBody>
          </p:sp>
          <p:sp>
            <p:nvSpPr>
              <p:cNvPr id="62471" name="Rectangle 7"/>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方正兰亭黑长_GBK" panose="02000000000000000000" pitchFamily="2" charset="-122"/>
                  <a:ea typeface="方正兰亭黑长_GBK" panose="02000000000000000000" pitchFamily="2" charset="-122"/>
                </a:endParaRPr>
              </a:p>
            </p:txBody>
          </p:sp>
          <p:sp>
            <p:nvSpPr>
              <p:cNvPr id="62472" name="Rectangle 8"/>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方正兰亭黑长_GBK" panose="02000000000000000000" pitchFamily="2" charset="-122"/>
                  <a:ea typeface="方正兰亭黑长_GBK" panose="02000000000000000000" pitchFamily="2" charset="-122"/>
                </a:endParaRPr>
              </a:p>
            </p:txBody>
          </p:sp>
          <p:sp>
            <p:nvSpPr>
              <p:cNvPr id="62473" name="Rectangle 9"/>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方正兰亭黑长_GBK" panose="02000000000000000000" pitchFamily="2" charset="-122"/>
                  <a:ea typeface="方正兰亭黑长_GBK" panose="02000000000000000000" pitchFamily="2" charset="-122"/>
                </a:endParaRPr>
              </a:p>
            </p:txBody>
          </p:sp>
          <p:sp>
            <p:nvSpPr>
              <p:cNvPr id="62474" name="Rectangle 10"/>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方正兰亭黑长_GBK" panose="02000000000000000000" pitchFamily="2" charset="-122"/>
                  <a:ea typeface="方正兰亭黑长_GBK" panose="02000000000000000000" pitchFamily="2" charset="-122"/>
                </a:endParaRPr>
              </a:p>
            </p:txBody>
          </p:sp>
          <p:sp>
            <p:nvSpPr>
              <p:cNvPr id="62475" name="Rectangle 11"/>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方正兰亭黑长_GBK" panose="02000000000000000000" pitchFamily="2" charset="-122"/>
                  <a:ea typeface="方正兰亭黑长_GBK" panose="02000000000000000000" pitchFamily="2" charset="-122"/>
                </a:endParaRPr>
              </a:p>
            </p:txBody>
          </p:sp>
          <p:sp>
            <p:nvSpPr>
              <p:cNvPr id="62476" name="Rectangle 12"/>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方正兰亭黑长_GBK" panose="02000000000000000000" pitchFamily="2" charset="-122"/>
                  <a:ea typeface="方正兰亭黑长_GBK" panose="02000000000000000000" pitchFamily="2" charset="-122"/>
                </a:endParaRPr>
              </a:p>
            </p:txBody>
          </p:sp>
          <p:sp>
            <p:nvSpPr>
              <p:cNvPr id="62477" name="Rectangle 13"/>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方正兰亭黑长_GBK" panose="02000000000000000000" pitchFamily="2" charset="-122"/>
                  <a:ea typeface="方正兰亭黑长_GBK" panose="02000000000000000000" pitchFamily="2" charset="-122"/>
                </a:endParaRPr>
              </a:p>
            </p:txBody>
          </p:sp>
          <p:sp>
            <p:nvSpPr>
              <p:cNvPr id="62478" name="Rectangle 14"/>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方正兰亭黑长_GBK" panose="02000000000000000000" pitchFamily="2" charset="-122"/>
                  <a:ea typeface="方正兰亭黑长_GBK" panose="02000000000000000000" pitchFamily="2" charset="-122"/>
                </a:endParaRPr>
              </a:p>
            </p:txBody>
          </p:sp>
          <p:sp>
            <p:nvSpPr>
              <p:cNvPr id="62479" name="Rectangle 15"/>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方正兰亭黑长_GBK" panose="02000000000000000000" pitchFamily="2" charset="-122"/>
                  <a:ea typeface="方正兰亭黑长_GBK" panose="02000000000000000000" pitchFamily="2" charset="-122"/>
                </a:endParaRPr>
              </a:p>
            </p:txBody>
          </p:sp>
        </p:grpSp>
      </p:grpSp>
      <p:sp>
        <p:nvSpPr>
          <p:cNvPr id="62480" name="Rectangle 16"/>
          <p:cNvSpPr>
            <a:spLocks noGrp="1" noChangeArrowheads="1"/>
          </p:cNvSpPr>
          <p:nvPr>
            <p:ph type="dt" sz="half" idx="2"/>
          </p:nvPr>
        </p:nvSpPr>
        <p:spPr>
          <a:xfrm>
            <a:off x="457200" y="6248400"/>
            <a:ext cx="2133600" cy="457200"/>
          </a:xfrm>
        </p:spPr>
        <p:txBody>
          <a:bodyPr/>
          <a:lstStyle>
            <a:lvl1pPr>
              <a:defRPr>
                <a:latin typeface="方正兰亭黑长_GBK" panose="02000000000000000000" pitchFamily="2" charset="-122"/>
                <a:ea typeface="方正兰亭黑长_GBK" panose="02000000000000000000" pitchFamily="2" charset="-122"/>
              </a:defRPr>
            </a:lvl1pPr>
          </a:lstStyle>
          <a:p>
            <a:endParaRPr lang="zh-CN" altLang="zh-CN"/>
          </a:p>
        </p:txBody>
      </p:sp>
      <p:sp>
        <p:nvSpPr>
          <p:cNvPr id="62481" name="Rectangle 17"/>
          <p:cNvSpPr>
            <a:spLocks noGrp="1" noChangeArrowheads="1"/>
          </p:cNvSpPr>
          <p:nvPr>
            <p:ph type="ftr" sz="quarter" idx="3"/>
          </p:nvPr>
        </p:nvSpPr>
        <p:spPr/>
        <p:txBody>
          <a:bodyPr/>
          <a:lstStyle>
            <a:lvl1pPr>
              <a:defRPr>
                <a:latin typeface="方正兰亭黑长_GBK" panose="02000000000000000000" pitchFamily="2" charset="-122"/>
                <a:ea typeface="方正兰亭黑长_GBK" panose="02000000000000000000" pitchFamily="2" charset="-122"/>
              </a:defRPr>
            </a:lvl1pPr>
          </a:lstStyle>
          <a:p>
            <a:endParaRPr lang="zh-CN" altLang="zh-CN" dirty="0"/>
          </a:p>
        </p:txBody>
      </p:sp>
      <p:sp>
        <p:nvSpPr>
          <p:cNvPr id="62482" name="Rectangle 18"/>
          <p:cNvSpPr>
            <a:spLocks noGrp="1" noChangeArrowheads="1"/>
          </p:cNvSpPr>
          <p:nvPr>
            <p:ph type="sldNum" sz="quarter" idx="4"/>
          </p:nvPr>
        </p:nvSpPr>
        <p:spPr/>
        <p:txBody>
          <a:bodyPr/>
          <a:lstStyle>
            <a:lvl1pPr>
              <a:defRPr>
                <a:latin typeface="方正兰亭黑长_GBK" panose="02000000000000000000" pitchFamily="2" charset="-122"/>
                <a:ea typeface="方正兰亭黑长_GBK" panose="02000000000000000000" pitchFamily="2" charset="-122"/>
              </a:defRPr>
            </a:lvl1pPr>
          </a:lstStyle>
          <a:p>
            <a:fld id="{D48A08D1-F027-4337-9895-E0F616600E21}" type="slidenum">
              <a:rPr lang="en-US" altLang="zh-CN" smtClean="0"/>
              <a:pPr/>
              <a:t>‹#›</a:t>
            </a:fld>
            <a:endParaRPr lang="en-US" altLang="zh-CN"/>
          </a:p>
        </p:txBody>
      </p:sp>
      <p:sp>
        <p:nvSpPr>
          <p:cNvPr id="62483" name="Rectangle 19"/>
          <p:cNvSpPr>
            <a:spLocks noGrp="1" noChangeArrowheads="1"/>
          </p:cNvSpPr>
          <p:nvPr>
            <p:ph type="ctrTitle"/>
          </p:nvPr>
        </p:nvSpPr>
        <p:spPr>
          <a:xfrm>
            <a:off x="2971800" y="1828800"/>
            <a:ext cx="6019800" cy="2209800"/>
          </a:xfrm>
        </p:spPr>
        <p:txBody>
          <a:bodyPr/>
          <a:lstStyle>
            <a:lvl1pPr>
              <a:defRPr sz="4000">
                <a:solidFill>
                  <a:srgbClr val="FFFFFF"/>
                </a:solidFill>
                <a:latin typeface="方正兰亭黑长_GBK" panose="02000000000000000000" pitchFamily="2" charset="-122"/>
                <a:ea typeface="方正兰亭黑长_GBK" panose="02000000000000000000" pitchFamily="2" charset="-122"/>
              </a:defRPr>
            </a:lvl1pPr>
          </a:lstStyle>
          <a:p>
            <a:pPr lvl="0"/>
            <a:r>
              <a:rPr lang="zh-CN" altLang="en-US" noProof="0"/>
              <a:t>单击此处编辑母版标题样式</a:t>
            </a:r>
            <a:endParaRPr lang="zh-CN" altLang="en-US" noProof="0" dirty="0"/>
          </a:p>
        </p:txBody>
      </p:sp>
      <p:sp>
        <p:nvSpPr>
          <p:cNvPr id="62484"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a:latin typeface="方正兰亭黑长_GBK" panose="02000000000000000000" pitchFamily="2" charset="-122"/>
                <a:ea typeface="方正兰亭黑长_GBK" panose="02000000000000000000" pitchFamily="2" charset="-122"/>
              </a:defRPr>
            </a:lvl1pPr>
          </a:lstStyle>
          <a:p>
            <a:pPr lvl="0"/>
            <a:r>
              <a:rPr lang="zh-CN" altLang="en-US" noProof="0"/>
              <a:t>单击此处编辑母版副标题样式</a:t>
            </a:r>
            <a:endParaRPr lang="zh-CN" altLang="en-US" noProof="0" dirty="0"/>
          </a:p>
        </p:txBody>
      </p:sp>
      <p:sp>
        <p:nvSpPr>
          <p:cNvPr id="21" name="Rectangle 6">
            <a:extLst>
              <a:ext uri="{FF2B5EF4-FFF2-40B4-BE49-F238E27FC236}">
                <a16:creationId xmlns:a16="http://schemas.microsoft.com/office/drawing/2014/main" id="{9865EDB7-01A3-4B8F-95B5-7654D73FF894}"/>
              </a:ext>
            </a:extLst>
          </p:cNvPr>
          <p:cNvSpPr>
            <a:spLocks noChangeArrowheads="1"/>
          </p:cNvSpPr>
          <p:nvPr/>
        </p:nvSpPr>
        <p:spPr bwMode="auto">
          <a:xfrm>
            <a:off x="808100" y="0"/>
            <a:ext cx="8335902" cy="360000"/>
          </a:xfrm>
          <a:prstGeom prst="rect">
            <a:avLst/>
          </a:prstGeom>
          <a:gradFill flip="none" rotWithShape="1">
            <a:gsLst>
              <a:gs pos="0">
                <a:srgbClr val="006600">
                  <a:tint val="66000"/>
                  <a:satMod val="160000"/>
                </a:srgbClr>
              </a:gs>
              <a:gs pos="50000">
                <a:srgbClr val="006600">
                  <a:tint val="44500"/>
                  <a:satMod val="160000"/>
                </a:srgbClr>
              </a:gs>
              <a:gs pos="100000">
                <a:srgbClr val="006600">
                  <a:tint val="23500"/>
                  <a:satMod val="160000"/>
                </a:srgbClr>
              </a:gs>
            </a:gsLst>
            <a:path path="circle">
              <a:fillToRect l="100000" t="100000"/>
            </a:path>
            <a:tileRect r="-100000" b="-100000"/>
          </a:gradFill>
          <a:ln>
            <a:noFill/>
          </a:ln>
        </p:spPr>
        <p:txBody>
          <a:bodyPr/>
          <a:lstStyle/>
          <a:p>
            <a:endParaRPr lang="zh-CN" altLang="zh-CN" sz="2400">
              <a:latin typeface="方正兰亭黑长_GBK" panose="02000000000000000000" pitchFamily="2" charset="-122"/>
              <a:ea typeface="方正兰亭黑长_GBK" panose="02000000000000000000" pitchFamily="2" charset="-122"/>
            </a:endParaRPr>
          </a:p>
        </p:txBody>
      </p:sp>
      <p:pic>
        <p:nvPicPr>
          <p:cNvPr id="23" name="图片 22">
            <a:extLst>
              <a:ext uri="{FF2B5EF4-FFF2-40B4-BE49-F238E27FC236}">
                <a16:creationId xmlns:a16="http://schemas.microsoft.com/office/drawing/2014/main" id="{6A527566-2875-45A3-8E35-B50526E81DA5}"/>
              </a:ext>
            </a:extLst>
          </p:cNvPr>
          <p:cNvPicPr>
            <a:picLocks noChangeAspect="1"/>
          </p:cNvPicPr>
          <p:nvPr userDrawn="1"/>
        </p:nvPicPr>
        <p:blipFill>
          <a:blip r:embed="rId2"/>
          <a:stretch>
            <a:fillRect/>
          </a:stretch>
        </p:blipFill>
        <p:spPr>
          <a:xfrm>
            <a:off x="0" y="0"/>
            <a:ext cx="1077467" cy="360000"/>
          </a:xfrm>
          <a:prstGeom prst="rect">
            <a:avLst/>
          </a:prstGeom>
        </p:spPr>
      </p:pic>
    </p:spTree>
    <p:extLst>
      <p:ext uri="{BB962C8B-B14F-4D97-AF65-F5344CB8AC3E}">
        <p14:creationId xmlns:p14="http://schemas.microsoft.com/office/powerpoint/2010/main" val="3940094991"/>
      </p:ext>
    </p:extLst>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3812E0-211C-4DB2-8337-36483A94EA10}"/>
              </a:ext>
            </a:extLst>
          </p:cNvPr>
          <p:cNvSpPr>
            <a:spLocks noGrp="1"/>
          </p:cNvSpPr>
          <p:nvPr>
            <p:ph type="title"/>
          </p:nvPr>
        </p:nvSpPr>
        <p:spPr/>
        <p:txBody>
          <a:bodyPr/>
          <a:lstStyle/>
          <a:p>
            <a:r>
              <a:rPr lang="zh-CN" altLang="en-US" dirty="0"/>
              <a:t>单击此处编辑母版标题样式</a:t>
            </a:r>
          </a:p>
        </p:txBody>
      </p:sp>
      <p:sp>
        <p:nvSpPr>
          <p:cNvPr id="3" name="页脚占位符 2">
            <a:extLst>
              <a:ext uri="{FF2B5EF4-FFF2-40B4-BE49-F238E27FC236}">
                <a16:creationId xmlns:a16="http://schemas.microsoft.com/office/drawing/2014/main" id="{9CAA2C63-10C8-4F9C-9976-0E6D54C1AB52}"/>
              </a:ext>
            </a:extLst>
          </p:cNvPr>
          <p:cNvSpPr>
            <a:spLocks noGrp="1"/>
          </p:cNvSpPr>
          <p:nvPr>
            <p:ph type="ftr" sz="quarter" idx="10"/>
          </p:nvPr>
        </p:nvSpPr>
        <p:spPr/>
        <p:txBody>
          <a:bodyPr/>
          <a:lstStyle/>
          <a:p>
            <a:endParaRPr lang="zh-CN" altLang="zh-CN"/>
          </a:p>
        </p:txBody>
      </p:sp>
      <p:sp>
        <p:nvSpPr>
          <p:cNvPr id="4" name="灯片编号占位符 3">
            <a:extLst>
              <a:ext uri="{FF2B5EF4-FFF2-40B4-BE49-F238E27FC236}">
                <a16:creationId xmlns:a16="http://schemas.microsoft.com/office/drawing/2014/main" id="{141205A5-0F45-4C7E-9EC5-B074EFD2CE95}"/>
              </a:ext>
            </a:extLst>
          </p:cNvPr>
          <p:cNvSpPr>
            <a:spLocks noGrp="1"/>
          </p:cNvSpPr>
          <p:nvPr>
            <p:ph type="sldNum" sz="quarter" idx="11"/>
          </p:nvPr>
        </p:nvSpPr>
        <p:spPr/>
        <p:txBody>
          <a:bodyPr/>
          <a:lstStyle/>
          <a:p>
            <a:fld id="{75F34DD7-16BF-48A5-BC1D-130FE8B30579}" type="slidenum">
              <a:rPr lang="en-US" altLang="zh-CN" smtClean="0"/>
              <a:pPr/>
              <a:t>‹#›</a:t>
            </a:fld>
            <a:endParaRPr lang="en-US" altLang="zh-CN"/>
          </a:p>
        </p:txBody>
      </p:sp>
      <p:sp>
        <p:nvSpPr>
          <p:cNvPr id="5" name="日期占位符 4">
            <a:extLst>
              <a:ext uri="{FF2B5EF4-FFF2-40B4-BE49-F238E27FC236}">
                <a16:creationId xmlns:a16="http://schemas.microsoft.com/office/drawing/2014/main" id="{98ACF6DA-8DC4-4161-9038-615A7F5C2026}"/>
              </a:ext>
            </a:extLst>
          </p:cNvPr>
          <p:cNvSpPr>
            <a:spLocks noGrp="1"/>
          </p:cNvSpPr>
          <p:nvPr>
            <p:ph type="dt" sz="half" idx="12"/>
          </p:nvPr>
        </p:nvSpPr>
        <p:spPr/>
        <p:txBody>
          <a:bodyPr/>
          <a:lstStyle/>
          <a:p>
            <a:endParaRPr lang="zh-CN" altLang="zh-CN" dirty="0"/>
          </a:p>
        </p:txBody>
      </p:sp>
      <p:sp>
        <p:nvSpPr>
          <p:cNvPr id="6" name="Rectangle 15">
            <a:extLst>
              <a:ext uri="{FF2B5EF4-FFF2-40B4-BE49-F238E27FC236}">
                <a16:creationId xmlns:a16="http://schemas.microsoft.com/office/drawing/2014/main" id="{7801AC2D-F3C1-4E0C-8312-538896119060}"/>
              </a:ext>
            </a:extLst>
          </p:cNvPr>
          <p:cNvSpPr>
            <a:spLocks noGrp="1" noChangeArrowheads="1"/>
          </p:cNvSpPr>
          <p:nvPr>
            <p:ph idx="1"/>
          </p:nvPr>
        </p:nvSpPr>
        <p:spPr bwMode="auto">
          <a:xfrm>
            <a:off x="457200" y="1484784"/>
            <a:ext cx="8229600"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baseline="0">
                <a:latin typeface="Arial Narrow" panose="020B0606020202030204" pitchFamily="34" charset="0"/>
                <a:ea typeface="方正兰亭黑长_GBK" panose="02000000000000000000" pitchFamily="2" charset="-122"/>
              </a:defRPr>
            </a:lvl1pPr>
            <a:lvl2pPr>
              <a:defRPr baseline="0">
                <a:latin typeface="Arial Narrow" panose="020B0606020202030204" pitchFamily="34" charset="0"/>
                <a:ea typeface="方正兰亭黑长_GBK" panose="02000000000000000000" pitchFamily="2" charset="-122"/>
              </a:defRPr>
            </a:lvl2pPr>
            <a:lvl3pPr>
              <a:defRPr baseline="0">
                <a:latin typeface="Arial Narrow" panose="020B0606020202030204" pitchFamily="34" charset="0"/>
                <a:ea typeface="方正兰亭黑长_GBK" panose="02000000000000000000" pitchFamily="2" charset="-122"/>
              </a:defRPr>
            </a:lvl3pPr>
            <a:lvl4pPr>
              <a:defRPr baseline="0">
                <a:latin typeface="Arial Narrow" panose="020B0606020202030204" pitchFamily="34" charset="0"/>
                <a:ea typeface="方正兰亭黑长_GBK" panose="02000000000000000000" pitchFamily="2" charset="-122"/>
              </a:defRPr>
            </a:lvl4pPr>
            <a:lvl5pPr>
              <a:defRPr baseline="0">
                <a:latin typeface="Arial Narrow" panose="020B0606020202030204" pitchFamily="34" charset="0"/>
                <a:ea typeface="方正兰亭黑长_GBK" panose="02000000000000000000" pitchFamily="2"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2080882695"/>
      </p:ext>
    </p:extLst>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标题和内容2">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3812E0-211C-4DB2-8337-36483A94EA10}"/>
              </a:ext>
            </a:extLst>
          </p:cNvPr>
          <p:cNvSpPr>
            <a:spLocks noGrp="1"/>
          </p:cNvSpPr>
          <p:nvPr>
            <p:ph type="title"/>
          </p:nvPr>
        </p:nvSpPr>
        <p:spPr>
          <a:solidFill>
            <a:schemeClr val="bg2">
              <a:lumMod val="75000"/>
            </a:schemeClr>
          </a:solidFill>
        </p:spPr>
        <p:txBody>
          <a:bodyPr/>
          <a:lstStyle>
            <a:lvl1pPr>
              <a:defRPr>
                <a:solidFill>
                  <a:schemeClr val="bg1"/>
                </a:solidFill>
              </a:defRPr>
            </a:lvl1pPr>
          </a:lstStyle>
          <a:p>
            <a:r>
              <a:rPr lang="zh-CN" altLang="en-US"/>
              <a:t>单击此处编辑母版标题样式</a:t>
            </a:r>
          </a:p>
        </p:txBody>
      </p:sp>
      <p:sp>
        <p:nvSpPr>
          <p:cNvPr id="3" name="页脚占位符 2">
            <a:extLst>
              <a:ext uri="{FF2B5EF4-FFF2-40B4-BE49-F238E27FC236}">
                <a16:creationId xmlns:a16="http://schemas.microsoft.com/office/drawing/2014/main" id="{9CAA2C63-10C8-4F9C-9976-0E6D54C1AB52}"/>
              </a:ext>
            </a:extLst>
          </p:cNvPr>
          <p:cNvSpPr>
            <a:spLocks noGrp="1"/>
          </p:cNvSpPr>
          <p:nvPr>
            <p:ph type="ftr" sz="quarter" idx="10"/>
          </p:nvPr>
        </p:nvSpPr>
        <p:spPr/>
        <p:txBody>
          <a:bodyPr/>
          <a:lstStyle/>
          <a:p>
            <a:endParaRPr lang="zh-CN" altLang="zh-CN"/>
          </a:p>
        </p:txBody>
      </p:sp>
      <p:sp>
        <p:nvSpPr>
          <p:cNvPr id="4" name="灯片编号占位符 3">
            <a:extLst>
              <a:ext uri="{FF2B5EF4-FFF2-40B4-BE49-F238E27FC236}">
                <a16:creationId xmlns:a16="http://schemas.microsoft.com/office/drawing/2014/main" id="{141205A5-0F45-4C7E-9EC5-B074EFD2CE95}"/>
              </a:ext>
            </a:extLst>
          </p:cNvPr>
          <p:cNvSpPr>
            <a:spLocks noGrp="1"/>
          </p:cNvSpPr>
          <p:nvPr>
            <p:ph type="sldNum" sz="quarter" idx="11"/>
          </p:nvPr>
        </p:nvSpPr>
        <p:spPr/>
        <p:txBody>
          <a:bodyPr/>
          <a:lstStyle/>
          <a:p>
            <a:fld id="{38A13950-2308-4E2E-94AD-C7239187B331}" type="slidenum">
              <a:rPr lang="en-US" altLang="zh-CN" smtClean="0"/>
              <a:pPr/>
              <a:t>‹#›</a:t>
            </a:fld>
            <a:endParaRPr lang="en-US" altLang="zh-CN"/>
          </a:p>
        </p:txBody>
      </p:sp>
      <p:sp>
        <p:nvSpPr>
          <p:cNvPr id="5" name="日期占位符 4">
            <a:extLst>
              <a:ext uri="{FF2B5EF4-FFF2-40B4-BE49-F238E27FC236}">
                <a16:creationId xmlns:a16="http://schemas.microsoft.com/office/drawing/2014/main" id="{98ACF6DA-8DC4-4161-9038-615A7F5C2026}"/>
              </a:ext>
            </a:extLst>
          </p:cNvPr>
          <p:cNvSpPr>
            <a:spLocks noGrp="1"/>
          </p:cNvSpPr>
          <p:nvPr>
            <p:ph type="dt" sz="half" idx="12"/>
          </p:nvPr>
        </p:nvSpPr>
        <p:spPr/>
        <p:txBody>
          <a:bodyPr/>
          <a:lstStyle/>
          <a:p>
            <a:endParaRPr lang="zh-CN" altLang="zh-CN"/>
          </a:p>
        </p:txBody>
      </p:sp>
      <p:sp>
        <p:nvSpPr>
          <p:cNvPr id="6" name="Rectangle 15">
            <a:extLst>
              <a:ext uri="{FF2B5EF4-FFF2-40B4-BE49-F238E27FC236}">
                <a16:creationId xmlns:a16="http://schemas.microsoft.com/office/drawing/2014/main" id="{7801AC2D-F3C1-4E0C-8312-538896119060}"/>
              </a:ext>
            </a:extLst>
          </p:cNvPr>
          <p:cNvSpPr>
            <a:spLocks noGrp="1" noChangeArrowheads="1"/>
          </p:cNvSpPr>
          <p:nvPr>
            <p:ph idx="1"/>
          </p:nvPr>
        </p:nvSpPr>
        <p:spPr bwMode="auto">
          <a:xfrm>
            <a:off x="457200" y="1484784"/>
            <a:ext cx="8229600" cy="4680520"/>
          </a:xfrm>
          <a:prstGeom prst="rect">
            <a:avLst/>
          </a:prstGeom>
          <a:solidFill>
            <a:srgbClr val="99CCFF">
              <a:alpha val="9804"/>
            </a:srgbClr>
          </a:solidFill>
          <a:ln w="6350">
            <a:prstDash val="sysDot"/>
          </a:ln>
        </p:spPr>
        <p:style>
          <a:lnRef idx="2">
            <a:schemeClr val="accent6"/>
          </a:lnRef>
          <a:fillRef idx="1">
            <a:schemeClr val="lt1"/>
          </a:fillRef>
          <a:effectRef idx="0">
            <a:schemeClr val="accent6"/>
          </a:effectRef>
          <a:fontRef idx="none"/>
        </p:style>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3512486090"/>
      </p:ext>
    </p:extLst>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标题和内容3">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3812E0-211C-4DB2-8337-36483A94EA10}"/>
              </a:ext>
            </a:extLst>
          </p:cNvPr>
          <p:cNvSpPr>
            <a:spLocks noGrp="1"/>
          </p:cNvSpPr>
          <p:nvPr>
            <p:ph type="title"/>
          </p:nvPr>
        </p:nvSpPr>
        <p:spPr/>
        <p:txBody>
          <a:bodyPr/>
          <a:lstStyle>
            <a:lvl1pPr>
              <a:defRPr>
                <a:solidFill>
                  <a:srgbClr val="7030A0"/>
                </a:solidFill>
              </a:defRPr>
            </a:lvl1pPr>
          </a:lstStyle>
          <a:p>
            <a:r>
              <a:rPr lang="zh-CN" altLang="en-US"/>
              <a:t>单击此处编辑母版标题样式</a:t>
            </a:r>
          </a:p>
        </p:txBody>
      </p:sp>
      <p:sp>
        <p:nvSpPr>
          <p:cNvPr id="3" name="页脚占位符 2">
            <a:extLst>
              <a:ext uri="{FF2B5EF4-FFF2-40B4-BE49-F238E27FC236}">
                <a16:creationId xmlns:a16="http://schemas.microsoft.com/office/drawing/2014/main" id="{9CAA2C63-10C8-4F9C-9976-0E6D54C1AB52}"/>
              </a:ext>
            </a:extLst>
          </p:cNvPr>
          <p:cNvSpPr>
            <a:spLocks noGrp="1"/>
          </p:cNvSpPr>
          <p:nvPr>
            <p:ph type="ftr" sz="quarter" idx="10"/>
          </p:nvPr>
        </p:nvSpPr>
        <p:spPr/>
        <p:txBody>
          <a:bodyPr/>
          <a:lstStyle/>
          <a:p>
            <a:endParaRPr lang="zh-CN" altLang="zh-CN"/>
          </a:p>
        </p:txBody>
      </p:sp>
      <p:sp>
        <p:nvSpPr>
          <p:cNvPr id="4" name="灯片编号占位符 3">
            <a:extLst>
              <a:ext uri="{FF2B5EF4-FFF2-40B4-BE49-F238E27FC236}">
                <a16:creationId xmlns:a16="http://schemas.microsoft.com/office/drawing/2014/main" id="{141205A5-0F45-4C7E-9EC5-B074EFD2CE95}"/>
              </a:ext>
            </a:extLst>
          </p:cNvPr>
          <p:cNvSpPr>
            <a:spLocks noGrp="1"/>
          </p:cNvSpPr>
          <p:nvPr>
            <p:ph type="sldNum" sz="quarter" idx="11"/>
          </p:nvPr>
        </p:nvSpPr>
        <p:spPr/>
        <p:txBody>
          <a:bodyPr/>
          <a:lstStyle/>
          <a:p>
            <a:fld id="{38A13950-2308-4E2E-94AD-C7239187B331}" type="slidenum">
              <a:rPr lang="en-US" altLang="zh-CN" smtClean="0"/>
              <a:pPr/>
              <a:t>‹#›</a:t>
            </a:fld>
            <a:endParaRPr lang="en-US" altLang="zh-CN"/>
          </a:p>
        </p:txBody>
      </p:sp>
      <p:sp>
        <p:nvSpPr>
          <p:cNvPr id="5" name="日期占位符 4">
            <a:extLst>
              <a:ext uri="{FF2B5EF4-FFF2-40B4-BE49-F238E27FC236}">
                <a16:creationId xmlns:a16="http://schemas.microsoft.com/office/drawing/2014/main" id="{98ACF6DA-8DC4-4161-9038-615A7F5C2026}"/>
              </a:ext>
            </a:extLst>
          </p:cNvPr>
          <p:cNvSpPr>
            <a:spLocks noGrp="1"/>
          </p:cNvSpPr>
          <p:nvPr>
            <p:ph type="dt" sz="half" idx="12"/>
          </p:nvPr>
        </p:nvSpPr>
        <p:spPr/>
        <p:txBody>
          <a:bodyPr/>
          <a:lstStyle/>
          <a:p>
            <a:endParaRPr lang="zh-CN" altLang="zh-CN"/>
          </a:p>
        </p:txBody>
      </p:sp>
      <p:sp>
        <p:nvSpPr>
          <p:cNvPr id="6" name="Rectangle 15">
            <a:extLst>
              <a:ext uri="{FF2B5EF4-FFF2-40B4-BE49-F238E27FC236}">
                <a16:creationId xmlns:a16="http://schemas.microsoft.com/office/drawing/2014/main" id="{7801AC2D-F3C1-4E0C-8312-538896119060}"/>
              </a:ext>
            </a:extLst>
          </p:cNvPr>
          <p:cNvSpPr>
            <a:spLocks noGrp="1" noChangeArrowheads="1"/>
          </p:cNvSpPr>
          <p:nvPr>
            <p:ph idx="1"/>
          </p:nvPr>
        </p:nvSpPr>
        <p:spPr bwMode="auto">
          <a:xfrm>
            <a:off x="457200" y="1484784"/>
            <a:ext cx="8229600" cy="4680520"/>
          </a:xfrm>
          <a:prstGeom prst="rect">
            <a:avLst/>
          </a:prstGeom>
          <a:solidFill>
            <a:srgbClr val="7030A0">
              <a:alpha val="1961"/>
            </a:srgbClr>
          </a:solidFill>
          <a:ln w="6350">
            <a:solidFill>
              <a:srgbClr val="7030A0"/>
            </a:solidFill>
            <a:prstDash val="sysDot"/>
          </a:ln>
        </p:spPr>
        <p:style>
          <a:lnRef idx="2">
            <a:schemeClr val="accent6"/>
          </a:lnRef>
          <a:fillRef idx="1">
            <a:schemeClr val="lt1"/>
          </a:fillRef>
          <a:effectRef idx="0">
            <a:schemeClr val="accent6"/>
          </a:effectRef>
          <a:fontRef idx="none"/>
        </p:style>
        <p:txBody>
          <a:bodyPr vert="horz" wrap="square" lIns="91440" tIns="45720" rIns="91440" bIns="45720" numCol="1" anchor="t" anchorCtr="0" compatLnSpc="1">
            <a:prstTxWarp prst="textNoShape">
              <a:avLst/>
            </a:prstTxWarp>
          </a:bodyPr>
          <a:lstStyle>
            <a:lvl1pPr>
              <a:defRPr baseline="0">
                <a:latin typeface="Arial Narrow" panose="020B0606020202030204" pitchFamily="34" charset="0"/>
              </a:defRPr>
            </a:lvl1pPr>
            <a:lvl2pPr>
              <a:defRPr baseline="0">
                <a:latin typeface="Arial Narrow" panose="020B0606020202030204" pitchFamily="34" charset="0"/>
              </a:defRPr>
            </a:lvl2pPr>
            <a:lvl3pPr>
              <a:defRPr baseline="0"/>
            </a:lvl3pPr>
            <a:lvl4pPr>
              <a:defRPr baseline="0"/>
            </a:lvl4pPr>
            <a:lvl5pPr>
              <a:defRPr baseline="0"/>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740401580"/>
      </p:ext>
    </p:extLst>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标题和内容3">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3812E0-211C-4DB2-8337-36483A94EA10}"/>
              </a:ext>
            </a:extLst>
          </p:cNvPr>
          <p:cNvSpPr>
            <a:spLocks noGrp="1"/>
          </p:cNvSpPr>
          <p:nvPr>
            <p:ph type="title"/>
          </p:nvPr>
        </p:nvSpPr>
        <p:spPr>
          <a:solidFill>
            <a:srgbClr val="7030A0"/>
          </a:solidFill>
        </p:spPr>
        <p:txBody>
          <a:bodyPr/>
          <a:lstStyle>
            <a:lvl1pPr>
              <a:defRPr>
                <a:solidFill>
                  <a:schemeClr val="bg1"/>
                </a:solidFill>
              </a:defRPr>
            </a:lvl1pPr>
          </a:lstStyle>
          <a:p>
            <a:r>
              <a:rPr lang="zh-CN" altLang="en-US"/>
              <a:t>单击此处编辑母版标题样式</a:t>
            </a:r>
          </a:p>
        </p:txBody>
      </p:sp>
      <p:sp>
        <p:nvSpPr>
          <p:cNvPr id="3" name="页脚占位符 2">
            <a:extLst>
              <a:ext uri="{FF2B5EF4-FFF2-40B4-BE49-F238E27FC236}">
                <a16:creationId xmlns:a16="http://schemas.microsoft.com/office/drawing/2014/main" id="{9CAA2C63-10C8-4F9C-9976-0E6D54C1AB52}"/>
              </a:ext>
            </a:extLst>
          </p:cNvPr>
          <p:cNvSpPr>
            <a:spLocks noGrp="1"/>
          </p:cNvSpPr>
          <p:nvPr>
            <p:ph type="ftr" sz="quarter" idx="10"/>
          </p:nvPr>
        </p:nvSpPr>
        <p:spPr/>
        <p:txBody>
          <a:bodyPr/>
          <a:lstStyle/>
          <a:p>
            <a:endParaRPr lang="zh-CN" altLang="zh-CN"/>
          </a:p>
        </p:txBody>
      </p:sp>
      <p:sp>
        <p:nvSpPr>
          <p:cNvPr id="4" name="灯片编号占位符 3">
            <a:extLst>
              <a:ext uri="{FF2B5EF4-FFF2-40B4-BE49-F238E27FC236}">
                <a16:creationId xmlns:a16="http://schemas.microsoft.com/office/drawing/2014/main" id="{141205A5-0F45-4C7E-9EC5-B074EFD2CE95}"/>
              </a:ext>
            </a:extLst>
          </p:cNvPr>
          <p:cNvSpPr>
            <a:spLocks noGrp="1"/>
          </p:cNvSpPr>
          <p:nvPr>
            <p:ph type="sldNum" sz="quarter" idx="11"/>
          </p:nvPr>
        </p:nvSpPr>
        <p:spPr/>
        <p:txBody>
          <a:bodyPr/>
          <a:lstStyle/>
          <a:p>
            <a:fld id="{38A13950-2308-4E2E-94AD-C7239187B331}" type="slidenum">
              <a:rPr lang="en-US" altLang="zh-CN" smtClean="0"/>
              <a:pPr/>
              <a:t>‹#›</a:t>
            </a:fld>
            <a:endParaRPr lang="en-US" altLang="zh-CN"/>
          </a:p>
        </p:txBody>
      </p:sp>
      <p:sp>
        <p:nvSpPr>
          <p:cNvPr id="5" name="日期占位符 4">
            <a:extLst>
              <a:ext uri="{FF2B5EF4-FFF2-40B4-BE49-F238E27FC236}">
                <a16:creationId xmlns:a16="http://schemas.microsoft.com/office/drawing/2014/main" id="{98ACF6DA-8DC4-4161-9038-615A7F5C2026}"/>
              </a:ext>
            </a:extLst>
          </p:cNvPr>
          <p:cNvSpPr>
            <a:spLocks noGrp="1"/>
          </p:cNvSpPr>
          <p:nvPr>
            <p:ph type="dt" sz="half" idx="12"/>
          </p:nvPr>
        </p:nvSpPr>
        <p:spPr/>
        <p:txBody>
          <a:bodyPr/>
          <a:lstStyle/>
          <a:p>
            <a:endParaRPr lang="zh-CN" altLang="zh-CN"/>
          </a:p>
        </p:txBody>
      </p:sp>
      <p:sp>
        <p:nvSpPr>
          <p:cNvPr id="6" name="Rectangle 15">
            <a:extLst>
              <a:ext uri="{FF2B5EF4-FFF2-40B4-BE49-F238E27FC236}">
                <a16:creationId xmlns:a16="http://schemas.microsoft.com/office/drawing/2014/main" id="{7801AC2D-F3C1-4E0C-8312-538896119060}"/>
              </a:ext>
            </a:extLst>
          </p:cNvPr>
          <p:cNvSpPr>
            <a:spLocks noGrp="1" noChangeArrowheads="1"/>
          </p:cNvSpPr>
          <p:nvPr>
            <p:ph idx="1"/>
          </p:nvPr>
        </p:nvSpPr>
        <p:spPr bwMode="auto">
          <a:xfrm>
            <a:off x="457200" y="1484784"/>
            <a:ext cx="8229600" cy="4680520"/>
          </a:xfrm>
          <a:prstGeom prst="rect">
            <a:avLst/>
          </a:prstGeom>
          <a:solidFill>
            <a:srgbClr val="7030A0">
              <a:alpha val="1961"/>
            </a:srgbClr>
          </a:solidFill>
          <a:ln w="6350">
            <a:solidFill>
              <a:srgbClr val="7030A0"/>
            </a:solidFill>
            <a:prstDash val="sysDot"/>
          </a:ln>
        </p:spPr>
        <p:style>
          <a:lnRef idx="2">
            <a:schemeClr val="accent6"/>
          </a:lnRef>
          <a:fillRef idx="1">
            <a:schemeClr val="lt1"/>
          </a:fillRef>
          <a:effectRef idx="0">
            <a:schemeClr val="accent6"/>
          </a:effectRef>
          <a:fontRef idx="none"/>
        </p:style>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2318017220"/>
      </p:ext>
    </p:extLst>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2"/>
            <a:ext cx="7772400" cy="1362075"/>
          </a:xfrm>
        </p:spPr>
        <p:txBody>
          <a:bodyPr anchor="t"/>
          <a:lstStyle>
            <a:lvl1pPr algn="l">
              <a:defRPr sz="3600" b="0" cap="all" baseline="0">
                <a:latin typeface="Arial Narrow" panose="020B0606020202030204" pitchFamily="34" charset="0"/>
              </a:defRPr>
            </a:lvl1pPr>
          </a:lstStyle>
          <a:p>
            <a:r>
              <a:rPr lang="zh-CN" altLang="en-US" dirty="0"/>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b="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dirty="0"/>
              <a:t>单击此处编辑母版文本样式</a:t>
            </a:r>
          </a:p>
        </p:txBody>
      </p:sp>
      <p:sp>
        <p:nvSpPr>
          <p:cNvPr id="4" name="页脚占位符 3"/>
          <p:cNvSpPr>
            <a:spLocks noGrp="1"/>
          </p:cNvSpPr>
          <p:nvPr>
            <p:ph type="ftr" sz="quarter" idx="10"/>
          </p:nvPr>
        </p:nvSpPr>
        <p:spPr/>
        <p:txBody>
          <a:bodyPr/>
          <a:lstStyle>
            <a:lvl1pPr>
              <a:defRPr/>
            </a:lvl1pPr>
          </a:lstStyle>
          <a:p>
            <a:endParaRPr lang="zh-CN" altLang="zh-CN"/>
          </a:p>
        </p:txBody>
      </p:sp>
      <p:sp>
        <p:nvSpPr>
          <p:cNvPr id="5" name="灯片编号占位符 4"/>
          <p:cNvSpPr>
            <a:spLocks noGrp="1"/>
          </p:cNvSpPr>
          <p:nvPr>
            <p:ph type="sldNum" sz="quarter" idx="11"/>
          </p:nvPr>
        </p:nvSpPr>
        <p:spPr/>
        <p:txBody>
          <a:bodyPr/>
          <a:lstStyle>
            <a:lvl1pPr>
              <a:defRPr/>
            </a:lvl1pPr>
          </a:lstStyle>
          <a:p>
            <a:fld id="{7B2AA915-134F-4C07-A6BE-48ABC96D7229}" type="slidenum">
              <a:rPr lang="en-US" altLang="zh-CN" smtClean="0"/>
              <a:pPr/>
              <a:t>‹#›</a:t>
            </a:fld>
            <a:endParaRPr lang="en-US" altLang="zh-CN"/>
          </a:p>
        </p:txBody>
      </p:sp>
      <p:sp>
        <p:nvSpPr>
          <p:cNvPr id="6" name="日期占位符 5"/>
          <p:cNvSpPr>
            <a:spLocks noGrp="1"/>
          </p:cNvSpPr>
          <p:nvPr>
            <p:ph type="dt" sz="half" idx="12"/>
          </p:nvPr>
        </p:nvSpPr>
        <p:spPr/>
        <p:txBody>
          <a:bodyPr/>
          <a:lstStyle>
            <a:lvl1pPr>
              <a:defRPr/>
            </a:lvl1pPr>
          </a:lstStyle>
          <a:p>
            <a:endParaRPr lang="zh-CN" altLang="zh-CN"/>
          </a:p>
        </p:txBody>
      </p:sp>
    </p:spTree>
    <p:extLst>
      <p:ext uri="{BB962C8B-B14F-4D97-AF65-F5344CB8AC3E}">
        <p14:creationId xmlns:p14="http://schemas.microsoft.com/office/powerpoint/2010/main" val="2243220206"/>
      </p:ext>
    </p:extLst>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dirty="0"/>
          </a:p>
        </p:txBody>
      </p:sp>
      <p:sp>
        <p:nvSpPr>
          <p:cNvPr id="3" name="内容占位符 2"/>
          <p:cNvSpPr>
            <a:spLocks noGrp="1"/>
          </p:cNvSpPr>
          <p:nvPr>
            <p:ph sz="half" idx="1" hasCustomPrompt="1"/>
          </p:nvPr>
        </p:nvSpPr>
        <p:spPr>
          <a:xfrm>
            <a:off x="457200" y="1700808"/>
            <a:ext cx="4038600" cy="4464496"/>
          </a:xfrm>
        </p:spPr>
        <p:txBody>
          <a:bodyPr/>
          <a:lstStyle>
            <a:lvl1pPr>
              <a:defRPr sz="2200"/>
            </a:lvl1pPr>
            <a:lvl2pPr>
              <a:defRPr sz="2200"/>
            </a:lvl2pPr>
            <a:lvl3pPr>
              <a:defRPr sz="1800"/>
            </a:lvl3pPr>
            <a:lvl4pPr>
              <a:defRPr sz="1800"/>
            </a:lvl4pPr>
            <a:lvl5pPr>
              <a:defRPr sz="1600"/>
            </a:lvl5pPr>
            <a:lvl6pPr>
              <a:defRPr sz="1800"/>
            </a:lvl6pPr>
            <a:lvl7pPr>
              <a:defRPr sz="1800"/>
            </a:lvl7pPr>
            <a:lvl8pPr>
              <a:defRPr sz="1800"/>
            </a:lvl8pPr>
            <a:lvl9pPr>
              <a:defRPr sz="1800"/>
            </a:lvl9pPr>
          </a:lstStyle>
          <a:p>
            <a:pPr lvl="0"/>
            <a:r>
              <a:rPr lang="zh-CN" altLang="en-US" dirty="0"/>
              <a:t>一级</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内容占位符 3"/>
          <p:cNvSpPr>
            <a:spLocks noGrp="1"/>
          </p:cNvSpPr>
          <p:nvPr>
            <p:ph sz="half" idx="2"/>
          </p:nvPr>
        </p:nvSpPr>
        <p:spPr>
          <a:xfrm>
            <a:off x="4648200" y="1700808"/>
            <a:ext cx="4038600" cy="4464496"/>
          </a:xfrm>
        </p:spPr>
        <p:txBody>
          <a:bodyPr/>
          <a:lstStyle>
            <a:lvl1pPr>
              <a:defRPr sz="2200"/>
            </a:lvl1pPr>
            <a:lvl2pPr>
              <a:defRPr sz="2200"/>
            </a:lvl2pPr>
            <a:lvl3pPr>
              <a:defRPr sz="1800"/>
            </a:lvl3pPr>
            <a:lvl4pPr>
              <a:defRPr sz="1800"/>
            </a:lvl4pPr>
            <a:lvl5pPr>
              <a:defRPr sz="16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页脚占位符 4"/>
          <p:cNvSpPr>
            <a:spLocks noGrp="1"/>
          </p:cNvSpPr>
          <p:nvPr>
            <p:ph type="ftr" sz="quarter" idx="10"/>
          </p:nvPr>
        </p:nvSpPr>
        <p:spPr/>
        <p:txBody>
          <a:bodyPr/>
          <a:lstStyle>
            <a:lvl1pPr>
              <a:defRPr/>
            </a:lvl1pPr>
          </a:lstStyle>
          <a:p>
            <a:endParaRPr lang="zh-CN" altLang="zh-CN"/>
          </a:p>
        </p:txBody>
      </p:sp>
      <p:sp>
        <p:nvSpPr>
          <p:cNvPr id="6" name="灯片编号占位符 5"/>
          <p:cNvSpPr>
            <a:spLocks noGrp="1"/>
          </p:cNvSpPr>
          <p:nvPr>
            <p:ph type="sldNum" sz="quarter" idx="11"/>
          </p:nvPr>
        </p:nvSpPr>
        <p:spPr/>
        <p:txBody>
          <a:bodyPr/>
          <a:lstStyle>
            <a:lvl1pPr>
              <a:defRPr/>
            </a:lvl1pPr>
          </a:lstStyle>
          <a:p>
            <a:fld id="{3A8BDC8F-7F7F-48EF-BA2A-6B95C57E927E}" type="slidenum">
              <a:rPr lang="en-US" altLang="zh-CN" smtClean="0"/>
              <a:pPr/>
              <a:t>‹#›</a:t>
            </a:fld>
            <a:endParaRPr lang="en-US" altLang="zh-CN"/>
          </a:p>
        </p:txBody>
      </p:sp>
      <p:sp>
        <p:nvSpPr>
          <p:cNvPr id="7" name="日期占位符 6"/>
          <p:cNvSpPr>
            <a:spLocks noGrp="1"/>
          </p:cNvSpPr>
          <p:nvPr>
            <p:ph type="dt" sz="half" idx="12"/>
          </p:nvPr>
        </p:nvSpPr>
        <p:spPr/>
        <p:txBody>
          <a:bodyPr/>
          <a:lstStyle>
            <a:lvl1pPr>
              <a:defRPr/>
            </a:lvl1pPr>
          </a:lstStyle>
          <a:p>
            <a:endParaRPr lang="zh-CN" altLang="zh-CN"/>
          </a:p>
        </p:txBody>
      </p:sp>
    </p:spTree>
    <p:extLst>
      <p:ext uri="{BB962C8B-B14F-4D97-AF65-F5344CB8AC3E}">
        <p14:creationId xmlns:p14="http://schemas.microsoft.com/office/powerpoint/2010/main" val="1200394617"/>
      </p:ext>
    </p:extLst>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endParaRPr lang="zh-CN" altLang="zh-CN"/>
          </a:p>
        </p:txBody>
      </p:sp>
      <p:sp>
        <p:nvSpPr>
          <p:cNvPr id="4" name="灯片编号占位符 3"/>
          <p:cNvSpPr>
            <a:spLocks noGrp="1"/>
          </p:cNvSpPr>
          <p:nvPr>
            <p:ph type="sldNum" sz="quarter" idx="11"/>
          </p:nvPr>
        </p:nvSpPr>
        <p:spPr/>
        <p:txBody>
          <a:bodyPr/>
          <a:lstStyle>
            <a:lvl1pPr>
              <a:defRPr/>
            </a:lvl1pPr>
          </a:lstStyle>
          <a:p>
            <a:fld id="{9DF65F79-B6EA-4840-8F3D-CD67DD164B5F}" type="slidenum">
              <a:rPr lang="en-US" altLang="zh-CN" smtClean="0"/>
              <a:pPr/>
              <a:t>‹#›</a:t>
            </a:fld>
            <a:endParaRPr lang="en-US" altLang="zh-CN"/>
          </a:p>
        </p:txBody>
      </p:sp>
      <p:sp>
        <p:nvSpPr>
          <p:cNvPr id="5" name="日期占位符 4"/>
          <p:cNvSpPr>
            <a:spLocks noGrp="1"/>
          </p:cNvSpPr>
          <p:nvPr>
            <p:ph type="dt" sz="half" idx="12"/>
          </p:nvPr>
        </p:nvSpPr>
        <p:spPr/>
        <p:txBody>
          <a:bodyPr/>
          <a:lstStyle>
            <a:lvl1pPr>
              <a:defRPr/>
            </a:lvl1pPr>
          </a:lstStyle>
          <a:p>
            <a:endParaRPr lang="zh-CN" altLang="zh-CN"/>
          </a:p>
        </p:txBody>
      </p:sp>
    </p:spTree>
    <p:extLst>
      <p:ext uri="{BB962C8B-B14F-4D97-AF65-F5344CB8AC3E}">
        <p14:creationId xmlns:p14="http://schemas.microsoft.com/office/powerpoint/2010/main" val="3196128885"/>
      </p:ext>
    </p:extLst>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endParaRPr lang="zh-CN" altLang="zh-CN"/>
          </a:p>
        </p:txBody>
      </p:sp>
      <p:sp>
        <p:nvSpPr>
          <p:cNvPr id="3" name="灯片编号占位符 2"/>
          <p:cNvSpPr>
            <a:spLocks noGrp="1"/>
          </p:cNvSpPr>
          <p:nvPr>
            <p:ph type="sldNum" sz="quarter" idx="11"/>
          </p:nvPr>
        </p:nvSpPr>
        <p:spPr/>
        <p:txBody>
          <a:bodyPr/>
          <a:lstStyle>
            <a:lvl1pPr>
              <a:defRPr/>
            </a:lvl1pPr>
          </a:lstStyle>
          <a:p>
            <a:fld id="{B8995973-3354-4395-8B45-9EB5A4E49E51}" type="slidenum">
              <a:rPr lang="en-US" altLang="zh-CN" smtClean="0"/>
              <a:pPr/>
              <a:t>‹#›</a:t>
            </a:fld>
            <a:endParaRPr lang="en-US" altLang="zh-CN"/>
          </a:p>
        </p:txBody>
      </p:sp>
      <p:sp>
        <p:nvSpPr>
          <p:cNvPr id="4" name="日期占位符 3"/>
          <p:cNvSpPr>
            <a:spLocks noGrp="1"/>
          </p:cNvSpPr>
          <p:nvPr>
            <p:ph type="dt" sz="half" idx="12"/>
          </p:nvPr>
        </p:nvSpPr>
        <p:spPr/>
        <p:txBody>
          <a:bodyPr/>
          <a:lstStyle>
            <a:lvl1pPr>
              <a:defRPr/>
            </a:lvl1pPr>
          </a:lstStyle>
          <a:p>
            <a:endParaRPr lang="zh-CN" altLang="zh-CN"/>
          </a:p>
        </p:txBody>
      </p:sp>
    </p:spTree>
    <p:extLst>
      <p:ext uri="{BB962C8B-B14F-4D97-AF65-F5344CB8AC3E}">
        <p14:creationId xmlns:p14="http://schemas.microsoft.com/office/powerpoint/2010/main" val="3017331875"/>
      </p:ext>
    </p:extLst>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页脚占位符 3"/>
          <p:cNvSpPr>
            <a:spLocks noGrp="1"/>
          </p:cNvSpPr>
          <p:nvPr>
            <p:ph type="ftr" sz="quarter" idx="10"/>
          </p:nvPr>
        </p:nvSpPr>
        <p:spPr/>
        <p:txBody>
          <a:bodyPr/>
          <a:lstStyle>
            <a:lvl1pPr>
              <a:defRPr/>
            </a:lvl1pPr>
          </a:lstStyle>
          <a:p>
            <a:endParaRPr lang="zh-CN" altLang="zh-CN"/>
          </a:p>
        </p:txBody>
      </p:sp>
      <p:sp>
        <p:nvSpPr>
          <p:cNvPr id="5" name="灯片编号占位符 4"/>
          <p:cNvSpPr>
            <a:spLocks noGrp="1"/>
          </p:cNvSpPr>
          <p:nvPr>
            <p:ph type="sldNum" sz="quarter" idx="11"/>
          </p:nvPr>
        </p:nvSpPr>
        <p:spPr/>
        <p:txBody>
          <a:bodyPr/>
          <a:lstStyle>
            <a:lvl1pPr>
              <a:defRPr/>
            </a:lvl1pPr>
          </a:lstStyle>
          <a:p>
            <a:fld id="{8AE8BD28-CA10-4C41-AEFD-6F7541DA9AE1}" type="slidenum">
              <a:rPr lang="en-US" altLang="zh-CN" smtClean="0"/>
              <a:pPr/>
              <a:t>‹#›</a:t>
            </a:fld>
            <a:endParaRPr lang="en-US" altLang="zh-CN"/>
          </a:p>
        </p:txBody>
      </p:sp>
      <p:sp>
        <p:nvSpPr>
          <p:cNvPr id="6" name="日期占位符 5"/>
          <p:cNvSpPr>
            <a:spLocks noGrp="1"/>
          </p:cNvSpPr>
          <p:nvPr>
            <p:ph type="dt" sz="half" idx="12"/>
          </p:nvPr>
        </p:nvSpPr>
        <p:spPr/>
        <p:txBody>
          <a:bodyPr/>
          <a:lstStyle>
            <a:lvl1pPr>
              <a:defRPr/>
            </a:lvl1pPr>
          </a:lstStyle>
          <a:p>
            <a:endParaRPr lang="zh-CN" altLang="zh-CN"/>
          </a:p>
        </p:txBody>
      </p:sp>
    </p:spTree>
    <p:extLst>
      <p:ext uri="{BB962C8B-B14F-4D97-AF65-F5344CB8AC3E}">
        <p14:creationId xmlns:p14="http://schemas.microsoft.com/office/powerpoint/2010/main" val="3625603308"/>
      </p:ext>
    </p:extLst>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812360" y="457200"/>
            <a:ext cx="874440" cy="5410200"/>
          </a:xfrm>
        </p:spPr>
        <p:txBody>
          <a:bodyPr vert="eaVert"/>
          <a:lstStyle/>
          <a:p>
            <a:r>
              <a:rPr lang="zh-CN" altLang="en-US"/>
              <a:t>单击此处编辑母版标题样式</a:t>
            </a:r>
            <a:endParaRPr lang="zh-CN" altLang="en-US" dirty="0"/>
          </a:p>
        </p:txBody>
      </p:sp>
      <p:sp>
        <p:nvSpPr>
          <p:cNvPr id="3" name="竖排文字占位符 2"/>
          <p:cNvSpPr>
            <a:spLocks noGrp="1"/>
          </p:cNvSpPr>
          <p:nvPr>
            <p:ph type="body" orient="vert" idx="1"/>
          </p:nvPr>
        </p:nvSpPr>
        <p:spPr>
          <a:xfrm>
            <a:off x="457201" y="457200"/>
            <a:ext cx="7211144" cy="5410200"/>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页脚占位符 3"/>
          <p:cNvSpPr>
            <a:spLocks noGrp="1"/>
          </p:cNvSpPr>
          <p:nvPr>
            <p:ph type="ftr" sz="quarter" idx="10"/>
          </p:nvPr>
        </p:nvSpPr>
        <p:spPr/>
        <p:txBody>
          <a:bodyPr/>
          <a:lstStyle>
            <a:lvl1pPr>
              <a:defRPr/>
            </a:lvl1pPr>
          </a:lstStyle>
          <a:p>
            <a:endParaRPr lang="zh-CN" altLang="zh-CN"/>
          </a:p>
        </p:txBody>
      </p:sp>
      <p:sp>
        <p:nvSpPr>
          <p:cNvPr id="5" name="灯片编号占位符 4"/>
          <p:cNvSpPr>
            <a:spLocks noGrp="1"/>
          </p:cNvSpPr>
          <p:nvPr>
            <p:ph type="sldNum" sz="quarter" idx="11"/>
          </p:nvPr>
        </p:nvSpPr>
        <p:spPr/>
        <p:txBody>
          <a:bodyPr/>
          <a:lstStyle>
            <a:lvl1pPr>
              <a:defRPr/>
            </a:lvl1pPr>
          </a:lstStyle>
          <a:p>
            <a:fld id="{F18CB0F6-C3E3-497A-9F07-A5EF31BE363C}" type="slidenum">
              <a:rPr lang="en-US" altLang="zh-CN" smtClean="0"/>
              <a:pPr/>
              <a:t>‹#›</a:t>
            </a:fld>
            <a:endParaRPr lang="en-US" altLang="zh-CN"/>
          </a:p>
        </p:txBody>
      </p:sp>
      <p:sp>
        <p:nvSpPr>
          <p:cNvPr id="6" name="日期占位符 5"/>
          <p:cNvSpPr>
            <a:spLocks noGrp="1"/>
          </p:cNvSpPr>
          <p:nvPr>
            <p:ph type="dt" sz="half" idx="12"/>
          </p:nvPr>
        </p:nvSpPr>
        <p:spPr/>
        <p:txBody>
          <a:bodyPr/>
          <a:lstStyle>
            <a:lvl1pPr>
              <a:defRPr/>
            </a:lvl1pPr>
          </a:lstStyle>
          <a:p>
            <a:endParaRPr lang="zh-CN" altLang="zh-CN"/>
          </a:p>
        </p:txBody>
      </p:sp>
    </p:spTree>
    <p:extLst>
      <p:ext uri="{BB962C8B-B14F-4D97-AF65-F5344CB8AC3E}">
        <p14:creationId xmlns:p14="http://schemas.microsoft.com/office/powerpoint/2010/main" val="2948385288"/>
      </p:ext>
    </p:extLst>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200"/>
            <a:ext cx="8229600" cy="811560"/>
          </a:xfrm>
        </p:spPr>
        <p:txBody>
          <a:bodyPr/>
          <a:lstStyle/>
          <a:p>
            <a:r>
              <a:rPr lang="zh-CN" altLang="en-US"/>
              <a:t>单击此处编辑母版标题样式</a:t>
            </a:r>
            <a:endParaRPr lang="zh-CN" altLang="en-US" dirty="0"/>
          </a:p>
        </p:txBody>
      </p:sp>
      <p:sp>
        <p:nvSpPr>
          <p:cNvPr id="3" name="文本占位符 2"/>
          <p:cNvSpPr>
            <a:spLocks noGrp="1"/>
          </p:cNvSpPr>
          <p:nvPr>
            <p:ph type="body" sz="half" idx="1"/>
          </p:nvPr>
        </p:nvSpPr>
        <p:spPr>
          <a:xfrm>
            <a:off x="457200" y="1412776"/>
            <a:ext cx="4038600" cy="4752528"/>
          </a:xfrm>
          <a:ln w="6350">
            <a:prstDash val="sysDot"/>
          </a:ln>
        </p:spPr>
        <p:style>
          <a:lnRef idx="2">
            <a:schemeClr val="accent5"/>
          </a:lnRef>
          <a:fillRef idx="1">
            <a:schemeClr val="lt1"/>
          </a:fillRef>
          <a:effectRef idx="0">
            <a:schemeClr val="accent5"/>
          </a:effectRef>
          <a:fontRef idx="none"/>
        </p:style>
        <p:txBody>
          <a:bodyPr/>
          <a:lstStyle>
            <a:lvl1pPr>
              <a:defRPr sz="2200" baseline="0"/>
            </a:lvl1pPr>
            <a:lvl2pPr>
              <a:defRPr sz="2000"/>
            </a:lvl2pPr>
            <a:lvl3pPr>
              <a:defRPr sz="1800"/>
            </a:lvl3pPr>
            <a:lvl4pPr>
              <a:defRPr sz="1600"/>
            </a:lvl4pPr>
            <a:lvl5pPr>
              <a:defRPr sz="1400"/>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内容占位符 3"/>
          <p:cNvSpPr>
            <a:spLocks noGrp="1"/>
          </p:cNvSpPr>
          <p:nvPr>
            <p:ph sz="quarter" idx="2"/>
          </p:nvPr>
        </p:nvSpPr>
        <p:spPr>
          <a:xfrm>
            <a:off x="4648200" y="1412776"/>
            <a:ext cx="4038600" cy="2340000"/>
          </a:xfrm>
          <a:ln w="6350">
            <a:prstDash val="sysDot"/>
          </a:ln>
        </p:spPr>
        <p:style>
          <a:lnRef idx="2">
            <a:schemeClr val="accent5"/>
          </a:lnRef>
          <a:fillRef idx="1">
            <a:schemeClr val="lt1"/>
          </a:fillRef>
          <a:effectRef idx="0">
            <a:schemeClr val="accent5"/>
          </a:effectRef>
          <a:fontRef idx="none"/>
        </p:style>
        <p:txBody>
          <a:bodyPr/>
          <a:lstStyle>
            <a:lvl1pPr>
              <a:defRPr sz="2200"/>
            </a:lvl1pPr>
            <a:lvl2pPr>
              <a:defRPr sz="2000"/>
            </a:lvl2pPr>
            <a:lvl3pPr>
              <a:defRPr sz="1800"/>
            </a:lvl3pPr>
            <a:lvl4pPr>
              <a:defRPr sz="1600"/>
            </a:lvl4pPr>
            <a:lvl5pPr>
              <a:defRPr sz="1400"/>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内容占位符 4"/>
          <p:cNvSpPr>
            <a:spLocks noGrp="1"/>
          </p:cNvSpPr>
          <p:nvPr>
            <p:ph sz="quarter" idx="3"/>
          </p:nvPr>
        </p:nvSpPr>
        <p:spPr>
          <a:xfrm>
            <a:off x="4648200" y="3825304"/>
            <a:ext cx="4038600" cy="2340000"/>
          </a:xfrm>
          <a:ln w="6350">
            <a:prstDash val="sysDot"/>
          </a:ln>
        </p:spPr>
        <p:style>
          <a:lnRef idx="2">
            <a:schemeClr val="accent5"/>
          </a:lnRef>
          <a:fillRef idx="1">
            <a:schemeClr val="lt1"/>
          </a:fillRef>
          <a:effectRef idx="0">
            <a:schemeClr val="accent5"/>
          </a:effectRef>
          <a:fontRef idx="none"/>
        </p:style>
        <p:txBody>
          <a:bodyPr/>
          <a:lstStyle>
            <a:lvl1pPr>
              <a:defRPr sz="2200"/>
            </a:lvl1pPr>
            <a:lvl2pPr>
              <a:defRPr sz="2000"/>
            </a:lvl2pPr>
            <a:lvl3pPr>
              <a:defRPr sz="1800"/>
            </a:lvl3pPr>
            <a:lvl4pPr>
              <a:defRPr sz="1600"/>
            </a:lvl4pPr>
            <a:lvl5pPr>
              <a:defRPr sz="1400"/>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页脚占位符 5"/>
          <p:cNvSpPr>
            <a:spLocks noGrp="1"/>
          </p:cNvSpPr>
          <p:nvPr>
            <p:ph type="ftr" sz="quarter" idx="10"/>
          </p:nvPr>
        </p:nvSpPr>
        <p:spPr>
          <a:xfrm>
            <a:off x="3124200" y="6248400"/>
            <a:ext cx="2895600" cy="457200"/>
          </a:xfrm>
        </p:spPr>
        <p:txBody>
          <a:bodyPr/>
          <a:lstStyle>
            <a:lvl1pPr>
              <a:defRPr/>
            </a:lvl1pPr>
          </a:lstStyle>
          <a:p>
            <a:endParaRPr lang="zh-CN" altLang="zh-CN"/>
          </a:p>
        </p:txBody>
      </p:sp>
      <p:sp>
        <p:nvSpPr>
          <p:cNvPr id="7" name="灯片编号占位符 6"/>
          <p:cNvSpPr>
            <a:spLocks noGrp="1"/>
          </p:cNvSpPr>
          <p:nvPr>
            <p:ph type="sldNum" sz="quarter" idx="11"/>
          </p:nvPr>
        </p:nvSpPr>
        <p:spPr>
          <a:xfrm>
            <a:off x="6553200" y="6248400"/>
            <a:ext cx="2133600" cy="457200"/>
          </a:xfrm>
        </p:spPr>
        <p:txBody>
          <a:bodyPr/>
          <a:lstStyle>
            <a:lvl1pPr>
              <a:defRPr/>
            </a:lvl1pPr>
          </a:lstStyle>
          <a:p>
            <a:fld id="{38A13950-2308-4E2E-94AD-C7239187B331}" type="slidenum">
              <a:rPr lang="en-US" altLang="zh-CN" smtClean="0"/>
              <a:pPr/>
              <a:t>‹#›</a:t>
            </a:fld>
            <a:endParaRPr lang="en-US" altLang="zh-CN"/>
          </a:p>
        </p:txBody>
      </p:sp>
      <p:sp>
        <p:nvSpPr>
          <p:cNvPr id="8" name="日期占位符 7"/>
          <p:cNvSpPr>
            <a:spLocks noGrp="1"/>
          </p:cNvSpPr>
          <p:nvPr>
            <p:ph type="dt" sz="half" idx="12"/>
          </p:nvPr>
        </p:nvSpPr>
        <p:spPr>
          <a:xfrm>
            <a:off x="457200" y="6245225"/>
            <a:ext cx="2133600" cy="476250"/>
          </a:xfrm>
        </p:spPr>
        <p:txBody>
          <a:bodyPr/>
          <a:lstStyle>
            <a:lvl1pPr>
              <a:defRPr/>
            </a:lvl1pPr>
          </a:lstStyle>
          <a:p>
            <a:endParaRPr lang="zh-CN" altLang="zh-CN"/>
          </a:p>
        </p:txBody>
      </p:sp>
    </p:spTree>
    <p:extLst>
      <p:ext uri="{BB962C8B-B14F-4D97-AF65-F5344CB8AC3E}">
        <p14:creationId xmlns:p14="http://schemas.microsoft.com/office/powerpoint/2010/main" val="727116199"/>
      </p:ext>
    </p:extLst>
  </p:cSld>
  <p:clrMapOvr>
    <a:masterClrMapping/>
  </p:clrMapOvr>
  <p:transition spd="med">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标题和内容在文本之上">
    <p:spTree>
      <p:nvGrpSpPr>
        <p:cNvPr id="1" name=""/>
        <p:cNvGrpSpPr/>
        <p:nvPr/>
      </p:nvGrpSpPr>
      <p:grpSpPr>
        <a:xfrm>
          <a:off x="0" y="0"/>
          <a:ext cx="0" cy="0"/>
          <a:chOff x="0" y="0"/>
          <a:chExt cx="0" cy="0"/>
        </a:xfrm>
      </p:grpSpPr>
      <p:sp>
        <p:nvSpPr>
          <p:cNvPr id="2" name="标题 1"/>
          <p:cNvSpPr>
            <a:spLocks noGrp="1"/>
          </p:cNvSpPr>
          <p:nvPr>
            <p:ph type="title"/>
          </p:nvPr>
        </p:nvSpPr>
        <p:spPr>
          <a:xfrm>
            <a:off x="251521" y="404663"/>
            <a:ext cx="8712968" cy="1053563"/>
          </a:xfrm>
        </p:spPr>
        <p:txBody>
          <a:bodyPr/>
          <a:lstStyle/>
          <a:p>
            <a:r>
              <a:rPr lang="zh-CN" altLang="en-US"/>
              <a:t>单击此处编辑母版标题样式</a:t>
            </a:r>
          </a:p>
        </p:txBody>
      </p:sp>
      <p:sp>
        <p:nvSpPr>
          <p:cNvPr id="3" name="内容占位符 2"/>
          <p:cNvSpPr>
            <a:spLocks noGrp="1"/>
          </p:cNvSpPr>
          <p:nvPr>
            <p:ph sz="half" idx="1"/>
          </p:nvPr>
        </p:nvSpPr>
        <p:spPr>
          <a:xfrm>
            <a:off x="251521" y="1566212"/>
            <a:ext cx="8712968" cy="2294837"/>
          </a:xfrm>
        </p:spPr>
        <p:txBody>
          <a:bodyPr/>
          <a:lstStyle>
            <a:lvl1pPr>
              <a:defRPr sz="2200"/>
            </a:lvl1pPr>
            <a:lvl2pPr>
              <a:defRPr sz="2000"/>
            </a:lvl2pPr>
            <a:lvl3pPr>
              <a:defRPr sz="1800"/>
            </a:lvl3pPr>
            <a:lvl4pPr>
              <a:defRPr sz="1600"/>
            </a:lvl4pPr>
            <a:lvl5pPr>
              <a:defRPr sz="1400"/>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页脚占位符 4"/>
          <p:cNvSpPr>
            <a:spLocks noGrp="1"/>
          </p:cNvSpPr>
          <p:nvPr>
            <p:ph type="ftr" sz="quarter" idx="10"/>
          </p:nvPr>
        </p:nvSpPr>
        <p:spPr>
          <a:xfrm>
            <a:off x="2767014" y="6524625"/>
            <a:ext cx="3608387" cy="342900"/>
          </a:xfrm>
        </p:spPr>
        <p:txBody>
          <a:bodyPr/>
          <a:lstStyle>
            <a:lvl1pPr>
              <a:defRPr/>
            </a:lvl1pPr>
          </a:lstStyle>
          <a:p>
            <a:endParaRPr lang="zh-CN" altLang="zh-CN"/>
          </a:p>
        </p:txBody>
      </p:sp>
      <p:sp>
        <p:nvSpPr>
          <p:cNvPr id="6" name="内容占位符 2">
            <a:extLst>
              <a:ext uri="{FF2B5EF4-FFF2-40B4-BE49-F238E27FC236}">
                <a16:creationId xmlns:a16="http://schemas.microsoft.com/office/drawing/2014/main" id="{5126604E-DF9C-4037-8F7B-80BC2E6116D9}"/>
              </a:ext>
            </a:extLst>
          </p:cNvPr>
          <p:cNvSpPr>
            <a:spLocks noGrp="1"/>
          </p:cNvSpPr>
          <p:nvPr>
            <p:ph sz="half" idx="11"/>
          </p:nvPr>
        </p:nvSpPr>
        <p:spPr>
          <a:xfrm>
            <a:off x="251521" y="3942477"/>
            <a:ext cx="8712968" cy="2294837"/>
          </a:xfrm>
        </p:spPr>
        <p:txBody>
          <a:bodyPr/>
          <a:lstStyle>
            <a:lvl1pPr>
              <a:defRPr sz="2200"/>
            </a:lvl1pPr>
            <a:lvl2pPr>
              <a:defRPr sz="2000"/>
            </a:lvl2pPr>
            <a:lvl3pPr>
              <a:defRPr sz="1800"/>
            </a:lvl3pPr>
            <a:lvl4pPr>
              <a:defRPr sz="1600"/>
            </a:lvl4pPr>
            <a:lvl5pPr>
              <a:defRPr sz="1400"/>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337420700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179513" y="404664"/>
            <a:ext cx="8784976" cy="864096"/>
          </a:xfrm>
        </p:spPr>
        <p:txBody>
          <a:bodyPr/>
          <a:lstStyle/>
          <a:p>
            <a:r>
              <a:rPr lang="zh-CN" altLang="en-US"/>
              <a:t>单击此处编辑母版标题样式</a:t>
            </a:r>
            <a:endParaRPr lang="zh-CN" altLang="en-US" dirty="0"/>
          </a:p>
        </p:txBody>
      </p:sp>
      <p:sp>
        <p:nvSpPr>
          <p:cNvPr id="3" name="文本占位符 2"/>
          <p:cNvSpPr>
            <a:spLocks noGrp="1"/>
          </p:cNvSpPr>
          <p:nvPr>
            <p:ph type="body" sz="half" idx="1"/>
          </p:nvPr>
        </p:nvSpPr>
        <p:spPr>
          <a:xfrm>
            <a:off x="179513" y="1371600"/>
            <a:ext cx="4248472" cy="48657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5" name="页脚占位符 4"/>
          <p:cNvSpPr>
            <a:spLocks noGrp="1"/>
          </p:cNvSpPr>
          <p:nvPr>
            <p:ph type="ftr" sz="quarter" idx="10"/>
          </p:nvPr>
        </p:nvSpPr>
        <p:spPr>
          <a:xfrm>
            <a:off x="2767014" y="6524625"/>
            <a:ext cx="3608387" cy="342900"/>
          </a:xfrm>
        </p:spPr>
        <p:txBody>
          <a:bodyPr/>
          <a:lstStyle>
            <a:lvl1pPr>
              <a:defRPr/>
            </a:lvl1pPr>
          </a:lstStyle>
          <a:p>
            <a:endParaRPr lang="zh-CN" altLang="zh-CN"/>
          </a:p>
        </p:txBody>
      </p:sp>
      <p:sp>
        <p:nvSpPr>
          <p:cNvPr id="6" name="文本占位符 2">
            <a:extLst>
              <a:ext uri="{FF2B5EF4-FFF2-40B4-BE49-F238E27FC236}">
                <a16:creationId xmlns:a16="http://schemas.microsoft.com/office/drawing/2014/main" id="{5ACB51F2-3CB3-4A10-A65C-AE8BDD41FB1C}"/>
              </a:ext>
            </a:extLst>
          </p:cNvPr>
          <p:cNvSpPr>
            <a:spLocks noGrp="1"/>
          </p:cNvSpPr>
          <p:nvPr>
            <p:ph type="body" sz="half" idx="11"/>
          </p:nvPr>
        </p:nvSpPr>
        <p:spPr>
          <a:xfrm>
            <a:off x="4716017" y="1371600"/>
            <a:ext cx="4248472" cy="48657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Tree>
    <p:extLst>
      <p:ext uri="{BB962C8B-B14F-4D97-AF65-F5344CB8AC3E}">
        <p14:creationId xmlns:p14="http://schemas.microsoft.com/office/powerpoint/2010/main" val="157999397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dirty="0"/>
          </a:p>
        </p:txBody>
      </p:sp>
      <p:sp>
        <p:nvSpPr>
          <p:cNvPr id="3" name="页脚占位符 2"/>
          <p:cNvSpPr>
            <a:spLocks noGrp="1"/>
          </p:cNvSpPr>
          <p:nvPr>
            <p:ph type="ftr" sz="quarter" idx="10"/>
          </p:nvPr>
        </p:nvSpPr>
        <p:spPr/>
        <p:txBody>
          <a:bodyPr/>
          <a:lstStyle>
            <a:lvl1pPr>
              <a:defRPr/>
            </a:lvl1pPr>
          </a:lstStyle>
          <a:p>
            <a:endParaRPr lang="zh-CN" altLang="zh-CN"/>
          </a:p>
        </p:txBody>
      </p:sp>
    </p:spTree>
    <p:extLst>
      <p:ext uri="{BB962C8B-B14F-4D97-AF65-F5344CB8AC3E}">
        <p14:creationId xmlns:p14="http://schemas.microsoft.com/office/powerpoint/2010/main" val="1346573945"/>
      </p:ext>
    </p:extLst>
  </p:cSld>
  <p:clrMapOvr>
    <a:masterClrMapping/>
  </p:clrMapOvr>
  <p:transition spd="med">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Main Title+ SubTitle+Numb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52600" y="516469"/>
            <a:ext cx="5638800" cy="471365"/>
          </a:xfrm>
          <a:prstGeom prst="rect">
            <a:avLst/>
          </a:prstGeom>
        </p:spPr>
        <p:txBody>
          <a:bodyPr wrap="none" lIns="0" tIns="0" rIns="0" bIns="0" anchor="ctr">
            <a:noAutofit/>
          </a:bodyPr>
          <a:lstStyle>
            <a:lvl1pPr algn="ctr">
              <a:defRPr sz="2000" b="1" baseline="0">
                <a:solidFill>
                  <a:schemeClr val="tx1">
                    <a:lumMod val="50000"/>
                    <a:lumOff val="50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2514600" y="985790"/>
            <a:ext cx="4114800" cy="267661"/>
          </a:xfrm>
          <a:prstGeom prst="rect">
            <a:avLst/>
          </a:prstGeom>
        </p:spPr>
        <p:txBody>
          <a:bodyPr wrap="none" lIns="0" tIns="0" rIns="0" bIns="0" anchor="ctr">
            <a:noAutofit/>
          </a:bodyPr>
          <a:lstStyle>
            <a:lvl1pPr marL="0" indent="0" algn="ctr">
              <a:buNone/>
              <a:defRPr sz="1100" b="1" baseline="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Subtext Goes Here</a:t>
            </a:r>
          </a:p>
        </p:txBody>
      </p:sp>
    </p:spTree>
    <p:extLst>
      <p:ext uri="{BB962C8B-B14F-4D97-AF65-F5344CB8AC3E}">
        <p14:creationId xmlns:p14="http://schemas.microsoft.com/office/powerpoint/2010/main" val="2507337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a:xfrm>
            <a:off x="457200" y="6245225"/>
            <a:ext cx="2133600" cy="476250"/>
          </a:xfrm>
        </p:spPr>
        <p:txBody>
          <a:bodyPr/>
          <a:lstStyle>
            <a:lvl1pPr>
              <a:defRPr/>
            </a:lvl1pPr>
          </a:lstStyle>
          <a:p>
            <a:endParaRPr lang="en-US" altLang="zh-CN"/>
          </a:p>
        </p:txBody>
      </p:sp>
      <p:sp>
        <p:nvSpPr>
          <p:cNvPr id="4" name="页脚占位符 3"/>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5" name="灯片编号占位符 4"/>
          <p:cNvSpPr>
            <a:spLocks noGrp="1"/>
          </p:cNvSpPr>
          <p:nvPr>
            <p:ph type="sldNum" sz="quarter" idx="12"/>
          </p:nvPr>
        </p:nvSpPr>
        <p:spPr>
          <a:xfrm>
            <a:off x="6553200" y="6245225"/>
            <a:ext cx="2133600" cy="476250"/>
          </a:xfrm>
        </p:spPr>
        <p:txBody>
          <a:bodyPr/>
          <a:lstStyle>
            <a:lvl1pPr>
              <a:defRPr/>
            </a:lvl1pPr>
          </a:lstStyle>
          <a:p>
            <a:fld id="{1DE9FEDD-1986-48E5-AAA4-6B4446633780}" type="slidenum">
              <a:rPr lang="en-US" altLang="zh-CN"/>
              <a:pPr/>
              <a:t>‹#›</a:t>
            </a:fld>
            <a:endParaRPr lang="en-US" altLang="zh-CN"/>
          </a:p>
        </p:txBody>
      </p:sp>
    </p:spTree>
    <p:extLst>
      <p:ext uri="{BB962C8B-B14F-4D97-AF65-F5344CB8AC3E}">
        <p14:creationId xmlns:p14="http://schemas.microsoft.com/office/powerpoint/2010/main" val="1693590651"/>
      </p:ext>
    </p:extLst>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shadeToTitle="1">
        <a:solidFill>
          <a:schemeClr val="bg1"/>
        </a:solidFill>
        <a:effectLst/>
      </p:bgPr>
    </p:bg>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43A6C6ED-8CB1-4105-8C25-D5CF673BA747}"/>
              </a:ext>
            </a:extLst>
          </p:cNvPr>
          <p:cNvPicPr>
            <a:picLocks noChangeAspect="1"/>
          </p:cNvPicPr>
          <p:nvPr/>
        </p:nvPicPr>
        <p:blipFill rotWithShape="1">
          <a:blip r:embed="rId19" cstate="print">
            <a:clrChange>
              <a:clrFrom>
                <a:srgbClr val="FFFFFF"/>
              </a:clrFrom>
              <a:clrTo>
                <a:srgbClr val="FFFFFF">
                  <a:alpha val="0"/>
                </a:srgbClr>
              </a:clrTo>
            </a:clrChange>
            <a:duotone>
              <a:schemeClr val="accent5">
                <a:shade val="45000"/>
                <a:satMod val="135000"/>
              </a:schemeClr>
              <a:prstClr val="white"/>
            </a:duotone>
            <a:alphaModFix amt="50000"/>
            <a:extLst>
              <a:ext uri="{BEBA8EAE-BF5A-486C-A8C5-ECC9F3942E4B}">
                <a14:imgProps xmlns:a14="http://schemas.microsoft.com/office/drawing/2010/main">
                  <a14:imgLayer r:embed="rId20">
                    <a14:imgEffect>
                      <a14:saturation sat="0"/>
                    </a14:imgEffect>
                  </a14:imgLayer>
                </a14:imgProps>
              </a:ext>
              <a:ext uri="{28A0092B-C50C-407E-A947-70E740481C1C}">
                <a14:useLocalDpi xmlns:a14="http://schemas.microsoft.com/office/drawing/2010/main" val="0"/>
              </a:ext>
            </a:extLst>
          </a:blip>
          <a:srcRect b="13318"/>
          <a:stretch/>
        </p:blipFill>
        <p:spPr>
          <a:xfrm>
            <a:off x="0" y="5627394"/>
            <a:ext cx="9144000" cy="1230606"/>
          </a:xfrm>
          <a:prstGeom prst="rect">
            <a:avLst/>
          </a:prstGeom>
        </p:spPr>
      </p:pic>
      <p:sp>
        <p:nvSpPr>
          <p:cNvPr id="61442" name="Rectangle 2"/>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ea"/>
                <a:ea typeface="+mj-ea"/>
              </a:defRPr>
            </a:lvl1pPr>
          </a:lstStyle>
          <a:p>
            <a:endParaRPr lang="zh-CN" altLang="zh-CN"/>
          </a:p>
        </p:txBody>
      </p:sp>
      <p:sp>
        <p:nvSpPr>
          <p:cNvPr id="61443" name="Rectangle 3"/>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mj-ea"/>
                <a:ea typeface="+mj-ea"/>
              </a:defRPr>
            </a:lvl1pPr>
          </a:lstStyle>
          <a:p>
            <a:fld id="{38A13950-2308-4E2E-94AD-C7239187B331}" type="slidenum">
              <a:rPr lang="en-US" altLang="zh-CN" smtClean="0"/>
              <a:pPr/>
              <a:t>‹#›</a:t>
            </a:fld>
            <a:endParaRPr lang="en-US" altLang="zh-CN" dirty="0"/>
          </a:p>
        </p:txBody>
      </p:sp>
      <p:sp>
        <p:nvSpPr>
          <p:cNvPr id="61454" name="Rectangle 14"/>
          <p:cNvSpPr>
            <a:spLocks noGrp="1" noChangeArrowheads="1"/>
          </p:cNvSpPr>
          <p:nvPr>
            <p:ph type="title"/>
          </p:nvPr>
        </p:nvSpPr>
        <p:spPr bwMode="auto">
          <a:xfrm>
            <a:off x="457200" y="457200"/>
            <a:ext cx="8229600" cy="95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dirty="0"/>
              <a:t>单击此处编辑母版标题样式</a:t>
            </a:r>
          </a:p>
        </p:txBody>
      </p:sp>
      <p:sp>
        <p:nvSpPr>
          <p:cNvPr id="61455" name="Rectangle 15"/>
          <p:cNvSpPr>
            <a:spLocks noGrp="1" noChangeArrowheads="1"/>
          </p:cNvSpPr>
          <p:nvPr>
            <p:ph type="body" idx="1"/>
          </p:nvPr>
        </p:nvSpPr>
        <p:spPr bwMode="auto">
          <a:xfrm>
            <a:off x="457200" y="1484784"/>
            <a:ext cx="8229600"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1456" name="Rectangle 16"/>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ea"/>
                <a:ea typeface="+mj-ea"/>
              </a:defRPr>
            </a:lvl1pPr>
          </a:lstStyle>
          <a:p>
            <a:endParaRPr lang="zh-CN" altLang="zh-CN"/>
          </a:p>
        </p:txBody>
      </p:sp>
      <p:sp>
        <p:nvSpPr>
          <p:cNvPr id="11" name="Rectangle 6">
            <a:extLst>
              <a:ext uri="{FF2B5EF4-FFF2-40B4-BE49-F238E27FC236}">
                <a16:creationId xmlns:a16="http://schemas.microsoft.com/office/drawing/2014/main" id="{57871BA8-7DEC-40E5-9FF9-3FC5A12E0CE2}"/>
              </a:ext>
            </a:extLst>
          </p:cNvPr>
          <p:cNvSpPr>
            <a:spLocks noChangeArrowheads="1"/>
          </p:cNvSpPr>
          <p:nvPr userDrawn="1"/>
        </p:nvSpPr>
        <p:spPr bwMode="auto">
          <a:xfrm>
            <a:off x="1077467" y="0"/>
            <a:ext cx="8066534" cy="360000"/>
          </a:xfrm>
          <a:prstGeom prst="rect">
            <a:avLst/>
          </a:prstGeom>
          <a:gradFill flip="none" rotWithShape="1">
            <a:gsLst>
              <a:gs pos="0">
                <a:srgbClr val="006600">
                  <a:tint val="66000"/>
                  <a:satMod val="160000"/>
                </a:srgbClr>
              </a:gs>
              <a:gs pos="50000">
                <a:srgbClr val="006600">
                  <a:tint val="44500"/>
                  <a:satMod val="160000"/>
                </a:srgbClr>
              </a:gs>
              <a:gs pos="100000">
                <a:srgbClr val="006600">
                  <a:tint val="23500"/>
                  <a:satMod val="160000"/>
                </a:srgbClr>
              </a:gs>
            </a:gsLst>
            <a:path path="circle">
              <a:fillToRect l="100000" t="100000"/>
            </a:path>
            <a:tileRect r="-100000" b="-100000"/>
          </a:gradFill>
          <a:ln>
            <a:noFill/>
          </a:ln>
        </p:spPr>
        <p:txBody>
          <a:bodyPr/>
          <a:lstStyle/>
          <a:p>
            <a:endParaRPr lang="zh-CN" altLang="zh-CN" sz="2400">
              <a:latin typeface="+mj-ea"/>
              <a:ea typeface="+mj-ea"/>
            </a:endParaRPr>
          </a:p>
        </p:txBody>
      </p:sp>
      <p:pic>
        <p:nvPicPr>
          <p:cNvPr id="12" name="图片 11">
            <a:extLst>
              <a:ext uri="{FF2B5EF4-FFF2-40B4-BE49-F238E27FC236}">
                <a16:creationId xmlns:a16="http://schemas.microsoft.com/office/drawing/2014/main" id="{C1241CBF-52BB-4F86-8B9B-25226C4AF814}"/>
              </a:ext>
            </a:extLst>
          </p:cNvPr>
          <p:cNvPicPr>
            <a:picLocks noChangeAspect="1"/>
          </p:cNvPicPr>
          <p:nvPr userDrawn="1"/>
        </p:nvPicPr>
        <p:blipFill>
          <a:blip r:embed="rId21"/>
          <a:stretch>
            <a:fillRect/>
          </a:stretch>
        </p:blipFill>
        <p:spPr>
          <a:xfrm>
            <a:off x="0" y="0"/>
            <a:ext cx="1077467" cy="360000"/>
          </a:xfrm>
          <a:prstGeom prst="rect">
            <a:avLst/>
          </a:prstGeom>
        </p:spPr>
      </p:pic>
    </p:spTree>
    <p:extLst>
      <p:ext uri="{BB962C8B-B14F-4D97-AF65-F5344CB8AC3E}">
        <p14:creationId xmlns:p14="http://schemas.microsoft.com/office/powerpoint/2010/main" val="2102188108"/>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6" r:id="rId6"/>
    <p:sldLayoutId id="2147483767" r:id="rId7"/>
    <p:sldLayoutId id="2147483768" r:id="rId8"/>
    <p:sldLayoutId id="2147483769" r:id="rId9"/>
    <p:sldLayoutId id="2147483770" r:id="rId10"/>
    <p:sldLayoutId id="2147483771" r:id="rId11"/>
    <p:sldLayoutId id="2147483772" r:id="rId12"/>
    <p:sldLayoutId id="2147483774" r:id="rId13"/>
    <p:sldLayoutId id="2147483775" r:id="rId14"/>
    <p:sldLayoutId id="2147483777" r:id="rId15"/>
    <p:sldLayoutId id="2147483778" r:id="rId16"/>
    <p:sldLayoutId id="2147483779" r:id="rId17"/>
  </p:sldLayoutIdLst>
  <p:transition spd="med">
    <p:wipe dir="r"/>
  </p:transition>
  <p:txStyles>
    <p:titleStyle>
      <a:lvl1pPr algn="l" rtl="0" eaLnBrk="1" fontAlgn="base" hangingPunct="1">
        <a:spcBef>
          <a:spcPct val="0"/>
        </a:spcBef>
        <a:spcAft>
          <a:spcPct val="0"/>
        </a:spcAft>
        <a:defRPr sz="3200" b="0" baseline="0">
          <a:solidFill>
            <a:srgbClr val="660033"/>
          </a:solidFill>
          <a:latin typeface="方正兰亭黑长_GBK" panose="02000000000000000000" pitchFamily="2" charset="-122"/>
          <a:ea typeface="方正兰亭黑长_GBK" panose="02000000000000000000" pitchFamily="2" charset="-122"/>
          <a:cs typeface="+mj-cs"/>
        </a:defRPr>
      </a:lvl1pPr>
      <a:lvl2pPr algn="l" rtl="0" eaLnBrk="1" fontAlgn="base" hangingPunct="1">
        <a:spcBef>
          <a:spcPct val="0"/>
        </a:spcBef>
        <a:spcAft>
          <a:spcPct val="0"/>
        </a:spcAft>
        <a:defRPr sz="4800">
          <a:solidFill>
            <a:srgbClr val="660033"/>
          </a:solidFill>
          <a:latin typeface="Tahoma" pitchFamily="34" charset="0"/>
          <a:ea typeface="黑体" pitchFamily="2" charset="-122"/>
        </a:defRPr>
      </a:lvl2pPr>
      <a:lvl3pPr algn="l" rtl="0" eaLnBrk="1" fontAlgn="base" hangingPunct="1">
        <a:spcBef>
          <a:spcPct val="0"/>
        </a:spcBef>
        <a:spcAft>
          <a:spcPct val="0"/>
        </a:spcAft>
        <a:defRPr sz="4800">
          <a:solidFill>
            <a:srgbClr val="660033"/>
          </a:solidFill>
          <a:latin typeface="Tahoma" pitchFamily="34" charset="0"/>
          <a:ea typeface="黑体" pitchFamily="2" charset="-122"/>
        </a:defRPr>
      </a:lvl3pPr>
      <a:lvl4pPr algn="l" rtl="0" eaLnBrk="1" fontAlgn="base" hangingPunct="1">
        <a:spcBef>
          <a:spcPct val="0"/>
        </a:spcBef>
        <a:spcAft>
          <a:spcPct val="0"/>
        </a:spcAft>
        <a:defRPr sz="4800">
          <a:solidFill>
            <a:srgbClr val="660033"/>
          </a:solidFill>
          <a:latin typeface="Tahoma" pitchFamily="34" charset="0"/>
          <a:ea typeface="黑体" pitchFamily="2" charset="-122"/>
        </a:defRPr>
      </a:lvl4pPr>
      <a:lvl5pPr algn="l" rtl="0" eaLnBrk="1" fontAlgn="base" hangingPunct="1">
        <a:spcBef>
          <a:spcPct val="0"/>
        </a:spcBef>
        <a:spcAft>
          <a:spcPct val="0"/>
        </a:spcAft>
        <a:defRPr sz="4800">
          <a:solidFill>
            <a:srgbClr val="660033"/>
          </a:solidFill>
          <a:latin typeface="Tahoma" pitchFamily="34" charset="0"/>
          <a:ea typeface="黑体" pitchFamily="2" charset="-122"/>
        </a:defRPr>
      </a:lvl5pPr>
      <a:lvl6pPr marL="457200" algn="l" rtl="0" eaLnBrk="1" fontAlgn="base" hangingPunct="1">
        <a:spcBef>
          <a:spcPct val="0"/>
        </a:spcBef>
        <a:spcAft>
          <a:spcPct val="0"/>
        </a:spcAft>
        <a:defRPr sz="4800">
          <a:solidFill>
            <a:srgbClr val="660033"/>
          </a:solidFill>
          <a:latin typeface="Tahoma" pitchFamily="34" charset="0"/>
          <a:ea typeface="黑体" pitchFamily="2" charset="-122"/>
        </a:defRPr>
      </a:lvl6pPr>
      <a:lvl7pPr marL="914400" algn="l" rtl="0" eaLnBrk="1" fontAlgn="base" hangingPunct="1">
        <a:spcBef>
          <a:spcPct val="0"/>
        </a:spcBef>
        <a:spcAft>
          <a:spcPct val="0"/>
        </a:spcAft>
        <a:defRPr sz="4800">
          <a:solidFill>
            <a:srgbClr val="660033"/>
          </a:solidFill>
          <a:latin typeface="Tahoma" pitchFamily="34" charset="0"/>
          <a:ea typeface="黑体" pitchFamily="2" charset="-122"/>
        </a:defRPr>
      </a:lvl7pPr>
      <a:lvl8pPr marL="1371600" algn="l" rtl="0" eaLnBrk="1" fontAlgn="base" hangingPunct="1">
        <a:spcBef>
          <a:spcPct val="0"/>
        </a:spcBef>
        <a:spcAft>
          <a:spcPct val="0"/>
        </a:spcAft>
        <a:defRPr sz="4800">
          <a:solidFill>
            <a:srgbClr val="660033"/>
          </a:solidFill>
          <a:latin typeface="Tahoma" pitchFamily="34" charset="0"/>
          <a:ea typeface="黑体" pitchFamily="2" charset="-122"/>
        </a:defRPr>
      </a:lvl8pPr>
      <a:lvl9pPr marL="1828800" algn="l" rtl="0" eaLnBrk="1" fontAlgn="base" hangingPunct="1">
        <a:spcBef>
          <a:spcPct val="0"/>
        </a:spcBef>
        <a:spcAft>
          <a:spcPct val="0"/>
        </a:spcAft>
        <a:defRPr sz="4800">
          <a:solidFill>
            <a:srgbClr val="660033"/>
          </a:solidFill>
          <a:latin typeface="Tahoma" pitchFamily="34" charset="0"/>
          <a:ea typeface="黑体" pitchFamily="2" charset="-122"/>
        </a:defRPr>
      </a:lvl9pPr>
    </p:titleStyle>
    <p:bodyStyle>
      <a:lvl1pPr marL="360000" indent="-360000" algn="l" rtl="0" eaLnBrk="1" fontAlgn="base" hangingPunct="1">
        <a:lnSpc>
          <a:spcPct val="120000"/>
        </a:lnSpc>
        <a:spcBef>
          <a:spcPts val="300"/>
        </a:spcBef>
        <a:spcAft>
          <a:spcPts val="300"/>
        </a:spcAft>
        <a:buClr>
          <a:schemeClr val="bg2"/>
        </a:buClr>
        <a:buSzPct val="75000"/>
        <a:buFont typeface="Wingdings" pitchFamily="2" charset="2"/>
        <a:buChar char="n"/>
        <a:defRPr sz="2400" baseline="0">
          <a:solidFill>
            <a:schemeClr val="tx1"/>
          </a:solidFill>
          <a:latin typeface="Arial Narrow" panose="020B0606020202030204" pitchFamily="34" charset="0"/>
          <a:ea typeface="方正兰亭黑长_GBK" panose="02000000000000000000" pitchFamily="2" charset="-122"/>
          <a:cs typeface="+mn-cs"/>
        </a:defRPr>
      </a:lvl1pPr>
      <a:lvl2pPr marL="720000" indent="-360000" algn="l" rtl="0" eaLnBrk="1" fontAlgn="base" hangingPunct="1">
        <a:lnSpc>
          <a:spcPct val="120000"/>
        </a:lnSpc>
        <a:spcBef>
          <a:spcPts val="300"/>
        </a:spcBef>
        <a:spcAft>
          <a:spcPts val="300"/>
        </a:spcAft>
        <a:buClr>
          <a:schemeClr val="accent2"/>
        </a:buClr>
        <a:buSzPct val="80000"/>
        <a:buFont typeface="Wingdings" pitchFamily="2" charset="2"/>
        <a:buChar char="¨"/>
        <a:defRPr sz="2200" baseline="0">
          <a:solidFill>
            <a:srgbClr val="000066"/>
          </a:solidFill>
          <a:latin typeface="Arial Narrow" panose="020B0606020202030204" pitchFamily="34" charset="0"/>
          <a:ea typeface="方正兰亭黑长_GBK" panose="02000000000000000000" pitchFamily="2" charset="-122"/>
        </a:defRPr>
      </a:lvl2pPr>
      <a:lvl3pPr marL="1080000" indent="-360000" algn="l" rtl="0" eaLnBrk="1" fontAlgn="base" hangingPunct="1">
        <a:lnSpc>
          <a:spcPct val="120000"/>
        </a:lnSpc>
        <a:spcBef>
          <a:spcPts val="300"/>
        </a:spcBef>
        <a:spcAft>
          <a:spcPts val="300"/>
        </a:spcAft>
        <a:buClr>
          <a:schemeClr val="bg2"/>
        </a:buClr>
        <a:buSzPct val="65000"/>
        <a:buFont typeface="Wingdings" pitchFamily="2" charset="2"/>
        <a:buChar char="n"/>
        <a:defRPr sz="2000" baseline="0">
          <a:solidFill>
            <a:srgbClr val="660066"/>
          </a:solidFill>
          <a:latin typeface="Arial Narrow" panose="020B0606020202030204" pitchFamily="34" charset="0"/>
          <a:ea typeface="方正兰亭黑长_GBK" panose="02000000000000000000" pitchFamily="2" charset="-122"/>
        </a:defRPr>
      </a:lvl3pPr>
      <a:lvl4pPr marL="1440000" indent="-360000" algn="l" rtl="0" eaLnBrk="1" fontAlgn="base" hangingPunct="1">
        <a:lnSpc>
          <a:spcPct val="120000"/>
        </a:lnSpc>
        <a:spcBef>
          <a:spcPts val="300"/>
        </a:spcBef>
        <a:spcAft>
          <a:spcPts val="300"/>
        </a:spcAft>
        <a:buClr>
          <a:schemeClr val="accent2"/>
        </a:buClr>
        <a:buSzPct val="70000"/>
        <a:buFont typeface="Wingdings" pitchFamily="2" charset="2"/>
        <a:buChar char="¨"/>
        <a:defRPr sz="1800" baseline="0">
          <a:solidFill>
            <a:schemeClr val="tx1"/>
          </a:solidFill>
          <a:latin typeface="Arial Narrow" panose="020B0606020202030204" pitchFamily="34" charset="0"/>
          <a:ea typeface="方正兰亭黑长_GBK" panose="02000000000000000000" pitchFamily="2" charset="-122"/>
        </a:defRPr>
      </a:lvl4pPr>
      <a:lvl5pPr marL="1800000" indent="-360000" algn="l" rtl="0" eaLnBrk="1" fontAlgn="base" hangingPunct="1">
        <a:lnSpc>
          <a:spcPct val="120000"/>
        </a:lnSpc>
        <a:spcBef>
          <a:spcPts val="300"/>
        </a:spcBef>
        <a:spcAft>
          <a:spcPts val="300"/>
        </a:spcAft>
        <a:buClr>
          <a:schemeClr val="bg2"/>
        </a:buClr>
        <a:buFont typeface="Wingdings" pitchFamily="2" charset="2"/>
        <a:buChar char="§"/>
        <a:defRPr sz="1600" baseline="0">
          <a:solidFill>
            <a:srgbClr val="FF0000"/>
          </a:solidFill>
          <a:latin typeface="Arial Narrow" panose="020B0606020202030204" pitchFamily="34" charset="0"/>
          <a:ea typeface="方正兰亭黑长_GBK" panose="02000000000000000000" pitchFamily="2" charset="-122"/>
        </a:defRPr>
      </a:lvl5pPr>
      <a:lvl6pPr marL="25146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comments" Target="../comments/comment1.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2.emf"/></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7.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26.png"/><Relationship Id="rId5" Type="http://schemas.openxmlformats.org/officeDocument/2006/relationships/image" Target="../media/image23.png"/><Relationship Id="rId4" Type="http://schemas.openxmlformats.org/officeDocument/2006/relationships/image" Target="../media/image25.emf"/></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28.jpeg"/><Relationship Id="rId5" Type="http://schemas.openxmlformats.org/officeDocument/2006/relationships/image" Target="../media/image30.png"/><Relationship Id="rId4" Type="http://schemas.openxmlformats.org/officeDocument/2006/relationships/image" Target="../media/image29.emf"/></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7" name="Line 21"/>
          <p:cNvSpPr>
            <a:spLocks noChangeShapeType="1"/>
          </p:cNvSpPr>
          <p:nvPr/>
        </p:nvSpPr>
        <p:spPr bwMode="auto">
          <a:xfrm>
            <a:off x="1116013" y="1341438"/>
            <a:ext cx="7488237"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dirty="0">
              <a:ea typeface="方正兰亭黑长_GBK" panose="02000000000000000000" pitchFamily="2" charset="-122"/>
            </a:endParaRPr>
          </a:p>
        </p:txBody>
      </p:sp>
      <p:sp>
        <p:nvSpPr>
          <p:cNvPr id="4129" name="Rectangle 33"/>
          <p:cNvSpPr>
            <a:spLocks noGrp="1" noChangeArrowheads="1"/>
          </p:cNvSpPr>
          <p:nvPr>
            <p:ph type="ctrTitle"/>
          </p:nvPr>
        </p:nvSpPr>
        <p:spPr>
          <a:xfrm>
            <a:off x="2971800" y="1828800"/>
            <a:ext cx="6019800" cy="2209800"/>
          </a:xfrm>
        </p:spPr>
        <p:txBody>
          <a:bodyPr/>
          <a:lstStyle/>
          <a:p>
            <a:r>
              <a:rPr lang="en-US" altLang="zh-CN" dirty="0" err="1"/>
              <a:t>TransCAD</a:t>
            </a:r>
            <a:r>
              <a:rPr lang="zh-CN" altLang="en-US" dirty="0"/>
              <a:t>简介</a:t>
            </a:r>
          </a:p>
        </p:txBody>
      </p:sp>
      <p:sp>
        <p:nvSpPr>
          <p:cNvPr id="4130" name="Rectangle 34"/>
          <p:cNvSpPr>
            <a:spLocks noGrp="1" noChangeArrowheads="1"/>
          </p:cNvSpPr>
          <p:nvPr>
            <p:ph type="subTitle" idx="1"/>
          </p:nvPr>
        </p:nvSpPr>
        <p:spPr>
          <a:xfrm>
            <a:off x="2971800" y="4267200"/>
            <a:ext cx="6019800" cy="1752600"/>
          </a:xfrm>
        </p:spPr>
        <p:txBody>
          <a:bodyPr/>
          <a:lstStyle/>
          <a:p>
            <a:r>
              <a:rPr lang="en-US" altLang="zh-CN" dirty="0"/>
              <a:t>《</a:t>
            </a:r>
            <a:r>
              <a:rPr lang="zh-CN" altLang="en-US" dirty="0"/>
              <a:t>交通规划</a:t>
            </a:r>
            <a:r>
              <a:rPr lang="en-US" altLang="zh-CN" dirty="0"/>
              <a:t>》</a:t>
            </a:r>
            <a:r>
              <a:rPr lang="zh-CN" altLang="en-US" dirty="0"/>
              <a:t>实验</a:t>
            </a:r>
            <a:endParaRPr lang="en-US" altLang="zh-CN" dirty="0"/>
          </a:p>
        </p:txBody>
      </p:sp>
    </p:spTree>
  </p:cSld>
  <p:clrMapOvr>
    <a:masterClrMapping/>
  </p:clrMapOvr>
  <p:transition spd="med">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0B6E0AE5-83A7-45FF-A1F5-02AA79F2AE7C}"/>
              </a:ext>
            </a:extLst>
          </p:cNvPr>
          <p:cNvSpPr>
            <a:spLocks noGrp="1"/>
          </p:cNvSpPr>
          <p:nvPr>
            <p:ph type="title"/>
          </p:nvPr>
        </p:nvSpPr>
        <p:spPr/>
        <p:txBody>
          <a:bodyPr/>
          <a:lstStyle/>
          <a:p>
            <a:r>
              <a:rPr lang="zh-CN" altLang="en-US" dirty="0"/>
              <a:t>关于交通软件</a:t>
            </a:r>
          </a:p>
        </p:txBody>
      </p:sp>
      <p:sp>
        <p:nvSpPr>
          <p:cNvPr id="210952" name="Rectangle 8"/>
          <p:cNvSpPr>
            <a:spLocks noGrp="1" noChangeArrowheads="1"/>
          </p:cNvSpPr>
          <p:nvPr>
            <p:ph idx="1"/>
          </p:nvPr>
        </p:nvSpPr>
        <p:spPr/>
        <p:txBody>
          <a:bodyPr/>
          <a:lstStyle/>
          <a:p>
            <a:pPr>
              <a:lnSpc>
                <a:spcPct val="150000"/>
              </a:lnSpc>
            </a:pPr>
            <a:r>
              <a:rPr lang="zh-CN" altLang="zh-CN" dirty="0"/>
              <a:t>交通模型-数据-交通软件</a:t>
            </a:r>
            <a:r>
              <a:rPr lang="zh-CN" altLang="en-US" dirty="0"/>
              <a:t>(</a:t>
            </a:r>
            <a:r>
              <a:rPr lang="zh-CN" altLang="zh-CN" dirty="0"/>
              <a:t>Model-Data-Application)</a:t>
            </a:r>
          </a:p>
          <a:p>
            <a:pPr>
              <a:lnSpc>
                <a:spcPct val="150000"/>
              </a:lnSpc>
            </a:pPr>
            <a:r>
              <a:rPr lang="zh-CN" altLang="zh-CN" dirty="0"/>
              <a:t>交通模型是出行规律的理论描述形式之一，是抽取了实际问题主要特征、规律的理论概括；</a:t>
            </a:r>
          </a:p>
          <a:p>
            <a:pPr>
              <a:lnSpc>
                <a:spcPct val="150000"/>
              </a:lnSpc>
            </a:pPr>
            <a:r>
              <a:rPr lang="zh-CN" altLang="zh-CN" dirty="0"/>
              <a:t>数据是用以标定交通模型的必要元素，它决定了交通模型的实际应用效果。</a:t>
            </a:r>
            <a:endParaRPr lang="zh-CN" altLang="en-US" dirty="0"/>
          </a:p>
          <a:p>
            <a:pPr>
              <a:lnSpc>
                <a:spcPct val="150000"/>
              </a:lnSpc>
            </a:pPr>
            <a:r>
              <a:rPr lang="zh-CN" altLang="zh-CN" dirty="0"/>
              <a:t>交通软件隶属于应用层面，是连接理论模型、交通数据和交通网络</a:t>
            </a:r>
            <a:r>
              <a:rPr lang="zh-CN" altLang="en-US" dirty="0"/>
              <a:t>(</a:t>
            </a:r>
            <a:r>
              <a:rPr lang="zh-CN" altLang="zh-CN" dirty="0"/>
              <a:t>工程实践</a:t>
            </a:r>
            <a:r>
              <a:rPr lang="zh-CN" altLang="en-US" dirty="0"/>
              <a:t>)</a:t>
            </a:r>
            <a:r>
              <a:rPr lang="zh-CN" altLang="zh-CN" dirty="0"/>
              <a:t>之间的纽带，是实现各种交通模型应用的必要计算机辅助手段。</a:t>
            </a:r>
          </a:p>
        </p:txBody>
      </p:sp>
    </p:spTree>
  </p:cSld>
  <p:clrMapOvr>
    <a:masterClrMapping/>
  </p:clrMapOvr>
  <p:transition spd="med">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2BEB67F6-0385-4127-802A-1F5E997F1790}"/>
              </a:ext>
            </a:extLst>
          </p:cNvPr>
          <p:cNvSpPr>
            <a:spLocks noGrp="1"/>
          </p:cNvSpPr>
          <p:nvPr>
            <p:ph type="title"/>
          </p:nvPr>
        </p:nvSpPr>
        <p:spPr>
          <a:xfrm>
            <a:off x="457200" y="457200"/>
            <a:ext cx="8229600" cy="955576"/>
          </a:xfrm>
        </p:spPr>
        <p:txBody>
          <a:bodyPr/>
          <a:lstStyle/>
          <a:p>
            <a:r>
              <a:rPr lang="zh-CN" altLang="en-US" dirty="0"/>
              <a:t>常用交通软件</a:t>
            </a:r>
          </a:p>
        </p:txBody>
      </p:sp>
      <p:sp>
        <p:nvSpPr>
          <p:cNvPr id="111627" name="Rectangle 11"/>
          <p:cNvSpPr>
            <a:spLocks noGrp="1" noChangeArrowheads="1"/>
          </p:cNvSpPr>
          <p:nvPr>
            <p:ph idx="1"/>
          </p:nvPr>
        </p:nvSpPr>
        <p:spPr>
          <a:xfrm>
            <a:off x="457200" y="1484784"/>
            <a:ext cx="8229600" cy="4680520"/>
          </a:xfrm>
        </p:spPr>
        <p:txBody>
          <a:bodyPr/>
          <a:lstStyle/>
          <a:p>
            <a:r>
              <a:rPr lang="en-US" altLang="zh-CN" dirty="0"/>
              <a:t>CUBE(TRIPS)</a:t>
            </a:r>
          </a:p>
          <a:p>
            <a:r>
              <a:rPr lang="en-US" altLang="zh-CN" dirty="0" err="1"/>
              <a:t>TransCAD</a:t>
            </a:r>
            <a:endParaRPr lang="en-US" altLang="zh-CN" dirty="0"/>
          </a:p>
          <a:p>
            <a:r>
              <a:rPr lang="en-US" altLang="zh-CN" dirty="0"/>
              <a:t>PARAMICS</a:t>
            </a:r>
          </a:p>
          <a:p>
            <a:r>
              <a:rPr lang="en-US" altLang="zh-CN" dirty="0"/>
              <a:t>PTV-Vision</a:t>
            </a:r>
          </a:p>
          <a:p>
            <a:r>
              <a:rPr lang="en-US" altLang="zh-CN" dirty="0"/>
              <a:t>EMME </a:t>
            </a:r>
            <a:r>
              <a:rPr lang="en-US" altLang="zh-CN" dirty="0">
                <a:solidFill>
                  <a:srgbClr val="FF0000"/>
                </a:solidFill>
              </a:rPr>
              <a:t>-</a:t>
            </a:r>
            <a:r>
              <a:rPr lang="en-US" altLang="zh-CN" dirty="0"/>
              <a:t> Multimodal Transport Planning Software2</a:t>
            </a:r>
          </a:p>
          <a:p>
            <a:r>
              <a:rPr lang="en-US" altLang="zh-CN" dirty="0" err="1"/>
              <a:t>TranStar</a:t>
            </a:r>
            <a:endParaRPr lang="en-US" altLang="zh-CN" dirty="0"/>
          </a:p>
          <a:p>
            <a:r>
              <a:rPr lang="en-US" altLang="zh-CN" dirty="0"/>
              <a:t>……</a:t>
            </a:r>
            <a:endParaRPr lang="zh-CN" altLang="en-US" dirty="0"/>
          </a:p>
        </p:txBody>
      </p:sp>
    </p:spTree>
  </p:cSld>
  <p:clrMapOvr>
    <a:masterClrMapping/>
  </p:clrMapOvr>
  <p:transition spd="med">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85" name="Rectangle 17"/>
          <p:cNvSpPr>
            <a:spLocks noGrp="1" noChangeArrowheads="1"/>
          </p:cNvSpPr>
          <p:nvPr>
            <p:ph type="title"/>
          </p:nvPr>
        </p:nvSpPr>
        <p:spPr/>
        <p:txBody>
          <a:bodyPr/>
          <a:lstStyle/>
          <a:p>
            <a:r>
              <a:rPr lang="zh-CN" altLang="en-US"/>
              <a:t>交通规划软件的一般功能</a:t>
            </a:r>
          </a:p>
        </p:txBody>
      </p:sp>
      <p:sp>
        <p:nvSpPr>
          <p:cNvPr id="109586" name="Rectangle 18"/>
          <p:cNvSpPr>
            <a:spLocks noGrp="1" noChangeArrowheads="1"/>
          </p:cNvSpPr>
          <p:nvPr>
            <p:ph idx="1"/>
          </p:nvPr>
        </p:nvSpPr>
        <p:spPr/>
        <p:txBody>
          <a:bodyPr/>
          <a:lstStyle/>
          <a:p>
            <a:r>
              <a:rPr lang="zh-CN" altLang="en-US" sz="2000" dirty="0"/>
              <a:t>网络建模</a:t>
            </a:r>
            <a:r>
              <a:rPr lang="en-US" altLang="zh-CN" sz="2000" dirty="0"/>
              <a:t>(editor)</a:t>
            </a:r>
          </a:p>
          <a:p>
            <a:pPr lvl="1"/>
            <a:r>
              <a:rPr lang="zh-CN" altLang="en-US" sz="2000" dirty="0"/>
              <a:t>节点、线段的生成、修改、删除、显示，与后台数据库的动态链接，形成不同年份、不同交通方式的网络，不同方案的生成。</a:t>
            </a:r>
          </a:p>
          <a:p>
            <a:pPr lvl="1"/>
            <a:r>
              <a:rPr lang="zh-CN" altLang="en-US" sz="2000" dirty="0"/>
              <a:t>小区划分，小区内经济社会指标统计，现状交通数据</a:t>
            </a:r>
            <a:r>
              <a:rPr lang="en-US" altLang="zh-CN" sz="2000" dirty="0"/>
              <a:t>(</a:t>
            </a:r>
            <a:r>
              <a:rPr lang="zh-CN" altLang="en-US" sz="2000" dirty="0"/>
              <a:t>断面交通量、</a:t>
            </a:r>
            <a:r>
              <a:rPr lang="en-US" altLang="zh-CN" sz="2000" dirty="0"/>
              <a:t>OD</a:t>
            </a:r>
            <a:r>
              <a:rPr lang="zh-CN" altLang="en-US" sz="2000" dirty="0"/>
              <a:t>交通量</a:t>
            </a:r>
            <a:r>
              <a:rPr lang="en-US" altLang="zh-CN" sz="2000" dirty="0"/>
              <a:t>)</a:t>
            </a:r>
            <a:r>
              <a:rPr lang="zh-CN" altLang="en-US" sz="2000" dirty="0"/>
              <a:t>。</a:t>
            </a:r>
            <a:endParaRPr lang="en-US" altLang="zh-CN" sz="2000" dirty="0"/>
          </a:p>
          <a:p>
            <a:r>
              <a:rPr lang="zh-CN" altLang="en-US" sz="2000" dirty="0"/>
              <a:t>交通需求预测</a:t>
            </a:r>
          </a:p>
          <a:p>
            <a:pPr lvl="1"/>
            <a:r>
              <a:rPr lang="zh-CN" altLang="en-US" sz="2000" dirty="0"/>
              <a:t>四阶段法、交通流模拟</a:t>
            </a:r>
          </a:p>
          <a:p>
            <a:pPr lvl="1"/>
            <a:r>
              <a:rPr lang="zh-CN" altLang="en-US" sz="2000" dirty="0"/>
              <a:t>生成交通量、发生与吸引交通量、分布交通量、交通方式划分交通量、交通流分配。</a:t>
            </a:r>
          </a:p>
          <a:p>
            <a:r>
              <a:rPr lang="zh-CN" altLang="en-US" sz="2000" dirty="0"/>
              <a:t>方案评价</a:t>
            </a:r>
          </a:p>
          <a:p>
            <a:pPr lvl="1"/>
            <a:r>
              <a:rPr lang="zh-CN" altLang="en-US" sz="2000" dirty="0"/>
              <a:t>交通量、负荷度、行驶车速、出行距离、断面</a:t>
            </a:r>
            <a:r>
              <a:rPr lang="en-US" altLang="zh-CN" sz="2000" dirty="0"/>
              <a:t>OD</a:t>
            </a:r>
            <a:r>
              <a:rPr lang="zh-CN" altLang="en-US" sz="2000" dirty="0"/>
              <a:t>交通量</a:t>
            </a:r>
            <a:r>
              <a:rPr lang="en-US" altLang="zh-CN" sz="2000" dirty="0"/>
              <a:t>……</a:t>
            </a:r>
          </a:p>
          <a:p>
            <a:endParaRPr lang="zh-CN" altLang="en-US" sz="2000" dirty="0"/>
          </a:p>
        </p:txBody>
      </p:sp>
    </p:spTree>
  </p:cSld>
  <p:clrMapOvr>
    <a:masterClrMapping/>
  </p:clrMapOvr>
  <p:transition spd="med">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en-US" altLang="zh-CN" dirty="0"/>
              <a:t>About Caliper</a:t>
            </a:r>
          </a:p>
        </p:txBody>
      </p:sp>
      <p:sp>
        <p:nvSpPr>
          <p:cNvPr id="113666" name="Rectangle 2"/>
          <p:cNvSpPr>
            <a:spLocks noGrp="1" noChangeArrowheads="1"/>
          </p:cNvSpPr>
          <p:nvPr>
            <p:ph idx="1"/>
          </p:nvPr>
        </p:nvSpPr>
        <p:spPr/>
        <p:txBody>
          <a:bodyPr/>
          <a:lstStyle/>
          <a:p>
            <a:r>
              <a:rPr lang="en-US" altLang="zh-CN" dirty="0"/>
              <a:t>Caliper Corporation</a:t>
            </a:r>
            <a:r>
              <a:rPr lang="zh-CN" altLang="en-US" dirty="0"/>
              <a:t>成立于</a:t>
            </a:r>
            <a:r>
              <a:rPr lang="en-US" altLang="zh-CN" dirty="0"/>
              <a:t>1983</a:t>
            </a:r>
            <a:r>
              <a:rPr lang="zh-CN" altLang="en-US" dirty="0"/>
              <a:t>年，总部位于马萨诸塞州牛顿市，是地理信息系统（</a:t>
            </a:r>
            <a:r>
              <a:rPr lang="en-US" altLang="zh-CN" dirty="0"/>
              <a:t>GIS</a:t>
            </a:r>
            <a:r>
              <a:rPr lang="zh-CN" altLang="en-US" dirty="0"/>
              <a:t>）和运输软件开发的技术领导者。</a:t>
            </a:r>
            <a:r>
              <a:rPr lang="en-US" altLang="zh-CN" dirty="0"/>
              <a:t>Caliper</a:t>
            </a:r>
            <a:r>
              <a:rPr lang="zh-CN" altLang="en-US" dirty="0"/>
              <a:t>也是一家备受推崇的咨询和研发提供商，提供有关定量管理咨询、运输和决策支持系统开发方面专业服务。</a:t>
            </a:r>
            <a:r>
              <a:rPr lang="en-US" altLang="zh-CN" dirty="0"/>
              <a:t>Caliper </a:t>
            </a:r>
            <a:r>
              <a:rPr lang="zh-CN" altLang="en-US" dirty="0"/>
              <a:t>软件产品在 </a:t>
            </a:r>
            <a:r>
              <a:rPr lang="en-US" altLang="zh-CN" dirty="0"/>
              <a:t>GIS </a:t>
            </a:r>
            <a:r>
              <a:rPr lang="zh-CN" altLang="en-US" dirty="0"/>
              <a:t>应用和培训、数据库开发和软件定制方面提供广泛的技术服务支持。</a:t>
            </a:r>
            <a:endParaRPr lang="en-US" altLang="zh-CN" dirty="0"/>
          </a:p>
          <a:p>
            <a:r>
              <a:rPr lang="en-US" altLang="zh-CN" dirty="0"/>
              <a:t>Caliper</a:t>
            </a:r>
            <a:r>
              <a:rPr lang="zh-CN" altLang="en-US" dirty="0"/>
              <a:t>开发的软件包括</a:t>
            </a:r>
            <a:endParaRPr lang="en-US" altLang="zh-CN" dirty="0"/>
          </a:p>
          <a:p>
            <a:pPr lvl="1"/>
            <a:r>
              <a:rPr lang="en-US" altLang="zh-CN" dirty="0" err="1"/>
              <a:t>TransCAD</a:t>
            </a:r>
            <a:r>
              <a:rPr lang="en-US" altLang="zh-CN" dirty="0"/>
              <a:t>®</a:t>
            </a:r>
            <a:r>
              <a:rPr lang="zh-CN" altLang="en-US" dirty="0"/>
              <a:t>交通规划软件</a:t>
            </a:r>
            <a:endParaRPr lang="en-US" altLang="zh-CN" dirty="0"/>
          </a:p>
          <a:p>
            <a:pPr lvl="1"/>
            <a:r>
              <a:rPr lang="en-US" altLang="zh-CN" dirty="0" err="1"/>
              <a:t>TransModeler</a:t>
            </a:r>
            <a:r>
              <a:rPr lang="en-US" altLang="zh-CN" dirty="0"/>
              <a:t>®</a:t>
            </a:r>
            <a:r>
              <a:rPr lang="zh-CN" altLang="en-US" dirty="0"/>
              <a:t>交通模拟软件</a:t>
            </a:r>
            <a:endParaRPr lang="en-US" altLang="zh-CN" dirty="0"/>
          </a:p>
          <a:p>
            <a:pPr lvl="1"/>
            <a:r>
              <a:rPr lang="en-US" altLang="zh-CN" dirty="0" err="1"/>
              <a:t>Maptitude</a:t>
            </a:r>
            <a:r>
              <a:rPr lang="en-US" altLang="zh-CN" dirty="0"/>
              <a:t>®</a:t>
            </a:r>
            <a:r>
              <a:rPr lang="zh-CN" altLang="en-US" dirty="0"/>
              <a:t>地理信息系统</a:t>
            </a:r>
            <a:endParaRPr lang="en-US" altLang="zh-CN" dirty="0"/>
          </a:p>
        </p:txBody>
      </p:sp>
    </p:spTree>
  </p:cSld>
  <p:clrMapOvr>
    <a:masterClrMapping/>
  </p:clrMapOvr>
  <p:transition spd="med">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7D16A3D-70E6-4D8C-8D41-6FD1A57C2579}"/>
              </a:ext>
            </a:extLst>
          </p:cNvPr>
          <p:cNvSpPr>
            <a:spLocks noGrp="1"/>
          </p:cNvSpPr>
          <p:nvPr>
            <p:ph type="title"/>
          </p:nvPr>
        </p:nvSpPr>
        <p:spPr/>
        <p:txBody>
          <a:bodyPr/>
          <a:lstStyle/>
          <a:p>
            <a:r>
              <a:rPr lang="en-US" altLang="zh-CN" dirty="0"/>
              <a:t>About </a:t>
            </a:r>
            <a:r>
              <a:rPr lang="en-US" altLang="zh-CN" dirty="0" err="1"/>
              <a:t>TransCAD</a:t>
            </a:r>
            <a:endParaRPr lang="zh-CN" altLang="en-US" dirty="0"/>
          </a:p>
        </p:txBody>
      </p:sp>
      <p:sp>
        <p:nvSpPr>
          <p:cNvPr id="3" name="内容占位符 2">
            <a:extLst>
              <a:ext uri="{FF2B5EF4-FFF2-40B4-BE49-F238E27FC236}">
                <a16:creationId xmlns:a16="http://schemas.microsoft.com/office/drawing/2014/main" id="{02B330ED-974B-4687-85C4-CBE91CF50D6B}"/>
              </a:ext>
            </a:extLst>
          </p:cNvPr>
          <p:cNvSpPr>
            <a:spLocks noGrp="1"/>
          </p:cNvSpPr>
          <p:nvPr>
            <p:ph idx="1"/>
          </p:nvPr>
        </p:nvSpPr>
        <p:spPr/>
        <p:txBody>
          <a:bodyPr/>
          <a:lstStyle/>
          <a:p>
            <a:r>
              <a:rPr lang="en-US" altLang="zh-CN" dirty="0" err="1"/>
              <a:t>TransCAD</a:t>
            </a:r>
            <a:r>
              <a:rPr lang="en-US" altLang="zh-CN" dirty="0"/>
              <a:t> </a:t>
            </a:r>
            <a:r>
              <a:rPr lang="zh-CN" altLang="en-US" dirty="0"/>
              <a:t>是第一个也是唯一一个专为运输专业人员设计的地理信息系统</a:t>
            </a:r>
            <a:r>
              <a:rPr lang="en-US" altLang="zh-CN" dirty="0"/>
              <a:t>(GIS)</a:t>
            </a:r>
            <a:r>
              <a:rPr lang="zh-CN" altLang="en-US" dirty="0"/>
              <a:t>，用于存储、显示、管理和分析运输数据。</a:t>
            </a:r>
            <a:r>
              <a:rPr lang="en-US" altLang="zh-CN" dirty="0" err="1"/>
              <a:t>TransCAD</a:t>
            </a:r>
            <a:r>
              <a:rPr lang="en-US" altLang="zh-CN" dirty="0"/>
              <a:t> </a:t>
            </a:r>
            <a:r>
              <a:rPr lang="zh-CN" altLang="en-US" dirty="0"/>
              <a:t>将 </a:t>
            </a:r>
            <a:r>
              <a:rPr lang="en-US" altLang="zh-CN" dirty="0"/>
              <a:t>GIS </a:t>
            </a:r>
            <a:r>
              <a:rPr lang="zh-CN" altLang="en-US" dirty="0"/>
              <a:t>和交通建模功能结合在一个集成平台中，提供任何其他软件包都无法比拟的功能。</a:t>
            </a:r>
            <a:r>
              <a:rPr lang="en-US" altLang="zh-CN" dirty="0" err="1"/>
              <a:t>TransCAD</a:t>
            </a:r>
            <a:r>
              <a:rPr lang="zh-CN" altLang="en-US" dirty="0"/>
              <a:t>可用于任何比例或细节水平的所有运输方式。</a:t>
            </a:r>
            <a:endParaRPr lang="en-US" altLang="zh-CN" dirty="0"/>
          </a:p>
          <a:p>
            <a:pPr lvl="1"/>
            <a:r>
              <a:rPr lang="zh-CN" altLang="en-US" dirty="0"/>
              <a:t>强大的 </a:t>
            </a:r>
            <a:r>
              <a:rPr lang="en-US" altLang="zh-CN" dirty="0"/>
              <a:t>GIS </a:t>
            </a:r>
            <a:r>
              <a:rPr lang="zh-CN" altLang="en-US" dirty="0"/>
              <a:t>引擎，具有专门用于运输的扩展
专为交通运输应用设计的地图处理、可视化和分析工具
用于路线规划、出行需求预测、公共交通、物流、站点位置和区域管理的应用模块</a:t>
            </a:r>
          </a:p>
        </p:txBody>
      </p:sp>
    </p:spTree>
    <p:extLst>
      <p:ext uri="{BB962C8B-B14F-4D97-AF65-F5344CB8AC3E}">
        <p14:creationId xmlns:p14="http://schemas.microsoft.com/office/powerpoint/2010/main" val="1248454694"/>
      </p:ext>
    </p:extLst>
  </p:cSld>
  <p:clrMapOvr>
    <a:masterClrMapping/>
  </p:clrMapOvr>
  <p:transition spd="med">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558F1B-D9C8-4D79-AE86-11FFFABED7FE}"/>
              </a:ext>
            </a:extLst>
          </p:cNvPr>
          <p:cNvSpPr>
            <a:spLocks noGrp="1"/>
          </p:cNvSpPr>
          <p:nvPr>
            <p:ph type="title"/>
          </p:nvPr>
        </p:nvSpPr>
        <p:spPr/>
        <p:txBody>
          <a:bodyPr/>
          <a:lstStyle/>
          <a:p>
            <a:r>
              <a:rPr lang="en-US" altLang="zh-CN" dirty="0"/>
              <a:t>Mapping and Data Visualization</a:t>
            </a:r>
            <a:endParaRPr lang="zh-CN" altLang="en-US" dirty="0"/>
          </a:p>
        </p:txBody>
      </p:sp>
      <p:sp>
        <p:nvSpPr>
          <p:cNvPr id="3" name="内容占位符 2">
            <a:extLst>
              <a:ext uri="{FF2B5EF4-FFF2-40B4-BE49-F238E27FC236}">
                <a16:creationId xmlns:a16="http://schemas.microsoft.com/office/drawing/2014/main" id="{FE6895A7-FAD4-45D6-A5C7-B06124FDD3A2}"/>
              </a:ext>
            </a:extLst>
          </p:cNvPr>
          <p:cNvSpPr>
            <a:spLocks noGrp="1"/>
          </p:cNvSpPr>
          <p:nvPr>
            <p:ph idx="1"/>
          </p:nvPr>
        </p:nvSpPr>
        <p:spPr>
          <a:xfrm>
            <a:off x="457200" y="1484784"/>
            <a:ext cx="8229600" cy="4968552"/>
          </a:xfrm>
        </p:spPr>
        <p:txBody>
          <a:bodyPr/>
          <a:lstStyle/>
          <a:p>
            <a:r>
              <a:rPr lang="zh-CN" altLang="en-US" sz="1600" dirty="0">
                <a:solidFill>
                  <a:srgbClr val="333333"/>
                </a:solidFill>
                <a:latin typeface="Segoe UI Variable Display" pitchFamily="2" charset="0"/>
              </a:rPr>
              <a:t>借助 </a:t>
            </a:r>
            <a:r>
              <a:rPr lang="en-US" altLang="zh-CN" sz="1600" dirty="0" err="1">
                <a:solidFill>
                  <a:srgbClr val="333333"/>
                </a:solidFill>
                <a:latin typeface="Segoe UI Variable Display" pitchFamily="2" charset="0"/>
              </a:rPr>
              <a:t>TransCAD</a:t>
            </a:r>
            <a:r>
              <a:rPr lang="zh-CN" altLang="en-US" sz="1600" dirty="0">
                <a:solidFill>
                  <a:srgbClr val="333333"/>
                </a:solidFill>
                <a:latin typeface="Segoe UI Variable Display" pitchFamily="2" charset="0"/>
              </a:rPr>
              <a:t>，您可以使用数十种专题制图样式和选项、无限颜色以及完全可缩放的线样式和地图符号创建高质量的地图输出。只需单击几下鼠标，</a:t>
            </a:r>
            <a:r>
              <a:rPr lang="en-US" altLang="zh-CN" sz="1600" dirty="0" err="1">
                <a:solidFill>
                  <a:srgbClr val="333333"/>
                </a:solidFill>
                <a:latin typeface="Segoe UI Variable Display" pitchFamily="2" charset="0"/>
              </a:rPr>
              <a:t>MapWizard</a:t>
            </a:r>
            <a:r>
              <a:rPr lang="en-US" altLang="zh-CN" sz="1600" dirty="0">
                <a:solidFill>
                  <a:srgbClr val="333333"/>
                </a:solidFill>
                <a:latin typeface="Segoe UI Variable Display" pitchFamily="2" charset="0"/>
              </a:rPr>
              <a:t>® </a:t>
            </a:r>
            <a:r>
              <a:rPr lang="zh-CN" altLang="en-US" sz="1600" dirty="0">
                <a:solidFill>
                  <a:srgbClr val="333333"/>
                </a:solidFill>
                <a:latin typeface="Segoe UI Variable Display" pitchFamily="2" charset="0"/>
              </a:rPr>
              <a:t>自动制图技术即可帮助您创建颜色和图案编码地图、点密度地图、比例符号地图以及具有集成饼图和条形图的地图。</a:t>
            </a:r>
            <a:r>
              <a:rPr lang="en-US" altLang="zh-CN" sz="1600" dirty="0" err="1">
                <a:solidFill>
                  <a:srgbClr val="333333"/>
                </a:solidFill>
                <a:latin typeface="Segoe UI Variable Display" pitchFamily="2" charset="0"/>
              </a:rPr>
              <a:t>TransCAD</a:t>
            </a:r>
            <a:r>
              <a:rPr lang="zh-CN" altLang="en-US" sz="1600" dirty="0">
                <a:solidFill>
                  <a:srgbClr val="333333"/>
                </a:solidFill>
                <a:latin typeface="Segoe UI Variable Display" pitchFamily="2" charset="0"/>
              </a:rPr>
              <a:t>还为运输应用提供专门的测绘功能：</a:t>
            </a:r>
            <a:endParaRPr lang="en-US" altLang="zh-CN" sz="1600" dirty="0">
              <a:solidFill>
                <a:srgbClr val="333333"/>
              </a:solidFill>
              <a:latin typeface="Segoe UI Variable Display" pitchFamily="2" charset="0"/>
            </a:endParaRPr>
          </a:p>
          <a:p>
            <a:pPr lvl="1"/>
            <a:r>
              <a:rPr lang="zh-CN" altLang="en-US" sz="1600" dirty="0">
                <a:solidFill>
                  <a:srgbClr val="333333"/>
                </a:solidFill>
                <a:latin typeface="Segoe UI Variable Display" pitchFamily="2" charset="0"/>
              </a:rPr>
              <a:t>自动显示单行道
根据地图比例进行调整的动态地图标注
内置高速公路盾牌，可生成出版质量的地图
并排显示重叠路线的路线系统地图，以提高可见性
显示区域到区域流的期望线图</a:t>
            </a:r>
            <a:endParaRPr lang="en-US" altLang="zh-CN" sz="1600" dirty="0">
              <a:solidFill>
                <a:srgbClr val="333333"/>
              </a:solidFill>
              <a:latin typeface="Segoe UI Variable Display" pitchFamily="2" charset="0"/>
            </a:endParaRPr>
          </a:p>
          <a:p>
            <a:r>
              <a:rPr lang="zh-CN" altLang="en-US" sz="1600" dirty="0">
                <a:solidFill>
                  <a:srgbClr val="333333"/>
                </a:solidFill>
                <a:latin typeface="Segoe UI Variable Display" pitchFamily="2" charset="0"/>
              </a:rPr>
              <a:t>其他工具可让您可视化无法使用传统 </a:t>
            </a:r>
            <a:r>
              <a:rPr lang="en-US" altLang="zh-CN" sz="1600" dirty="0">
                <a:solidFill>
                  <a:srgbClr val="333333"/>
                </a:solidFill>
                <a:latin typeface="Segoe UI Variable Display" pitchFamily="2" charset="0"/>
              </a:rPr>
              <a:t>GIS </a:t>
            </a:r>
            <a:r>
              <a:rPr lang="zh-CN" altLang="en-US" sz="1600" dirty="0">
                <a:solidFill>
                  <a:srgbClr val="333333"/>
                </a:solidFill>
                <a:latin typeface="Segoe UI Variable Display" pitchFamily="2" charset="0"/>
              </a:rPr>
              <a:t>显示的数据：</a:t>
            </a:r>
            <a:endParaRPr lang="en-US" altLang="zh-CN" sz="1600" dirty="0">
              <a:solidFill>
                <a:srgbClr val="333333"/>
              </a:solidFill>
              <a:latin typeface="Segoe UI Variable Display" pitchFamily="2" charset="0"/>
            </a:endParaRPr>
          </a:p>
          <a:p>
            <a:pPr lvl="1"/>
            <a:r>
              <a:rPr lang="zh-CN" altLang="en-US" sz="1600" dirty="0">
                <a:solidFill>
                  <a:srgbClr val="333333"/>
                </a:solidFill>
                <a:latin typeface="Segoe UI Variable Display" pitchFamily="2" charset="0"/>
              </a:rPr>
              <a:t>绘制交通流和转向运动的交叉口
描绘设施特征及其沿路径变化的带状图
用于编辑地理要素以及定义转弯限制和延迟的交互式工具</a:t>
            </a:r>
            <a:endParaRPr lang="zh-CN" altLang="en-US" sz="1600" dirty="0"/>
          </a:p>
        </p:txBody>
      </p:sp>
    </p:spTree>
    <p:extLst>
      <p:ext uri="{BB962C8B-B14F-4D97-AF65-F5344CB8AC3E}">
        <p14:creationId xmlns:p14="http://schemas.microsoft.com/office/powerpoint/2010/main" val="371405689"/>
      </p:ext>
    </p:extLst>
  </p:cSld>
  <p:clrMapOvr>
    <a:masterClrMapping/>
  </p:clrMapOvr>
  <p:transition spd="med">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93DFC03-C2BB-452C-B5F4-D2703DC09160}"/>
              </a:ext>
            </a:extLst>
          </p:cNvPr>
          <p:cNvPicPr>
            <a:picLocks noChangeAspect="1"/>
          </p:cNvPicPr>
          <p:nvPr/>
        </p:nvPicPr>
        <p:blipFill>
          <a:blip r:embed="rId2"/>
          <a:stretch>
            <a:fillRect/>
          </a:stretch>
        </p:blipFill>
        <p:spPr>
          <a:xfrm>
            <a:off x="251520" y="692696"/>
            <a:ext cx="8640000" cy="4937136"/>
          </a:xfrm>
          <a:prstGeom prst="rect">
            <a:avLst/>
          </a:prstGeom>
        </p:spPr>
      </p:pic>
      <p:sp>
        <p:nvSpPr>
          <p:cNvPr id="6" name="文本框 5">
            <a:extLst>
              <a:ext uri="{FF2B5EF4-FFF2-40B4-BE49-F238E27FC236}">
                <a16:creationId xmlns:a16="http://schemas.microsoft.com/office/drawing/2014/main" id="{08ACB562-181A-49BC-AC4C-E4F47FD36CFB}"/>
              </a:ext>
            </a:extLst>
          </p:cNvPr>
          <p:cNvSpPr txBox="1"/>
          <p:nvPr/>
        </p:nvSpPr>
        <p:spPr>
          <a:xfrm>
            <a:off x="251520" y="5661248"/>
            <a:ext cx="8640000" cy="646331"/>
          </a:xfrm>
          <a:prstGeom prst="rect">
            <a:avLst/>
          </a:prstGeom>
          <a:solidFill>
            <a:schemeClr val="bg2">
              <a:lumMod val="60000"/>
              <a:lumOff val="40000"/>
            </a:schemeClr>
          </a:solidFill>
        </p:spPr>
        <p:txBody>
          <a:bodyPr wrap="square">
            <a:spAutoFit/>
          </a:bodyPr>
          <a:lstStyle/>
          <a:p>
            <a:r>
              <a:rPr lang="zh-CN" altLang="en-US" dirty="0">
                <a:solidFill>
                  <a:srgbClr val="FFFF00"/>
                </a:solidFill>
                <a:latin typeface="方正国美进道体 简繁" panose="02000500000000000000" pitchFamily="2" charset="-122"/>
                <a:ea typeface="方正国美进道体 简繁" panose="02000500000000000000" pitchFamily="2" charset="-122"/>
              </a:rPr>
              <a:t>多姿多彩的主题展示</a:t>
            </a:r>
            <a:endParaRPr lang="en-US" altLang="zh-CN" dirty="0">
              <a:solidFill>
                <a:srgbClr val="FFFF00"/>
              </a:solidFill>
              <a:latin typeface="方正国美进道体 简繁" panose="02000500000000000000" pitchFamily="2" charset="-122"/>
              <a:ea typeface="方正国美进道体 简繁" panose="02000500000000000000" pitchFamily="2" charset="-122"/>
            </a:endParaRPr>
          </a:p>
          <a:p>
            <a:r>
              <a:rPr lang="en-US" altLang="zh-CN" dirty="0">
                <a:solidFill>
                  <a:srgbClr val="FFFF00"/>
                </a:solidFill>
                <a:latin typeface="方正国美进道体 简繁" panose="02000500000000000000" pitchFamily="2" charset="-122"/>
                <a:ea typeface="方正国美进道体 简繁" panose="02000500000000000000" pitchFamily="2" charset="-122"/>
              </a:rPr>
              <a:t>Create color, pattern, chart, dot-density, and scaled-symbol thematic maps</a:t>
            </a:r>
          </a:p>
        </p:txBody>
      </p:sp>
    </p:spTree>
    <p:extLst>
      <p:ext uri="{BB962C8B-B14F-4D97-AF65-F5344CB8AC3E}">
        <p14:creationId xmlns:p14="http://schemas.microsoft.com/office/powerpoint/2010/main" val="4247887479"/>
      </p:ext>
    </p:extLst>
  </p:cSld>
  <p:clrMapOvr>
    <a:masterClrMapping/>
  </p:clrMapOvr>
  <p:transition spd="med">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3679817C-5AF6-4869-9B43-803F1083BD3F}"/>
              </a:ext>
            </a:extLst>
          </p:cNvPr>
          <p:cNvPicPr>
            <a:picLocks noChangeAspect="1"/>
          </p:cNvPicPr>
          <p:nvPr/>
        </p:nvPicPr>
        <p:blipFill>
          <a:blip r:embed="rId2"/>
          <a:stretch>
            <a:fillRect/>
          </a:stretch>
        </p:blipFill>
        <p:spPr>
          <a:xfrm>
            <a:off x="252000" y="737625"/>
            <a:ext cx="8640000" cy="4937126"/>
          </a:xfrm>
          <a:prstGeom prst="rect">
            <a:avLst/>
          </a:prstGeom>
        </p:spPr>
      </p:pic>
      <p:sp>
        <p:nvSpPr>
          <p:cNvPr id="4" name="文本框 3">
            <a:extLst>
              <a:ext uri="{FF2B5EF4-FFF2-40B4-BE49-F238E27FC236}">
                <a16:creationId xmlns:a16="http://schemas.microsoft.com/office/drawing/2014/main" id="{7C113052-43E4-4DD3-B008-E1D42C7C73DF}"/>
              </a:ext>
            </a:extLst>
          </p:cNvPr>
          <p:cNvSpPr txBox="1"/>
          <p:nvPr/>
        </p:nvSpPr>
        <p:spPr>
          <a:xfrm>
            <a:off x="252000" y="5733256"/>
            <a:ext cx="8640000" cy="646331"/>
          </a:xfrm>
          <a:prstGeom prst="rect">
            <a:avLst/>
          </a:prstGeom>
          <a:solidFill>
            <a:schemeClr val="bg2">
              <a:lumMod val="60000"/>
              <a:lumOff val="40000"/>
            </a:schemeClr>
          </a:solidFill>
        </p:spPr>
        <p:txBody>
          <a:bodyPr wrap="square">
            <a:spAutoFit/>
          </a:bodyPr>
          <a:lstStyle/>
          <a:p>
            <a:pPr algn="ctr"/>
            <a:r>
              <a:rPr lang="zh-CN" altLang="en-US" dirty="0">
                <a:solidFill>
                  <a:srgbClr val="FFFF00"/>
                </a:solidFill>
                <a:latin typeface="方正国美进道体 简繁" panose="02000500000000000000" pitchFamily="2" charset="-122"/>
                <a:ea typeface="方正国美进道体 简繁" panose="02000500000000000000" pitchFamily="2" charset="-122"/>
              </a:rPr>
              <a:t>多种路段交通量展示</a:t>
            </a:r>
            <a:endParaRPr lang="en-US" altLang="zh-CN" dirty="0">
              <a:solidFill>
                <a:srgbClr val="FFFF00"/>
              </a:solidFill>
              <a:latin typeface="方正国美进道体 简繁" panose="02000500000000000000" pitchFamily="2" charset="-122"/>
              <a:ea typeface="方正国美进道体 简繁" panose="02000500000000000000" pitchFamily="2" charset="-122"/>
            </a:endParaRPr>
          </a:p>
          <a:p>
            <a:pPr algn="ctr"/>
            <a:r>
              <a:rPr lang="en-US" altLang="zh-CN" dirty="0">
                <a:solidFill>
                  <a:srgbClr val="FFFF00"/>
                </a:solidFill>
                <a:latin typeface="方正国美进道体 简繁" panose="02000500000000000000" pitchFamily="2" charset="-122"/>
                <a:ea typeface="方正国美进道体 简繁" panose="02000500000000000000" pitchFamily="2" charset="-122"/>
              </a:rPr>
              <a:t>Create multi-variable scaled-symbol themes on links</a:t>
            </a:r>
          </a:p>
        </p:txBody>
      </p:sp>
    </p:spTree>
    <p:extLst>
      <p:ext uri="{BB962C8B-B14F-4D97-AF65-F5344CB8AC3E}">
        <p14:creationId xmlns:p14="http://schemas.microsoft.com/office/powerpoint/2010/main" val="2277328135"/>
      </p:ext>
    </p:extLst>
  </p:cSld>
  <p:clrMapOvr>
    <a:masterClrMapping/>
  </p:clrMapOvr>
  <p:transition spd="med">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35EAAC55-481D-459F-BB57-DAA9A56AC01A}"/>
              </a:ext>
            </a:extLst>
          </p:cNvPr>
          <p:cNvPicPr>
            <a:picLocks noChangeAspect="1"/>
          </p:cNvPicPr>
          <p:nvPr/>
        </p:nvPicPr>
        <p:blipFill>
          <a:blip r:embed="rId2"/>
          <a:stretch>
            <a:fillRect/>
          </a:stretch>
        </p:blipFill>
        <p:spPr>
          <a:xfrm>
            <a:off x="323528" y="764704"/>
            <a:ext cx="8640000" cy="4937143"/>
          </a:xfrm>
          <a:prstGeom prst="rect">
            <a:avLst/>
          </a:prstGeom>
        </p:spPr>
      </p:pic>
      <p:sp>
        <p:nvSpPr>
          <p:cNvPr id="4" name="文本框 3">
            <a:extLst>
              <a:ext uri="{FF2B5EF4-FFF2-40B4-BE49-F238E27FC236}">
                <a16:creationId xmlns:a16="http://schemas.microsoft.com/office/drawing/2014/main" id="{FF16BB04-BBC9-4C05-8943-AFE378BD2DAB}"/>
              </a:ext>
            </a:extLst>
          </p:cNvPr>
          <p:cNvSpPr txBox="1"/>
          <p:nvPr/>
        </p:nvSpPr>
        <p:spPr>
          <a:xfrm>
            <a:off x="323528" y="5770130"/>
            <a:ext cx="8640000" cy="646331"/>
          </a:xfrm>
          <a:prstGeom prst="rect">
            <a:avLst/>
          </a:prstGeom>
          <a:solidFill>
            <a:schemeClr val="bg2">
              <a:lumMod val="60000"/>
              <a:lumOff val="40000"/>
            </a:schemeClr>
          </a:solidFill>
        </p:spPr>
        <p:txBody>
          <a:bodyPr wrap="square">
            <a:spAutoFit/>
          </a:bodyPr>
          <a:lstStyle/>
          <a:p>
            <a:r>
              <a:rPr lang="zh-CN" altLang="en-US" dirty="0">
                <a:solidFill>
                  <a:srgbClr val="FFFF00"/>
                </a:solidFill>
                <a:latin typeface="+mj-ea"/>
                <a:ea typeface="+mj-ea"/>
              </a:rPr>
              <a:t>丰富的路段展示手段</a:t>
            </a:r>
            <a:endParaRPr lang="en-US" altLang="zh-CN" dirty="0">
              <a:solidFill>
                <a:srgbClr val="FFFF00"/>
              </a:solidFill>
              <a:latin typeface="+mj-ea"/>
              <a:ea typeface="+mj-ea"/>
            </a:endParaRPr>
          </a:p>
          <a:p>
            <a:r>
              <a:rPr lang="en-US" altLang="zh-CN" dirty="0">
                <a:solidFill>
                  <a:srgbClr val="FFFF00"/>
                </a:solidFill>
                <a:latin typeface="+mj-ea"/>
                <a:ea typeface="+mj-ea"/>
              </a:rPr>
              <a:t>Display one-way streets and use dozens of line styles and highway shields</a:t>
            </a:r>
          </a:p>
        </p:txBody>
      </p:sp>
    </p:spTree>
    <p:extLst>
      <p:ext uri="{BB962C8B-B14F-4D97-AF65-F5344CB8AC3E}">
        <p14:creationId xmlns:p14="http://schemas.microsoft.com/office/powerpoint/2010/main" val="1207731636"/>
      </p:ext>
    </p:extLst>
  </p:cSld>
  <p:clrMapOvr>
    <a:masterClrMapping/>
  </p:clrMapOvr>
  <p:transition spd="med">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D78BF023-C3A0-4D64-A3A6-8402EBBBB951}"/>
              </a:ext>
            </a:extLst>
          </p:cNvPr>
          <p:cNvPicPr>
            <a:picLocks noChangeAspect="1"/>
          </p:cNvPicPr>
          <p:nvPr/>
        </p:nvPicPr>
        <p:blipFill>
          <a:blip r:embed="rId2"/>
          <a:stretch>
            <a:fillRect/>
          </a:stretch>
        </p:blipFill>
        <p:spPr>
          <a:xfrm>
            <a:off x="179512" y="764704"/>
            <a:ext cx="8640000" cy="4937143"/>
          </a:xfrm>
          <a:prstGeom prst="rect">
            <a:avLst/>
          </a:prstGeom>
        </p:spPr>
      </p:pic>
      <p:sp>
        <p:nvSpPr>
          <p:cNvPr id="4" name="文本框 3">
            <a:extLst>
              <a:ext uri="{FF2B5EF4-FFF2-40B4-BE49-F238E27FC236}">
                <a16:creationId xmlns:a16="http://schemas.microsoft.com/office/drawing/2014/main" id="{C7EC41BD-ADA6-4EBB-961B-F66C460D1E2E}"/>
              </a:ext>
            </a:extLst>
          </p:cNvPr>
          <p:cNvSpPr txBox="1"/>
          <p:nvPr/>
        </p:nvSpPr>
        <p:spPr>
          <a:xfrm>
            <a:off x="395536" y="5877272"/>
            <a:ext cx="8352928" cy="646331"/>
          </a:xfrm>
          <a:prstGeom prst="rect">
            <a:avLst/>
          </a:prstGeom>
          <a:solidFill>
            <a:schemeClr val="bg2">
              <a:lumMod val="60000"/>
              <a:lumOff val="40000"/>
            </a:schemeClr>
          </a:solidFill>
        </p:spPr>
        <p:txBody>
          <a:bodyPr wrap="square">
            <a:spAutoFit/>
          </a:bodyPr>
          <a:lstStyle/>
          <a:p>
            <a:r>
              <a:rPr lang="zh-CN" altLang="en-US" dirty="0">
                <a:solidFill>
                  <a:srgbClr val="FFFF00"/>
                </a:solidFill>
                <a:latin typeface="方正国美进道体 简繁" panose="02000500000000000000" pitchFamily="2" charset="-122"/>
                <a:ea typeface="方正国美进道体 简繁" panose="02000500000000000000" pitchFamily="2" charset="-122"/>
              </a:rPr>
              <a:t>期望线</a:t>
            </a:r>
            <a:endParaRPr lang="en-US" altLang="zh-CN" dirty="0">
              <a:solidFill>
                <a:srgbClr val="FFFF00"/>
              </a:solidFill>
              <a:latin typeface="方正国美进道体 简繁" panose="02000500000000000000" pitchFamily="2" charset="-122"/>
              <a:ea typeface="方正国美进道体 简繁" panose="02000500000000000000" pitchFamily="2" charset="-122"/>
            </a:endParaRPr>
          </a:p>
          <a:p>
            <a:r>
              <a:rPr lang="en-US" altLang="zh-CN" dirty="0">
                <a:solidFill>
                  <a:srgbClr val="FFFF00"/>
                </a:solidFill>
                <a:latin typeface="方正国美进道体 简繁" panose="02000500000000000000" pitchFamily="2" charset="-122"/>
                <a:ea typeface="方正国美进道体 简繁" panose="02000500000000000000" pitchFamily="2" charset="-122"/>
              </a:rPr>
              <a:t>Use desire lines to illustrate O-D flows, commodity flows, and other matrix data</a:t>
            </a:r>
          </a:p>
        </p:txBody>
      </p:sp>
    </p:spTree>
    <p:extLst>
      <p:ext uri="{BB962C8B-B14F-4D97-AF65-F5344CB8AC3E}">
        <p14:creationId xmlns:p14="http://schemas.microsoft.com/office/powerpoint/2010/main" val="3696922747"/>
      </p:ext>
    </p:extLst>
  </p:cSld>
  <p:clrMapOvr>
    <a:masterClrMapping/>
  </p:clrMapOvr>
  <p:transition spd="med">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98971BC6-9250-4DDC-B937-043EC32DDD54}"/>
              </a:ext>
            </a:extLst>
          </p:cNvPr>
          <p:cNvPicPr>
            <a:picLocks noChangeAspect="1"/>
          </p:cNvPicPr>
          <p:nvPr/>
        </p:nvPicPr>
        <p:blipFill>
          <a:blip r:embed="rId2"/>
          <a:stretch>
            <a:fillRect/>
          </a:stretch>
        </p:blipFill>
        <p:spPr>
          <a:xfrm>
            <a:off x="252000" y="796117"/>
            <a:ext cx="8640000" cy="4937139"/>
          </a:xfrm>
          <a:prstGeom prst="rect">
            <a:avLst/>
          </a:prstGeom>
        </p:spPr>
      </p:pic>
      <p:sp>
        <p:nvSpPr>
          <p:cNvPr id="4" name="文本框 3">
            <a:extLst>
              <a:ext uri="{FF2B5EF4-FFF2-40B4-BE49-F238E27FC236}">
                <a16:creationId xmlns:a16="http://schemas.microsoft.com/office/drawing/2014/main" id="{58A7E71C-20E5-47A3-BCD5-E73B84E58CE3}"/>
              </a:ext>
            </a:extLst>
          </p:cNvPr>
          <p:cNvSpPr txBox="1"/>
          <p:nvPr/>
        </p:nvSpPr>
        <p:spPr>
          <a:xfrm>
            <a:off x="252000" y="5733256"/>
            <a:ext cx="8640000" cy="646331"/>
          </a:xfrm>
          <a:prstGeom prst="rect">
            <a:avLst/>
          </a:prstGeom>
          <a:solidFill>
            <a:schemeClr val="bg2">
              <a:lumMod val="60000"/>
              <a:lumOff val="40000"/>
            </a:schemeClr>
          </a:solidFill>
        </p:spPr>
        <p:txBody>
          <a:bodyPr wrap="square">
            <a:spAutoFit/>
          </a:bodyPr>
          <a:lstStyle/>
          <a:p>
            <a:r>
              <a:rPr lang="zh-CN" altLang="en-US" dirty="0">
                <a:solidFill>
                  <a:srgbClr val="FFFF00"/>
                </a:solidFill>
                <a:latin typeface="方正国美进道体 简繁" panose="02000500000000000000" pitchFamily="2" charset="-122"/>
                <a:ea typeface="方正国美进道体 简繁" panose="02000500000000000000" pitchFamily="2" charset="-122"/>
              </a:rPr>
              <a:t>公交展示</a:t>
            </a:r>
          </a:p>
          <a:p>
            <a:r>
              <a:rPr lang="en-US" altLang="zh-CN" dirty="0">
                <a:solidFill>
                  <a:srgbClr val="FFFF00"/>
                </a:solidFill>
                <a:latin typeface="方正国美进道体 简繁" panose="02000500000000000000" pitchFamily="2" charset="-122"/>
                <a:ea typeface="方正国美进道体 简繁" panose="02000500000000000000" pitchFamily="2" charset="-122"/>
              </a:rPr>
              <a:t>Display transit routes side-by-side over the links that they traverse</a:t>
            </a:r>
          </a:p>
        </p:txBody>
      </p:sp>
    </p:spTree>
    <p:extLst>
      <p:ext uri="{BB962C8B-B14F-4D97-AF65-F5344CB8AC3E}">
        <p14:creationId xmlns:p14="http://schemas.microsoft.com/office/powerpoint/2010/main" val="3798142152"/>
      </p:ext>
    </p:extLst>
  </p:cSld>
  <p:clrMapOvr>
    <a:masterClrMapping/>
  </p:clrMapOvr>
  <p:transition spd="med">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6CA886CF-B2EB-452E-8AA0-DE914505D66F}"/>
              </a:ext>
            </a:extLst>
          </p:cNvPr>
          <p:cNvPicPr>
            <a:picLocks noChangeAspect="1"/>
          </p:cNvPicPr>
          <p:nvPr/>
        </p:nvPicPr>
        <p:blipFill>
          <a:blip r:embed="rId2"/>
          <a:stretch>
            <a:fillRect/>
          </a:stretch>
        </p:blipFill>
        <p:spPr>
          <a:xfrm>
            <a:off x="816893" y="1052736"/>
            <a:ext cx="7510214" cy="4291551"/>
          </a:xfrm>
          <a:prstGeom prst="rect">
            <a:avLst/>
          </a:prstGeom>
        </p:spPr>
      </p:pic>
      <p:sp>
        <p:nvSpPr>
          <p:cNvPr id="3" name="文本框 2">
            <a:extLst>
              <a:ext uri="{FF2B5EF4-FFF2-40B4-BE49-F238E27FC236}">
                <a16:creationId xmlns:a16="http://schemas.microsoft.com/office/drawing/2014/main" id="{9BD2F1D5-3D16-0C1C-B0A8-AA4E171027CA}"/>
              </a:ext>
            </a:extLst>
          </p:cNvPr>
          <p:cNvSpPr txBox="1"/>
          <p:nvPr/>
        </p:nvSpPr>
        <p:spPr>
          <a:xfrm>
            <a:off x="816893" y="5590981"/>
            <a:ext cx="7510214" cy="646331"/>
          </a:xfrm>
          <a:prstGeom prst="rect">
            <a:avLst/>
          </a:prstGeom>
          <a:solidFill>
            <a:schemeClr val="bg2">
              <a:lumMod val="60000"/>
              <a:lumOff val="40000"/>
            </a:schemeClr>
          </a:solidFill>
        </p:spPr>
        <p:txBody>
          <a:bodyPr wrap="square">
            <a:spAutoFit/>
          </a:bodyPr>
          <a:lstStyle/>
          <a:p>
            <a:r>
              <a:rPr lang="zh-CN" altLang="en-US" dirty="0">
                <a:solidFill>
                  <a:srgbClr val="FFFF00"/>
                </a:solidFill>
                <a:latin typeface="方正国美进道体 简繁" panose="02000500000000000000" pitchFamily="2" charset="-122"/>
                <a:ea typeface="方正国美进道体 简繁" panose="02000500000000000000" pitchFamily="2" charset="-122"/>
              </a:rPr>
              <a:t>交叉口转向流量展示</a:t>
            </a:r>
          </a:p>
          <a:p>
            <a:r>
              <a:rPr lang="en-US" altLang="zh-CN" dirty="0">
                <a:solidFill>
                  <a:srgbClr val="FFFF00"/>
                </a:solidFill>
                <a:latin typeface="方正国美进道体 简繁" panose="02000500000000000000" pitchFamily="2" charset="-122"/>
                <a:ea typeface="方正国美进道体 简繁" panose="02000500000000000000" pitchFamily="2" charset="-122"/>
              </a:rPr>
              <a:t>Show turning movement data with intersection diagrams</a:t>
            </a:r>
          </a:p>
        </p:txBody>
      </p:sp>
    </p:spTree>
    <p:extLst>
      <p:ext uri="{BB962C8B-B14F-4D97-AF65-F5344CB8AC3E}">
        <p14:creationId xmlns:p14="http://schemas.microsoft.com/office/powerpoint/2010/main" val="686437635"/>
      </p:ext>
    </p:extLst>
  </p:cSld>
  <p:clrMapOvr>
    <a:masterClrMapping/>
  </p:clrMapOvr>
  <p:transition spd="med">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4A81AC-2322-42B0-A7C0-B033BECE0EEE}"/>
              </a:ext>
            </a:extLst>
          </p:cNvPr>
          <p:cNvSpPr>
            <a:spLocks noGrp="1"/>
          </p:cNvSpPr>
          <p:nvPr>
            <p:ph type="title"/>
          </p:nvPr>
        </p:nvSpPr>
        <p:spPr>
          <a:xfrm>
            <a:off x="722313" y="4406900"/>
            <a:ext cx="7772400" cy="1362075"/>
          </a:xfrm>
        </p:spPr>
        <p:txBody>
          <a:bodyPr/>
          <a:lstStyle/>
          <a:p>
            <a:r>
              <a:rPr lang="zh-CN" altLang="en-US" dirty="0"/>
              <a:t>尖端的地理和交通分析工具
</a:t>
            </a:r>
          </a:p>
        </p:txBody>
      </p:sp>
      <p:sp>
        <p:nvSpPr>
          <p:cNvPr id="5" name="文本占位符 4">
            <a:extLst>
              <a:ext uri="{FF2B5EF4-FFF2-40B4-BE49-F238E27FC236}">
                <a16:creationId xmlns:a16="http://schemas.microsoft.com/office/drawing/2014/main" id="{FFC32243-75E3-4015-BFEC-5A9B3C2ABB69}"/>
              </a:ext>
            </a:extLst>
          </p:cNvPr>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868794973"/>
      </p:ext>
    </p:extLst>
  </p:cSld>
  <p:clrMapOvr>
    <a:masterClrMapping/>
  </p:clrMapOvr>
  <p:transition spd="med">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0606C1F-5F8B-46F6-AA2F-09B0E198E721}"/>
              </a:ext>
            </a:extLst>
          </p:cNvPr>
          <p:cNvSpPr>
            <a:spLocks noGrp="1"/>
          </p:cNvSpPr>
          <p:nvPr>
            <p:ph type="title"/>
          </p:nvPr>
        </p:nvSpPr>
        <p:spPr>
          <a:xfrm>
            <a:off x="457200" y="457200"/>
            <a:ext cx="8229600" cy="955576"/>
          </a:xfrm>
        </p:spPr>
        <p:txBody>
          <a:bodyPr/>
          <a:lstStyle/>
          <a:p>
            <a:r>
              <a:rPr lang="en-US" altLang="zh-CN" dirty="0"/>
              <a:t>Geographic Analysis </a:t>
            </a:r>
            <a:r>
              <a:rPr lang="zh-CN" altLang="en-US" dirty="0"/>
              <a:t>地理信息分析</a:t>
            </a:r>
          </a:p>
        </p:txBody>
      </p:sp>
      <p:sp>
        <p:nvSpPr>
          <p:cNvPr id="5" name="内容占位符 4">
            <a:extLst>
              <a:ext uri="{FF2B5EF4-FFF2-40B4-BE49-F238E27FC236}">
                <a16:creationId xmlns:a16="http://schemas.microsoft.com/office/drawing/2014/main" id="{927A5204-050A-4654-86F6-1DDF2E188F58}"/>
              </a:ext>
            </a:extLst>
          </p:cNvPr>
          <p:cNvSpPr>
            <a:spLocks noGrp="1"/>
          </p:cNvSpPr>
          <p:nvPr>
            <p:ph idx="1"/>
          </p:nvPr>
        </p:nvSpPr>
        <p:spPr>
          <a:xfrm>
            <a:off x="457200" y="1484784"/>
            <a:ext cx="8229600" cy="4680520"/>
          </a:xfrm>
        </p:spPr>
        <p:txBody>
          <a:bodyPr/>
          <a:lstStyle/>
          <a:p>
            <a:pPr>
              <a:lnSpc>
                <a:spcPct val="200000"/>
              </a:lnSpc>
            </a:pPr>
            <a:r>
              <a:rPr lang="zh-CN" altLang="en-US" dirty="0"/>
              <a:t>挖掘隐藏在数据中的趋势和信息</a:t>
            </a:r>
            <a:endParaRPr lang="en-US" altLang="zh-CN" dirty="0"/>
          </a:p>
          <a:p>
            <a:pPr lvl="1">
              <a:lnSpc>
                <a:spcPct val="200000"/>
              </a:lnSpc>
            </a:pPr>
            <a:r>
              <a:rPr lang="zh-CN" altLang="en-US" dirty="0"/>
              <a:t>使用 </a:t>
            </a:r>
            <a:r>
              <a:rPr lang="en-US" altLang="zh-CN" dirty="0"/>
              <a:t>GIS </a:t>
            </a:r>
            <a:r>
              <a:rPr lang="zh-CN" altLang="en-US" dirty="0"/>
              <a:t>的最佳理由之一是挖掘和分析数据的地理组成部分。</a:t>
            </a:r>
            <a:endParaRPr lang="en-US" altLang="zh-CN" dirty="0"/>
          </a:p>
          <a:p>
            <a:pPr lvl="1">
              <a:lnSpc>
                <a:spcPct val="200000"/>
              </a:lnSpc>
            </a:pPr>
            <a:r>
              <a:rPr lang="zh-CN" altLang="en-US" dirty="0"/>
              <a:t>使用地理工具，您可以在地图要素周围创建波段（缓冲区）、创建选区、定义影响区域、执行表面分析以及创建密度格网。</a:t>
            </a:r>
            <a:endParaRPr lang="en-US" altLang="zh-CN" dirty="0"/>
          </a:p>
          <a:p>
            <a:pPr lvl="1">
              <a:lnSpc>
                <a:spcPct val="200000"/>
              </a:lnSpc>
            </a:pPr>
            <a:r>
              <a:rPr lang="en-US" altLang="zh-CN" dirty="0" err="1"/>
              <a:t>TransCAD</a:t>
            </a:r>
            <a:r>
              <a:rPr lang="zh-CN" altLang="en-US" dirty="0"/>
              <a:t>还可以轻松叠加和聚合数据以及计算统计数据。</a:t>
            </a:r>
          </a:p>
        </p:txBody>
      </p:sp>
    </p:spTree>
    <p:extLst>
      <p:ext uri="{BB962C8B-B14F-4D97-AF65-F5344CB8AC3E}">
        <p14:creationId xmlns:p14="http://schemas.microsoft.com/office/powerpoint/2010/main" val="211872975"/>
      </p:ext>
    </p:extLst>
  </p:cSld>
  <p:clrMapOvr>
    <a:masterClrMapping/>
  </p:clrMapOvr>
  <p:transition spd="med">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097913E9-A6B6-4571-B368-D06360A9A2DF}"/>
              </a:ext>
            </a:extLst>
          </p:cNvPr>
          <p:cNvPicPr>
            <a:picLocks noChangeAspect="1"/>
          </p:cNvPicPr>
          <p:nvPr/>
        </p:nvPicPr>
        <p:blipFill>
          <a:blip r:embed="rId2"/>
          <a:stretch>
            <a:fillRect/>
          </a:stretch>
        </p:blipFill>
        <p:spPr>
          <a:xfrm>
            <a:off x="457200" y="1856245"/>
            <a:ext cx="8229600" cy="1860787"/>
          </a:xfrm>
          <a:prstGeom prst="rect">
            <a:avLst/>
          </a:prstGeom>
        </p:spPr>
      </p:pic>
      <p:pic>
        <p:nvPicPr>
          <p:cNvPr id="7" name="图片 6">
            <a:extLst>
              <a:ext uri="{FF2B5EF4-FFF2-40B4-BE49-F238E27FC236}">
                <a16:creationId xmlns:a16="http://schemas.microsoft.com/office/drawing/2014/main" id="{0FC95CF2-789B-4373-A90F-63036CAEBC92}"/>
              </a:ext>
            </a:extLst>
          </p:cNvPr>
          <p:cNvPicPr>
            <a:picLocks noChangeAspect="1"/>
          </p:cNvPicPr>
          <p:nvPr/>
        </p:nvPicPr>
        <p:blipFill>
          <a:blip r:embed="rId3"/>
          <a:stretch>
            <a:fillRect/>
          </a:stretch>
        </p:blipFill>
        <p:spPr>
          <a:xfrm>
            <a:off x="1768543" y="4293096"/>
            <a:ext cx="5606914" cy="1944216"/>
          </a:xfrm>
          <a:prstGeom prst="rect">
            <a:avLst/>
          </a:prstGeom>
        </p:spPr>
      </p:pic>
      <p:sp>
        <p:nvSpPr>
          <p:cNvPr id="2" name="标题 1">
            <a:extLst>
              <a:ext uri="{FF2B5EF4-FFF2-40B4-BE49-F238E27FC236}">
                <a16:creationId xmlns:a16="http://schemas.microsoft.com/office/drawing/2014/main" id="{E1BB61E4-8B8F-716C-5245-1AB78870D5FF}"/>
              </a:ext>
            </a:extLst>
          </p:cNvPr>
          <p:cNvSpPr>
            <a:spLocks noGrp="1"/>
          </p:cNvSpPr>
          <p:nvPr>
            <p:ph type="title"/>
          </p:nvPr>
        </p:nvSpPr>
        <p:spPr/>
        <p:txBody>
          <a:bodyPr/>
          <a:lstStyle/>
          <a:p>
            <a:r>
              <a:rPr lang="zh-CN" altLang="en-US" dirty="0"/>
              <a:t>挖掘隐藏在数据中的趋势和信息</a:t>
            </a:r>
          </a:p>
        </p:txBody>
      </p:sp>
    </p:spTree>
    <p:extLst>
      <p:ext uri="{BB962C8B-B14F-4D97-AF65-F5344CB8AC3E}">
        <p14:creationId xmlns:p14="http://schemas.microsoft.com/office/powerpoint/2010/main" val="962305522"/>
      </p:ext>
    </p:extLst>
  </p:cSld>
  <p:clrMapOvr>
    <a:masterClrMapping/>
  </p:clrMapOvr>
  <p:transition spd="med">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A536E7-E911-4A67-B787-3F66217F5BC9}"/>
              </a:ext>
            </a:extLst>
          </p:cNvPr>
          <p:cNvSpPr>
            <a:spLocks noGrp="1"/>
          </p:cNvSpPr>
          <p:nvPr>
            <p:ph type="title"/>
          </p:nvPr>
        </p:nvSpPr>
        <p:spPr>
          <a:xfrm>
            <a:off x="457200" y="457200"/>
            <a:ext cx="8229600" cy="955576"/>
          </a:xfrm>
        </p:spPr>
        <p:txBody>
          <a:bodyPr/>
          <a:lstStyle/>
          <a:p>
            <a:r>
              <a:rPr lang="en-US" altLang="zh-CN" dirty="0"/>
              <a:t>Transportation Application Modules</a:t>
            </a:r>
            <a:endParaRPr lang="zh-CN" altLang="en-US" dirty="0"/>
          </a:p>
        </p:txBody>
      </p:sp>
      <p:sp>
        <p:nvSpPr>
          <p:cNvPr id="3" name="内容占位符 2">
            <a:extLst>
              <a:ext uri="{FF2B5EF4-FFF2-40B4-BE49-F238E27FC236}">
                <a16:creationId xmlns:a16="http://schemas.microsoft.com/office/drawing/2014/main" id="{83B4EBB5-A189-47CA-B6DA-D42E4A5AC444}"/>
              </a:ext>
            </a:extLst>
          </p:cNvPr>
          <p:cNvSpPr>
            <a:spLocks noGrp="1"/>
          </p:cNvSpPr>
          <p:nvPr>
            <p:ph idx="1"/>
          </p:nvPr>
        </p:nvSpPr>
        <p:spPr>
          <a:xfrm>
            <a:off x="457200" y="1484784"/>
            <a:ext cx="8229600" cy="4680520"/>
          </a:xfrm>
        </p:spPr>
        <p:txBody>
          <a:bodyPr/>
          <a:lstStyle/>
          <a:p>
            <a:r>
              <a:rPr lang="zh-CN" altLang="zh-CN" dirty="0"/>
              <a:t>适用于各类运输应用的综合解决方案</a:t>
            </a:r>
            <a:r>
              <a:rPr lang="zh-CN" altLang="en-US" dirty="0"/>
              <a:t>。</a:t>
            </a:r>
            <a:endParaRPr lang="en-US" altLang="zh-CN" dirty="0"/>
          </a:p>
          <a:p>
            <a:pPr lvl="1"/>
            <a:r>
              <a:rPr lang="zh-CN" altLang="zh-CN" dirty="0"/>
              <a:t>TransCAD是唯一将GIS与需求建模和物流功能完全集成的软件。与其他GIS软件产品不同，TransCAD中的应用程序模块与GIS功能完全集成，以提高性能和易用性。TransCAD还可以解决几乎任何规模的问题</a:t>
            </a:r>
            <a:r>
              <a:rPr lang="zh-CN" altLang="en-US" dirty="0"/>
              <a:t>，</a:t>
            </a:r>
            <a:r>
              <a:rPr lang="zh-CN" altLang="zh-CN" dirty="0"/>
              <a:t>这使得TransCAD成为许多类型运输应用的理想选择，包括： </a:t>
            </a:r>
            <a:endParaRPr lang="en-US" altLang="zh-CN" dirty="0"/>
          </a:p>
          <a:p>
            <a:pPr lvl="2"/>
            <a:r>
              <a:rPr lang="zh-CN" altLang="zh-CN" dirty="0"/>
              <a:t>网络分析</a:t>
            </a:r>
            <a:endParaRPr lang="en-US" altLang="zh-CN" dirty="0"/>
          </a:p>
          <a:p>
            <a:pPr lvl="2"/>
            <a:r>
              <a:rPr lang="zh-CN" altLang="zh-CN" dirty="0"/>
              <a:t>交通规划和出行需求建模</a:t>
            </a:r>
            <a:endParaRPr lang="en-US" altLang="zh-CN" dirty="0"/>
          </a:p>
          <a:p>
            <a:pPr lvl="2"/>
            <a:r>
              <a:rPr lang="zh-CN" altLang="en-US" dirty="0"/>
              <a:t>公共交通</a:t>
            </a:r>
            <a:r>
              <a:rPr lang="zh-CN" altLang="zh-CN" dirty="0"/>
              <a:t>分析</a:t>
            </a:r>
            <a:endParaRPr lang="en-US" altLang="zh-CN" dirty="0"/>
          </a:p>
          <a:p>
            <a:pPr lvl="2"/>
            <a:r>
              <a:rPr lang="zh-CN" altLang="zh-CN" dirty="0"/>
              <a:t>车辆路线</a:t>
            </a:r>
            <a:r>
              <a:rPr lang="zh-CN" altLang="en-US" dirty="0"/>
              <a:t>规划</a:t>
            </a:r>
            <a:r>
              <a:rPr lang="zh-CN" altLang="zh-CN" dirty="0"/>
              <a:t>和物流</a:t>
            </a:r>
            <a:r>
              <a:rPr lang="zh-CN" altLang="en-US" dirty="0"/>
              <a:t>分析</a:t>
            </a:r>
            <a:endParaRPr lang="en-US" altLang="zh-CN" dirty="0"/>
          </a:p>
          <a:p>
            <a:pPr lvl="2"/>
            <a:r>
              <a:rPr lang="zh-CN" altLang="zh-CN" dirty="0"/>
              <a:t>区域管理和站点位置建模</a:t>
            </a:r>
          </a:p>
          <a:p>
            <a:endParaRPr lang="zh-CN" altLang="en-US" dirty="0"/>
          </a:p>
        </p:txBody>
      </p:sp>
    </p:spTree>
    <p:extLst>
      <p:ext uri="{BB962C8B-B14F-4D97-AF65-F5344CB8AC3E}">
        <p14:creationId xmlns:p14="http://schemas.microsoft.com/office/powerpoint/2010/main" val="3734448747"/>
      </p:ext>
    </p:extLst>
  </p:cSld>
  <p:clrMapOvr>
    <a:masterClrMapping/>
  </p:clrMapOvr>
  <p:transition spd="med">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07C2DB2E-3E3C-4B81-876A-8A74805D6092}"/>
              </a:ext>
            </a:extLst>
          </p:cNvPr>
          <p:cNvSpPr>
            <a:spLocks noGrp="1"/>
          </p:cNvSpPr>
          <p:nvPr>
            <p:ph type="title"/>
          </p:nvPr>
        </p:nvSpPr>
        <p:spPr>
          <a:xfrm>
            <a:off x="457200" y="457200"/>
            <a:ext cx="8229600" cy="955576"/>
          </a:xfrm>
        </p:spPr>
        <p:txBody>
          <a:bodyPr/>
          <a:lstStyle/>
          <a:p>
            <a:r>
              <a:rPr lang="en-US" altLang="zh-CN" dirty="0"/>
              <a:t>Network Analysis</a:t>
            </a:r>
            <a:endParaRPr lang="zh-CN" altLang="en-US" dirty="0"/>
          </a:p>
        </p:txBody>
      </p:sp>
      <p:sp>
        <p:nvSpPr>
          <p:cNvPr id="7" name="内容占位符 6">
            <a:extLst>
              <a:ext uri="{FF2B5EF4-FFF2-40B4-BE49-F238E27FC236}">
                <a16:creationId xmlns:a16="http://schemas.microsoft.com/office/drawing/2014/main" id="{0BFA7AB7-DEA4-4A16-AE43-61CCB00B4A1C}"/>
              </a:ext>
            </a:extLst>
          </p:cNvPr>
          <p:cNvSpPr>
            <a:spLocks noGrp="1"/>
          </p:cNvSpPr>
          <p:nvPr>
            <p:ph idx="1"/>
          </p:nvPr>
        </p:nvSpPr>
        <p:spPr>
          <a:xfrm>
            <a:off x="457200" y="1484313"/>
            <a:ext cx="5554960" cy="4681537"/>
          </a:xfrm>
        </p:spPr>
        <p:txBody>
          <a:bodyPr/>
          <a:lstStyle/>
          <a:p>
            <a:pPr>
              <a:lnSpc>
                <a:spcPct val="150000"/>
              </a:lnSpc>
            </a:pPr>
            <a:r>
              <a:rPr lang="zh-CN" altLang="en-US" sz="2000" dirty="0"/>
              <a:t>网络分析模型用于解决多种类型的交通网络问题：</a:t>
            </a:r>
            <a:endParaRPr lang="en-US" altLang="zh-CN" sz="2000" dirty="0"/>
          </a:p>
          <a:p>
            <a:pPr lvl="1">
              <a:lnSpc>
                <a:spcPct val="150000"/>
              </a:lnSpc>
            </a:pPr>
            <a:r>
              <a:rPr lang="zh-CN" altLang="en-US" sz="2000" dirty="0">
                <a:solidFill>
                  <a:srgbClr val="FF0000"/>
                </a:solidFill>
              </a:rPr>
              <a:t>最短路径模块</a:t>
            </a:r>
            <a:r>
              <a:rPr lang="zh-CN" altLang="en-US" sz="2000" dirty="0"/>
              <a:t>可用于在任意数量的起点和任意数量的目的地之间生成具有任意数量的中间点的最短、最快或成本最低的路径。
</a:t>
            </a:r>
            <a:r>
              <a:rPr lang="zh-CN" altLang="en-US" sz="2000" dirty="0">
                <a:solidFill>
                  <a:srgbClr val="FF0000"/>
                </a:solidFill>
              </a:rPr>
              <a:t>网络分区</a:t>
            </a:r>
            <a:r>
              <a:rPr lang="zh-CN" altLang="en-US" sz="2000" dirty="0"/>
              <a:t>可用于根据可达性创建服务区、执行行驶时间分析或评估可能的设施点位。执行网络分区时，还可以计算从特定位置开始的网络距离或行驶时间。
</a:t>
            </a:r>
            <a:r>
              <a:rPr lang="zh-CN" altLang="en-US" sz="2000" dirty="0">
                <a:solidFill>
                  <a:srgbClr val="FF0000"/>
                </a:solidFill>
              </a:rPr>
              <a:t>旅行商问题</a:t>
            </a:r>
            <a:r>
              <a:rPr lang="zh-CN" altLang="en-US" sz="2000" dirty="0"/>
              <a:t>模型构建高效的路径，访问网络上任意数量的点。</a:t>
            </a:r>
          </a:p>
        </p:txBody>
      </p:sp>
      <p:pic>
        <p:nvPicPr>
          <p:cNvPr id="12" name="图片 11">
            <a:extLst>
              <a:ext uri="{FF2B5EF4-FFF2-40B4-BE49-F238E27FC236}">
                <a16:creationId xmlns:a16="http://schemas.microsoft.com/office/drawing/2014/main" id="{8825DA10-4E96-476F-AD8E-A983EE44AC3F}"/>
              </a:ext>
            </a:extLst>
          </p:cNvPr>
          <p:cNvPicPr>
            <a:picLocks noChangeAspect="1"/>
          </p:cNvPicPr>
          <p:nvPr/>
        </p:nvPicPr>
        <p:blipFill>
          <a:blip r:embed="rId3"/>
          <a:stretch>
            <a:fillRect/>
          </a:stretch>
        </p:blipFill>
        <p:spPr>
          <a:xfrm>
            <a:off x="6045426" y="3284984"/>
            <a:ext cx="3045718" cy="1740410"/>
          </a:xfrm>
          <a:prstGeom prst="rect">
            <a:avLst/>
          </a:prstGeom>
        </p:spPr>
      </p:pic>
    </p:spTree>
    <p:extLst>
      <p:ext uri="{BB962C8B-B14F-4D97-AF65-F5344CB8AC3E}">
        <p14:creationId xmlns:p14="http://schemas.microsoft.com/office/powerpoint/2010/main" val="2236219086"/>
      </p:ext>
    </p:extLst>
  </p:cSld>
  <p:clrMapOvr>
    <a:masterClrMapping/>
  </p:clrMapOvr>
  <p:transition spd="med">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68493385-F7EE-4672-84F6-86141AA530F8}"/>
              </a:ext>
            </a:extLst>
          </p:cNvPr>
          <p:cNvSpPr>
            <a:spLocks noGrp="1"/>
          </p:cNvSpPr>
          <p:nvPr>
            <p:ph type="title"/>
          </p:nvPr>
        </p:nvSpPr>
        <p:spPr>
          <a:xfrm>
            <a:off x="457200" y="457200"/>
            <a:ext cx="8229600" cy="955576"/>
          </a:xfrm>
        </p:spPr>
        <p:txBody>
          <a:bodyPr/>
          <a:lstStyle/>
          <a:p>
            <a:r>
              <a:rPr lang="zh-CN" altLang="en-US" dirty="0"/>
              <a:t>交通规划与出行需求分析</a:t>
            </a:r>
          </a:p>
        </p:txBody>
      </p:sp>
      <p:graphicFrame>
        <p:nvGraphicFramePr>
          <p:cNvPr id="8" name="内容占位符 7">
            <a:extLst>
              <a:ext uri="{FF2B5EF4-FFF2-40B4-BE49-F238E27FC236}">
                <a16:creationId xmlns:a16="http://schemas.microsoft.com/office/drawing/2014/main" id="{7B38C989-7386-478E-A0D9-4FF4A96E3558}"/>
              </a:ext>
            </a:extLst>
          </p:cNvPr>
          <p:cNvGraphicFramePr>
            <a:graphicFrameLocks noGrp="1"/>
          </p:cNvGraphicFramePr>
          <p:nvPr>
            <p:ph idx="1"/>
          </p:nvPr>
        </p:nvGraphicFramePr>
        <p:xfrm>
          <a:off x="457200" y="1484313"/>
          <a:ext cx="8229600" cy="4681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35065456"/>
      </p:ext>
    </p:extLst>
  </p:cSld>
  <p:clrMapOvr>
    <a:masterClrMapping/>
  </p:clrMapOvr>
  <p:transition spd="med">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2B1EDA-6F9F-4F47-9D6C-84FAC332A8B4}"/>
              </a:ext>
            </a:extLst>
          </p:cNvPr>
          <p:cNvSpPr>
            <a:spLocks noGrp="1"/>
          </p:cNvSpPr>
          <p:nvPr>
            <p:ph type="title"/>
          </p:nvPr>
        </p:nvSpPr>
        <p:spPr/>
        <p:txBody>
          <a:bodyPr/>
          <a:lstStyle/>
          <a:p>
            <a:r>
              <a:rPr lang="en-US" altLang="zh-CN" dirty="0"/>
              <a:t>Transit Analysis</a:t>
            </a:r>
            <a:endParaRPr lang="zh-CN" altLang="en-US" dirty="0"/>
          </a:p>
        </p:txBody>
      </p:sp>
      <p:sp>
        <p:nvSpPr>
          <p:cNvPr id="3" name="内容占位符 2">
            <a:extLst>
              <a:ext uri="{FF2B5EF4-FFF2-40B4-BE49-F238E27FC236}">
                <a16:creationId xmlns:a16="http://schemas.microsoft.com/office/drawing/2014/main" id="{1E716D6D-8403-4B50-8023-5D01852AD35C}"/>
              </a:ext>
            </a:extLst>
          </p:cNvPr>
          <p:cNvSpPr>
            <a:spLocks noGrp="1"/>
          </p:cNvSpPr>
          <p:nvPr>
            <p:ph idx="1"/>
          </p:nvPr>
        </p:nvSpPr>
        <p:spPr>
          <a:xfrm>
            <a:off x="457200" y="1484784"/>
            <a:ext cx="5831954" cy="4680520"/>
          </a:xfrm>
        </p:spPr>
        <p:txBody>
          <a:bodyPr/>
          <a:lstStyle/>
          <a:p>
            <a:pPr>
              <a:lnSpc>
                <a:spcPct val="150000"/>
              </a:lnSpc>
            </a:pPr>
            <a:r>
              <a:rPr lang="en-US" altLang="zh-CN" sz="1800" dirty="0" err="1"/>
              <a:t>TransCAD</a:t>
            </a:r>
            <a:r>
              <a:rPr lang="zh-CN" altLang="en-US" sz="1800" dirty="0"/>
              <a:t>还具有用于创建和使用交通网络的特殊工具和程序。公交票价可以指定为固定票价或区域票价。使用公交网络和票价结构，您可以解决最短路径问题并计算公交路径属性（即略读）。您还可以为非机动出行模式提供单独且完全集成的网络。例如，在执行交通网络分析时，可以包括行人链接。
公交网络也可用于执行公交流量分配。您可以估计使用交通网络中</a:t>
            </a:r>
            <a:r>
              <a:rPr lang="en-US" altLang="zh-CN" sz="1800" dirty="0">
                <a:solidFill>
                  <a:srgbClr val="FF0000"/>
                </a:solidFill>
              </a:rPr>
              <a:t>link</a:t>
            </a:r>
            <a:r>
              <a:rPr lang="zh-CN" altLang="en-US" sz="1800" dirty="0"/>
              <a:t>的乘客数量作为公交服务水平的函数。这些模型生成</a:t>
            </a:r>
            <a:r>
              <a:rPr lang="en-US" altLang="zh-CN" sz="1800" dirty="0">
                <a:solidFill>
                  <a:srgbClr val="FF0000"/>
                </a:solidFill>
              </a:rPr>
              <a:t>link</a:t>
            </a:r>
            <a:r>
              <a:rPr lang="zh-CN" altLang="en-US" sz="1800" dirty="0"/>
              <a:t>级别和汇总乘客量统计信息。</a:t>
            </a:r>
            <a:r>
              <a:rPr lang="en-US" altLang="zh-CN" sz="1800" dirty="0" err="1"/>
              <a:t>TransCAD</a:t>
            </a:r>
            <a:r>
              <a:rPr lang="zh-CN" altLang="en-US" sz="1800" dirty="0"/>
              <a:t>包括一系列复杂的公交网络分配程序。
</a:t>
            </a:r>
            <a:r>
              <a:rPr lang="en-US" altLang="zh-CN" sz="1800" dirty="0" err="1"/>
              <a:t>TransCAD</a:t>
            </a:r>
            <a:r>
              <a:rPr lang="zh-CN" altLang="en-US" sz="1800" dirty="0"/>
              <a:t>是唯一具有公共交通特定扩展的</a:t>
            </a:r>
            <a:r>
              <a:rPr lang="en-US" altLang="zh-CN" sz="1800" dirty="0"/>
              <a:t>GIS</a:t>
            </a:r>
            <a:r>
              <a:rPr lang="zh-CN" altLang="en-US" sz="1800" dirty="0"/>
              <a:t>。</a:t>
            </a:r>
            <a:r>
              <a:rPr lang="en-US" altLang="zh-CN" sz="1800" dirty="0" err="1"/>
              <a:t>TransCAD</a:t>
            </a:r>
            <a:r>
              <a:rPr lang="zh-CN" altLang="en-US" sz="1800" dirty="0"/>
              <a:t>可以对复杂的公交系统进行数据管理，并在客户信息系统，调度和营销方面具有应用。</a:t>
            </a:r>
          </a:p>
        </p:txBody>
      </p:sp>
      <p:pic>
        <p:nvPicPr>
          <p:cNvPr id="4" name="图片 3">
            <a:extLst>
              <a:ext uri="{FF2B5EF4-FFF2-40B4-BE49-F238E27FC236}">
                <a16:creationId xmlns:a16="http://schemas.microsoft.com/office/drawing/2014/main" id="{CD9A75A0-B2E0-4195-974F-143F5E6EE2CA}"/>
              </a:ext>
            </a:extLst>
          </p:cNvPr>
          <p:cNvPicPr>
            <a:picLocks noChangeAspect="1"/>
          </p:cNvPicPr>
          <p:nvPr/>
        </p:nvPicPr>
        <p:blipFill>
          <a:blip r:embed="rId3"/>
          <a:stretch>
            <a:fillRect/>
          </a:stretch>
        </p:blipFill>
        <p:spPr>
          <a:xfrm>
            <a:off x="6444208" y="2636912"/>
            <a:ext cx="2397646" cy="1370083"/>
          </a:xfrm>
          <a:prstGeom prst="rect">
            <a:avLst/>
          </a:prstGeom>
        </p:spPr>
      </p:pic>
    </p:spTree>
    <p:extLst>
      <p:ext uri="{BB962C8B-B14F-4D97-AF65-F5344CB8AC3E}">
        <p14:creationId xmlns:p14="http://schemas.microsoft.com/office/powerpoint/2010/main" val="611739897"/>
      </p:ext>
    </p:extLst>
  </p:cSld>
  <p:clrMapOvr>
    <a:masterClrMapping/>
  </p:clrMapOvr>
  <p:transition spd="med">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0A4FFB39-F9BE-41B5-A17A-BBEB1F286964}"/>
              </a:ext>
            </a:extLst>
          </p:cNvPr>
          <p:cNvPicPr>
            <a:picLocks noChangeAspect="1"/>
          </p:cNvPicPr>
          <p:nvPr/>
        </p:nvPicPr>
        <p:blipFill>
          <a:blip r:embed="rId2"/>
          <a:stretch>
            <a:fillRect/>
          </a:stretch>
        </p:blipFill>
        <p:spPr>
          <a:xfrm>
            <a:off x="0" y="169929"/>
            <a:ext cx="9144000" cy="6518141"/>
          </a:xfrm>
          <a:prstGeom prst="rect">
            <a:avLst/>
          </a:prstGeom>
        </p:spPr>
      </p:pic>
    </p:spTree>
    <p:extLst>
      <p:ext uri="{BB962C8B-B14F-4D97-AF65-F5344CB8AC3E}">
        <p14:creationId xmlns:p14="http://schemas.microsoft.com/office/powerpoint/2010/main" val="2230485272"/>
      </p:ext>
    </p:extLst>
  </p:cSld>
  <p:clrMapOvr>
    <a:masterClrMapping/>
  </p:clrMapOvr>
  <p:transition spd="med">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F625B63-99E8-4345-B886-40EDFBE245C3}"/>
              </a:ext>
            </a:extLst>
          </p:cNvPr>
          <p:cNvPicPr>
            <a:picLocks noChangeAspect="1"/>
          </p:cNvPicPr>
          <p:nvPr/>
        </p:nvPicPr>
        <p:blipFill>
          <a:blip r:embed="rId2"/>
          <a:stretch>
            <a:fillRect/>
          </a:stretch>
        </p:blipFill>
        <p:spPr>
          <a:xfrm>
            <a:off x="0" y="870814"/>
            <a:ext cx="9144000" cy="5116371"/>
          </a:xfrm>
          <a:prstGeom prst="rect">
            <a:avLst/>
          </a:prstGeom>
        </p:spPr>
      </p:pic>
    </p:spTree>
    <p:extLst>
      <p:ext uri="{BB962C8B-B14F-4D97-AF65-F5344CB8AC3E}">
        <p14:creationId xmlns:p14="http://schemas.microsoft.com/office/powerpoint/2010/main" val="225640534"/>
      </p:ext>
    </p:extLst>
  </p:cSld>
  <p:clrMapOvr>
    <a:masterClrMapping/>
  </p:clrMapOvr>
  <p:transition spd="med">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626E5D-B9BD-49A3-B756-062354A1D0A0}"/>
              </a:ext>
            </a:extLst>
          </p:cNvPr>
          <p:cNvSpPr>
            <a:spLocks noGrp="1"/>
          </p:cNvSpPr>
          <p:nvPr>
            <p:ph type="title"/>
          </p:nvPr>
        </p:nvSpPr>
        <p:spPr/>
        <p:txBody>
          <a:bodyPr/>
          <a:lstStyle/>
          <a:p>
            <a:r>
              <a:rPr lang="en-US" altLang="zh-CN" dirty="0"/>
              <a:t>Vehicle Routing and Logistics</a:t>
            </a:r>
            <a:endParaRPr lang="zh-CN" altLang="en-US" dirty="0"/>
          </a:p>
        </p:txBody>
      </p:sp>
      <p:sp>
        <p:nvSpPr>
          <p:cNvPr id="3" name="内容占位符 2">
            <a:extLst>
              <a:ext uri="{FF2B5EF4-FFF2-40B4-BE49-F238E27FC236}">
                <a16:creationId xmlns:a16="http://schemas.microsoft.com/office/drawing/2014/main" id="{DC0EEF68-A3C1-42C0-BDDA-83662A04BB46}"/>
              </a:ext>
            </a:extLst>
          </p:cNvPr>
          <p:cNvSpPr>
            <a:spLocks noGrp="1"/>
          </p:cNvSpPr>
          <p:nvPr>
            <p:ph idx="1"/>
          </p:nvPr>
        </p:nvSpPr>
        <p:spPr/>
        <p:txBody>
          <a:bodyPr/>
          <a:lstStyle/>
          <a:p>
            <a:endParaRPr lang="zh-CN" altLang="en-US" dirty="0">
              <a:latin typeface="方正国美进道体 简繁" panose="02000500000000000000" pitchFamily="2" charset="-122"/>
              <a:ea typeface="方正国美进道体 简繁" panose="02000500000000000000" pitchFamily="2" charset="-122"/>
            </a:endParaRPr>
          </a:p>
        </p:txBody>
      </p:sp>
      <p:pic>
        <p:nvPicPr>
          <p:cNvPr id="4" name="图片 3">
            <a:extLst>
              <a:ext uri="{FF2B5EF4-FFF2-40B4-BE49-F238E27FC236}">
                <a16:creationId xmlns:a16="http://schemas.microsoft.com/office/drawing/2014/main" id="{B595C00D-5695-4D27-A2E9-62D03FB64B14}"/>
              </a:ext>
            </a:extLst>
          </p:cNvPr>
          <p:cNvPicPr>
            <a:picLocks noChangeAspect="1"/>
          </p:cNvPicPr>
          <p:nvPr/>
        </p:nvPicPr>
        <p:blipFill>
          <a:blip r:embed="rId3"/>
          <a:stretch>
            <a:fillRect/>
          </a:stretch>
        </p:blipFill>
        <p:spPr>
          <a:xfrm>
            <a:off x="539552" y="1565270"/>
            <a:ext cx="3888000" cy="2221716"/>
          </a:xfrm>
          <a:prstGeom prst="rect">
            <a:avLst/>
          </a:prstGeom>
        </p:spPr>
      </p:pic>
      <p:sp>
        <p:nvSpPr>
          <p:cNvPr id="6" name="文本框 5">
            <a:extLst>
              <a:ext uri="{FF2B5EF4-FFF2-40B4-BE49-F238E27FC236}">
                <a16:creationId xmlns:a16="http://schemas.microsoft.com/office/drawing/2014/main" id="{03FE0EC6-4271-407F-83FA-69B56490EB6F}"/>
              </a:ext>
            </a:extLst>
          </p:cNvPr>
          <p:cNvSpPr txBox="1"/>
          <p:nvPr/>
        </p:nvSpPr>
        <p:spPr>
          <a:xfrm>
            <a:off x="539552" y="3786986"/>
            <a:ext cx="3888000" cy="369332"/>
          </a:xfrm>
          <a:prstGeom prst="rect">
            <a:avLst/>
          </a:prstGeom>
          <a:solidFill>
            <a:schemeClr val="bg2">
              <a:lumMod val="60000"/>
              <a:lumOff val="40000"/>
            </a:schemeClr>
          </a:solidFill>
        </p:spPr>
        <p:txBody>
          <a:bodyPr wrap="square">
            <a:spAutoFit/>
          </a:bodyPr>
          <a:lstStyle/>
          <a:p>
            <a:r>
              <a:rPr lang="en-US" altLang="zh-CN" dirty="0">
                <a:solidFill>
                  <a:srgbClr val="FFFF00"/>
                </a:solidFill>
                <a:latin typeface="方正国美进道体 简繁" panose="02000500000000000000" pitchFamily="2" charset="-122"/>
                <a:ea typeface="方正国美进道体 简繁" panose="02000500000000000000" pitchFamily="2" charset="-122"/>
              </a:rPr>
              <a:t>Vehicle Routing/Dispatching</a:t>
            </a:r>
            <a:endParaRPr lang="zh-CN" altLang="en-US" dirty="0">
              <a:solidFill>
                <a:srgbClr val="FFFF00"/>
              </a:solidFill>
              <a:latin typeface="方正国美进道体 简繁" panose="02000500000000000000" pitchFamily="2" charset="-122"/>
              <a:ea typeface="方正国美进道体 简繁" panose="02000500000000000000" pitchFamily="2" charset="-122"/>
            </a:endParaRPr>
          </a:p>
        </p:txBody>
      </p:sp>
      <p:pic>
        <p:nvPicPr>
          <p:cNvPr id="7" name="图片 6">
            <a:extLst>
              <a:ext uri="{FF2B5EF4-FFF2-40B4-BE49-F238E27FC236}">
                <a16:creationId xmlns:a16="http://schemas.microsoft.com/office/drawing/2014/main" id="{9D72213D-FF72-444D-8257-1AEEA62133F1}"/>
              </a:ext>
            </a:extLst>
          </p:cNvPr>
          <p:cNvPicPr>
            <a:picLocks noChangeAspect="1"/>
          </p:cNvPicPr>
          <p:nvPr/>
        </p:nvPicPr>
        <p:blipFill>
          <a:blip r:embed="rId4"/>
          <a:stretch>
            <a:fillRect/>
          </a:stretch>
        </p:blipFill>
        <p:spPr>
          <a:xfrm>
            <a:off x="4644008" y="3825044"/>
            <a:ext cx="3888000" cy="2221707"/>
          </a:xfrm>
          <a:prstGeom prst="rect">
            <a:avLst/>
          </a:prstGeom>
        </p:spPr>
      </p:pic>
      <p:sp>
        <p:nvSpPr>
          <p:cNvPr id="9" name="文本框 8">
            <a:extLst>
              <a:ext uri="{FF2B5EF4-FFF2-40B4-BE49-F238E27FC236}">
                <a16:creationId xmlns:a16="http://schemas.microsoft.com/office/drawing/2014/main" id="{24A276EB-6011-4975-9167-5646B1F94D87}"/>
              </a:ext>
            </a:extLst>
          </p:cNvPr>
          <p:cNvSpPr txBox="1"/>
          <p:nvPr/>
        </p:nvSpPr>
        <p:spPr>
          <a:xfrm>
            <a:off x="4644008" y="3484679"/>
            <a:ext cx="3888432" cy="369332"/>
          </a:xfrm>
          <a:prstGeom prst="rect">
            <a:avLst/>
          </a:prstGeom>
          <a:solidFill>
            <a:schemeClr val="bg2">
              <a:lumMod val="60000"/>
              <a:lumOff val="40000"/>
            </a:schemeClr>
          </a:solidFill>
        </p:spPr>
        <p:txBody>
          <a:bodyPr wrap="square">
            <a:spAutoFit/>
          </a:bodyPr>
          <a:lstStyle/>
          <a:p>
            <a:r>
              <a:rPr lang="zh-CN" altLang="en-US" b="0" i="0" dirty="0">
                <a:solidFill>
                  <a:srgbClr val="FFFF00"/>
                </a:solidFill>
                <a:effectLst/>
                <a:latin typeface="方正国美进道体 简繁" panose="02000500000000000000" pitchFamily="2" charset="-122"/>
                <a:ea typeface="方正国美进道体 简繁" panose="02000500000000000000" pitchFamily="2" charset="-122"/>
              </a:rPr>
              <a:t>弧路径问题 </a:t>
            </a:r>
            <a:r>
              <a:rPr lang="en-US" altLang="zh-CN" dirty="0">
                <a:solidFill>
                  <a:srgbClr val="FFFF00"/>
                </a:solidFill>
                <a:latin typeface="方正国美进道体 简繁" panose="02000500000000000000" pitchFamily="2" charset="-122"/>
                <a:ea typeface="方正国美进道体 简繁" panose="02000500000000000000" pitchFamily="2" charset="-122"/>
              </a:rPr>
              <a:t>Arc Routing</a:t>
            </a:r>
          </a:p>
        </p:txBody>
      </p:sp>
    </p:spTree>
    <p:extLst>
      <p:ext uri="{BB962C8B-B14F-4D97-AF65-F5344CB8AC3E}">
        <p14:creationId xmlns:p14="http://schemas.microsoft.com/office/powerpoint/2010/main" val="3855122431"/>
      </p:ext>
    </p:extLst>
  </p:cSld>
  <p:clrMapOvr>
    <a:masterClrMapping/>
  </p:clrMapOvr>
  <p:transition spd="med">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92B523-4CCE-44C3-B851-0E926BD9EB38}"/>
              </a:ext>
            </a:extLst>
          </p:cNvPr>
          <p:cNvSpPr>
            <a:spLocks noGrp="1"/>
          </p:cNvSpPr>
          <p:nvPr>
            <p:ph type="title"/>
          </p:nvPr>
        </p:nvSpPr>
        <p:spPr/>
        <p:txBody>
          <a:bodyPr/>
          <a:lstStyle/>
          <a:p>
            <a:r>
              <a:rPr lang="en-US" altLang="zh-CN" dirty="0"/>
              <a:t>Network Flow and Distribution Analysis</a:t>
            </a:r>
            <a:endParaRPr lang="zh-CN" altLang="en-US" dirty="0"/>
          </a:p>
        </p:txBody>
      </p:sp>
      <p:sp>
        <p:nvSpPr>
          <p:cNvPr id="3" name="内容占位符 2">
            <a:extLst>
              <a:ext uri="{FF2B5EF4-FFF2-40B4-BE49-F238E27FC236}">
                <a16:creationId xmlns:a16="http://schemas.microsoft.com/office/drawing/2014/main" id="{744C88A2-3D51-400A-BE81-CD52AC45DE33}"/>
              </a:ext>
            </a:extLst>
          </p:cNvPr>
          <p:cNvSpPr>
            <a:spLocks noGrp="1"/>
          </p:cNvSpPr>
          <p:nvPr>
            <p:ph idx="1"/>
          </p:nvPr>
        </p:nvSpPr>
        <p:spPr/>
        <p:txBody>
          <a:bodyPr/>
          <a:lstStyle/>
          <a:p>
            <a:r>
              <a:rPr lang="en-US" altLang="zh-CN" sz="1600" dirty="0" err="1"/>
              <a:t>TransCAD</a:t>
            </a:r>
            <a:r>
              <a:rPr lang="en-US" altLang="zh-CN" sz="1600" dirty="0"/>
              <a:t> includes a set of procedures for solving network flow problems. These problems involve efficient delivery of goods or services, and arise in transportation and many other contexts.</a:t>
            </a:r>
          </a:p>
          <a:p>
            <a:pPr lvl="1"/>
            <a:r>
              <a:rPr lang="en-US" altLang="zh-CN" sz="1600" dirty="0">
                <a:solidFill>
                  <a:srgbClr val="FF0000"/>
                </a:solidFill>
              </a:rPr>
              <a:t>The transportation problem </a:t>
            </a:r>
            <a:r>
              <a:rPr lang="en-US" altLang="zh-CN" sz="1600" dirty="0"/>
              <a:t>involves identifying the most efficient way to service a set of destinations from a set of origins. For example, a company may be interested in finding the least-cost solution for shipping commodities from its warehouses to its vendor locations.</a:t>
            </a:r>
          </a:p>
          <a:p>
            <a:pPr lvl="1"/>
            <a:r>
              <a:rPr lang="en-US" altLang="zh-CN" sz="1600" dirty="0">
                <a:solidFill>
                  <a:srgbClr val="FF0000"/>
                </a:solidFill>
              </a:rPr>
              <a:t>The minimum cost flow problem </a:t>
            </a:r>
            <a:r>
              <a:rPr lang="en-US" altLang="zh-CN" sz="1600" dirty="0"/>
              <a:t>is a more general version of the transportation problem that takes link capacities into account. For example, the procedure can be used to find multiple paths when capacity constraints make it impossible to utilize the shortest path for an entire shipment.</a:t>
            </a:r>
          </a:p>
          <a:p>
            <a:pPr lvl="1"/>
            <a:r>
              <a:rPr lang="en-US" altLang="zh-CN" sz="1600" dirty="0">
                <a:solidFill>
                  <a:srgbClr val="FF0000"/>
                </a:solidFill>
              </a:rPr>
              <a:t>Matching problems </a:t>
            </a:r>
            <a:r>
              <a:rPr lang="en-US" altLang="zh-CN" sz="1600" dirty="0"/>
              <a:t>try to find the best one-to-one matching between two groups of objects where there is some quantitative measure to be minimized or maximized. For example, you can efficiently assign work to service centers.</a:t>
            </a:r>
            <a:endParaRPr lang="zh-CN" altLang="en-US" sz="1600" dirty="0"/>
          </a:p>
        </p:txBody>
      </p:sp>
    </p:spTree>
    <p:extLst>
      <p:ext uri="{BB962C8B-B14F-4D97-AF65-F5344CB8AC3E}">
        <p14:creationId xmlns:p14="http://schemas.microsoft.com/office/powerpoint/2010/main" val="1007936831"/>
      </p:ext>
    </p:extLst>
  </p:cSld>
  <p:clrMapOvr>
    <a:masterClrMapping/>
  </p:clrMapOvr>
  <p:transition spd="med">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62E0C9-1306-44AA-91D5-2853A8B4BBAE}"/>
              </a:ext>
            </a:extLst>
          </p:cNvPr>
          <p:cNvSpPr>
            <a:spLocks noGrp="1"/>
          </p:cNvSpPr>
          <p:nvPr>
            <p:ph type="title"/>
          </p:nvPr>
        </p:nvSpPr>
        <p:spPr>
          <a:xfrm>
            <a:off x="457200" y="457200"/>
            <a:ext cx="8229600" cy="955576"/>
          </a:xfrm>
        </p:spPr>
        <p:txBody>
          <a:bodyPr/>
          <a:lstStyle/>
          <a:p>
            <a:r>
              <a:rPr lang="en-US" altLang="zh-CN" dirty="0" err="1"/>
              <a:t>TransCAD</a:t>
            </a:r>
            <a:r>
              <a:rPr lang="zh-CN" altLang="en-US" dirty="0"/>
              <a:t>的建模功能</a:t>
            </a:r>
          </a:p>
        </p:txBody>
      </p:sp>
      <p:sp>
        <p:nvSpPr>
          <p:cNvPr id="3" name="内容占位符 2">
            <a:extLst>
              <a:ext uri="{FF2B5EF4-FFF2-40B4-BE49-F238E27FC236}">
                <a16:creationId xmlns:a16="http://schemas.microsoft.com/office/drawing/2014/main" id="{0686CF6B-AA36-411F-BBED-662D57C447D4}"/>
              </a:ext>
            </a:extLst>
          </p:cNvPr>
          <p:cNvSpPr>
            <a:spLocks noGrp="1"/>
          </p:cNvSpPr>
          <p:nvPr>
            <p:ph idx="1"/>
          </p:nvPr>
        </p:nvSpPr>
        <p:spPr>
          <a:xfrm>
            <a:off x="457200" y="1484784"/>
            <a:ext cx="8229600" cy="4680520"/>
          </a:xfrm>
        </p:spPr>
        <p:txBody>
          <a:bodyPr/>
          <a:lstStyle/>
          <a:p>
            <a:r>
              <a:rPr lang="en-US" altLang="zh-CN" dirty="0" err="1"/>
              <a:t>TransCAD</a:t>
            </a:r>
            <a:r>
              <a:rPr lang="en-US" altLang="zh-CN" dirty="0"/>
              <a:t> Modeling Capabilities</a:t>
            </a:r>
          </a:p>
          <a:p>
            <a:pPr lvl="1"/>
            <a:r>
              <a:rPr lang="en-US" altLang="zh-CN" dirty="0" err="1"/>
              <a:t>TransCAD</a:t>
            </a:r>
            <a:r>
              <a:rPr lang="en-US" altLang="zh-CN" dirty="0"/>
              <a:t> includes comprehensive tools for trip generation, trip distribution, mode split modeling, traffic assignment, and all related matrix and network processes. </a:t>
            </a:r>
            <a:r>
              <a:rPr lang="en-US" altLang="zh-CN" dirty="0" err="1"/>
              <a:t>TransCAD</a:t>
            </a:r>
            <a:r>
              <a:rPr lang="en-US" altLang="zh-CN" dirty="0"/>
              <a:t> includes all of the traditional </a:t>
            </a:r>
            <a:r>
              <a:rPr lang="en-US" altLang="zh-CN" dirty="0">
                <a:solidFill>
                  <a:srgbClr val="FF0000"/>
                </a:solidFill>
              </a:rPr>
              <a:t>4-step models </a:t>
            </a:r>
            <a:r>
              <a:rPr lang="en-US" altLang="zh-CN" dirty="0"/>
              <a:t>and significant variants, quick response models with reduced data requirements, and advanced disaggregate demand models. Caliper continually enhances </a:t>
            </a:r>
            <a:r>
              <a:rPr lang="en-US" altLang="zh-CN" dirty="0" err="1"/>
              <a:t>TransCAD</a:t>
            </a:r>
            <a:r>
              <a:rPr lang="en-US" altLang="zh-CN" dirty="0"/>
              <a:t> to incorporate the most up-to-date methods for demand forecasting.</a:t>
            </a:r>
            <a:endParaRPr lang="zh-CN" altLang="en-US" dirty="0"/>
          </a:p>
        </p:txBody>
      </p:sp>
    </p:spTree>
    <p:extLst>
      <p:ext uri="{BB962C8B-B14F-4D97-AF65-F5344CB8AC3E}">
        <p14:creationId xmlns:p14="http://schemas.microsoft.com/office/powerpoint/2010/main" val="1372446167"/>
      </p:ext>
    </p:extLst>
  </p:cSld>
  <p:clrMapOvr>
    <a:masterClrMapping/>
  </p:clrMapOvr>
  <p:transition spd="med">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02DA827B-8606-4B90-BC83-9722CDC46D02}"/>
              </a:ext>
            </a:extLst>
          </p:cNvPr>
          <p:cNvSpPr>
            <a:spLocks noGrp="1"/>
          </p:cNvSpPr>
          <p:nvPr>
            <p:ph type="title"/>
          </p:nvPr>
        </p:nvSpPr>
        <p:spPr>
          <a:xfrm>
            <a:off x="457200" y="457200"/>
            <a:ext cx="8229600" cy="955576"/>
          </a:xfrm>
        </p:spPr>
        <p:txBody>
          <a:bodyPr/>
          <a:lstStyle/>
          <a:p>
            <a:r>
              <a:rPr lang="en-US" altLang="zh-CN" dirty="0"/>
              <a:t>Trip Generation/Production </a:t>
            </a:r>
            <a:r>
              <a:rPr lang="zh-CN" altLang="en-US" dirty="0"/>
              <a:t>出行生成</a:t>
            </a:r>
          </a:p>
        </p:txBody>
      </p:sp>
      <p:sp>
        <p:nvSpPr>
          <p:cNvPr id="5" name="内容占位符 4">
            <a:extLst>
              <a:ext uri="{FF2B5EF4-FFF2-40B4-BE49-F238E27FC236}">
                <a16:creationId xmlns:a16="http://schemas.microsoft.com/office/drawing/2014/main" id="{1812B1C5-DCF7-44A1-9764-80AC843859E5}"/>
              </a:ext>
            </a:extLst>
          </p:cNvPr>
          <p:cNvSpPr>
            <a:spLocks noGrp="1"/>
          </p:cNvSpPr>
          <p:nvPr>
            <p:ph idx="1"/>
          </p:nvPr>
        </p:nvSpPr>
        <p:spPr>
          <a:xfrm>
            <a:off x="457200" y="1484784"/>
            <a:ext cx="8229600" cy="4680520"/>
          </a:xfrm>
        </p:spPr>
        <p:txBody>
          <a:bodyPr/>
          <a:lstStyle/>
          <a:p>
            <a:r>
              <a:rPr lang="en-US" altLang="zh-CN" dirty="0"/>
              <a:t>The goal of trip production is to estimate the number of trips, by purpose, that are produced or originate in each zone of a study area. Trip generation is performed by relating frequency of trips to the characteristics of the individuals, of the zone, and of the transportation network. </a:t>
            </a:r>
          </a:p>
          <a:p>
            <a:pPr lvl="1"/>
            <a:r>
              <a:rPr lang="en-US" altLang="zh-CN" dirty="0"/>
              <a:t>Cross-Classification</a:t>
            </a:r>
          </a:p>
          <a:p>
            <a:pPr lvl="1"/>
            <a:r>
              <a:rPr lang="en-US" altLang="zh-CN" dirty="0"/>
              <a:t>Regression Models</a:t>
            </a:r>
          </a:p>
          <a:p>
            <a:pPr lvl="1"/>
            <a:r>
              <a:rPr lang="en-US" altLang="zh-CN" dirty="0"/>
              <a:t>Discrete Choice Models</a:t>
            </a:r>
          </a:p>
          <a:p>
            <a:pPr lvl="1"/>
            <a:r>
              <a:rPr lang="en-US" altLang="zh-CN" dirty="0"/>
              <a:t>Population Synthesis</a:t>
            </a:r>
            <a:endParaRPr lang="zh-CN" altLang="en-US" dirty="0"/>
          </a:p>
        </p:txBody>
      </p:sp>
      <p:pic>
        <p:nvPicPr>
          <p:cNvPr id="8" name="图片 7">
            <a:extLst>
              <a:ext uri="{FF2B5EF4-FFF2-40B4-BE49-F238E27FC236}">
                <a16:creationId xmlns:a16="http://schemas.microsoft.com/office/drawing/2014/main" id="{9ABF0D42-607D-4ED7-8530-DAA6A1B6B4A6}"/>
              </a:ext>
            </a:extLst>
          </p:cNvPr>
          <p:cNvPicPr>
            <a:picLocks noChangeAspect="1"/>
          </p:cNvPicPr>
          <p:nvPr/>
        </p:nvPicPr>
        <p:blipFill>
          <a:blip r:embed="rId2"/>
          <a:stretch>
            <a:fillRect/>
          </a:stretch>
        </p:blipFill>
        <p:spPr>
          <a:xfrm>
            <a:off x="4499992" y="3717032"/>
            <a:ext cx="3765798" cy="2151885"/>
          </a:xfrm>
          <a:prstGeom prst="rect">
            <a:avLst/>
          </a:prstGeom>
        </p:spPr>
      </p:pic>
    </p:spTree>
    <p:extLst>
      <p:ext uri="{BB962C8B-B14F-4D97-AF65-F5344CB8AC3E}">
        <p14:creationId xmlns:p14="http://schemas.microsoft.com/office/powerpoint/2010/main" val="395295425"/>
      </p:ext>
    </p:extLst>
  </p:cSld>
  <p:clrMapOvr>
    <a:masterClrMapping/>
  </p:clrMapOvr>
  <p:transition spd="med">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CE7765-833D-4CFC-A54F-CBE2620D1157}"/>
              </a:ext>
            </a:extLst>
          </p:cNvPr>
          <p:cNvSpPr>
            <a:spLocks noGrp="1"/>
          </p:cNvSpPr>
          <p:nvPr>
            <p:ph type="title"/>
          </p:nvPr>
        </p:nvSpPr>
        <p:spPr>
          <a:xfrm>
            <a:off x="457200" y="457200"/>
            <a:ext cx="8229600" cy="955576"/>
          </a:xfrm>
        </p:spPr>
        <p:txBody>
          <a:bodyPr/>
          <a:lstStyle/>
          <a:p>
            <a:r>
              <a:rPr lang="en-US" altLang="zh-CN" dirty="0"/>
              <a:t>Trip Attraction / Trip Balancing</a:t>
            </a:r>
            <a:endParaRPr lang="zh-CN" altLang="en-US" dirty="0"/>
          </a:p>
        </p:txBody>
      </p:sp>
      <p:sp>
        <p:nvSpPr>
          <p:cNvPr id="5" name="内容占位符 4">
            <a:extLst>
              <a:ext uri="{FF2B5EF4-FFF2-40B4-BE49-F238E27FC236}">
                <a16:creationId xmlns:a16="http://schemas.microsoft.com/office/drawing/2014/main" id="{77B214CE-62A8-4DDA-888A-3E3F91A5300E}"/>
              </a:ext>
            </a:extLst>
          </p:cNvPr>
          <p:cNvSpPr>
            <a:spLocks noGrp="1"/>
          </p:cNvSpPr>
          <p:nvPr>
            <p:ph idx="1"/>
          </p:nvPr>
        </p:nvSpPr>
        <p:spPr>
          <a:xfrm>
            <a:off x="457200" y="1484784"/>
            <a:ext cx="8229600" cy="4680520"/>
          </a:xfrm>
        </p:spPr>
        <p:txBody>
          <a:bodyPr/>
          <a:lstStyle/>
          <a:p>
            <a:pPr>
              <a:lnSpc>
                <a:spcPct val="100000"/>
              </a:lnSpc>
            </a:pPr>
            <a:r>
              <a:rPr lang="en-US" altLang="zh-CN" sz="1800" dirty="0"/>
              <a:t>Trip Attraction</a:t>
            </a:r>
          </a:p>
          <a:p>
            <a:pPr lvl="1">
              <a:lnSpc>
                <a:spcPct val="100000"/>
              </a:lnSpc>
            </a:pPr>
            <a:r>
              <a:rPr lang="en-US" altLang="zh-CN" sz="1800" dirty="0"/>
              <a:t>The goal of Trip Attraction is to predict the number of trips attracted to each zone or to a particular land use. In many ways, estimating attractions is similar to estimating trip productions. Thus, cross-classification, regression, and discrete choice methods can be used to estimate the number of trips attracted to a zone. </a:t>
            </a:r>
            <a:r>
              <a:rPr lang="en-US" altLang="zh-CN" sz="1800" dirty="0" err="1"/>
              <a:t>TransCAD</a:t>
            </a:r>
            <a:r>
              <a:rPr lang="en-US" altLang="zh-CN" sz="1800" dirty="0"/>
              <a:t> also includes Institute of Transportation Engineers (ITE) trip rate data for calculating trip attraction values for a single land use or mixed land uses.</a:t>
            </a:r>
          </a:p>
          <a:p>
            <a:pPr lvl="1">
              <a:lnSpc>
                <a:spcPct val="100000"/>
              </a:lnSpc>
            </a:pPr>
            <a:endParaRPr lang="en-US" altLang="zh-CN" sz="1800" dirty="0"/>
          </a:p>
          <a:p>
            <a:pPr>
              <a:lnSpc>
                <a:spcPct val="100000"/>
              </a:lnSpc>
            </a:pPr>
            <a:r>
              <a:rPr lang="en-US" altLang="zh-CN" sz="1800" dirty="0"/>
              <a:t>Trip Balancing</a:t>
            </a:r>
          </a:p>
          <a:p>
            <a:pPr lvl="1">
              <a:lnSpc>
                <a:spcPct val="100000"/>
              </a:lnSpc>
            </a:pPr>
            <a:r>
              <a:rPr lang="en-US" altLang="zh-CN" sz="1800" dirty="0"/>
              <a:t>In trip generation, separate models are used to predict productions and attractions. This invariably leads to a discrepancy between the number of intraregional trips produced in an area and the number of trips attracted to an area. To conserve trips, balancing methods are provided so that the number of attractions equals the number of productions. Trip generation and attraction can be balanced flexibly to productions or attractions or a linear combination thereof.</a:t>
            </a:r>
            <a:endParaRPr lang="zh-CN" altLang="en-US" sz="1800" dirty="0"/>
          </a:p>
        </p:txBody>
      </p:sp>
      <p:pic>
        <p:nvPicPr>
          <p:cNvPr id="8" name="图片 7">
            <a:extLst>
              <a:ext uri="{FF2B5EF4-FFF2-40B4-BE49-F238E27FC236}">
                <a16:creationId xmlns:a16="http://schemas.microsoft.com/office/drawing/2014/main" id="{1905F75B-555A-479A-8845-AA70B8E93A6A}"/>
              </a:ext>
            </a:extLst>
          </p:cNvPr>
          <p:cNvPicPr>
            <a:picLocks noChangeAspect="1"/>
          </p:cNvPicPr>
          <p:nvPr/>
        </p:nvPicPr>
        <p:blipFill>
          <a:blip r:embed="rId3"/>
          <a:stretch>
            <a:fillRect/>
          </a:stretch>
        </p:blipFill>
        <p:spPr>
          <a:xfrm>
            <a:off x="6300192" y="404664"/>
            <a:ext cx="2461270" cy="1407493"/>
          </a:xfrm>
          <a:prstGeom prst="rect">
            <a:avLst/>
          </a:prstGeom>
        </p:spPr>
      </p:pic>
    </p:spTree>
    <p:extLst>
      <p:ext uri="{BB962C8B-B14F-4D97-AF65-F5344CB8AC3E}">
        <p14:creationId xmlns:p14="http://schemas.microsoft.com/office/powerpoint/2010/main" val="1387165047"/>
      </p:ext>
    </p:extLst>
  </p:cSld>
  <p:clrMapOvr>
    <a:masterClrMapping/>
  </p:clrMapOvr>
  <p:transition spd="med">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6FB16E-D9AE-42D0-85CA-D26F4BAEDC9E}"/>
              </a:ext>
            </a:extLst>
          </p:cNvPr>
          <p:cNvSpPr>
            <a:spLocks noGrp="1"/>
          </p:cNvSpPr>
          <p:nvPr>
            <p:ph type="title"/>
          </p:nvPr>
        </p:nvSpPr>
        <p:spPr/>
        <p:txBody>
          <a:bodyPr/>
          <a:lstStyle/>
          <a:p>
            <a:r>
              <a:rPr lang="en-US" altLang="zh-CN" dirty="0"/>
              <a:t>Trip Distribution </a:t>
            </a:r>
            <a:r>
              <a:rPr lang="zh-CN" altLang="en-US" dirty="0"/>
              <a:t>出行分布</a:t>
            </a:r>
          </a:p>
        </p:txBody>
      </p:sp>
      <p:pic>
        <p:nvPicPr>
          <p:cNvPr id="5" name="内容占位符 4">
            <a:extLst>
              <a:ext uri="{FF2B5EF4-FFF2-40B4-BE49-F238E27FC236}">
                <a16:creationId xmlns:a16="http://schemas.microsoft.com/office/drawing/2014/main" id="{736E3C7D-5A24-41F8-9598-324BFB129C03}"/>
              </a:ext>
            </a:extLst>
          </p:cNvPr>
          <p:cNvPicPr>
            <a:picLocks noGrp="1" noChangeAspect="1"/>
          </p:cNvPicPr>
          <p:nvPr>
            <p:ph idx="1"/>
          </p:nvPr>
        </p:nvPicPr>
        <p:blipFill>
          <a:blip r:embed="rId2"/>
          <a:stretch>
            <a:fillRect/>
          </a:stretch>
        </p:blipFill>
        <p:spPr>
          <a:xfrm>
            <a:off x="539552" y="1484784"/>
            <a:ext cx="7920000" cy="4525714"/>
          </a:xfrm>
          <a:prstGeom prst="rect">
            <a:avLst/>
          </a:prstGeom>
        </p:spPr>
      </p:pic>
    </p:spTree>
    <p:extLst>
      <p:ext uri="{BB962C8B-B14F-4D97-AF65-F5344CB8AC3E}">
        <p14:creationId xmlns:p14="http://schemas.microsoft.com/office/powerpoint/2010/main" val="1211478439"/>
      </p:ext>
    </p:extLst>
  </p:cSld>
  <p:clrMapOvr>
    <a:masterClrMapping/>
  </p:clrMapOvr>
  <p:transition spd="med">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A4B55B-C430-4AD3-8F47-5280B151D56A}"/>
              </a:ext>
            </a:extLst>
          </p:cNvPr>
          <p:cNvSpPr>
            <a:spLocks noGrp="1"/>
          </p:cNvSpPr>
          <p:nvPr>
            <p:ph type="title"/>
          </p:nvPr>
        </p:nvSpPr>
        <p:spPr/>
        <p:txBody>
          <a:bodyPr/>
          <a:lstStyle/>
          <a:p>
            <a:r>
              <a:rPr lang="en-US" altLang="zh-CN" dirty="0"/>
              <a:t>Mode Choice Analysis </a:t>
            </a:r>
            <a:r>
              <a:rPr lang="zh-CN" altLang="en-US" dirty="0"/>
              <a:t>出行方式划分</a:t>
            </a:r>
          </a:p>
        </p:txBody>
      </p:sp>
      <p:pic>
        <p:nvPicPr>
          <p:cNvPr id="4" name="内容占位符 3">
            <a:extLst>
              <a:ext uri="{FF2B5EF4-FFF2-40B4-BE49-F238E27FC236}">
                <a16:creationId xmlns:a16="http://schemas.microsoft.com/office/drawing/2014/main" id="{A0265BDD-FD83-4384-9B2E-A0DFCFED013D}"/>
              </a:ext>
            </a:extLst>
          </p:cNvPr>
          <p:cNvPicPr>
            <a:picLocks noGrp="1" noChangeAspect="1"/>
          </p:cNvPicPr>
          <p:nvPr>
            <p:ph idx="1"/>
          </p:nvPr>
        </p:nvPicPr>
        <p:blipFill>
          <a:blip r:embed="rId2"/>
          <a:stretch>
            <a:fillRect/>
          </a:stretch>
        </p:blipFill>
        <p:spPr>
          <a:xfrm>
            <a:off x="1355381" y="1484313"/>
            <a:ext cx="6433237" cy="4681537"/>
          </a:xfrm>
          <a:prstGeom prst="rect">
            <a:avLst/>
          </a:prstGeom>
        </p:spPr>
      </p:pic>
    </p:spTree>
    <p:extLst>
      <p:ext uri="{BB962C8B-B14F-4D97-AF65-F5344CB8AC3E}">
        <p14:creationId xmlns:p14="http://schemas.microsoft.com/office/powerpoint/2010/main" val="1936349846"/>
      </p:ext>
    </p:extLst>
  </p:cSld>
  <p:clrMapOvr>
    <a:masterClrMapping/>
  </p:clrMapOvr>
  <p:transition spd="med">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F2048E-BD97-4210-ADA4-05FAF698FABF}"/>
              </a:ext>
            </a:extLst>
          </p:cNvPr>
          <p:cNvSpPr>
            <a:spLocks noGrp="1"/>
          </p:cNvSpPr>
          <p:nvPr>
            <p:ph type="title"/>
          </p:nvPr>
        </p:nvSpPr>
        <p:spPr>
          <a:xfrm>
            <a:off x="457200" y="457200"/>
            <a:ext cx="8229600" cy="955576"/>
          </a:xfrm>
        </p:spPr>
        <p:txBody>
          <a:bodyPr/>
          <a:lstStyle/>
          <a:p>
            <a:r>
              <a:rPr lang="zh-CN" altLang="en-US" dirty="0"/>
              <a:t>变换功能：</a:t>
            </a:r>
            <a:r>
              <a:rPr lang="en-US" altLang="zh-CN" dirty="0"/>
              <a:t>P-A to O-D </a:t>
            </a:r>
            <a:r>
              <a:rPr lang="zh-CN" altLang="en-US" dirty="0"/>
              <a:t>以及</a:t>
            </a:r>
            <a:r>
              <a:rPr lang="en-US" altLang="zh-CN" dirty="0"/>
              <a:t> Time of Days</a:t>
            </a:r>
            <a:endParaRPr lang="zh-CN" altLang="en-US" dirty="0"/>
          </a:p>
        </p:txBody>
      </p:sp>
      <p:sp>
        <p:nvSpPr>
          <p:cNvPr id="3" name="内容占位符 2">
            <a:extLst>
              <a:ext uri="{FF2B5EF4-FFF2-40B4-BE49-F238E27FC236}">
                <a16:creationId xmlns:a16="http://schemas.microsoft.com/office/drawing/2014/main" id="{886694BB-4A8D-442F-9773-7590F19AF295}"/>
              </a:ext>
            </a:extLst>
          </p:cNvPr>
          <p:cNvSpPr>
            <a:spLocks noGrp="1"/>
          </p:cNvSpPr>
          <p:nvPr>
            <p:ph idx="1"/>
          </p:nvPr>
        </p:nvSpPr>
        <p:spPr>
          <a:xfrm>
            <a:off x="457200" y="1484784"/>
            <a:ext cx="8229600" cy="4680520"/>
          </a:xfrm>
        </p:spPr>
        <p:txBody>
          <a:bodyPr/>
          <a:lstStyle/>
          <a:p>
            <a:pPr>
              <a:lnSpc>
                <a:spcPct val="200000"/>
              </a:lnSpc>
            </a:pPr>
            <a:r>
              <a:rPr lang="en-US" altLang="zh-CN" dirty="0">
                <a:solidFill>
                  <a:srgbClr val="FF0000"/>
                </a:solidFill>
              </a:rPr>
              <a:t>P-A</a:t>
            </a:r>
            <a:r>
              <a:rPr lang="en-US" altLang="zh-CN" dirty="0"/>
              <a:t> to </a:t>
            </a:r>
            <a:r>
              <a:rPr lang="en-US" altLang="zh-CN" dirty="0">
                <a:solidFill>
                  <a:srgbClr val="FF0000"/>
                </a:solidFill>
              </a:rPr>
              <a:t>O-D</a:t>
            </a:r>
            <a:r>
              <a:rPr lang="en-US" altLang="zh-CN" dirty="0"/>
              <a:t> and Time of Day Transformations </a:t>
            </a:r>
          </a:p>
          <a:p>
            <a:pPr>
              <a:lnSpc>
                <a:spcPct val="200000"/>
              </a:lnSpc>
            </a:pPr>
            <a:r>
              <a:rPr lang="en-US" altLang="zh-CN" dirty="0" err="1"/>
              <a:t>TransCAD</a:t>
            </a:r>
            <a:r>
              <a:rPr lang="en-US" altLang="zh-CN" dirty="0"/>
              <a:t> includes comprehensive tools that enable you to:</a:t>
            </a:r>
          </a:p>
          <a:p>
            <a:pPr lvl="1">
              <a:lnSpc>
                <a:spcPct val="200000"/>
              </a:lnSpc>
            </a:pPr>
            <a:r>
              <a:rPr lang="en-US" altLang="zh-CN" dirty="0"/>
              <a:t>Convert </a:t>
            </a:r>
            <a:r>
              <a:rPr lang="en-US" altLang="zh-CN" dirty="0">
                <a:solidFill>
                  <a:srgbClr val="FF0000"/>
                </a:solidFill>
              </a:rPr>
              <a:t>p</a:t>
            </a:r>
            <a:r>
              <a:rPr lang="en-US" altLang="zh-CN" dirty="0"/>
              <a:t>roductions and </a:t>
            </a:r>
            <a:r>
              <a:rPr lang="en-US" altLang="zh-CN" dirty="0">
                <a:solidFill>
                  <a:srgbClr val="FF0000"/>
                </a:solidFill>
              </a:rPr>
              <a:t>a</a:t>
            </a:r>
            <a:r>
              <a:rPr lang="en-US" altLang="zh-CN" dirty="0"/>
              <a:t>ttractions to </a:t>
            </a:r>
            <a:r>
              <a:rPr lang="en-US" altLang="zh-CN" dirty="0">
                <a:solidFill>
                  <a:srgbClr val="FF0000"/>
                </a:solidFill>
              </a:rPr>
              <a:t>o</a:t>
            </a:r>
            <a:r>
              <a:rPr lang="en-US" altLang="zh-CN" dirty="0"/>
              <a:t>rigins and </a:t>
            </a:r>
            <a:r>
              <a:rPr lang="en-US" altLang="zh-CN" dirty="0">
                <a:solidFill>
                  <a:srgbClr val="FF0000"/>
                </a:solidFill>
              </a:rPr>
              <a:t>d</a:t>
            </a:r>
            <a:r>
              <a:rPr lang="en-US" altLang="zh-CN" dirty="0"/>
              <a:t>estinations</a:t>
            </a:r>
          </a:p>
          <a:p>
            <a:pPr lvl="1">
              <a:lnSpc>
                <a:spcPct val="200000"/>
              </a:lnSpc>
            </a:pPr>
            <a:r>
              <a:rPr lang="en-US" altLang="zh-CN" dirty="0"/>
              <a:t>Decompose a 24-hour trip table matrix into hourly trip tables</a:t>
            </a:r>
          </a:p>
          <a:p>
            <a:pPr lvl="1">
              <a:lnSpc>
                <a:spcPct val="200000"/>
              </a:lnSpc>
            </a:pPr>
            <a:r>
              <a:rPr lang="en-US" altLang="zh-CN" dirty="0"/>
              <a:t>Convert person trips to vehicle trips</a:t>
            </a:r>
          </a:p>
          <a:p>
            <a:pPr lvl="1">
              <a:lnSpc>
                <a:spcPct val="200000"/>
              </a:lnSpc>
            </a:pPr>
            <a:r>
              <a:rPr lang="en-US" altLang="zh-CN" dirty="0"/>
              <a:t>Apply peak hour factors</a:t>
            </a:r>
            <a:endParaRPr lang="zh-CN" altLang="en-US" dirty="0"/>
          </a:p>
        </p:txBody>
      </p:sp>
    </p:spTree>
    <p:extLst>
      <p:ext uri="{BB962C8B-B14F-4D97-AF65-F5344CB8AC3E}">
        <p14:creationId xmlns:p14="http://schemas.microsoft.com/office/powerpoint/2010/main" val="1551610182"/>
      </p:ext>
    </p:extLst>
  </p:cSld>
  <p:clrMapOvr>
    <a:masterClrMapping/>
  </p:clrMapOvr>
  <p:transition spd="med">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1669F1-4DA5-4F99-8995-437FBCDD054E}"/>
              </a:ext>
            </a:extLst>
          </p:cNvPr>
          <p:cNvSpPr>
            <a:spLocks noGrp="1"/>
          </p:cNvSpPr>
          <p:nvPr>
            <p:ph type="title"/>
          </p:nvPr>
        </p:nvSpPr>
        <p:spPr>
          <a:xfrm>
            <a:off x="457200" y="457200"/>
            <a:ext cx="8229600" cy="955576"/>
          </a:xfrm>
        </p:spPr>
        <p:txBody>
          <a:bodyPr/>
          <a:lstStyle/>
          <a:p>
            <a:r>
              <a:rPr lang="zh-CN" altLang="en-US" dirty="0"/>
              <a:t>先进的交通分配算法确保计算快速且收敛</a:t>
            </a:r>
          </a:p>
        </p:txBody>
      </p:sp>
      <p:sp>
        <p:nvSpPr>
          <p:cNvPr id="3" name="内容占位符 2">
            <a:extLst>
              <a:ext uri="{FF2B5EF4-FFF2-40B4-BE49-F238E27FC236}">
                <a16:creationId xmlns:a16="http://schemas.microsoft.com/office/drawing/2014/main" id="{83859845-F7CB-44E9-A170-41400330D21E}"/>
              </a:ext>
            </a:extLst>
          </p:cNvPr>
          <p:cNvSpPr>
            <a:spLocks noGrp="1"/>
          </p:cNvSpPr>
          <p:nvPr>
            <p:ph idx="1"/>
          </p:nvPr>
        </p:nvSpPr>
        <p:spPr>
          <a:xfrm>
            <a:off x="457200" y="1484784"/>
            <a:ext cx="8229600" cy="4680520"/>
          </a:xfrm>
        </p:spPr>
        <p:txBody>
          <a:bodyPr/>
          <a:lstStyle/>
          <a:p>
            <a:r>
              <a:rPr lang="zh-CN" altLang="en-US" dirty="0"/>
              <a:t>多模态收费道路交通分配 </a:t>
            </a:r>
            <a:r>
              <a:rPr lang="en-US" altLang="zh-CN" dirty="0"/>
              <a:t>Multi-modal toll road assignment</a:t>
            </a:r>
          </a:p>
          <a:p>
            <a:r>
              <a:rPr lang="zh-CN" altLang="en-US" dirty="0"/>
              <a:t>起点用户均衡 </a:t>
            </a:r>
            <a:r>
              <a:rPr lang="en-US" altLang="zh-CN" dirty="0"/>
              <a:t>Origin user equilibrium</a:t>
            </a:r>
          </a:p>
          <a:p>
            <a:r>
              <a:rPr lang="zh-CN" altLang="en-US" dirty="0"/>
              <a:t>基于路径的交通分配</a:t>
            </a:r>
            <a:r>
              <a:rPr lang="en-US" altLang="zh-CN" dirty="0"/>
              <a:t>Path-based assignment</a:t>
            </a:r>
          </a:p>
          <a:p>
            <a:r>
              <a:rPr lang="zh-CN" altLang="en-US" dirty="0"/>
              <a:t>多点用户均衡 </a:t>
            </a:r>
            <a:r>
              <a:rPr lang="en-US" altLang="zh-CN" dirty="0"/>
              <a:t>Multi-point equilibrium assignment</a:t>
            </a:r>
          </a:p>
          <a:p>
            <a:r>
              <a:rPr lang="zh-CN" altLang="en-US" dirty="0"/>
              <a:t>交通分布</a:t>
            </a:r>
            <a:r>
              <a:rPr lang="en-US" altLang="zh-CN" dirty="0"/>
              <a:t>-</a:t>
            </a:r>
            <a:r>
              <a:rPr lang="zh-CN" altLang="en-US" dirty="0"/>
              <a:t>分配组合分配 </a:t>
            </a:r>
            <a:r>
              <a:rPr lang="en-US" altLang="zh-CN" dirty="0"/>
              <a:t>Combined distribution-assignment</a:t>
            </a:r>
          </a:p>
          <a:p>
            <a:r>
              <a:rPr lang="zh-CN" altLang="en-US" dirty="0"/>
              <a:t>考虑交通信号和交叉口延误的分配</a:t>
            </a:r>
            <a:br>
              <a:rPr lang="en-US" altLang="zh-CN" dirty="0"/>
            </a:br>
            <a:r>
              <a:rPr lang="en-US" altLang="zh-CN" dirty="0"/>
              <a:t>Assignment with traffic signals and </a:t>
            </a:r>
            <a:r>
              <a:rPr lang="en-US" altLang="zh-CN" dirty="0">
                <a:solidFill>
                  <a:srgbClr val="FF0000"/>
                </a:solidFill>
              </a:rPr>
              <a:t>HCM</a:t>
            </a:r>
            <a:r>
              <a:rPr lang="en-US" altLang="zh-CN" dirty="0"/>
              <a:t> intersection delay</a:t>
            </a:r>
          </a:p>
          <a:p>
            <a:r>
              <a:rPr lang="zh-CN" altLang="en-US" dirty="0"/>
              <a:t>动态交通分配 </a:t>
            </a:r>
            <a:r>
              <a:rPr lang="en-US" altLang="zh-CN" dirty="0"/>
              <a:t>Dynamic equilibrium traffic assignment</a:t>
            </a:r>
            <a:endParaRPr lang="zh-CN" altLang="en-US" dirty="0"/>
          </a:p>
        </p:txBody>
      </p:sp>
      <p:sp>
        <p:nvSpPr>
          <p:cNvPr id="9" name="文本框 8">
            <a:extLst>
              <a:ext uri="{FF2B5EF4-FFF2-40B4-BE49-F238E27FC236}">
                <a16:creationId xmlns:a16="http://schemas.microsoft.com/office/drawing/2014/main" id="{E4FCDAC6-86FF-4878-9883-BE5D3CA31C57}"/>
              </a:ext>
            </a:extLst>
          </p:cNvPr>
          <p:cNvSpPr txBox="1"/>
          <p:nvPr/>
        </p:nvSpPr>
        <p:spPr>
          <a:xfrm>
            <a:off x="2483768" y="5517232"/>
            <a:ext cx="3888432" cy="369332"/>
          </a:xfrm>
          <a:prstGeom prst="rect">
            <a:avLst/>
          </a:prstGeom>
          <a:solidFill>
            <a:schemeClr val="bg2">
              <a:lumMod val="60000"/>
              <a:lumOff val="40000"/>
            </a:schemeClr>
          </a:solidFill>
        </p:spPr>
        <p:txBody>
          <a:bodyPr wrap="square">
            <a:spAutoFit/>
          </a:bodyPr>
          <a:lstStyle/>
          <a:p>
            <a:r>
              <a:rPr lang="en-US" altLang="zh-CN" dirty="0">
                <a:solidFill>
                  <a:srgbClr val="FFFF00"/>
                </a:solidFill>
              </a:rPr>
              <a:t>HCM – Highway Capacity Manual</a:t>
            </a:r>
            <a:endParaRPr lang="zh-CN" altLang="en-US" dirty="0">
              <a:solidFill>
                <a:srgbClr val="FFFF00"/>
              </a:solidFill>
            </a:endParaRPr>
          </a:p>
        </p:txBody>
      </p:sp>
    </p:spTree>
    <p:extLst>
      <p:ext uri="{BB962C8B-B14F-4D97-AF65-F5344CB8AC3E}">
        <p14:creationId xmlns:p14="http://schemas.microsoft.com/office/powerpoint/2010/main" val="2538751142"/>
      </p:ext>
    </p:extLst>
  </p:cSld>
  <p:clrMapOvr>
    <a:masterClrMapping/>
  </p:clrMapOvr>
  <p:transition spd="med">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86D251A0-8D43-2B31-3C4C-E4E4958CA005}"/>
              </a:ext>
            </a:extLst>
          </p:cNvPr>
          <p:cNvGrpSpPr/>
          <p:nvPr/>
        </p:nvGrpSpPr>
        <p:grpSpPr>
          <a:xfrm>
            <a:off x="5040262" y="2348880"/>
            <a:ext cx="3132138" cy="2728222"/>
            <a:chOff x="2824956" y="3365074"/>
            <a:chExt cx="3132138" cy="2728222"/>
          </a:xfrm>
        </p:grpSpPr>
        <p:sp>
          <p:nvSpPr>
            <p:cNvPr id="136196" name="Rectangle 4"/>
            <p:cNvSpPr>
              <a:spLocks noChangeArrowheads="1"/>
            </p:cNvSpPr>
            <p:nvPr/>
          </p:nvSpPr>
          <p:spPr bwMode="auto">
            <a:xfrm>
              <a:off x="2824956" y="3365074"/>
              <a:ext cx="3132138" cy="584200"/>
            </a:xfrm>
            <a:prstGeom prst="rect">
              <a:avLst/>
            </a:prstGeom>
            <a:solidFill>
              <a:srgbClr val="7030A0"/>
            </a:solidFill>
            <a:ln w="9525">
              <a:solidFill>
                <a:schemeClr val="tx1"/>
              </a:solidFill>
              <a:miter lim="800000"/>
              <a:headEnd/>
              <a:tailEnd/>
            </a:ln>
            <a:effectLst>
              <a:outerShdw dist="53882" dir="2700000" algn="ctr" rotWithShape="0">
                <a:schemeClr val="tx2"/>
              </a:outerShdw>
            </a:effectLst>
          </p:spPr>
          <p:txBody>
            <a:bodyPr wrap="none" anchor="ctr"/>
            <a:lstStyle/>
            <a:p>
              <a:pPr algn="ctr" eaLnBrk="1" hangingPunct="1"/>
              <a:r>
                <a:rPr lang="zh-CN" altLang="en-US" sz="2400" dirty="0">
                  <a:solidFill>
                    <a:schemeClr val="accent3"/>
                  </a:solidFill>
                  <a:latin typeface="+mj-ea"/>
                  <a:ea typeface="+mj-ea"/>
                </a:rPr>
                <a:t>现状</a:t>
              </a:r>
              <a:r>
                <a:rPr lang="en-US" altLang="zh-CN" sz="2400" dirty="0">
                  <a:solidFill>
                    <a:schemeClr val="accent3"/>
                  </a:solidFill>
                  <a:latin typeface="+mj-ea"/>
                  <a:ea typeface="+mj-ea"/>
                </a:rPr>
                <a:t>OD</a:t>
              </a:r>
              <a:r>
                <a:rPr lang="zh-CN" altLang="en-US" sz="2400" dirty="0">
                  <a:solidFill>
                    <a:schemeClr val="accent3"/>
                  </a:solidFill>
                  <a:latin typeface="+mj-ea"/>
                  <a:ea typeface="+mj-ea"/>
                </a:rPr>
                <a:t>反推</a:t>
              </a:r>
            </a:p>
          </p:txBody>
        </p:sp>
        <p:sp>
          <p:nvSpPr>
            <p:cNvPr id="136197" name="Rectangle 5"/>
            <p:cNvSpPr>
              <a:spLocks noChangeArrowheads="1"/>
            </p:cNvSpPr>
            <p:nvPr/>
          </p:nvSpPr>
          <p:spPr bwMode="auto">
            <a:xfrm>
              <a:off x="2824956" y="4437084"/>
              <a:ext cx="3132138" cy="584200"/>
            </a:xfrm>
            <a:prstGeom prst="rect">
              <a:avLst/>
            </a:prstGeom>
            <a:solidFill>
              <a:schemeClr val="bg2">
                <a:lumMod val="75000"/>
              </a:schemeClr>
            </a:solidFill>
            <a:ln w="9525">
              <a:solidFill>
                <a:schemeClr val="tx1"/>
              </a:solidFill>
              <a:miter lim="800000"/>
              <a:headEnd/>
              <a:tailEnd/>
            </a:ln>
            <a:effectLst>
              <a:outerShdw dist="53882" dir="2700000" algn="ctr" rotWithShape="0">
                <a:schemeClr val="tx2"/>
              </a:outerShdw>
            </a:effectLst>
          </p:spPr>
          <p:txBody>
            <a:bodyPr wrap="none" anchor="ctr"/>
            <a:lstStyle/>
            <a:p>
              <a:pPr algn="ctr" eaLnBrk="1" hangingPunct="1"/>
              <a:r>
                <a:rPr lang="zh-CN" altLang="en-US" sz="2400" dirty="0">
                  <a:solidFill>
                    <a:schemeClr val="accent3"/>
                  </a:solidFill>
                  <a:latin typeface="+mj-ea"/>
                  <a:ea typeface="+mj-ea"/>
                </a:rPr>
                <a:t>增长率预测未来</a:t>
              </a:r>
              <a:r>
                <a:rPr lang="en-US" altLang="zh-CN" sz="2400" dirty="0">
                  <a:solidFill>
                    <a:schemeClr val="accent3"/>
                  </a:solidFill>
                  <a:latin typeface="+mj-ea"/>
                  <a:ea typeface="+mj-ea"/>
                </a:rPr>
                <a:t>OD</a:t>
              </a:r>
              <a:endParaRPr lang="zh-CN" altLang="en-US" sz="2400" dirty="0">
                <a:solidFill>
                  <a:schemeClr val="accent3"/>
                </a:solidFill>
                <a:latin typeface="+mj-ea"/>
                <a:ea typeface="+mj-ea"/>
              </a:endParaRPr>
            </a:p>
          </p:txBody>
        </p:sp>
        <p:sp>
          <p:nvSpPr>
            <p:cNvPr id="136198" name="Rectangle 6"/>
            <p:cNvSpPr>
              <a:spLocks noChangeArrowheads="1"/>
            </p:cNvSpPr>
            <p:nvPr/>
          </p:nvSpPr>
          <p:spPr bwMode="auto">
            <a:xfrm>
              <a:off x="2824956" y="5509096"/>
              <a:ext cx="3132138" cy="584200"/>
            </a:xfrm>
            <a:prstGeom prst="rect">
              <a:avLst/>
            </a:prstGeom>
            <a:solidFill>
              <a:schemeClr val="bg2">
                <a:lumMod val="60000"/>
                <a:lumOff val="40000"/>
              </a:schemeClr>
            </a:solidFill>
            <a:ln w="9525">
              <a:solidFill>
                <a:schemeClr val="tx1"/>
              </a:solidFill>
              <a:miter lim="800000"/>
              <a:headEnd/>
              <a:tailEnd/>
            </a:ln>
            <a:effectLst>
              <a:outerShdw dist="53882" dir="2700000" algn="ctr" rotWithShape="0">
                <a:schemeClr val="tx2"/>
              </a:outerShdw>
            </a:effectLst>
          </p:spPr>
          <p:txBody>
            <a:bodyPr wrap="none" anchor="ctr"/>
            <a:lstStyle/>
            <a:p>
              <a:pPr algn="ctr" eaLnBrk="1" hangingPunct="1"/>
              <a:r>
                <a:rPr lang="zh-CN" altLang="en-US" sz="2400" dirty="0">
                  <a:solidFill>
                    <a:schemeClr val="bg1"/>
                  </a:solidFill>
                  <a:latin typeface="+mj-ea"/>
                  <a:ea typeface="+mj-ea"/>
                </a:rPr>
                <a:t>交通流分配</a:t>
              </a:r>
            </a:p>
          </p:txBody>
        </p:sp>
        <p:sp>
          <p:nvSpPr>
            <p:cNvPr id="2" name="箭头: 下 1">
              <a:extLst>
                <a:ext uri="{FF2B5EF4-FFF2-40B4-BE49-F238E27FC236}">
                  <a16:creationId xmlns:a16="http://schemas.microsoft.com/office/drawing/2014/main" id="{63E242FA-066B-95CD-406F-4200E77BC4A8}"/>
                </a:ext>
              </a:extLst>
            </p:cNvPr>
            <p:cNvSpPr/>
            <p:nvPr/>
          </p:nvSpPr>
          <p:spPr>
            <a:xfrm>
              <a:off x="4247009" y="4049163"/>
              <a:ext cx="288032" cy="288032"/>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3" name="箭头: 下 2">
              <a:extLst>
                <a:ext uri="{FF2B5EF4-FFF2-40B4-BE49-F238E27FC236}">
                  <a16:creationId xmlns:a16="http://schemas.microsoft.com/office/drawing/2014/main" id="{51000D54-EF5E-B01A-6B76-6864606DD8B2}"/>
                </a:ext>
              </a:extLst>
            </p:cNvPr>
            <p:cNvSpPr/>
            <p:nvPr/>
          </p:nvSpPr>
          <p:spPr>
            <a:xfrm>
              <a:off x="4247009" y="5121173"/>
              <a:ext cx="288032" cy="288032"/>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grpSp>
      <p:sp>
        <p:nvSpPr>
          <p:cNvPr id="5" name="标题 4">
            <a:extLst>
              <a:ext uri="{FF2B5EF4-FFF2-40B4-BE49-F238E27FC236}">
                <a16:creationId xmlns:a16="http://schemas.microsoft.com/office/drawing/2014/main" id="{51E82E09-C12C-A87E-DFE8-05DDDC107F81}"/>
              </a:ext>
            </a:extLst>
          </p:cNvPr>
          <p:cNvSpPr>
            <a:spLocks noGrp="1"/>
          </p:cNvSpPr>
          <p:nvPr>
            <p:ph type="title"/>
          </p:nvPr>
        </p:nvSpPr>
        <p:spPr>
          <a:xfrm>
            <a:off x="457200" y="457200"/>
            <a:ext cx="8229600" cy="955576"/>
          </a:xfrm>
        </p:spPr>
        <p:txBody>
          <a:bodyPr/>
          <a:lstStyle/>
          <a:p>
            <a:r>
              <a:rPr lang="en-US" altLang="en-US" dirty="0" err="1"/>
              <a:t>TransCAD</a:t>
            </a:r>
            <a:r>
              <a:rPr lang="en-US" altLang="zh-CN" dirty="0"/>
              <a:t>——</a:t>
            </a:r>
            <a:r>
              <a:rPr lang="zh-CN" altLang="en-US" dirty="0"/>
              <a:t>实用道路流量宏观预测方法</a:t>
            </a:r>
          </a:p>
        </p:txBody>
      </p:sp>
      <p:sp>
        <p:nvSpPr>
          <p:cNvPr id="8" name="内容占位符 7">
            <a:extLst>
              <a:ext uri="{FF2B5EF4-FFF2-40B4-BE49-F238E27FC236}">
                <a16:creationId xmlns:a16="http://schemas.microsoft.com/office/drawing/2014/main" id="{CB626A9F-72E6-363C-7A3B-ECA5FFAA51C7}"/>
              </a:ext>
            </a:extLst>
          </p:cNvPr>
          <p:cNvSpPr>
            <a:spLocks noGrp="1"/>
          </p:cNvSpPr>
          <p:nvPr>
            <p:ph idx="1"/>
          </p:nvPr>
        </p:nvSpPr>
        <p:spPr>
          <a:xfrm>
            <a:off x="457200" y="1484313"/>
            <a:ext cx="8229600" cy="4681537"/>
          </a:xfrm>
        </p:spPr>
        <p:txBody>
          <a:bodyPr numCol="2" anchor="ctr"/>
          <a:lstStyle/>
          <a:p>
            <a:pPr>
              <a:lnSpc>
                <a:spcPct val="200000"/>
              </a:lnSpc>
            </a:pPr>
            <a:r>
              <a:rPr lang="zh-CN" altLang="en-US" dirty="0"/>
              <a:t>规划软件：</a:t>
            </a:r>
            <a:r>
              <a:rPr lang="en-US" altLang="zh-CN" dirty="0" err="1"/>
              <a:t>TransCAD</a:t>
            </a:r>
            <a:endParaRPr lang="en-US" altLang="zh-CN" dirty="0"/>
          </a:p>
          <a:p>
            <a:pPr>
              <a:lnSpc>
                <a:spcPct val="200000"/>
              </a:lnSpc>
            </a:pPr>
            <a:r>
              <a:rPr lang="zh-CN" altLang="en-US" dirty="0"/>
              <a:t>预测对象：</a:t>
            </a:r>
            <a:br>
              <a:rPr lang="en-US" altLang="zh-CN" dirty="0"/>
            </a:br>
            <a:r>
              <a:rPr lang="zh-CN" altLang="en-US" dirty="0"/>
              <a:t>国家话剧院</a:t>
            </a:r>
            <a:r>
              <a:rPr lang="en-US" altLang="zh-CN" dirty="0"/>
              <a:t>2010</a:t>
            </a:r>
            <a:r>
              <a:rPr lang="zh-CN" altLang="en-US" dirty="0"/>
              <a:t>年周边道路流量</a:t>
            </a:r>
            <a:endParaRPr lang="en-US" altLang="zh-CN" dirty="0"/>
          </a:p>
          <a:p>
            <a:pPr>
              <a:lnSpc>
                <a:spcPct val="200000"/>
              </a:lnSpc>
            </a:pPr>
            <a:r>
              <a:rPr lang="zh-CN" altLang="en-US" dirty="0"/>
              <a:t>主要技术线路</a:t>
            </a:r>
          </a:p>
        </p:txBody>
      </p:sp>
    </p:spTree>
  </p:cSld>
  <p:clrMapOvr>
    <a:masterClrMapping/>
  </p:clrMapOvr>
  <p:transition spd="med">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5575"/>
            <a:ext cx="9144000" cy="665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8243" name="Group 3"/>
          <p:cNvGrpSpPr>
            <a:grpSpLocks/>
          </p:cNvGrpSpPr>
          <p:nvPr/>
        </p:nvGrpSpPr>
        <p:grpSpPr bwMode="auto">
          <a:xfrm>
            <a:off x="5267326" y="4019550"/>
            <a:ext cx="3405188" cy="2719388"/>
            <a:chOff x="939" y="881"/>
            <a:chExt cx="2145" cy="1713"/>
          </a:xfrm>
        </p:grpSpPr>
        <p:sp>
          <p:nvSpPr>
            <p:cNvPr id="138244" name="Text Box 4"/>
            <p:cNvSpPr txBox="1">
              <a:spLocks noChangeArrowheads="1"/>
            </p:cNvSpPr>
            <p:nvPr/>
          </p:nvSpPr>
          <p:spPr bwMode="auto">
            <a:xfrm>
              <a:off x="939" y="1088"/>
              <a:ext cx="310" cy="1336"/>
            </a:xfrm>
            <a:prstGeom prst="rect">
              <a:avLst/>
            </a:prstGeom>
            <a:noFill/>
            <a:ln>
              <a:noFill/>
            </a:ln>
            <a:effectLst/>
            <a:extLst>
              <a:ext uri="{909E8E84-426E-40DD-AFC4-6F175D3DCCD1}">
                <a14:hiddenFill xmlns:a14="http://schemas.microsoft.com/office/drawing/2010/main">
                  <a:solidFill>
                    <a:srgbClr val="00578B"/>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eaLnBrk="1" hangingPunct="1">
                <a:spcBef>
                  <a:spcPct val="50000"/>
                </a:spcBef>
              </a:pPr>
              <a:r>
                <a:rPr lang="zh-CN" altLang="en-US" sz="2000" b="1" dirty="0">
                  <a:solidFill>
                    <a:schemeClr val="tx1"/>
                  </a:solidFill>
                  <a:latin typeface="Times New Roman" pitchFamily="18" charset="0"/>
                  <a:ea typeface="方正兰亭黑长_GBK" panose="02000000000000000000" pitchFamily="2" charset="-122"/>
                </a:rPr>
                <a:t>西三环中路</a:t>
              </a:r>
              <a:r>
                <a:rPr lang="zh-CN" altLang="en-US" dirty="0">
                  <a:solidFill>
                    <a:srgbClr val="000000"/>
                  </a:solidFill>
                  <a:latin typeface="Times New Roman" pitchFamily="18" charset="0"/>
                  <a:ea typeface="方正兰亭黑长_GBK" panose="02000000000000000000" pitchFamily="2" charset="-122"/>
                </a:rPr>
                <a:t> </a:t>
              </a:r>
            </a:p>
          </p:txBody>
        </p:sp>
        <p:sp>
          <p:nvSpPr>
            <p:cNvPr id="138245" name="Text Box 5"/>
            <p:cNvSpPr txBox="1">
              <a:spLocks noChangeArrowheads="1"/>
            </p:cNvSpPr>
            <p:nvPr/>
          </p:nvSpPr>
          <p:spPr bwMode="auto">
            <a:xfrm>
              <a:off x="2774" y="1117"/>
              <a:ext cx="310" cy="1336"/>
            </a:xfrm>
            <a:prstGeom prst="rect">
              <a:avLst/>
            </a:prstGeom>
            <a:noFill/>
            <a:ln>
              <a:noFill/>
            </a:ln>
            <a:effectLst/>
            <a:extLst>
              <a:ext uri="{909E8E84-426E-40DD-AFC4-6F175D3DCCD1}">
                <a14:hiddenFill xmlns:a14="http://schemas.microsoft.com/office/drawing/2010/main">
                  <a:solidFill>
                    <a:srgbClr val="00578B"/>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eaLnBrk="1" hangingPunct="1">
                <a:spcBef>
                  <a:spcPct val="50000"/>
                </a:spcBef>
              </a:pPr>
              <a:r>
                <a:rPr lang="zh-CN" altLang="en-US" sz="2000" b="1" dirty="0">
                  <a:solidFill>
                    <a:schemeClr val="tx1"/>
                  </a:solidFill>
                  <a:latin typeface="Times New Roman" pitchFamily="18" charset="0"/>
                  <a:ea typeface="方正兰亭黑长_GBK" panose="02000000000000000000" pitchFamily="2" charset="-122"/>
                </a:rPr>
                <a:t>西二环中路</a:t>
              </a:r>
              <a:r>
                <a:rPr lang="zh-CN" altLang="en-US" dirty="0">
                  <a:solidFill>
                    <a:schemeClr val="tx1"/>
                  </a:solidFill>
                  <a:latin typeface="Times New Roman" pitchFamily="18" charset="0"/>
                  <a:ea typeface="方正兰亭黑长_GBK" panose="02000000000000000000" pitchFamily="2" charset="-122"/>
                </a:rPr>
                <a:t> </a:t>
              </a:r>
            </a:p>
          </p:txBody>
        </p:sp>
        <p:sp>
          <p:nvSpPr>
            <p:cNvPr id="138246" name="Rectangle 6"/>
            <p:cNvSpPr>
              <a:spLocks noChangeArrowheads="1"/>
            </p:cNvSpPr>
            <p:nvPr/>
          </p:nvSpPr>
          <p:spPr bwMode="auto">
            <a:xfrm>
              <a:off x="1390" y="2342"/>
              <a:ext cx="1184" cy="252"/>
            </a:xfrm>
            <a:prstGeom prst="rect">
              <a:avLst/>
            </a:prstGeom>
            <a:noFill/>
            <a:ln>
              <a:noFill/>
            </a:ln>
            <a:effectLst/>
            <a:extLst>
              <a:ext uri="{909E8E84-426E-40DD-AFC4-6F175D3DCCD1}">
                <a14:hiddenFill xmlns:a14="http://schemas.microsoft.com/office/drawing/2010/main">
                  <a:solidFill>
                    <a:srgbClr val="00578B"/>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zh-CN" altLang="en-US" sz="2000" b="1" dirty="0">
                  <a:solidFill>
                    <a:schemeClr val="tx1"/>
                  </a:solidFill>
                  <a:latin typeface="Times New Roman" pitchFamily="18" charset="0"/>
                  <a:ea typeface="方正兰亭黑长_GBK" panose="02000000000000000000" pitchFamily="2" charset="-122"/>
                </a:rPr>
                <a:t>丽泽路</a:t>
              </a:r>
              <a:r>
                <a:rPr lang="zh-CN" altLang="en-US" dirty="0">
                  <a:solidFill>
                    <a:srgbClr val="000000"/>
                  </a:solidFill>
                  <a:latin typeface="Times New Roman" pitchFamily="18" charset="0"/>
                  <a:ea typeface="方正兰亭黑长_GBK" panose="02000000000000000000" pitchFamily="2" charset="-122"/>
                </a:rPr>
                <a:t> </a:t>
              </a:r>
            </a:p>
          </p:txBody>
        </p:sp>
        <p:sp>
          <p:nvSpPr>
            <p:cNvPr id="138247" name="Rectangle 7"/>
            <p:cNvSpPr>
              <a:spLocks noChangeArrowheads="1"/>
            </p:cNvSpPr>
            <p:nvPr/>
          </p:nvSpPr>
          <p:spPr bwMode="auto">
            <a:xfrm>
              <a:off x="1476" y="881"/>
              <a:ext cx="1093" cy="252"/>
            </a:xfrm>
            <a:prstGeom prst="rect">
              <a:avLst/>
            </a:prstGeom>
            <a:noFill/>
            <a:ln>
              <a:noFill/>
            </a:ln>
            <a:effectLst/>
            <a:extLst>
              <a:ext uri="{909E8E84-426E-40DD-AFC4-6F175D3DCCD1}">
                <a14:hiddenFill xmlns:a14="http://schemas.microsoft.com/office/drawing/2010/main">
                  <a:solidFill>
                    <a:srgbClr val="00578B"/>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zh-CN" altLang="en-US" sz="2000" b="1" dirty="0">
                  <a:solidFill>
                    <a:schemeClr val="tx1"/>
                  </a:solidFill>
                  <a:latin typeface="Times New Roman" pitchFamily="18" charset="0"/>
                  <a:ea typeface="方正兰亭黑长_GBK" panose="02000000000000000000" pitchFamily="2" charset="-122"/>
                </a:rPr>
                <a:t>复兴门外大街</a:t>
              </a:r>
              <a:r>
                <a:rPr lang="zh-CN" altLang="en-US" dirty="0">
                  <a:solidFill>
                    <a:srgbClr val="000000"/>
                  </a:solidFill>
                  <a:latin typeface="Times New Roman" pitchFamily="18" charset="0"/>
                  <a:ea typeface="方正兰亭黑长_GBK" panose="02000000000000000000" pitchFamily="2" charset="-122"/>
                </a:rPr>
                <a:t> </a:t>
              </a:r>
            </a:p>
          </p:txBody>
        </p:sp>
        <p:sp>
          <p:nvSpPr>
            <p:cNvPr id="138248" name="AutoShape 8"/>
            <p:cNvSpPr>
              <a:spLocks noChangeArrowheads="1"/>
            </p:cNvSpPr>
            <p:nvPr/>
          </p:nvSpPr>
          <p:spPr bwMode="auto">
            <a:xfrm>
              <a:off x="1281" y="1584"/>
              <a:ext cx="472" cy="336"/>
            </a:xfrm>
            <a:prstGeom prst="leftArrow">
              <a:avLst>
                <a:gd name="adj1" fmla="val 50000"/>
                <a:gd name="adj2" fmla="val 35119"/>
              </a:avLst>
            </a:prstGeom>
            <a:solidFill>
              <a:srgbClr val="9999FF"/>
            </a:solidFill>
            <a:ln w="9525" algn="ctr">
              <a:solidFill>
                <a:srgbClr val="FFFFFF"/>
              </a:solidFill>
              <a:miter lim="800000"/>
              <a:headEnd/>
              <a:tailEnd/>
            </a:ln>
            <a:effectLst>
              <a:outerShdw dist="107763" dir="2700000" algn="ctr" rotWithShape="0">
                <a:schemeClr val="bg2"/>
              </a:outerShdw>
            </a:effectLst>
          </p:spPr>
          <p:txBody>
            <a:bodyPr wrap="none" anchor="ctr"/>
            <a:lstStyle/>
            <a:p>
              <a:pPr eaLnBrk="1" hangingPunct="1"/>
              <a:r>
                <a:rPr lang="zh-CN" altLang="en-US" sz="1400" b="1">
                  <a:solidFill>
                    <a:srgbClr val="000000"/>
                  </a:solidFill>
                  <a:ea typeface="宋体" charset="-122"/>
                </a:rPr>
                <a:t>西</a:t>
              </a:r>
            </a:p>
          </p:txBody>
        </p:sp>
        <p:sp>
          <p:nvSpPr>
            <p:cNvPr id="138249" name="AutoShape 9"/>
            <p:cNvSpPr>
              <a:spLocks noChangeArrowheads="1"/>
            </p:cNvSpPr>
            <p:nvPr/>
          </p:nvSpPr>
          <p:spPr bwMode="auto">
            <a:xfrm flipH="1">
              <a:off x="2161" y="1584"/>
              <a:ext cx="480" cy="328"/>
            </a:xfrm>
            <a:prstGeom prst="leftArrow">
              <a:avLst>
                <a:gd name="adj1" fmla="val 50000"/>
                <a:gd name="adj2" fmla="val 36585"/>
              </a:avLst>
            </a:prstGeom>
            <a:solidFill>
              <a:srgbClr val="9999FF"/>
            </a:solidFill>
            <a:ln w="9525" algn="ctr">
              <a:solidFill>
                <a:srgbClr val="FFFFFF"/>
              </a:solidFill>
              <a:miter lim="800000"/>
              <a:headEnd/>
              <a:tailEnd/>
            </a:ln>
            <a:effectLst>
              <a:outerShdw dist="107763" dir="2700000" algn="ctr" rotWithShape="0">
                <a:schemeClr val="bg2"/>
              </a:outerShdw>
            </a:effectLst>
          </p:spPr>
          <p:txBody>
            <a:bodyPr wrap="none" anchor="ctr"/>
            <a:lstStyle/>
            <a:p>
              <a:pPr eaLnBrk="1" hangingPunct="1"/>
              <a:r>
                <a:rPr lang="zh-CN" altLang="en-US" sz="1400" b="1">
                  <a:solidFill>
                    <a:srgbClr val="000000"/>
                  </a:solidFill>
                  <a:ea typeface="宋体" charset="-122"/>
                </a:rPr>
                <a:t>东</a:t>
              </a:r>
            </a:p>
          </p:txBody>
        </p:sp>
        <p:sp>
          <p:nvSpPr>
            <p:cNvPr id="138250" name="AutoShape 10"/>
            <p:cNvSpPr>
              <a:spLocks noChangeArrowheads="1"/>
            </p:cNvSpPr>
            <p:nvPr/>
          </p:nvSpPr>
          <p:spPr bwMode="auto">
            <a:xfrm>
              <a:off x="1794" y="1182"/>
              <a:ext cx="368" cy="408"/>
            </a:xfrm>
            <a:prstGeom prst="upArrow">
              <a:avLst>
                <a:gd name="adj1" fmla="val 50000"/>
                <a:gd name="adj2" fmla="val 27717"/>
              </a:avLst>
            </a:prstGeom>
            <a:solidFill>
              <a:srgbClr val="9999FF"/>
            </a:solidFill>
            <a:ln w="9525">
              <a:solidFill>
                <a:srgbClr val="FFFFFF"/>
              </a:solidFill>
              <a:miter lim="800000"/>
              <a:headEnd/>
              <a:tailEnd/>
            </a:ln>
            <a:effectLst>
              <a:outerShdw dist="107763" dir="2700000" algn="ctr" rotWithShape="0">
                <a:schemeClr val="bg2"/>
              </a:outerShdw>
            </a:effectLst>
          </p:spPr>
          <p:txBody>
            <a:bodyPr wrap="none" anchor="ctr"/>
            <a:lstStyle/>
            <a:p>
              <a:pPr eaLnBrk="1" hangingPunct="1"/>
              <a:r>
                <a:rPr lang="zh-CN" altLang="en-US" sz="1400" b="1">
                  <a:solidFill>
                    <a:srgbClr val="000000"/>
                  </a:solidFill>
                  <a:ea typeface="宋体" charset="-122"/>
                </a:rPr>
                <a:t>北</a:t>
              </a:r>
            </a:p>
          </p:txBody>
        </p:sp>
        <p:sp>
          <p:nvSpPr>
            <p:cNvPr id="138251" name="AutoShape 11"/>
            <p:cNvSpPr>
              <a:spLocks noChangeArrowheads="1"/>
            </p:cNvSpPr>
            <p:nvPr/>
          </p:nvSpPr>
          <p:spPr bwMode="auto">
            <a:xfrm>
              <a:off x="1794" y="1907"/>
              <a:ext cx="360" cy="440"/>
            </a:xfrm>
            <a:prstGeom prst="downArrow">
              <a:avLst>
                <a:gd name="adj1" fmla="val 50000"/>
                <a:gd name="adj2" fmla="val 30556"/>
              </a:avLst>
            </a:prstGeom>
            <a:solidFill>
              <a:srgbClr val="9999FF"/>
            </a:solidFill>
            <a:ln w="9525" algn="ctr">
              <a:solidFill>
                <a:srgbClr val="FFFFFF"/>
              </a:solidFill>
              <a:miter lim="800000"/>
              <a:headEnd/>
              <a:tailEnd/>
            </a:ln>
            <a:effectLst>
              <a:outerShdw dist="107763" dir="2700000" algn="ctr" rotWithShape="0">
                <a:schemeClr val="bg2"/>
              </a:outerShdw>
            </a:effectLst>
          </p:spPr>
          <p:txBody>
            <a:bodyPr wrap="none" anchor="ctr"/>
            <a:lstStyle/>
            <a:p>
              <a:pPr eaLnBrk="1" hangingPunct="1"/>
              <a:r>
                <a:rPr lang="zh-CN" altLang="en-US" sz="1400" b="1">
                  <a:solidFill>
                    <a:srgbClr val="000000"/>
                  </a:solidFill>
                  <a:ea typeface="宋体" charset="-122"/>
                </a:rPr>
                <a:t>南</a:t>
              </a: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82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3BFFDF-AE2D-426F-9572-0A6B78D0E188}"/>
              </a:ext>
            </a:extLst>
          </p:cNvPr>
          <p:cNvSpPr>
            <a:spLocks noGrp="1"/>
          </p:cNvSpPr>
          <p:nvPr>
            <p:ph type="title"/>
          </p:nvPr>
        </p:nvSpPr>
        <p:spPr/>
        <p:txBody>
          <a:bodyPr/>
          <a:lstStyle/>
          <a:p>
            <a:r>
              <a:rPr kumimoji="1" lang="en-US" altLang="en-US" sz="3200" dirty="0" err="1">
                <a:solidFill>
                  <a:srgbClr val="FFFF00"/>
                </a:solidFill>
                <a:latin typeface="+mj-lt"/>
                <a:ea typeface="方正兰亭黑长_GBK" panose="02000000000000000000" pitchFamily="2" charset="-122"/>
              </a:rPr>
              <a:t>TransCAD</a:t>
            </a:r>
            <a:r>
              <a:rPr kumimoji="1" lang="en-US" altLang="en-US" sz="3200" dirty="0">
                <a:solidFill>
                  <a:srgbClr val="FFFF00"/>
                </a:solidFill>
                <a:latin typeface="+mj-lt"/>
                <a:ea typeface="方正兰亭黑长_GBK" panose="02000000000000000000" pitchFamily="2" charset="-122"/>
              </a:rPr>
              <a:t> </a:t>
            </a:r>
            <a:r>
              <a:rPr kumimoji="1" lang="en-US" altLang="zh-CN" sz="3200" dirty="0">
                <a:solidFill>
                  <a:srgbClr val="FFFF00"/>
                </a:solidFill>
                <a:latin typeface="+mj-lt"/>
                <a:ea typeface="方正兰亭黑长_GBK" panose="02000000000000000000" pitchFamily="2" charset="-122"/>
              </a:rPr>
              <a:t>—— </a:t>
            </a:r>
            <a:r>
              <a:rPr kumimoji="1" lang="zh-CN" altLang="en-US" sz="3200" dirty="0">
                <a:solidFill>
                  <a:srgbClr val="FFFF00"/>
                </a:solidFill>
                <a:latin typeface="+mj-lt"/>
                <a:ea typeface="方正兰亭黑长_GBK" panose="02000000000000000000" pitchFamily="2" charset="-122"/>
              </a:rPr>
              <a:t>软件操作</a:t>
            </a:r>
            <a:endParaRPr lang="zh-CN" altLang="en-US" dirty="0"/>
          </a:p>
        </p:txBody>
      </p:sp>
      <p:graphicFrame>
        <p:nvGraphicFramePr>
          <p:cNvPr id="140291" name="Object 3"/>
          <p:cNvGraphicFramePr>
            <a:graphicFrameLocks noGrp="1" noChangeAspect="1"/>
          </p:cNvGraphicFramePr>
          <p:nvPr>
            <p:ph idx="1"/>
            <p:extLst>
              <p:ext uri="{D42A27DB-BD31-4B8C-83A1-F6EECF244321}">
                <p14:modId xmlns:p14="http://schemas.microsoft.com/office/powerpoint/2010/main" val="4224831548"/>
              </p:ext>
            </p:extLst>
          </p:nvPr>
        </p:nvGraphicFramePr>
        <p:xfrm>
          <a:off x="467544" y="1772816"/>
          <a:ext cx="8290910" cy="4248472"/>
        </p:xfrm>
        <a:graphic>
          <a:graphicData uri="http://schemas.openxmlformats.org/presentationml/2006/ole">
            <mc:AlternateContent xmlns:mc="http://schemas.openxmlformats.org/markup-compatibility/2006">
              <mc:Choice xmlns:v="urn:schemas-microsoft-com:vml" Requires="v">
                <p:oleObj name="Visio" r:id="rId3" imgW="7162800" imgH="2986564" progId="Visio.Drawing.11">
                  <p:embed/>
                </p:oleObj>
              </mc:Choice>
              <mc:Fallback>
                <p:oleObj name="Visio" r:id="rId3" imgW="7162800" imgH="2986564" progId="Visio.Drawing.11">
                  <p:embed/>
                  <p:pic>
                    <p:nvPicPr>
                      <p:cNvPr id="140291"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772816"/>
                        <a:ext cx="8290910" cy="424847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147140967"/>
      </p:ext>
    </p:extLst>
  </p:cSld>
  <p:clrMapOvr>
    <a:masterClrMapping/>
  </p:clrMapOvr>
  <p:transition spd="med">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ChangeArrowheads="1"/>
          </p:cNvSpPr>
          <p:nvPr/>
        </p:nvSpPr>
        <p:spPr bwMode="auto">
          <a:xfrm>
            <a:off x="611188" y="620713"/>
            <a:ext cx="503237" cy="5761037"/>
          </a:xfrm>
          <a:prstGeom prst="rect">
            <a:avLst/>
          </a:prstGeom>
          <a:solidFill>
            <a:schemeClr val="bg2">
              <a:lumMod val="60000"/>
              <a:lumOff val="40000"/>
            </a:schemeClr>
          </a:solidFill>
          <a:ln>
            <a:noFill/>
          </a:ln>
          <a:effectLst/>
        </p:spPr>
        <p:txBody>
          <a:bodyPr anchor="ctr"/>
          <a:lstStyle/>
          <a:p>
            <a:pPr algn="ctr"/>
            <a:r>
              <a:rPr lang="zh-CN" altLang="en-US" sz="2800" dirty="0">
                <a:solidFill>
                  <a:srgbClr val="FFFF00"/>
                </a:solidFill>
                <a:latin typeface="方正兰亭黑长_GBK" panose="02000000000000000000" pitchFamily="2" charset="-122"/>
                <a:ea typeface="方正兰亭黑长_GBK" panose="02000000000000000000" pitchFamily="2" charset="-122"/>
              </a:rPr>
              <a:t>现状道路流量</a:t>
            </a:r>
            <a:r>
              <a:rPr lang="en-US" altLang="zh-CN" sz="2800" dirty="0">
                <a:solidFill>
                  <a:srgbClr val="FFFF00"/>
                </a:solidFill>
                <a:latin typeface="方正兰亭黑长_GBK" panose="02000000000000000000" pitchFamily="2" charset="-122"/>
                <a:ea typeface="方正兰亭黑长_GBK" panose="02000000000000000000" pitchFamily="2" charset="-122"/>
              </a:rPr>
              <a:t>/</a:t>
            </a:r>
            <a:r>
              <a:rPr lang="zh-CN" altLang="en-US" sz="2800" dirty="0">
                <a:solidFill>
                  <a:srgbClr val="FFFF00"/>
                </a:solidFill>
                <a:latin typeface="方正兰亭黑长_GBK" panose="02000000000000000000" pitchFamily="2" charset="-122"/>
                <a:ea typeface="方正兰亭黑长_GBK" panose="02000000000000000000" pitchFamily="2" charset="-122"/>
              </a:rPr>
              <a:t>负荷度</a:t>
            </a:r>
          </a:p>
        </p:txBody>
      </p:sp>
      <p:grpSp>
        <p:nvGrpSpPr>
          <p:cNvPr id="142339" name="Group 3"/>
          <p:cNvGrpSpPr>
            <a:grpSpLocks/>
          </p:cNvGrpSpPr>
          <p:nvPr/>
        </p:nvGrpSpPr>
        <p:grpSpPr bwMode="auto">
          <a:xfrm>
            <a:off x="1692275" y="0"/>
            <a:ext cx="6611938" cy="6858000"/>
            <a:chOff x="0" y="0"/>
            <a:chExt cx="4165" cy="4320"/>
          </a:xfrm>
        </p:grpSpPr>
        <p:pic>
          <p:nvPicPr>
            <p:cNvPr id="142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65"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2341" name="Text Box 5"/>
            <p:cNvSpPr txBox="1">
              <a:spLocks noChangeArrowheads="1"/>
            </p:cNvSpPr>
            <p:nvPr/>
          </p:nvSpPr>
          <p:spPr bwMode="auto">
            <a:xfrm>
              <a:off x="3604" y="1480"/>
              <a:ext cx="310" cy="2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marL="342900" indent="-342900" algn="l">
                <a:defRPr kumimoji="1" sz="2400">
                  <a:solidFill>
                    <a:schemeClr val="tx1"/>
                  </a:solidFill>
                  <a:latin typeface="Times New Roman" pitchFamily="18" charset="0"/>
                  <a:ea typeface="宋体" charset="-122"/>
                </a:defRPr>
              </a:lvl1pPr>
              <a:lvl2pPr algn="l">
                <a:defRPr kumimoji="1" sz="2400">
                  <a:solidFill>
                    <a:schemeClr val="tx1"/>
                  </a:solidFill>
                  <a:latin typeface="Times New Roman" pitchFamily="18" charset="0"/>
                  <a:ea typeface="宋体" charset="-122"/>
                </a:defRPr>
              </a:lvl2pPr>
              <a:lvl3pPr algn="l">
                <a:defRPr kumimoji="1" sz="2400">
                  <a:solidFill>
                    <a:schemeClr val="tx1"/>
                  </a:solidFill>
                  <a:latin typeface="Times New Roman" pitchFamily="18" charset="0"/>
                  <a:ea typeface="宋体" charset="-122"/>
                </a:defRPr>
              </a:lvl3pPr>
              <a:lvl4pPr algn="l">
                <a:defRPr kumimoji="1" sz="2400">
                  <a:solidFill>
                    <a:schemeClr val="tx1"/>
                  </a:solidFill>
                  <a:latin typeface="Times New Roman" pitchFamily="18" charset="0"/>
                  <a:ea typeface="宋体" charset="-122"/>
                </a:defRPr>
              </a:lvl4pPr>
              <a:lvl5pPr algn="l">
                <a:defRPr kumimoji="1" sz="2400">
                  <a:solidFill>
                    <a:schemeClr val="tx1"/>
                  </a:solidFill>
                  <a:latin typeface="Times New Roman" pitchFamily="18" charset="0"/>
                  <a:ea typeface="宋体" charset="-122"/>
                </a:defRPr>
              </a:lvl5pPr>
              <a:lvl6pPr eaLnBrk="0" fontAlgn="base" hangingPunct="0">
                <a:spcBef>
                  <a:spcPct val="0"/>
                </a:spcBef>
                <a:spcAft>
                  <a:spcPct val="0"/>
                </a:spcAft>
                <a:defRPr kumimoji="1" sz="2400">
                  <a:solidFill>
                    <a:schemeClr val="tx1"/>
                  </a:solidFill>
                  <a:latin typeface="Times New Roman" pitchFamily="18" charset="0"/>
                  <a:ea typeface="宋体" charset="-122"/>
                </a:defRPr>
              </a:lvl6pPr>
              <a:lvl7pPr eaLnBrk="0" fontAlgn="base" hangingPunct="0">
                <a:spcBef>
                  <a:spcPct val="0"/>
                </a:spcBef>
                <a:spcAft>
                  <a:spcPct val="0"/>
                </a:spcAft>
                <a:defRPr kumimoji="1" sz="2400">
                  <a:solidFill>
                    <a:schemeClr val="tx1"/>
                  </a:solidFill>
                  <a:latin typeface="Times New Roman" pitchFamily="18" charset="0"/>
                  <a:ea typeface="宋体" charset="-122"/>
                </a:defRPr>
              </a:lvl7pPr>
              <a:lvl8pPr eaLnBrk="0" fontAlgn="base" hangingPunct="0">
                <a:spcBef>
                  <a:spcPct val="0"/>
                </a:spcBef>
                <a:spcAft>
                  <a:spcPct val="0"/>
                </a:spcAft>
                <a:defRPr kumimoji="1" sz="2400">
                  <a:solidFill>
                    <a:schemeClr val="tx1"/>
                  </a:solidFill>
                  <a:latin typeface="Times New Roman" pitchFamily="18" charset="0"/>
                  <a:ea typeface="宋体" charset="-122"/>
                </a:defRPr>
              </a:lvl8pPr>
              <a:lvl9pPr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spcBef>
                  <a:spcPct val="50000"/>
                </a:spcBef>
                <a:buClr>
                  <a:schemeClr val="bg2"/>
                </a:buClr>
                <a:buSzPct val="75000"/>
                <a:buFont typeface="Wingdings" pitchFamily="2" charset="2"/>
                <a:buNone/>
              </a:pPr>
              <a:r>
                <a:rPr kumimoji="0" lang="zh-CN" altLang="zh-CN" sz="2000" b="1" dirty="0">
                  <a:ea typeface="方正兰亭黑长_GBK" panose="02000000000000000000" pitchFamily="2" charset="-122"/>
                </a:rPr>
                <a:t>现状道路机动车高峰小时流量</a:t>
              </a:r>
              <a:endParaRPr kumimoji="0" lang="zh-CN" altLang="en-US" sz="2000" b="1" dirty="0">
                <a:ea typeface="方正兰亭黑长_GBK" panose="02000000000000000000" pitchFamily="2" charset="-122"/>
              </a:endParaRPr>
            </a:p>
          </p:txBody>
        </p:sp>
      </p:grpSp>
      <p:grpSp>
        <p:nvGrpSpPr>
          <p:cNvPr id="142342" name="Group 6"/>
          <p:cNvGrpSpPr>
            <a:grpSpLocks/>
          </p:cNvGrpSpPr>
          <p:nvPr/>
        </p:nvGrpSpPr>
        <p:grpSpPr bwMode="auto">
          <a:xfrm>
            <a:off x="1403350" y="0"/>
            <a:ext cx="6581775" cy="6858000"/>
            <a:chOff x="0" y="0"/>
            <a:chExt cx="4146" cy="4320"/>
          </a:xfrm>
        </p:grpSpPr>
        <p:pic>
          <p:nvPicPr>
            <p:cNvPr id="14234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146"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2344" name="Text Box 8"/>
            <p:cNvSpPr txBox="1">
              <a:spLocks noChangeArrowheads="1"/>
            </p:cNvSpPr>
            <p:nvPr/>
          </p:nvSpPr>
          <p:spPr bwMode="auto">
            <a:xfrm>
              <a:off x="3694" y="1570"/>
              <a:ext cx="310" cy="2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marL="342900" indent="-342900" algn="l">
                <a:defRPr kumimoji="1" sz="2400">
                  <a:solidFill>
                    <a:schemeClr val="tx1"/>
                  </a:solidFill>
                  <a:latin typeface="Times New Roman" pitchFamily="18" charset="0"/>
                  <a:ea typeface="宋体" charset="-122"/>
                </a:defRPr>
              </a:lvl1pPr>
              <a:lvl2pPr algn="l">
                <a:defRPr kumimoji="1" sz="2400">
                  <a:solidFill>
                    <a:schemeClr val="tx1"/>
                  </a:solidFill>
                  <a:latin typeface="Times New Roman" pitchFamily="18" charset="0"/>
                  <a:ea typeface="宋体" charset="-122"/>
                </a:defRPr>
              </a:lvl2pPr>
              <a:lvl3pPr algn="l">
                <a:defRPr kumimoji="1" sz="2400">
                  <a:solidFill>
                    <a:schemeClr val="tx1"/>
                  </a:solidFill>
                  <a:latin typeface="Times New Roman" pitchFamily="18" charset="0"/>
                  <a:ea typeface="宋体" charset="-122"/>
                </a:defRPr>
              </a:lvl3pPr>
              <a:lvl4pPr algn="l">
                <a:defRPr kumimoji="1" sz="2400">
                  <a:solidFill>
                    <a:schemeClr val="tx1"/>
                  </a:solidFill>
                  <a:latin typeface="Times New Roman" pitchFamily="18" charset="0"/>
                  <a:ea typeface="宋体" charset="-122"/>
                </a:defRPr>
              </a:lvl4pPr>
              <a:lvl5pPr algn="l">
                <a:defRPr kumimoji="1" sz="2400">
                  <a:solidFill>
                    <a:schemeClr val="tx1"/>
                  </a:solidFill>
                  <a:latin typeface="Times New Roman" pitchFamily="18" charset="0"/>
                  <a:ea typeface="宋体" charset="-122"/>
                </a:defRPr>
              </a:lvl5pPr>
              <a:lvl6pPr eaLnBrk="0" fontAlgn="base" hangingPunct="0">
                <a:spcBef>
                  <a:spcPct val="0"/>
                </a:spcBef>
                <a:spcAft>
                  <a:spcPct val="0"/>
                </a:spcAft>
                <a:defRPr kumimoji="1" sz="2400">
                  <a:solidFill>
                    <a:schemeClr val="tx1"/>
                  </a:solidFill>
                  <a:latin typeface="Times New Roman" pitchFamily="18" charset="0"/>
                  <a:ea typeface="宋体" charset="-122"/>
                </a:defRPr>
              </a:lvl6pPr>
              <a:lvl7pPr eaLnBrk="0" fontAlgn="base" hangingPunct="0">
                <a:spcBef>
                  <a:spcPct val="0"/>
                </a:spcBef>
                <a:spcAft>
                  <a:spcPct val="0"/>
                </a:spcAft>
                <a:defRPr kumimoji="1" sz="2400">
                  <a:solidFill>
                    <a:schemeClr val="tx1"/>
                  </a:solidFill>
                  <a:latin typeface="Times New Roman" pitchFamily="18" charset="0"/>
                  <a:ea typeface="宋体" charset="-122"/>
                </a:defRPr>
              </a:lvl7pPr>
              <a:lvl8pPr eaLnBrk="0" fontAlgn="base" hangingPunct="0">
                <a:spcBef>
                  <a:spcPct val="0"/>
                </a:spcBef>
                <a:spcAft>
                  <a:spcPct val="0"/>
                </a:spcAft>
                <a:defRPr kumimoji="1" sz="2400">
                  <a:solidFill>
                    <a:schemeClr val="tx1"/>
                  </a:solidFill>
                  <a:latin typeface="Times New Roman" pitchFamily="18" charset="0"/>
                  <a:ea typeface="宋体" charset="-122"/>
                </a:defRPr>
              </a:lvl8pPr>
              <a:lvl9pPr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spcBef>
                  <a:spcPct val="50000"/>
                </a:spcBef>
                <a:buClr>
                  <a:schemeClr val="bg2"/>
                </a:buClr>
                <a:buSzPct val="75000"/>
                <a:buFont typeface="Wingdings" pitchFamily="2" charset="2"/>
                <a:buNone/>
              </a:pPr>
              <a:r>
                <a:rPr kumimoji="0" lang="zh-CN" altLang="zh-CN" sz="2000" b="1" dirty="0">
                  <a:ea typeface="方正兰亭黑长_GBK" panose="02000000000000000000" pitchFamily="2" charset="-122"/>
                </a:rPr>
                <a:t>现状道路机动车高峰小时负荷度</a:t>
              </a:r>
              <a:endParaRPr kumimoji="0" lang="zh-CN" altLang="en-US" sz="2000" b="1" dirty="0">
                <a:ea typeface="方正兰亭黑长_GBK" panose="02000000000000000000" pitchFamily="2" charset="-122"/>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233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142342"/>
                                        </p:tgtEl>
                                        <p:attrNameLst>
                                          <p:attrName>style.visibility</p:attrName>
                                        </p:attrNameLst>
                                      </p:cBhvr>
                                      <p:to>
                                        <p:strVal val="visible"/>
                                      </p:to>
                                    </p:set>
                                    <p:anim calcmode="lin" valueType="num">
                                      <p:cBhvr additive="base">
                                        <p:cTn id="11" dur="500" fill="hold"/>
                                        <p:tgtEl>
                                          <p:spTgt spid="142342"/>
                                        </p:tgtEl>
                                        <p:attrNameLst>
                                          <p:attrName>ppt_x</p:attrName>
                                        </p:attrNameLst>
                                      </p:cBhvr>
                                      <p:tavLst>
                                        <p:tav tm="0">
                                          <p:val>
                                            <p:strVal val="#ppt_x"/>
                                          </p:val>
                                        </p:tav>
                                        <p:tav tm="100000">
                                          <p:val>
                                            <p:strVal val="#ppt_x"/>
                                          </p:val>
                                        </p:tav>
                                      </p:tavLst>
                                    </p:anim>
                                    <p:anim calcmode="lin" valueType="num">
                                      <p:cBhvr additive="base">
                                        <p:cTn id="12" dur="500" fill="hold"/>
                                        <p:tgtEl>
                                          <p:spTgt spid="1423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44388" name="Object 4"/>
          <p:cNvGraphicFramePr>
            <a:graphicFrameLocks noGrp="1" noChangeAspect="1"/>
          </p:cNvGraphicFramePr>
          <p:nvPr>
            <p:ph/>
          </p:nvPr>
        </p:nvGraphicFramePr>
        <p:xfrm>
          <a:off x="684213" y="742950"/>
          <a:ext cx="7864475" cy="1997075"/>
        </p:xfrm>
        <a:graphic>
          <a:graphicData uri="http://schemas.openxmlformats.org/presentationml/2006/ole">
            <mc:AlternateContent xmlns:mc="http://schemas.openxmlformats.org/markup-compatibility/2006">
              <mc:Choice xmlns:v="urn:schemas-microsoft-com:vml" Requires="v">
                <p:oleObj name="Visio" r:id="rId3" imgW="5218748" imgH="1443514" progId="Visio.Drawing.11">
                  <p:embed/>
                </p:oleObj>
              </mc:Choice>
              <mc:Fallback>
                <p:oleObj name="Visio" r:id="rId3" imgW="5218748" imgH="1443514" progId="Visio.Drawing.11">
                  <p:embed/>
                  <p:pic>
                    <p:nvPicPr>
                      <p:cNvPr id="14438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742950"/>
                        <a:ext cx="7864475" cy="1997075"/>
                      </a:xfrm>
                      <a:prstGeom prst="rect">
                        <a:avLst/>
                      </a:prstGeom>
                      <a:solidFill>
                        <a:schemeClr val="tx1"/>
                      </a:solidFill>
                    </p:spPr>
                  </p:pic>
                </p:oleObj>
              </mc:Fallback>
            </mc:AlternateContent>
          </a:graphicData>
        </a:graphic>
      </p:graphicFrame>
      <p:pic>
        <p:nvPicPr>
          <p:cNvPr id="14438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319213"/>
            <a:ext cx="5340350" cy="553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4387" name="Rectangle 3"/>
          <p:cNvSpPr>
            <a:spLocks noChangeArrowheads="1"/>
          </p:cNvSpPr>
          <p:nvPr/>
        </p:nvSpPr>
        <p:spPr bwMode="auto">
          <a:xfrm>
            <a:off x="3365348" y="44624"/>
            <a:ext cx="2232273" cy="595313"/>
          </a:xfrm>
          <a:prstGeom prst="rect">
            <a:avLst/>
          </a:prstGeom>
          <a:solidFill>
            <a:schemeClr val="bg2">
              <a:lumMod val="60000"/>
              <a:lumOff val="40000"/>
            </a:schemeClr>
          </a:solidFill>
          <a:ln>
            <a:noFill/>
          </a:ln>
          <a:effectLst/>
        </p:spPr>
        <p:txBody>
          <a:bodyPr anchor="ctr"/>
          <a:lstStyle/>
          <a:p>
            <a:r>
              <a:rPr lang="zh-CN" altLang="en-US" sz="3600" dirty="0">
                <a:solidFill>
                  <a:srgbClr val="FFFF00"/>
                </a:solidFill>
                <a:latin typeface="方正兰亭黑长_GBK" panose="02000000000000000000" pitchFamily="2" charset="-122"/>
                <a:ea typeface="方正兰亭黑长_GBK" panose="02000000000000000000" pitchFamily="2" charset="-122"/>
              </a:rPr>
              <a:t>现状</a:t>
            </a:r>
            <a:r>
              <a:rPr lang="en-US" altLang="zh-CN" sz="3600" dirty="0">
                <a:solidFill>
                  <a:srgbClr val="FFFF00"/>
                </a:solidFill>
                <a:latin typeface="方正兰亭黑长_GBK" panose="02000000000000000000" pitchFamily="2" charset="-122"/>
                <a:ea typeface="方正兰亭黑长_GBK" panose="02000000000000000000" pitchFamily="2" charset="-122"/>
              </a:rPr>
              <a:t>OD</a:t>
            </a:r>
            <a:r>
              <a:rPr lang="zh-CN" altLang="en-US" sz="3600" dirty="0">
                <a:solidFill>
                  <a:srgbClr val="FFFF00"/>
                </a:solidFill>
                <a:latin typeface="方正兰亭黑长_GBK" panose="02000000000000000000" pitchFamily="2" charset="-122"/>
                <a:ea typeface="方正兰亭黑长_GBK" panose="02000000000000000000" pitchFamily="2" charset="-122"/>
              </a:rPr>
              <a:t>反推：</a:t>
            </a:r>
          </a:p>
        </p:txBody>
      </p:sp>
      <p:pic>
        <p:nvPicPr>
          <p:cNvPr id="144389" name="Picture 5" descr="se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544" y="692696"/>
            <a:ext cx="8027883" cy="60212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xit" presetSubtype="4" fill="hold" nodeType="clickEffect">
                                  <p:stCondLst>
                                    <p:cond delay="0"/>
                                  </p:stCondLst>
                                  <p:childTnLst>
                                    <p:anim calcmode="lin" valueType="num">
                                      <p:cBhvr additive="base">
                                        <p:cTn id="6" dur="500"/>
                                        <p:tgtEl>
                                          <p:spTgt spid="144388"/>
                                        </p:tgtEl>
                                        <p:attrNameLst>
                                          <p:attrName>ppt_x</p:attrName>
                                        </p:attrNameLst>
                                      </p:cBhvr>
                                      <p:tavLst>
                                        <p:tav tm="0">
                                          <p:val>
                                            <p:strVal val="ppt_x"/>
                                          </p:val>
                                        </p:tav>
                                        <p:tav tm="100000">
                                          <p:val>
                                            <p:strVal val="ppt_x"/>
                                          </p:val>
                                        </p:tav>
                                      </p:tavLst>
                                    </p:anim>
                                    <p:anim calcmode="lin" valueType="num">
                                      <p:cBhvr additive="base">
                                        <p:cTn id="7" dur="500"/>
                                        <p:tgtEl>
                                          <p:spTgt spid="144388"/>
                                        </p:tgtEl>
                                        <p:attrNameLst>
                                          <p:attrName>ppt_y</p:attrName>
                                        </p:attrNameLst>
                                      </p:cBhvr>
                                      <p:tavLst>
                                        <p:tav tm="0">
                                          <p:val>
                                            <p:strVal val="ppt_y"/>
                                          </p:val>
                                        </p:tav>
                                        <p:tav tm="100000">
                                          <p:val>
                                            <p:strVal val="1+ppt_h/2"/>
                                          </p:val>
                                        </p:tav>
                                      </p:tavLst>
                                    </p:anim>
                                    <p:set>
                                      <p:cBhvr>
                                        <p:cTn id="8" dur="1" fill="hold">
                                          <p:stCondLst>
                                            <p:cond delay="499"/>
                                          </p:stCondLst>
                                        </p:cTn>
                                        <p:tgtEl>
                                          <p:spTgt spid="144388"/>
                                        </p:tgtEl>
                                        <p:attrNameLst>
                                          <p:attrName>style.visibility</p:attrName>
                                        </p:attrNameLst>
                                      </p:cBhvr>
                                      <p:to>
                                        <p:strVal val="hidden"/>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4438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xit" presetSubtype="4" fill="hold" nodeType="clickEffect">
                                  <p:stCondLst>
                                    <p:cond delay="0"/>
                                  </p:stCondLst>
                                  <p:childTnLst>
                                    <p:anim calcmode="lin" valueType="num">
                                      <p:cBhvr additive="base">
                                        <p:cTn id="16" dur="500"/>
                                        <p:tgtEl>
                                          <p:spTgt spid="144386"/>
                                        </p:tgtEl>
                                        <p:attrNameLst>
                                          <p:attrName>ppt_x</p:attrName>
                                        </p:attrNameLst>
                                      </p:cBhvr>
                                      <p:tavLst>
                                        <p:tav tm="0">
                                          <p:val>
                                            <p:strVal val="ppt_x"/>
                                          </p:val>
                                        </p:tav>
                                        <p:tav tm="100000">
                                          <p:val>
                                            <p:strVal val="ppt_x"/>
                                          </p:val>
                                        </p:tav>
                                      </p:tavLst>
                                    </p:anim>
                                    <p:anim calcmode="lin" valueType="num">
                                      <p:cBhvr additive="base">
                                        <p:cTn id="17" dur="500"/>
                                        <p:tgtEl>
                                          <p:spTgt spid="144386"/>
                                        </p:tgtEl>
                                        <p:attrNameLst>
                                          <p:attrName>ppt_y</p:attrName>
                                        </p:attrNameLst>
                                      </p:cBhvr>
                                      <p:tavLst>
                                        <p:tav tm="0">
                                          <p:val>
                                            <p:strVal val="ppt_y"/>
                                          </p:val>
                                        </p:tav>
                                        <p:tav tm="100000">
                                          <p:val>
                                            <p:strVal val="1+ppt_h/2"/>
                                          </p:val>
                                        </p:tav>
                                      </p:tavLst>
                                    </p:anim>
                                    <p:set>
                                      <p:cBhvr>
                                        <p:cTn id="18" dur="1" fill="hold">
                                          <p:stCondLst>
                                            <p:cond delay="499"/>
                                          </p:stCondLst>
                                        </p:cTn>
                                        <p:tgtEl>
                                          <p:spTgt spid="144386"/>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4438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xit" presetSubtype="10" fill="hold" nodeType="clickEffect">
                                  <p:stCondLst>
                                    <p:cond delay="0"/>
                                  </p:stCondLst>
                                  <p:childTnLst>
                                    <p:animEffect transition="out" filter="blinds(horizontal)">
                                      <p:cBhvr>
                                        <p:cTn id="26" dur="500"/>
                                        <p:tgtEl>
                                          <p:spTgt spid="144389"/>
                                        </p:tgtEl>
                                      </p:cBhvr>
                                    </p:animEffect>
                                    <p:set>
                                      <p:cBhvr>
                                        <p:cTn id="27" dur="1" fill="hold">
                                          <p:stCondLst>
                                            <p:cond delay="499"/>
                                          </p:stCondLst>
                                        </p:cTn>
                                        <p:tgtEl>
                                          <p:spTgt spid="14438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2"/>
          <p:cNvSpPr>
            <a:spLocks noChangeArrowheads="1"/>
          </p:cNvSpPr>
          <p:nvPr/>
        </p:nvSpPr>
        <p:spPr bwMode="auto">
          <a:xfrm>
            <a:off x="474706" y="333375"/>
            <a:ext cx="3023567" cy="595313"/>
          </a:xfrm>
          <a:prstGeom prst="rect">
            <a:avLst/>
          </a:prstGeom>
          <a:solidFill>
            <a:schemeClr val="bg2">
              <a:lumMod val="60000"/>
              <a:lumOff val="40000"/>
            </a:schemeClr>
          </a:solidFill>
          <a:ln>
            <a:noFill/>
          </a:ln>
          <a:effectLst/>
        </p:spPr>
        <p:txBody>
          <a:bodyPr anchor="ctr"/>
          <a:lstStyle/>
          <a:p>
            <a:r>
              <a:rPr lang="zh-CN" altLang="en-US" sz="3600" dirty="0">
                <a:solidFill>
                  <a:srgbClr val="FFFF00"/>
                </a:solidFill>
                <a:latin typeface="方正兰亭黑长_GBK" panose="02000000000000000000" pitchFamily="2" charset="-122"/>
                <a:ea typeface="方正兰亭黑长_GBK" panose="02000000000000000000" pitchFamily="2" charset="-122"/>
              </a:rPr>
              <a:t>现状</a:t>
            </a:r>
            <a:r>
              <a:rPr lang="en-US" altLang="zh-CN" sz="3600" dirty="0">
                <a:solidFill>
                  <a:srgbClr val="FFFF00"/>
                </a:solidFill>
                <a:latin typeface="方正兰亭黑长_GBK" panose="02000000000000000000" pitchFamily="2" charset="-122"/>
                <a:ea typeface="方正兰亭黑长_GBK" panose="02000000000000000000" pitchFamily="2" charset="-122"/>
              </a:rPr>
              <a:t>OD</a:t>
            </a:r>
            <a:r>
              <a:rPr lang="zh-CN" altLang="en-US" sz="3600" dirty="0">
                <a:solidFill>
                  <a:srgbClr val="FFFF00"/>
                </a:solidFill>
                <a:latin typeface="方正兰亭黑长_GBK" panose="02000000000000000000" pitchFamily="2" charset="-122"/>
                <a:ea typeface="方正兰亭黑长_GBK" panose="02000000000000000000" pitchFamily="2" charset="-122"/>
              </a:rPr>
              <a:t>反推结果：</a:t>
            </a:r>
          </a:p>
        </p:txBody>
      </p:sp>
      <p:pic>
        <p:nvPicPr>
          <p:cNvPr id="146435" name="Picture 3" descr="mat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928688"/>
            <a:ext cx="7920037" cy="59388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ChangeArrowheads="1"/>
          </p:cNvSpPr>
          <p:nvPr/>
        </p:nvSpPr>
        <p:spPr bwMode="auto">
          <a:xfrm>
            <a:off x="107504" y="692696"/>
            <a:ext cx="503238" cy="5400675"/>
          </a:xfrm>
          <a:prstGeom prst="rect">
            <a:avLst/>
          </a:prstGeom>
          <a:solidFill>
            <a:schemeClr val="tx1"/>
          </a:solidFill>
          <a:ln>
            <a:noFill/>
          </a:ln>
          <a:effectLst/>
        </p:spPr>
        <p:txBody>
          <a:bodyPr vert="eaVert" anchor="ctr"/>
          <a:lstStyle/>
          <a:p>
            <a:pPr algn="ctr"/>
            <a:r>
              <a:rPr lang="zh-CN" altLang="en-US" sz="3600" dirty="0">
                <a:solidFill>
                  <a:srgbClr val="FFFF66"/>
                </a:solidFill>
                <a:latin typeface="方正兰亭黑长_GBK" panose="02000000000000000000" pitchFamily="2" charset="-122"/>
                <a:ea typeface="方正兰亭黑长_GBK" panose="02000000000000000000" pitchFamily="2" charset="-122"/>
              </a:rPr>
              <a:t>增长率预测未来</a:t>
            </a:r>
            <a:r>
              <a:rPr lang="en-US" altLang="zh-CN" sz="3600" dirty="0">
                <a:solidFill>
                  <a:srgbClr val="FFFF66"/>
                </a:solidFill>
                <a:latin typeface="方正兰亭黑长_GBK" panose="02000000000000000000" pitchFamily="2" charset="-122"/>
                <a:ea typeface="方正兰亭黑长_GBK" panose="02000000000000000000" pitchFamily="2" charset="-122"/>
              </a:rPr>
              <a:t>OD</a:t>
            </a:r>
            <a:endParaRPr lang="zh-CN" altLang="en-US" sz="3600" dirty="0">
              <a:solidFill>
                <a:srgbClr val="FFFF66"/>
              </a:solidFill>
              <a:latin typeface="方正兰亭黑长_GBK" panose="02000000000000000000" pitchFamily="2" charset="-122"/>
              <a:ea typeface="方正兰亭黑长_GBK" panose="02000000000000000000" pitchFamily="2" charset="-122"/>
            </a:endParaRPr>
          </a:p>
        </p:txBody>
      </p:sp>
      <p:pic>
        <p:nvPicPr>
          <p:cNvPr id="148483" name="Picture 3" descr="mat20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404813"/>
            <a:ext cx="8172450" cy="61293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84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b="1" dirty="0">
                <a:solidFill>
                  <a:schemeClr val="tx1"/>
                </a:solidFill>
              </a:rPr>
              <a:t>交通流分配：</a:t>
            </a:r>
          </a:p>
        </p:txBody>
      </p:sp>
      <p:graphicFrame>
        <p:nvGraphicFramePr>
          <p:cNvPr id="150532" name="Object 4"/>
          <p:cNvGraphicFramePr>
            <a:graphicFrameLocks noGrp="1" noChangeAspect="1"/>
          </p:cNvGraphicFramePr>
          <p:nvPr>
            <p:ph idx="4294967295"/>
          </p:nvPr>
        </p:nvGraphicFramePr>
        <p:xfrm>
          <a:off x="0" y="3271838"/>
          <a:ext cx="4805363" cy="1184275"/>
        </p:xfrm>
        <a:graphic>
          <a:graphicData uri="http://schemas.openxmlformats.org/presentationml/2006/ole">
            <mc:AlternateContent xmlns:mc="http://schemas.openxmlformats.org/markup-compatibility/2006">
              <mc:Choice xmlns:v="urn:schemas-microsoft-com:vml" Requires="v">
                <p:oleObj name="Visio" r:id="rId3" imgW="4804886" imgH="1184910" progId="Visio.Drawing.11">
                  <p:embed/>
                </p:oleObj>
              </mc:Choice>
              <mc:Fallback>
                <p:oleObj name="Visio" r:id="rId3" imgW="4804886" imgH="1184910" progId="Visio.Drawing.11">
                  <p:embed/>
                  <p:pic>
                    <p:nvPicPr>
                      <p:cNvPr id="15053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71838"/>
                        <a:ext cx="4805363" cy="1184275"/>
                      </a:xfrm>
                      <a:prstGeom prst="rect">
                        <a:avLst/>
                      </a:prstGeom>
                      <a:solidFill>
                        <a:schemeClr val="tx1"/>
                      </a:solidFill>
                    </p:spPr>
                  </p:pic>
                </p:oleObj>
              </mc:Fallback>
            </mc:AlternateContent>
          </a:graphicData>
        </a:graphic>
      </p:graphicFrame>
      <p:pic>
        <p:nvPicPr>
          <p:cNvPr id="15053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88" y="1296988"/>
            <a:ext cx="5083175" cy="551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0533" name="Picture 5" descr="mat20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8888" y="1293813"/>
            <a:ext cx="7416800" cy="55641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053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xit" presetSubtype="4" fill="hold" nodeType="clickEffect">
                                  <p:stCondLst>
                                    <p:cond delay="0"/>
                                  </p:stCondLst>
                                  <p:childTnLst>
                                    <p:anim calcmode="lin" valueType="num">
                                      <p:cBhvr additive="base">
                                        <p:cTn id="10" dur="500"/>
                                        <p:tgtEl>
                                          <p:spTgt spid="150530"/>
                                        </p:tgtEl>
                                        <p:attrNameLst>
                                          <p:attrName>ppt_x</p:attrName>
                                        </p:attrNameLst>
                                      </p:cBhvr>
                                      <p:tavLst>
                                        <p:tav tm="0">
                                          <p:val>
                                            <p:strVal val="ppt_x"/>
                                          </p:val>
                                        </p:tav>
                                        <p:tav tm="100000">
                                          <p:val>
                                            <p:strVal val="ppt_x"/>
                                          </p:val>
                                        </p:tav>
                                      </p:tavLst>
                                    </p:anim>
                                    <p:anim calcmode="lin" valueType="num">
                                      <p:cBhvr additive="base">
                                        <p:cTn id="11" dur="500"/>
                                        <p:tgtEl>
                                          <p:spTgt spid="150530"/>
                                        </p:tgtEl>
                                        <p:attrNameLst>
                                          <p:attrName>ppt_y</p:attrName>
                                        </p:attrNameLst>
                                      </p:cBhvr>
                                      <p:tavLst>
                                        <p:tav tm="0">
                                          <p:val>
                                            <p:strVal val="ppt_y"/>
                                          </p:val>
                                        </p:tav>
                                        <p:tav tm="100000">
                                          <p:val>
                                            <p:strVal val="1+ppt_h/2"/>
                                          </p:val>
                                        </p:tav>
                                      </p:tavLst>
                                    </p:anim>
                                    <p:set>
                                      <p:cBhvr>
                                        <p:cTn id="12" dur="1" fill="hold">
                                          <p:stCondLst>
                                            <p:cond delay="499"/>
                                          </p:stCondLst>
                                        </p:cTn>
                                        <p:tgtEl>
                                          <p:spTgt spid="150530"/>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5053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xit" presetSubtype="4" fill="hold" nodeType="clickEffect">
                                  <p:stCondLst>
                                    <p:cond delay="0"/>
                                  </p:stCondLst>
                                  <p:childTnLst>
                                    <p:anim calcmode="lin" valueType="num">
                                      <p:cBhvr additive="base">
                                        <p:cTn id="20" dur="500"/>
                                        <p:tgtEl>
                                          <p:spTgt spid="150533"/>
                                        </p:tgtEl>
                                        <p:attrNameLst>
                                          <p:attrName>ppt_x</p:attrName>
                                        </p:attrNameLst>
                                      </p:cBhvr>
                                      <p:tavLst>
                                        <p:tav tm="0">
                                          <p:val>
                                            <p:strVal val="ppt_x"/>
                                          </p:val>
                                        </p:tav>
                                        <p:tav tm="100000">
                                          <p:val>
                                            <p:strVal val="ppt_x"/>
                                          </p:val>
                                        </p:tav>
                                      </p:tavLst>
                                    </p:anim>
                                    <p:anim calcmode="lin" valueType="num">
                                      <p:cBhvr additive="base">
                                        <p:cTn id="21" dur="500"/>
                                        <p:tgtEl>
                                          <p:spTgt spid="150533"/>
                                        </p:tgtEl>
                                        <p:attrNameLst>
                                          <p:attrName>ppt_y</p:attrName>
                                        </p:attrNameLst>
                                      </p:cBhvr>
                                      <p:tavLst>
                                        <p:tav tm="0">
                                          <p:val>
                                            <p:strVal val="ppt_y"/>
                                          </p:val>
                                        </p:tav>
                                        <p:tav tm="100000">
                                          <p:val>
                                            <p:strVal val="1+ppt_h/2"/>
                                          </p:val>
                                        </p:tav>
                                      </p:tavLst>
                                    </p:anim>
                                    <p:set>
                                      <p:cBhvr>
                                        <p:cTn id="22" dur="1" fill="hold">
                                          <p:stCondLst>
                                            <p:cond delay="499"/>
                                          </p:stCondLst>
                                        </p:cTn>
                                        <p:tgtEl>
                                          <p:spTgt spid="1505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ChangeArrowheads="1"/>
          </p:cNvSpPr>
          <p:nvPr/>
        </p:nvSpPr>
        <p:spPr bwMode="auto">
          <a:xfrm>
            <a:off x="468313" y="476672"/>
            <a:ext cx="647700" cy="6048672"/>
          </a:xfrm>
          <a:prstGeom prst="rect">
            <a:avLst/>
          </a:prstGeom>
          <a:solidFill>
            <a:schemeClr val="tx1"/>
          </a:solidFill>
          <a:ln>
            <a:noFill/>
          </a:ln>
          <a:effectLst/>
        </p:spPr>
        <p:txBody>
          <a:bodyPr vert="eaVert" anchor="ctr"/>
          <a:lstStyle/>
          <a:p>
            <a:pPr algn="ctr"/>
            <a:r>
              <a:rPr lang="zh-CN" altLang="en-US" sz="3200" b="1" dirty="0">
                <a:solidFill>
                  <a:srgbClr val="FFFF00"/>
                </a:solidFill>
                <a:latin typeface="方正兰亭黑长_GBK" panose="02000000000000000000" pitchFamily="2" charset="-122"/>
                <a:ea typeface="方正兰亭黑长_GBK" panose="02000000000000000000" pitchFamily="2" charset="-122"/>
              </a:rPr>
              <a:t>交通分配结果</a:t>
            </a:r>
            <a:r>
              <a:rPr lang="en-US" altLang="zh-CN" sz="3200" b="1" dirty="0">
                <a:solidFill>
                  <a:srgbClr val="FFFF00"/>
                </a:solidFill>
                <a:latin typeface="方正兰亭黑长_GBK" panose="02000000000000000000" pitchFamily="2" charset="-122"/>
                <a:ea typeface="方正兰亭黑长_GBK" panose="02000000000000000000" pitchFamily="2" charset="-122"/>
              </a:rPr>
              <a:t>2010</a:t>
            </a:r>
            <a:r>
              <a:rPr lang="zh-CN" altLang="en-US" sz="3200" b="1" dirty="0">
                <a:solidFill>
                  <a:srgbClr val="FFFF00"/>
                </a:solidFill>
                <a:latin typeface="方正兰亭黑长_GBK" panose="02000000000000000000" pitchFamily="2" charset="-122"/>
                <a:ea typeface="方正兰亭黑长_GBK" panose="02000000000000000000" pitchFamily="2" charset="-122"/>
              </a:rPr>
              <a:t>年流量</a:t>
            </a:r>
            <a:r>
              <a:rPr lang="en-US" altLang="zh-CN" sz="3200" b="1" dirty="0">
                <a:solidFill>
                  <a:srgbClr val="FFFF00"/>
                </a:solidFill>
                <a:latin typeface="方正兰亭黑长_GBK" panose="02000000000000000000" pitchFamily="2" charset="-122"/>
                <a:ea typeface="方正兰亭黑长_GBK" panose="02000000000000000000" pitchFamily="2" charset="-122"/>
              </a:rPr>
              <a:t>/</a:t>
            </a:r>
            <a:r>
              <a:rPr lang="zh-CN" altLang="en-US" sz="3200" b="1" dirty="0">
                <a:solidFill>
                  <a:srgbClr val="FFFF00"/>
                </a:solidFill>
                <a:latin typeface="方正兰亭黑长_GBK" panose="02000000000000000000" pitchFamily="2" charset="-122"/>
                <a:ea typeface="方正兰亭黑长_GBK" panose="02000000000000000000" pitchFamily="2" charset="-122"/>
              </a:rPr>
              <a:t>负荷度</a:t>
            </a:r>
            <a:endParaRPr lang="en-US" altLang="zh-CN" sz="3200" b="1" dirty="0">
              <a:solidFill>
                <a:srgbClr val="FFFF00"/>
              </a:solidFill>
              <a:latin typeface="方正兰亭黑长_GBK" panose="02000000000000000000" pitchFamily="2" charset="-122"/>
              <a:ea typeface="方正兰亭黑长_GBK" panose="02000000000000000000" pitchFamily="2" charset="-122"/>
            </a:endParaRPr>
          </a:p>
        </p:txBody>
      </p:sp>
      <p:grpSp>
        <p:nvGrpSpPr>
          <p:cNvPr id="152579" name="Group 3"/>
          <p:cNvGrpSpPr>
            <a:grpSpLocks/>
          </p:cNvGrpSpPr>
          <p:nvPr/>
        </p:nvGrpSpPr>
        <p:grpSpPr bwMode="auto">
          <a:xfrm>
            <a:off x="1619250" y="0"/>
            <a:ext cx="6480175" cy="6858000"/>
            <a:chOff x="1011" y="45"/>
            <a:chExt cx="4046" cy="4247"/>
          </a:xfrm>
        </p:grpSpPr>
        <p:pic>
          <p:nvPicPr>
            <p:cNvPr id="15258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 y="45"/>
              <a:ext cx="4046" cy="4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2581" name="Text Box 5"/>
            <p:cNvSpPr txBox="1">
              <a:spLocks noChangeArrowheads="1"/>
            </p:cNvSpPr>
            <p:nvPr/>
          </p:nvSpPr>
          <p:spPr bwMode="auto">
            <a:xfrm>
              <a:off x="4741" y="1344"/>
              <a:ext cx="307" cy="2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marL="342900" indent="-342900" algn="l">
                <a:defRPr kumimoji="1" sz="2400">
                  <a:solidFill>
                    <a:schemeClr val="tx1"/>
                  </a:solidFill>
                  <a:latin typeface="Times New Roman" pitchFamily="18" charset="0"/>
                  <a:ea typeface="宋体" charset="-122"/>
                </a:defRPr>
              </a:lvl1pPr>
              <a:lvl2pPr algn="l">
                <a:defRPr kumimoji="1" sz="2400">
                  <a:solidFill>
                    <a:schemeClr val="tx1"/>
                  </a:solidFill>
                  <a:latin typeface="Times New Roman" pitchFamily="18" charset="0"/>
                  <a:ea typeface="宋体" charset="-122"/>
                </a:defRPr>
              </a:lvl2pPr>
              <a:lvl3pPr algn="l">
                <a:defRPr kumimoji="1" sz="2400">
                  <a:solidFill>
                    <a:schemeClr val="tx1"/>
                  </a:solidFill>
                  <a:latin typeface="Times New Roman" pitchFamily="18" charset="0"/>
                  <a:ea typeface="宋体" charset="-122"/>
                </a:defRPr>
              </a:lvl3pPr>
              <a:lvl4pPr algn="l">
                <a:defRPr kumimoji="1" sz="2400">
                  <a:solidFill>
                    <a:schemeClr val="tx1"/>
                  </a:solidFill>
                  <a:latin typeface="Times New Roman" pitchFamily="18" charset="0"/>
                  <a:ea typeface="宋体" charset="-122"/>
                </a:defRPr>
              </a:lvl4pPr>
              <a:lvl5pPr algn="l">
                <a:defRPr kumimoji="1" sz="2400">
                  <a:solidFill>
                    <a:schemeClr val="tx1"/>
                  </a:solidFill>
                  <a:latin typeface="Times New Roman" pitchFamily="18" charset="0"/>
                  <a:ea typeface="宋体" charset="-122"/>
                </a:defRPr>
              </a:lvl5pPr>
              <a:lvl6pPr eaLnBrk="0" fontAlgn="base" hangingPunct="0">
                <a:spcBef>
                  <a:spcPct val="0"/>
                </a:spcBef>
                <a:spcAft>
                  <a:spcPct val="0"/>
                </a:spcAft>
                <a:defRPr kumimoji="1" sz="2400">
                  <a:solidFill>
                    <a:schemeClr val="tx1"/>
                  </a:solidFill>
                  <a:latin typeface="Times New Roman" pitchFamily="18" charset="0"/>
                  <a:ea typeface="宋体" charset="-122"/>
                </a:defRPr>
              </a:lvl6pPr>
              <a:lvl7pPr eaLnBrk="0" fontAlgn="base" hangingPunct="0">
                <a:spcBef>
                  <a:spcPct val="0"/>
                </a:spcBef>
                <a:spcAft>
                  <a:spcPct val="0"/>
                </a:spcAft>
                <a:defRPr kumimoji="1" sz="2400">
                  <a:solidFill>
                    <a:schemeClr val="tx1"/>
                  </a:solidFill>
                  <a:latin typeface="Times New Roman" pitchFamily="18" charset="0"/>
                  <a:ea typeface="宋体" charset="-122"/>
                </a:defRPr>
              </a:lvl7pPr>
              <a:lvl8pPr eaLnBrk="0" fontAlgn="base" hangingPunct="0">
                <a:spcBef>
                  <a:spcPct val="0"/>
                </a:spcBef>
                <a:spcAft>
                  <a:spcPct val="0"/>
                </a:spcAft>
                <a:defRPr kumimoji="1" sz="2400">
                  <a:solidFill>
                    <a:schemeClr val="tx1"/>
                  </a:solidFill>
                  <a:latin typeface="Times New Roman" pitchFamily="18" charset="0"/>
                  <a:ea typeface="宋体" charset="-122"/>
                </a:defRPr>
              </a:lvl8pPr>
              <a:lvl9pPr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spcBef>
                  <a:spcPct val="50000"/>
                </a:spcBef>
                <a:buClr>
                  <a:schemeClr val="bg2"/>
                </a:buClr>
                <a:buSzPct val="75000"/>
                <a:buFont typeface="Wingdings" pitchFamily="2" charset="2"/>
                <a:buNone/>
              </a:pPr>
              <a:r>
                <a:rPr kumimoji="0" lang="en-US" altLang="zh-CN" sz="2000" b="1" dirty="0">
                  <a:ea typeface="方正兰亭黑长_GBK" panose="02000000000000000000" pitchFamily="2" charset="-122"/>
                </a:rPr>
                <a:t>2010</a:t>
              </a:r>
              <a:r>
                <a:rPr kumimoji="0" lang="zh-CN" altLang="en-US" sz="2000" b="1" dirty="0">
                  <a:ea typeface="方正兰亭黑长_GBK" panose="02000000000000000000" pitchFamily="2" charset="-122"/>
                </a:rPr>
                <a:t>年预测有项目交通量</a:t>
              </a:r>
            </a:p>
          </p:txBody>
        </p:sp>
      </p:grpSp>
      <p:grpSp>
        <p:nvGrpSpPr>
          <p:cNvPr id="152582" name="Group 6"/>
          <p:cNvGrpSpPr>
            <a:grpSpLocks/>
          </p:cNvGrpSpPr>
          <p:nvPr/>
        </p:nvGrpSpPr>
        <p:grpSpPr bwMode="auto">
          <a:xfrm>
            <a:off x="1619250" y="0"/>
            <a:ext cx="6477000" cy="6831013"/>
            <a:chOff x="1042" y="34"/>
            <a:chExt cx="4080" cy="4303"/>
          </a:xfrm>
        </p:grpSpPr>
        <p:pic>
          <p:nvPicPr>
            <p:cNvPr id="15258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 y="34"/>
              <a:ext cx="4080" cy="4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2584" name="Text Box 8"/>
            <p:cNvSpPr txBox="1">
              <a:spLocks noChangeArrowheads="1"/>
            </p:cNvSpPr>
            <p:nvPr/>
          </p:nvSpPr>
          <p:spPr bwMode="auto">
            <a:xfrm>
              <a:off x="4692" y="1525"/>
              <a:ext cx="310" cy="2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marL="342900" indent="-342900" algn="l">
                <a:defRPr kumimoji="1" sz="2400">
                  <a:solidFill>
                    <a:schemeClr val="tx1"/>
                  </a:solidFill>
                  <a:latin typeface="Times New Roman" pitchFamily="18" charset="0"/>
                  <a:ea typeface="宋体" charset="-122"/>
                </a:defRPr>
              </a:lvl1pPr>
              <a:lvl2pPr algn="l">
                <a:defRPr kumimoji="1" sz="2400">
                  <a:solidFill>
                    <a:schemeClr val="tx1"/>
                  </a:solidFill>
                  <a:latin typeface="Times New Roman" pitchFamily="18" charset="0"/>
                  <a:ea typeface="宋体" charset="-122"/>
                </a:defRPr>
              </a:lvl2pPr>
              <a:lvl3pPr algn="l">
                <a:defRPr kumimoji="1" sz="2400">
                  <a:solidFill>
                    <a:schemeClr val="tx1"/>
                  </a:solidFill>
                  <a:latin typeface="Times New Roman" pitchFamily="18" charset="0"/>
                  <a:ea typeface="宋体" charset="-122"/>
                </a:defRPr>
              </a:lvl3pPr>
              <a:lvl4pPr algn="l">
                <a:defRPr kumimoji="1" sz="2400">
                  <a:solidFill>
                    <a:schemeClr val="tx1"/>
                  </a:solidFill>
                  <a:latin typeface="Times New Roman" pitchFamily="18" charset="0"/>
                  <a:ea typeface="宋体" charset="-122"/>
                </a:defRPr>
              </a:lvl4pPr>
              <a:lvl5pPr algn="l">
                <a:defRPr kumimoji="1" sz="2400">
                  <a:solidFill>
                    <a:schemeClr val="tx1"/>
                  </a:solidFill>
                  <a:latin typeface="Times New Roman" pitchFamily="18" charset="0"/>
                  <a:ea typeface="宋体" charset="-122"/>
                </a:defRPr>
              </a:lvl5pPr>
              <a:lvl6pPr eaLnBrk="0" fontAlgn="base" hangingPunct="0">
                <a:spcBef>
                  <a:spcPct val="0"/>
                </a:spcBef>
                <a:spcAft>
                  <a:spcPct val="0"/>
                </a:spcAft>
                <a:defRPr kumimoji="1" sz="2400">
                  <a:solidFill>
                    <a:schemeClr val="tx1"/>
                  </a:solidFill>
                  <a:latin typeface="Times New Roman" pitchFamily="18" charset="0"/>
                  <a:ea typeface="宋体" charset="-122"/>
                </a:defRPr>
              </a:lvl6pPr>
              <a:lvl7pPr eaLnBrk="0" fontAlgn="base" hangingPunct="0">
                <a:spcBef>
                  <a:spcPct val="0"/>
                </a:spcBef>
                <a:spcAft>
                  <a:spcPct val="0"/>
                </a:spcAft>
                <a:defRPr kumimoji="1" sz="2400">
                  <a:solidFill>
                    <a:schemeClr val="tx1"/>
                  </a:solidFill>
                  <a:latin typeface="Times New Roman" pitchFamily="18" charset="0"/>
                  <a:ea typeface="宋体" charset="-122"/>
                </a:defRPr>
              </a:lvl7pPr>
              <a:lvl8pPr eaLnBrk="0" fontAlgn="base" hangingPunct="0">
                <a:spcBef>
                  <a:spcPct val="0"/>
                </a:spcBef>
                <a:spcAft>
                  <a:spcPct val="0"/>
                </a:spcAft>
                <a:defRPr kumimoji="1" sz="2400">
                  <a:solidFill>
                    <a:schemeClr val="tx1"/>
                  </a:solidFill>
                  <a:latin typeface="Times New Roman" pitchFamily="18" charset="0"/>
                  <a:ea typeface="宋体" charset="-122"/>
                </a:defRPr>
              </a:lvl8pPr>
              <a:lvl9pPr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spcBef>
                  <a:spcPct val="50000"/>
                </a:spcBef>
                <a:buClr>
                  <a:schemeClr val="bg2"/>
                </a:buClr>
                <a:buSzPct val="75000"/>
                <a:buFont typeface="Wingdings" pitchFamily="2" charset="2"/>
                <a:buNone/>
              </a:pPr>
              <a:r>
                <a:rPr kumimoji="0" lang="en-US" altLang="zh-CN" sz="2000" b="1" dirty="0">
                  <a:latin typeface="方正兰亭黑长_GBK" panose="02000000000000000000" pitchFamily="2" charset="-122"/>
                  <a:ea typeface="方正兰亭黑长_GBK" panose="02000000000000000000" pitchFamily="2" charset="-122"/>
                </a:rPr>
                <a:t>2010</a:t>
              </a:r>
              <a:r>
                <a:rPr kumimoji="0" lang="zh-CN" altLang="en-US" sz="2000" b="1" dirty="0">
                  <a:latin typeface="方正兰亭黑长_GBK" panose="02000000000000000000" pitchFamily="2" charset="-122"/>
                  <a:ea typeface="方正兰亭黑长_GBK" panose="02000000000000000000" pitchFamily="2" charset="-122"/>
                </a:rPr>
                <a:t>年预测有项目交通负荷度</a:t>
              </a:r>
            </a:p>
          </p:txBody>
        </p:sp>
      </p:gr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2579"/>
                                        </p:tgtEl>
                                        <p:attrNameLst>
                                          <p:attrName>style.visibility</p:attrName>
                                        </p:attrNameLst>
                                      </p:cBhvr>
                                      <p:to>
                                        <p:strVal val="visible"/>
                                      </p:to>
                                    </p:set>
                                    <p:anim calcmode="lin" valueType="num">
                                      <p:cBhvr additive="base">
                                        <p:cTn id="7" dur="500" fill="hold"/>
                                        <p:tgtEl>
                                          <p:spTgt spid="152579"/>
                                        </p:tgtEl>
                                        <p:attrNameLst>
                                          <p:attrName>ppt_x</p:attrName>
                                        </p:attrNameLst>
                                      </p:cBhvr>
                                      <p:tavLst>
                                        <p:tav tm="0">
                                          <p:val>
                                            <p:strVal val="#ppt_x"/>
                                          </p:val>
                                        </p:tav>
                                        <p:tav tm="100000">
                                          <p:val>
                                            <p:strVal val="#ppt_x"/>
                                          </p:val>
                                        </p:tav>
                                      </p:tavLst>
                                    </p:anim>
                                    <p:anim calcmode="lin" valueType="num">
                                      <p:cBhvr additive="base">
                                        <p:cTn id="8" dur="500" fill="hold"/>
                                        <p:tgtEl>
                                          <p:spTgt spid="15257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152582"/>
                                        </p:tgtEl>
                                        <p:attrNameLst>
                                          <p:attrName>style.visibility</p:attrName>
                                        </p:attrNameLst>
                                      </p:cBhvr>
                                      <p:to>
                                        <p:strVal val="visible"/>
                                      </p:to>
                                    </p:set>
                                    <p:animEffect transition="in" filter="blinds(horizontal)">
                                      <p:cBhvr>
                                        <p:cTn id="13" dur="500"/>
                                        <p:tgtEl>
                                          <p:spTgt spid="152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_blue_white">
  <a:themeElements>
    <a:clrScheme name="blue_white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自定义">
      <a:majorFont>
        <a:latin typeface="Arial Narrow"/>
        <a:ea typeface="方正兰亭黑长_GBK"/>
        <a:cs typeface=""/>
      </a:majorFont>
      <a:minorFont>
        <a:latin typeface="Palatino Linotype"/>
        <a:ea typeface="华文楷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ue_white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blue_white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blue_white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blue_white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blue_white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blue_white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blue_white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blue_white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blue_white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blue_white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blue_white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blue_white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TP2022_04 城市交通需求预测C - X</Template>
  <TotalTime>29690</TotalTime>
  <Words>3223</Words>
  <Application>Microsoft Office PowerPoint</Application>
  <PresentationFormat>全屏显示(4:3)</PresentationFormat>
  <Paragraphs>216</Paragraphs>
  <Slides>40</Slides>
  <Notes>23</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1</vt:i4>
      </vt:variant>
      <vt:variant>
        <vt:lpstr>幻灯片标题</vt:lpstr>
      </vt:variant>
      <vt:variant>
        <vt:i4>40</vt:i4>
      </vt:variant>
    </vt:vector>
  </HeadingPairs>
  <TitlesOfParts>
    <vt:vector size="54" baseType="lpstr">
      <vt:lpstr>Agency FB</vt:lpstr>
      <vt:lpstr>方正兰亭黑长_GBK</vt:lpstr>
      <vt:lpstr>Arial</vt:lpstr>
      <vt:lpstr>Tahoma</vt:lpstr>
      <vt:lpstr>Oxygen</vt:lpstr>
      <vt:lpstr>Times New Roman</vt:lpstr>
      <vt:lpstr>Wingdings</vt:lpstr>
      <vt:lpstr>Calibri</vt:lpstr>
      <vt:lpstr>宋体</vt:lpstr>
      <vt:lpstr>Arial Narrow</vt:lpstr>
      <vt:lpstr>方正国美进道体 简繁</vt:lpstr>
      <vt:lpstr>Segoe UI Variable Display</vt:lpstr>
      <vt:lpstr>2_blue_white</vt:lpstr>
      <vt:lpstr>Visio</vt:lpstr>
      <vt:lpstr>TransCAD简介</vt:lpstr>
      <vt:lpstr>关于交通软件</vt:lpstr>
      <vt:lpstr>常用交通软件</vt:lpstr>
      <vt:lpstr>交通规划软件的一般功能</vt:lpstr>
      <vt:lpstr>About Caliper</vt:lpstr>
      <vt:lpstr>About TransCAD</vt:lpstr>
      <vt:lpstr>Mapping and Data Visualization</vt:lpstr>
      <vt:lpstr>PowerPoint 演示文稿</vt:lpstr>
      <vt:lpstr>PowerPoint 演示文稿</vt:lpstr>
      <vt:lpstr>PowerPoint 演示文稿</vt:lpstr>
      <vt:lpstr>PowerPoint 演示文稿</vt:lpstr>
      <vt:lpstr>PowerPoint 演示文稿</vt:lpstr>
      <vt:lpstr>PowerPoint 演示文稿</vt:lpstr>
      <vt:lpstr>尖端的地理和交通分析工具
</vt:lpstr>
      <vt:lpstr>Geographic Analysis 地理信息分析</vt:lpstr>
      <vt:lpstr>挖掘隐藏在数据中的趋势和信息</vt:lpstr>
      <vt:lpstr>Transportation Application Modules</vt:lpstr>
      <vt:lpstr>Network Analysis</vt:lpstr>
      <vt:lpstr>交通规划与出行需求分析</vt:lpstr>
      <vt:lpstr>Transit Analysis</vt:lpstr>
      <vt:lpstr>PowerPoint 演示文稿</vt:lpstr>
      <vt:lpstr>PowerPoint 演示文稿</vt:lpstr>
      <vt:lpstr>Vehicle Routing and Logistics</vt:lpstr>
      <vt:lpstr>Network Flow and Distribution Analysis</vt:lpstr>
      <vt:lpstr>TransCAD的建模功能</vt:lpstr>
      <vt:lpstr>Trip Generation/Production 出行生成</vt:lpstr>
      <vt:lpstr>Trip Attraction / Trip Balancing</vt:lpstr>
      <vt:lpstr>Trip Distribution 出行分布</vt:lpstr>
      <vt:lpstr>Mode Choice Analysis 出行方式划分</vt:lpstr>
      <vt:lpstr>变换功能：P-A to O-D 以及 Time of Days</vt:lpstr>
      <vt:lpstr>先进的交通分配算法确保计算快速且收敛</vt:lpstr>
      <vt:lpstr>TransCAD——实用道路流量宏观预测方法</vt:lpstr>
      <vt:lpstr>PowerPoint 演示文稿</vt:lpstr>
      <vt:lpstr>TransCAD —— 软件操作</vt:lpstr>
      <vt:lpstr>PowerPoint 演示文稿</vt:lpstr>
      <vt:lpstr>PowerPoint 演示文稿</vt:lpstr>
      <vt:lpstr>PowerPoint 演示文稿</vt:lpstr>
      <vt:lpstr>PowerPoint 演示文稿</vt:lpstr>
      <vt:lpstr>交通流分配：</vt:lpstr>
      <vt:lpstr>PowerPoint 演示文稿</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@_@</dc:creator>
  <cp:lastModifiedBy>Bus</cp:lastModifiedBy>
  <cp:revision>644</cp:revision>
  <dcterms:created xsi:type="dcterms:W3CDTF">2007-04-11T03:24:24Z</dcterms:created>
  <dcterms:modified xsi:type="dcterms:W3CDTF">2025-05-15T08:47:18Z</dcterms:modified>
</cp:coreProperties>
</file>