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330" r:id="rId3"/>
    <p:sldId id="335" r:id="rId4"/>
    <p:sldId id="357" r:id="rId5"/>
    <p:sldId id="343" r:id="rId6"/>
    <p:sldId id="358" r:id="rId7"/>
    <p:sldId id="336" r:id="rId8"/>
    <p:sldId id="344" r:id="rId9"/>
    <p:sldId id="345" r:id="rId10"/>
    <p:sldId id="337" r:id="rId11"/>
    <p:sldId id="346" r:id="rId12"/>
    <p:sldId id="338" r:id="rId13"/>
    <p:sldId id="347" r:id="rId14"/>
    <p:sldId id="348" r:id="rId15"/>
    <p:sldId id="355" r:id="rId16"/>
    <p:sldId id="340" r:id="rId17"/>
    <p:sldId id="341" r:id="rId18"/>
    <p:sldId id="339" r:id="rId19"/>
    <p:sldId id="356" r:id="rId20"/>
    <p:sldId id="351" r:id="rId21"/>
    <p:sldId id="353" r:id="rId22"/>
    <p:sldId id="359" r:id="rId23"/>
    <p:sldId id="287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美婷 胡" initials="美婷" lastIdx="1" clrIdx="0">
    <p:extLst>
      <p:ext uri="{19B8F6BF-5375-455C-9EA6-DF929625EA0E}">
        <p15:presenceInfo xmlns:p15="http://schemas.microsoft.com/office/powerpoint/2012/main" userId="05da688ec7f2b8d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4229" autoAdjust="0"/>
  </p:normalViewPr>
  <p:slideViewPr>
    <p:cSldViewPr snapToGrid="0">
      <p:cViewPr varScale="1">
        <p:scale>
          <a:sx n="107" d="100"/>
          <a:sy n="107" d="100"/>
        </p:scale>
        <p:origin x="19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&#20013;&#22823;&#35838;&#31243;\&#30740;&#20108;&#24037;&#31243;&#22270;&#23398;&#21161;&#25945;\&#24037;&#31243;&#21046;&#22270;&#21517;&#21333;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&#20013;&#22823;&#35838;&#31243;\&#30740;&#20108;&#24037;&#31243;&#22270;&#23398;&#21161;&#25945;\&#24037;&#31243;&#21046;&#22270;&#21517;&#21333;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&#20013;&#22823;&#35838;&#31243;\&#30740;&#20108;&#24037;&#31243;&#22270;&#23398;&#21161;&#25945;\&#24037;&#31243;&#21046;&#22270;&#21517;&#21333;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pP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</a:rPr>
              <a:t>各分数段人数分布情况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pP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</a:rPr>
              <a:t>各分数段人数分布情况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pP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</a:rPr>
              <a:t>各分数段人数分布情况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02-4476-AF69-FB2A264E9F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102-4476-AF69-FB2A264E9F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102-4476-AF69-FB2A264E9F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102-4476-AF69-FB2A264E9F9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102-4476-AF69-FB2A264E9F9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102-4476-AF69-FB2A264E9F9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102-4476-AF69-FB2A264E9F99}"/>
              </c:ext>
            </c:extLst>
          </c:dPt>
          <c:dLbls>
            <c:dLbl>
              <c:idx val="0"/>
              <c:layout>
                <c:manualLayout>
                  <c:x val="-5.0190362997078193E-2"/>
                  <c:y val="0.1367645370260664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02-4476-AF69-FB2A264E9F99}"/>
                </c:ext>
              </c:extLst>
            </c:dLbl>
            <c:dLbl>
              <c:idx val="1"/>
              <c:layout>
                <c:manualLayout>
                  <c:x val="-0.13069479522606844"/>
                  <c:y val="1.275739517206643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02-4476-AF69-FB2A264E9F99}"/>
                </c:ext>
              </c:extLst>
            </c:dLbl>
            <c:dLbl>
              <c:idx val="2"/>
              <c:layout>
                <c:manualLayout>
                  <c:x val="-7.0513346209082353E-2"/>
                  <c:y val="-0.179224533357243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102-4476-AF69-FB2A264E9F99}"/>
                </c:ext>
              </c:extLst>
            </c:dLbl>
            <c:dLbl>
              <c:idx val="4"/>
              <c:layout>
                <c:manualLayout>
                  <c:x val="8.4753132273560142E-2"/>
                  <c:y val="-4.828230908966979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02-4476-AF69-FB2A264E9F99}"/>
                </c:ext>
              </c:extLst>
            </c:dLbl>
            <c:dLbl>
              <c:idx val="6"/>
              <c:layout>
                <c:manualLayout>
                  <c:x val="7.1288862477095982E-2"/>
                  <c:y val="9.579540043010319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102-4476-AF69-FB2A264E9F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Sheet2!$A$1:$A$7</c:f>
              <c:strCache>
                <c:ptCount val="7"/>
                <c:pt idx="0">
                  <c:v>100分</c:v>
                </c:pt>
                <c:pt idx="1">
                  <c:v>95-99分</c:v>
                </c:pt>
                <c:pt idx="2">
                  <c:v>90-94</c:v>
                </c:pt>
                <c:pt idx="3">
                  <c:v>85-89分</c:v>
                </c:pt>
                <c:pt idx="4">
                  <c:v>80-84分</c:v>
                </c:pt>
                <c:pt idx="5">
                  <c:v>75-79分</c:v>
                </c:pt>
                <c:pt idx="6">
                  <c:v>75分以下</c:v>
                </c:pt>
              </c:strCache>
            </c:strRef>
          </c:cat>
          <c:val>
            <c:numRef>
              <c:f>Sheet2!$B$1:$B$7</c:f>
              <c:numCache>
                <c:formatCode>General</c:formatCode>
                <c:ptCount val="7"/>
                <c:pt idx="0">
                  <c:v>6</c:v>
                </c:pt>
                <c:pt idx="1">
                  <c:v>17</c:v>
                </c:pt>
                <c:pt idx="2">
                  <c:v>12</c:v>
                </c:pt>
                <c:pt idx="3">
                  <c:v>8</c:v>
                </c:pt>
                <c:pt idx="4">
                  <c:v>3</c:v>
                </c:pt>
                <c:pt idx="5">
                  <c:v>5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102-4476-AF69-FB2A264E9F9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74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915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010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714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862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391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193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648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458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171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453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406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100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581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6101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8027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508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395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727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835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随堂练习总结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119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、答题整体情况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7171C0F-FB5F-48D9-9CFD-EEA92285D4DF}"/>
              </a:ext>
            </a:extLst>
          </p:cNvPr>
          <p:cNvSpPr/>
          <p:nvPr/>
        </p:nvSpPr>
        <p:spPr>
          <a:xfrm>
            <a:off x="578916" y="1453908"/>
            <a:ext cx="2684145" cy="5112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参加考试人数：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66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缺席：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平均分：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86.4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95-99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17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90-94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85-89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80-84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75-79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75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分以下：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029F6258-D9D0-477B-8E17-982FAE02D1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275562"/>
              </p:ext>
            </p:extLst>
          </p:nvPr>
        </p:nvGraphicFramePr>
        <p:xfrm>
          <a:off x="3516834" y="1691023"/>
          <a:ext cx="5048250" cy="4371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029F6258-D9D0-477B-8E17-982FAE02D1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927757"/>
              </p:ext>
            </p:extLst>
          </p:nvPr>
        </p:nvGraphicFramePr>
        <p:xfrm>
          <a:off x="3386624" y="1584154"/>
          <a:ext cx="5048250" cy="4371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029F6258-D9D0-477B-8E17-982FAE02D1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67912"/>
              </p:ext>
            </p:extLst>
          </p:nvPr>
        </p:nvGraphicFramePr>
        <p:xfrm>
          <a:off x="3451729" y="1603084"/>
          <a:ext cx="5048250" cy="4371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119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、主要共性问题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2EC7E0E-992F-45F5-83C9-8C4E97E880A6}"/>
              </a:ext>
            </a:extLst>
          </p:cNvPr>
          <p:cNvSpPr txBox="1"/>
          <p:nvPr/>
        </p:nvSpPr>
        <p:spPr>
          <a:xfrm>
            <a:off x="186054" y="1846672"/>
            <a:ext cx="8814960" cy="95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点要用实心或空心的点标记出来，并根据题目内容用一个字母表示该点。部分同学仅在点的附近写了一个字母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，部分同学未用字母表示交点。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055C4BC-1DFC-4C07-B877-635E7169F5D2}"/>
              </a:ext>
            </a:extLst>
          </p:cNvPr>
          <p:cNvSpPr txBox="1"/>
          <p:nvPr/>
        </p:nvSpPr>
        <p:spPr>
          <a:xfrm>
            <a:off x="341110" y="1396456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点的表示不规范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56113D1-18FB-43EB-9C99-1D8A5B9D13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2" t="22589" r="13915" b="5996"/>
          <a:stretch/>
        </p:blipFill>
        <p:spPr>
          <a:xfrm>
            <a:off x="501463" y="2899887"/>
            <a:ext cx="3792035" cy="275356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A70E3CD-5D7F-4888-B2B8-9BC296D68E3A}"/>
              </a:ext>
            </a:extLst>
          </p:cNvPr>
          <p:cNvSpPr txBox="1"/>
          <p:nvPr/>
        </p:nvSpPr>
        <p:spPr>
          <a:xfrm>
            <a:off x="635588" y="5780659"/>
            <a:ext cx="3792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未用实心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空心点突出表示交点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04135A4-9A13-495D-81C5-5E2ED25796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7" t="14897" r="3730" b="14897"/>
          <a:stretch/>
        </p:blipFill>
        <p:spPr>
          <a:xfrm>
            <a:off x="4831454" y="2899887"/>
            <a:ext cx="3971327" cy="2747709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9528214-2E83-44C3-91B6-89AF13FC00B5}"/>
              </a:ext>
            </a:extLst>
          </p:cNvPr>
          <p:cNvSpPr txBox="1"/>
          <p:nvPr/>
        </p:nvSpPr>
        <p:spPr>
          <a:xfrm>
            <a:off x="5575590" y="5774806"/>
            <a:ext cx="2536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未用字母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表示交点</a:t>
            </a:r>
          </a:p>
        </p:txBody>
      </p:sp>
    </p:spTree>
    <p:extLst>
      <p:ext uri="{BB962C8B-B14F-4D97-AF65-F5344CB8AC3E}">
        <p14:creationId xmlns:p14="http://schemas.microsoft.com/office/powerpoint/2010/main" val="3482039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119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、主要共性问题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2EC7E0E-992F-45F5-83C9-8C4E97E880A6}"/>
              </a:ext>
            </a:extLst>
          </p:cNvPr>
          <p:cNvSpPr txBox="1"/>
          <p:nvPr/>
        </p:nvSpPr>
        <p:spPr>
          <a:xfrm>
            <a:off x="186054" y="1846672"/>
            <a:ext cx="8814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粗、细实线的区分度不够；轴线左右不对称；线的绘制潦草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055C4BC-1DFC-4C07-B877-635E7169F5D2}"/>
              </a:ext>
            </a:extLst>
          </p:cNvPr>
          <p:cNvSpPr txBox="1"/>
          <p:nvPr/>
        </p:nvSpPr>
        <p:spPr>
          <a:xfrm>
            <a:off x="341109" y="1396456"/>
            <a:ext cx="3829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线型绘制不规范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A70E3CD-5D7F-4888-B2B8-9BC296D68E3A}"/>
              </a:ext>
            </a:extLst>
          </p:cNvPr>
          <p:cNvSpPr txBox="1"/>
          <p:nvPr/>
        </p:nvSpPr>
        <p:spPr>
          <a:xfrm>
            <a:off x="707752" y="5312530"/>
            <a:ext cx="4062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粗、细实线要有明显区分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（建议粗实线的宽度与题目相同）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528214-2E83-44C3-91B6-89AF13FC00B5}"/>
              </a:ext>
            </a:extLst>
          </p:cNvPr>
          <p:cNvSpPr txBox="1"/>
          <p:nvPr/>
        </p:nvSpPr>
        <p:spPr>
          <a:xfrm>
            <a:off x="7812568" y="2994171"/>
            <a:ext cx="1331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绘制潦草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0BBDE55-370F-4D5E-85C6-A9DD3B1E04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5" t="7103" r="2854" b="18262"/>
          <a:stretch/>
        </p:blipFill>
        <p:spPr>
          <a:xfrm>
            <a:off x="341109" y="2388322"/>
            <a:ext cx="4796118" cy="272270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587695C-6C7B-4157-9643-4D3D650756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0" t="7046" r="18266" b="4380"/>
          <a:stretch/>
        </p:blipFill>
        <p:spPr>
          <a:xfrm>
            <a:off x="5307105" y="2388321"/>
            <a:ext cx="2501154" cy="198703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8DA5B95-1E36-453E-9454-FBACCE6C163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20225" r="8982" b="16731"/>
          <a:stretch/>
        </p:blipFill>
        <p:spPr>
          <a:xfrm rot="16200000">
            <a:off x="5613472" y="4192304"/>
            <a:ext cx="1888422" cy="2501155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BF6B83DD-5526-4379-BB9D-48433728A70F}"/>
              </a:ext>
            </a:extLst>
          </p:cNvPr>
          <p:cNvSpPr txBox="1"/>
          <p:nvPr/>
        </p:nvSpPr>
        <p:spPr>
          <a:xfrm>
            <a:off x="7885656" y="5238238"/>
            <a:ext cx="1098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轴线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不对称</a:t>
            </a:r>
          </a:p>
        </p:txBody>
      </p:sp>
    </p:spTree>
    <p:extLst>
      <p:ext uri="{BB962C8B-B14F-4D97-AF65-F5344CB8AC3E}">
        <p14:creationId xmlns:p14="http://schemas.microsoft.com/office/powerpoint/2010/main" val="3160945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119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、主要共性问题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2EC7E0E-992F-45F5-83C9-8C4E97E880A6}"/>
              </a:ext>
            </a:extLst>
          </p:cNvPr>
          <p:cNvSpPr txBox="1"/>
          <p:nvPr/>
        </p:nvSpPr>
        <p:spPr>
          <a:xfrm>
            <a:off x="186054" y="1846672"/>
            <a:ext cx="8814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俯视图为对称图形，但上下对称时两个长度出现明显不一致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055C4BC-1DFC-4C07-B877-635E7169F5D2}"/>
              </a:ext>
            </a:extLst>
          </p:cNvPr>
          <p:cNvSpPr txBox="1"/>
          <p:nvPr/>
        </p:nvSpPr>
        <p:spPr>
          <a:xfrm>
            <a:off x="341110" y="1396456"/>
            <a:ext cx="4608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 对称图形明显不对称，长度测量有误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A70E3CD-5D7F-4888-B2B8-9BC296D68E3A}"/>
              </a:ext>
            </a:extLst>
          </p:cNvPr>
          <p:cNvSpPr txBox="1"/>
          <p:nvPr/>
        </p:nvSpPr>
        <p:spPr>
          <a:xfrm>
            <a:off x="1919288" y="5389416"/>
            <a:ext cx="1820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上下不对称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528214-2E83-44C3-91B6-89AF13FC00B5}"/>
              </a:ext>
            </a:extLst>
          </p:cNvPr>
          <p:cNvSpPr txBox="1"/>
          <p:nvPr/>
        </p:nvSpPr>
        <p:spPr>
          <a:xfrm>
            <a:off x="5943512" y="5375382"/>
            <a:ext cx="1820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长度测量有误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2BA2A49-6603-498E-966F-C783C6B7D0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81" t="20387" r="8982" b="16731"/>
          <a:stretch/>
        </p:blipFill>
        <p:spPr>
          <a:xfrm rot="16200000">
            <a:off x="1114663" y="2249035"/>
            <a:ext cx="2658138" cy="345380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88895C-EACF-4D72-9A95-99039F2C40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7" t="5810" r="22549" b="12583"/>
          <a:stretch/>
        </p:blipFill>
        <p:spPr>
          <a:xfrm>
            <a:off x="4893986" y="2614749"/>
            <a:ext cx="3453802" cy="265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30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119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、主要共性问题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055C4BC-1DFC-4C07-B877-635E7169F5D2}"/>
              </a:ext>
            </a:extLst>
          </p:cNvPr>
          <p:cNvSpPr txBox="1"/>
          <p:nvPr/>
        </p:nvSpPr>
        <p:spPr>
          <a:xfrm>
            <a:off x="341110" y="1396456"/>
            <a:ext cx="4608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 未保留作图细节、作图线段画蛇添足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DEB6195-3F0C-417B-967D-BCC477EDEAD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0" t="16623" r="10980" b="26782"/>
          <a:stretch/>
        </p:blipFill>
        <p:spPr>
          <a:xfrm rot="16200000">
            <a:off x="751444" y="1713497"/>
            <a:ext cx="3060602" cy="3881269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FB32346-5C7E-4889-9F35-388DE962C864}"/>
              </a:ext>
            </a:extLst>
          </p:cNvPr>
          <p:cNvSpPr txBox="1"/>
          <p:nvPr/>
        </p:nvSpPr>
        <p:spPr>
          <a:xfrm>
            <a:off x="1471053" y="5389415"/>
            <a:ext cx="1820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缺少作图细节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EA25C50-D4CC-4041-8F6B-966E036BE36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1" r="7683" b="23061"/>
          <a:stretch/>
        </p:blipFill>
        <p:spPr>
          <a:xfrm rot="16200000">
            <a:off x="4942218" y="1843262"/>
            <a:ext cx="3060599" cy="3621736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727F46DC-8F06-4EA6-AB4B-477DECDAFE8E}"/>
              </a:ext>
            </a:extLst>
          </p:cNvPr>
          <p:cNvSpPr txBox="1"/>
          <p:nvPr/>
        </p:nvSpPr>
        <p:spPr>
          <a:xfrm>
            <a:off x="5630677" y="5389415"/>
            <a:ext cx="223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作图线段有多余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C5AAADA9-9DAF-4259-B0C6-9E1B779C9032}"/>
              </a:ext>
            </a:extLst>
          </p:cNvPr>
          <p:cNvCxnSpPr>
            <a:cxnSpLocks/>
          </p:cNvCxnSpPr>
          <p:nvPr/>
        </p:nvCxnSpPr>
        <p:spPr>
          <a:xfrm flipH="1">
            <a:off x="5109882" y="3691668"/>
            <a:ext cx="520794" cy="968679"/>
          </a:xfrm>
          <a:prstGeom prst="straightConnector1">
            <a:avLst/>
          </a:prstGeom>
          <a:ln w="3175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B5B0D6A1-65E5-4C49-9E47-1ED7856F2CAB}"/>
              </a:ext>
            </a:extLst>
          </p:cNvPr>
          <p:cNvCxnSpPr>
            <a:cxnSpLocks/>
          </p:cNvCxnSpPr>
          <p:nvPr/>
        </p:nvCxnSpPr>
        <p:spPr>
          <a:xfrm flipH="1">
            <a:off x="5235388" y="3761078"/>
            <a:ext cx="1447802" cy="933667"/>
          </a:xfrm>
          <a:prstGeom prst="straightConnector1">
            <a:avLst/>
          </a:prstGeom>
          <a:ln w="3175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31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、常见错误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09" y="1396456"/>
            <a:ext cx="2052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054F566-48F2-4018-AF08-6288C1977C37}"/>
              </a:ext>
            </a:extLst>
          </p:cNvPr>
          <p:cNvSpPr txBox="1"/>
          <p:nvPr/>
        </p:nvSpPr>
        <p:spPr>
          <a:xfrm>
            <a:off x="4952004" y="1396456"/>
            <a:ext cx="4175713" cy="5112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空间及投影分析：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平面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是一个侧垂面，它的侧面投影具有积聚性，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直线积聚为一个点；</a:t>
            </a: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a’’c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’’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e’’f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’’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的交点即为所求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作图：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）绘制侧面投影，求交点；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）判断可见性：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由侧面投影可知，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EK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段在平面后，故正面投影中</a:t>
            </a: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e’k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部分不可见，水平投影中</a:t>
            </a: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ek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部分可见。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EA540F6-6F40-48A0-9E2D-89EE0E467452}"/>
              </a:ext>
            </a:extLst>
          </p:cNvPr>
          <p:cNvGrpSpPr/>
          <p:nvPr/>
        </p:nvGrpSpPr>
        <p:grpSpPr>
          <a:xfrm>
            <a:off x="163557" y="1925555"/>
            <a:ext cx="4788447" cy="3909885"/>
            <a:chOff x="163557" y="1925555"/>
            <a:chExt cx="4788447" cy="3909885"/>
          </a:xfrm>
        </p:grpSpPr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B9C81874-4AEE-4A77-A809-1F1D3BCF7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557" y="1925555"/>
              <a:ext cx="4788447" cy="3909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59F7ED62-31A4-4B26-8D4F-450FFD2CD6CD}"/>
                </a:ext>
              </a:extLst>
            </p:cNvPr>
            <p:cNvSpPr/>
            <p:nvPr/>
          </p:nvSpPr>
          <p:spPr>
            <a:xfrm>
              <a:off x="1585913" y="2752725"/>
              <a:ext cx="0" cy="166688"/>
            </a:xfrm>
            <a:custGeom>
              <a:avLst/>
              <a:gdLst>
                <a:gd name="connsiteX0" fmla="*/ 0 w 0"/>
                <a:gd name="connsiteY0" fmla="*/ 0 h 166688"/>
                <a:gd name="connsiteX1" fmla="*/ 0 w 0"/>
                <a:gd name="connsiteY1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6688">
                  <a:moveTo>
                    <a:pt x="0" y="0"/>
                  </a:moveTo>
                  <a:lnTo>
                    <a:pt x="0" y="166688"/>
                  </a:lnTo>
                </a:path>
              </a:pathLst>
            </a:custGeom>
            <a:noFill/>
            <a:ln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729B183E-735F-4C3C-816F-7F55BF0BFE95}"/>
                </a:ext>
              </a:extLst>
            </p:cNvPr>
            <p:cNvSpPr/>
            <p:nvPr/>
          </p:nvSpPr>
          <p:spPr>
            <a:xfrm>
              <a:off x="1585913" y="4910137"/>
              <a:ext cx="0" cy="166688"/>
            </a:xfrm>
            <a:custGeom>
              <a:avLst/>
              <a:gdLst>
                <a:gd name="connsiteX0" fmla="*/ 0 w 0"/>
                <a:gd name="connsiteY0" fmla="*/ 0 h 166688"/>
                <a:gd name="connsiteX1" fmla="*/ 0 w 0"/>
                <a:gd name="connsiteY1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6688">
                  <a:moveTo>
                    <a:pt x="0" y="0"/>
                  </a:moveTo>
                  <a:lnTo>
                    <a:pt x="0" y="166688"/>
                  </a:lnTo>
                </a:path>
              </a:pathLst>
            </a:custGeom>
            <a:noFill/>
            <a:ln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339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、常见错误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09" y="1396456"/>
            <a:ext cx="8713243" cy="95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）未借助侧面投影求交点，导致交点位置错误；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ADF4894-94D3-4611-8DBB-F4F9028AA6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28954" r="5265" b="7908"/>
          <a:stretch/>
        </p:blipFill>
        <p:spPr>
          <a:xfrm rot="16200000">
            <a:off x="829486" y="2138945"/>
            <a:ext cx="2742871" cy="350968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F9AE063F-9F8F-4281-8F10-AA303821B547}"/>
              </a:ext>
            </a:extLst>
          </p:cNvPr>
          <p:cNvSpPr txBox="1"/>
          <p:nvPr/>
        </p:nvSpPr>
        <p:spPr>
          <a:xfrm>
            <a:off x="473871" y="5411486"/>
            <a:ext cx="395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缺少作图依据，交点位置错误；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交点未用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表示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6EB8DF2-5AE4-4785-B31B-3077D7FE4166}"/>
              </a:ext>
            </a:extLst>
          </p:cNvPr>
          <p:cNvSpPr/>
          <p:nvPr/>
        </p:nvSpPr>
        <p:spPr>
          <a:xfrm>
            <a:off x="2492188" y="2813013"/>
            <a:ext cx="1219200" cy="79785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EB12465-DCC8-4B58-8CE8-1788FE7D93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" t="26993" r="8624" b="7778"/>
          <a:stretch/>
        </p:blipFill>
        <p:spPr>
          <a:xfrm rot="16200000">
            <a:off x="5127247" y="1972310"/>
            <a:ext cx="2752381" cy="3862873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C334701E-D92C-474E-BB11-24343C9B6548}"/>
              </a:ext>
            </a:extLst>
          </p:cNvPr>
          <p:cNvSpPr txBox="1"/>
          <p:nvPr/>
        </p:nvSpPr>
        <p:spPr>
          <a:xfrm>
            <a:off x="4752400" y="5407293"/>
            <a:ext cx="3502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缺少作图依据，交点位置错误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A743EFD-93EE-49FC-B86B-57FD653383D0}"/>
              </a:ext>
            </a:extLst>
          </p:cNvPr>
          <p:cNvSpPr/>
          <p:nvPr/>
        </p:nvSpPr>
        <p:spPr>
          <a:xfrm>
            <a:off x="5147899" y="2969061"/>
            <a:ext cx="741913" cy="4599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246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BB1E4186-2C8A-4887-97AB-24DF9F8B57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26993" r="6374" b="12876"/>
          <a:stretch/>
        </p:blipFill>
        <p:spPr>
          <a:xfrm rot="16200000">
            <a:off x="1223453" y="2183620"/>
            <a:ext cx="3211854" cy="396417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、常见错误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09" y="1396456"/>
            <a:ext cx="8713243" cy="95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）可见性判别错误。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334701E-D92C-474E-BB11-24343C9B6548}"/>
              </a:ext>
            </a:extLst>
          </p:cNvPr>
          <p:cNvSpPr txBox="1"/>
          <p:nvPr/>
        </p:nvSpPr>
        <p:spPr>
          <a:xfrm>
            <a:off x="5102566" y="3472909"/>
            <a:ext cx="3502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可见性判断错误，正面投影</a:t>
            </a: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e’k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’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应不可见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A743EFD-93EE-49FC-B86B-57FD653383D0}"/>
              </a:ext>
            </a:extLst>
          </p:cNvPr>
          <p:cNvSpPr/>
          <p:nvPr/>
        </p:nvSpPr>
        <p:spPr>
          <a:xfrm>
            <a:off x="1920606" y="3103670"/>
            <a:ext cx="706054" cy="45994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142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、常见错误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8696207" cy="1418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）长度测量有偏差，俯视图中内环半径与被截部分外环半径不重合；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长度的正确对应关系如左图（分别用绿色、橙色、红色短线进行了标记）；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3F0A65D1-F194-4484-AE19-2AFB5A6EA8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0" t="6031" r="18726" b="3214"/>
          <a:stretch/>
        </p:blipFill>
        <p:spPr>
          <a:xfrm>
            <a:off x="5147994" y="2840600"/>
            <a:ext cx="3745650" cy="3114034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C66DFA24-BB72-47D7-9E81-CF7B1E61529A}"/>
              </a:ext>
            </a:extLst>
          </p:cNvPr>
          <p:cNvSpPr txBox="1"/>
          <p:nvPr/>
        </p:nvSpPr>
        <p:spPr>
          <a:xfrm>
            <a:off x="6301018" y="5996275"/>
            <a:ext cx="2057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长度测量有误</a:t>
            </a: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ECEA188A-B538-4FB6-84F5-59B38D6DEC8B}"/>
              </a:ext>
            </a:extLst>
          </p:cNvPr>
          <p:cNvGrpSpPr/>
          <p:nvPr/>
        </p:nvGrpSpPr>
        <p:grpSpPr>
          <a:xfrm>
            <a:off x="201853" y="2784110"/>
            <a:ext cx="4633643" cy="3612275"/>
            <a:chOff x="226275" y="2376440"/>
            <a:chExt cx="4633643" cy="3612275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A18DA9B-E8D6-4C0C-B6B8-F14E0EC3E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6275" y="2376440"/>
              <a:ext cx="4570737" cy="3545888"/>
            </a:xfrm>
            <a:prstGeom prst="rect">
              <a:avLst/>
            </a:prstGeom>
            <a:ln w="12700">
              <a:noFill/>
            </a:ln>
          </p:spPr>
        </p:pic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4ADC1A9C-1D5C-4B5E-ABEE-C21176772B5E}"/>
                </a:ext>
              </a:extLst>
            </p:cNvPr>
            <p:cNvGrpSpPr/>
            <p:nvPr/>
          </p:nvGrpSpPr>
          <p:grpSpPr>
            <a:xfrm>
              <a:off x="3443289" y="2869847"/>
              <a:ext cx="38098" cy="80962"/>
              <a:chOff x="3443289" y="2869847"/>
              <a:chExt cx="38098" cy="80962"/>
            </a:xfrm>
          </p:grpSpPr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C575E9B7-280E-46AE-BCE0-FF6469B281A7}"/>
                  </a:ext>
                </a:extLst>
              </p:cNvPr>
              <p:cNvSpPr/>
              <p:nvPr/>
            </p:nvSpPr>
            <p:spPr>
              <a:xfrm>
                <a:off x="3443289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43A2A340-7BDB-4241-8BAD-D22E12684361}"/>
                  </a:ext>
                </a:extLst>
              </p:cNvPr>
              <p:cNvSpPr/>
              <p:nvPr/>
            </p:nvSpPr>
            <p:spPr>
              <a:xfrm>
                <a:off x="3481387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222D5C3D-029C-4703-98B1-F1FD606DFD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49" t="16284" r="19283" b="19063"/>
            <a:stretch/>
          </p:blipFill>
          <p:spPr>
            <a:xfrm>
              <a:off x="2726328" y="4377832"/>
              <a:ext cx="2133590" cy="1610883"/>
            </a:xfrm>
            <a:prstGeom prst="rect">
              <a:avLst/>
            </a:prstGeom>
            <a:ln w="12700">
              <a:noFill/>
            </a:ln>
          </p:spPr>
        </p:pic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9D06C077-6EA6-4F35-9B65-8B4704453F3C}"/>
                </a:ext>
              </a:extLst>
            </p:cNvPr>
            <p:cNvGrpSpPr/>
            <p:nvPr/>
          </p:nvGrpSpPr>
          <p:grpSpPr>
            <a:xfrm rot="16200000">
              <a:off x="2452113" y="4676422"/>
              <a:ext cx="38098" cy="80962"/>
              <a:chOff x="3443289" y="2869847"/>
              <a:chExt cx="38098" cy="80962"/>
            </a:xfrm>
          </p:grpSpPr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id="{84FD5ADF-97C7-4B65-9B7B-5D6C2AADAE97}"/>
                  </a:ext>
                </a:extLst>
              </p:cNvPr>
              <p:cNvSpPr/>
              <p:nvPr/>
            </p:nvSpPr>
            <p:spPr>
              <a:xfrm>
                <a:off x="3443289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730ADDC9-5939-4A45-AC9A-21AB915FADB1}"/>
                  </a:ext>
                </a:extLst>
              </p:cNvPr>
              <p:cNvSpPr/>
              <p:nvPr/>
            </p:nvSpPr>
            <p:spPr>
              <a:xfrm>
                <a:off x="3481387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1990067F-2889-49AA-8CA5-1EDADE72FDEB}"/>
                </a:ext>
              </a:extLst>
            </p:cNvPr>
            <p:cNvGrpSpPr/>
            <p:nvPr/>
          </p:nvGrpSpPr>
          <p:grpSpPr>
            <a:xfrm>
              <a:off x="3198814" y="3405960"/>
              <a:ext cx="38098" cy="80962"/>
              <a:chOff x="3443289" y="2869847"/>
              <a:chExt cx="38098" cy="80962"/>
            </a:xfrm>
          </p:grpSpPr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id="{4E4B0DFC-8A3D-404F-99A8-3CE332A631F5}"/>
                  </a:ext>
                </a:extLst>
              </p:cNvPr>
              <p:cNvSpPr/>
              <p:nvPr/>
            </p:nvSpPr>
            <p:spPr>
              <a:xfrm>
                <a:off x="3443289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id="{38F86FDF-1A2B-44D6-9BE7-7AC369CBA4B5}"/>
                  </a:ext>
                </a:extLst>
              </p:cNvPr>
              <p:cNvSpPr/>
              <p:nvPr/>
            </p:nvSpPr>
            <p:spPr>
              <a:xfrm>
                <a:off x="3481387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8C34156E-8AEB-4FD1-9850-2387EF4101BE}"/>
                </a:ext>
              </a:extLst>
            </p:cNvPr>
            <p:cNvGrpSpPr/>
            <p:nvPr/>
          </p:nvGrpSpPr>
          <p:grpSpPr>
            <a:xfrm rot="16200000">
              <a:off x="2452113" y="4429480"/>
              <a:ext cx="38098" cy="80962"/>
              <a:chOff x="3443289" y="2869847"/>
              <a:chExt cx="38098" cy="80962"/>
            </a:xfrm>
          </p:grpSpPr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id="{6E9B725F-1B9C-4D21-ADDF-244D238E4503}"/>
                  </a:ext>
                </a:extLst>
              </p:cNvPr>
              <p:cNvSpPr/>
              <p:nvPr/>
            </p:nvSpPr>
            <p:spPr>
              <a:xfrm>
                <a:off x="3443289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id="{19B4B518-4B60-4767-A8C3-8D1B58650742}"/>
                  </a:ext>
                </a:extLst>
              </p:cNvPr>
              <p:cNvSpPr/>
              <p:nvPr/>
            </p:nvSpPr>
            <p:spPr>
              <a:xfrm>
                <a:off x="3481387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5661599B-51E3-4B1B-843B-8648325E9AF4}"/>
                </a:ext>
              </a:extLst>
            </p:cNvPr>
            <p:cNvGrpSpPr/>
            <p:nvPr/>
          </p:nvGrpSpPr>
          <p:grpSpPr>
            <a:xfrm>
              <a:off x="3322639" y="3779504"/>
              <a:ext cx="38098" cy="80962"/>
              <a:chOff x="3443289" y="2869847"/>
              <a:chExt cx="38098" cy="80962"/>
            </a:xfrm>
          </p:grpSpPr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id="{C715A1F0-900F-4DCE-BD95-57D9C5241158}"/>
                  </a:ext>
                </a:extLst>
              </p:cNvPr>
              <p:cNvSpPr/>
              <p:nvPr/>
            </p:nvSpPr>
            <p:spPr>
              <a:xfrm>
                <a:off x="3443289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id="{3EFA18AD-58AA-4AF4-93C4-0DB0C4376A79}"/>
                  </a:ext>
                </a:extLst>
              </p:cNvPr>
              <p:cNvSpPr/>
              <p:nvPr/>
            </p:nvSpPr>
            <p:spPr>
              <a:xfrm>
                <a:off x="3481387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1989F100-B3F6-46F5-9AEA-AA2EC9E4F1DD}"/>
                </a:ext>
              </a:extLst>
            </p:cNvPr>
            <p:cNvGrpSpPr/>
            <p:nvPr/>
          </p:nvGrpSpPr>
          <p:grpSpPr>
            <a:xfrm rot="16200000">
              <a:off x="349842" y="4522454"/>
              <a:ext cx="38098" cy="80962"/>
              <a:chOff x="3443289" y="2869847"/>
              <a:chExt cx="38098" cy="80962"/>
            </a:xfrm>
          </p:grpSpPr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id="{3B78A02E-E758-4466-8F1E-ED0284DB5DCD}"/>
                  </a:ext>
                </a:extLst>
              </p:cNvPr>
              <p:cNvSpPr/>
              <p:nvPr/>
            </p:nvSpPr>
            <p:spPr>
              <a:xfrm>
                <a:off x="3443289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id="{69DE90E5-32E9-4EB8-9D0A-3DB352D5C296}"/>
                  </a:ext>
                </a:extLst>
              </p:cNvPr>
              <p:cNvSpPr/>
              <p:nvPr/>
            </p:nvSpPr>
            <p:spPr>
              <a:xfrm>
                <a:off x="3481387" y="2869847"/>
                <a:ext cx="0" cy="80962"/>
              </a:xfrm>
              <a:custGeom>
                <a:avLst/>
                <a:gdLst>
                  <a:gd name="connsiteX0" fmla="*/ 0 w 0"/>
                  <a:gd name="connsiteY0" fmla="*/ 0 h 80962"/>
                  <a:gd name="connsiteX1" fmla="*/ 0 w 0"/>
                  <a:gd name="connsiteY1" fmla="*/ 0 h 80962"/>
                  <a:gd name="connsiteX2" fmla="*/ 0 w 0"/>
                  <a:gd name="connsiteY2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80962">
                    <a:moveTo>
                      <a:pt x="0" y="0"/>
                    </a:moveTo>
                    <a:lnTo>
                      <a:pt x="0" y="0"/>
                    </a:lnTo>
                    <a:lnTo>
                      <a:pt x="0" y="80962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0423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、常见错误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8569893" cy="95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）图形轮廓判断有误。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312257E-7E21-4A57-B2F6-0BC3E75B53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" t="24590" r="7122" b="5556"/>
          <a:stretch/>
        </p:blipFill>
        <p:spPr>
          <a:xfrm rot="16200000">
            <a:off x="1072338" y="1962577"/>
            <a:ext cx="2863132" cy="390311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AA8E9AC-48E0-4FB1-8848-C2BDC3C6649E}"/>
              </a:ext>
            </a:extLst>
          </p:cNvPr>
          <p:cNvSpPr txBox="1"/>
          <p:nvPr/>
        </p:nvSpPr>
        <p:spPr>
          <a:xfrm>
            <a:off x="663390" y="5594197"/>
            <a:ext cx="379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右侧最宽处没有被切，俯视图中右侧部分应仍为圆柱俯视宽度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AFC1D433-600F-402E-B906-BCC1F4A2451F}"/>
              </a:ext>
            </a:extLst>
          </p:cNvPr>
          <p:cNvCxnSpPr>
            <a:cxnSpLocks/>
          </p:cNvCxnSpPr>
          <p:nvPr/>
        </p:nvCxnSpPr>
        <p:spPr>
          <a:xfrm>
            <a:off x="2559425" y="3200327"/>
            <a:ext cx="1" cy="1017230"/>
          </a:xfrm>
          <a:prstGeom prst="straightConnector1">
            <a:avLst/>
          </a:prstGeom>
          <a:ln w="3175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D2E4B327-2473-41CF-9351-AEB3ED174A7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" t="20654" r="12004" b="20654"/>
          <a:stretch/>
        </p:blipFill>
        <p:spPr>
          <a:xfrm rot="16200000">
            <a:off x="5296894" y="2118892"/>
            <a:ext cx="2863133" cy="357781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635038D-4907-4ED5-9CDA-B12108428CA7}"/>
              </a:ext>
            </a:extLst>
          </p:cNvPr>
          <p:cNvSpPr txBox="1"/>
          <p:nvPr/>
        </p:nvSpPr>
        <p:spPr>
          <a:xfrm>
            <a:off x="5459590" y="5594197"/>
            <a:ext cx="3021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不存在被切空的情况，右侧应封口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43B5861-8063-4FB3-9F4B-0F42F48C79ED}"/>
              </a:ext>
            </a:extLst>
          </p:cNvPr>
          <p:cNvSpPr/>
          <p:nvPr/>
        </p:nvSpPr>
        <p:spPr>
          <a:xfrm>
            <a:off x="6617073" y="4354956"/>
            <a:ext cx="590551" cy="776031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601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、常见错误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146E1C7-E1FB-4AED-ADC3-AF4BE8CE66C7}"/>
              </a:ext>
            </a:extLst>
          </p:cNvPr>
          <p:cNvSpPr txBox="1"/>
          <p:nvPr/>
        </p:nvSpPr>
        <p:spPr>
          <a:xfrm>
            <a:off x="5410406" y="1293020"/>
            <a:ext cx="3618340" cy="5115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组合体形状分析：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俯视图、左视图中圆半径与矩形宽相同，说明为两个等径圆柱相贯；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俯视图右侧为矩形，对应左视图部分为圆，说明在右侧还有一个圆柱。且圆柱与两个等径圆柱也相贯。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重点：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）整体轮廓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）相贯线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cd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3C4B313-0F7B-40A7-889F-58FFA93530DF}"/>
              </a:ext>
            </a:extLst>
          </p:cNvPr>
          <p:cNvGrpSpPr/>
          <p:nvPr/>
        </p:nvGrpSpPr>
        <p:grpSpPr>
          <a:xfrm>
            <a:off x="163557" y="1991625"/>
            <a:ext cx="5185065" cy="4085055"/>
            <a:chOff x="403863" y="2210609"/>
            <a:chExt cx="5185065" cy="4085055"/>
          </a:xfrm>
        </p:grpSpPr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72D797A1-1F94-442B-8F2B-CF9D14F9A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63" y="2210609"/>
              <a:ext cx="4723746" cy="40661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8">
              <a:extLst>
                <a:ext uri="{FF2B5EF4-FFF2-40B4-BE49-F238E27FC236}">
                  <a16:creationId xmlns:a16="http://schemas.microsoft.com/office/drawing/2014/main" id="{C5103DAE-9DE5-433E-994D-5601753BBA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1387" y="4283595"/>
              <a:ext cx="2297541" cy="20120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33DE6C2-F74E-4443-981D-E4701D32F6D5}"/>
                </a:ext>
              </a:extLst>
            </p:cNvPr>
            <p:cNvSpPr/>
            <p:nvPr/>
          </p:nvSpPr>
          <p:spPr>
            <a:xfrm>
              <a:off x="967199" y="273996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E29D35D5-71C2-48F5-91E9-28A6EEFD0BC3}"/>
                </a:ext>
              </a:extLst>
            </p:cNvPr>
            <p:cNvSpPr/>
            <p:nvPr/>
          </p:nvSpPr>
          <p:spPr>
            <a:xfrm>
              <a:off x="1490302" y="328596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064E735-8B2F-42DE-8760-3477EA196101}"/>
                </a:ext>
              </a:extLst>
            </p:cNvPr>
            <p:cNvSpPr/>
            <p:nvPr/>
          </p:nvSpPr>
          <p:spPr>
            <a:xfrm>
              <a:off x="2042894" y="242209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3AABD758-4137-48E4-8A44-75243C2C73D5}"/>
                </a:ext>
              </a:extLst>
            </p:cNvPr>
            <p:cNvSpPr/>
            <p:nvPr/>
          </p:nvSpPr>
          <p:spPr>
            <a:xfrm>
              <a:off x="1495231" y="2625439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09B5B46-87D9-4FE2-8F19-518999347605}"/>
                </a:ext>
              </a:extLst>
            </p:cNvPr>
            <p:cNvSpPr txBox="1"/>
            <p:nvPr/>
          </p:nvSpPr>
          <p:spPr>
            <a:xfrm>
              <a:off x="688491" y="2357913"/>
              <a:ext cx="47453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731E065-753C-4657-9B25-BD26204FAC1F}"/>
                </a:ext>
              </a:extLst>
            </p:cNvPr>
            <p:cNvSpPr txBox="1"/>
            <p:nvPr/>
          </p:nvSpPr>
          <p:spPr>
            <a:xfrm>
              <a:off x="1253035" y="3204813"/>
              <a:ext cx="47453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b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35D8DEF-6989-4549-83E7-4FB63C3541DB}"/>
                </a:ext>
              </a:extLst>
            </p:cNvPr>
            <p:cNvSpPr txBox="1"/>
            <p:nvPr/>
          </p:nvSpPr>
          <p:spPr>
            <a:xfrm>
              <a:off x="1946523" y="2357912"/>
              <a:ext cx="47453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36B0044-A81F-4CFB-97AC-222FDD766CA8}"/>
                </a:ext>
              </a:extLst>
            </p:cNvPr>
            <p:cNvSpPr txBox="1"/>
            <p:nvPr/>
          </p:nvSpPr>
          <p:spPr>
            <a:xfrm>
              <a:off x="1536021" y="2481870"/>
              <a:ext cx="47453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20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endParaRPr lang="zh-CN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4690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、常见错误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3852337" cy="957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）组合体形状判断错误；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2C4D808-FF12-42E2-893C-B4A452392F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" t="19412" r="7588" b="11961"/>
          <a:stretch/>
        </p:blipFill>
        <p:spPr>
          <a:xfrm rot="16200000">
            <a:off x="799458" y="1890990"/>
            <a:ext cx="3050861" cy="409641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A4DB6AF-7069-4307-923F-C6B20E8497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" t="31699" r="13631" b="8569"/>
          <a:stretch/>
        </p:blipFill>
        <p:spPr>
          <a:xfrm rot="16200000">
            <a:off x="5081074" y="1965073"/>
            <a:ext cx="3057441" cy="3935501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6DB84DD4-A192-4C7A-8822-A609A5BA3153}"/>
              </a:ext>
            </a:extLst>
          </p:cNvPr>
          <p:cNvSpPr txBox="1"/>
          <p:nvPr/>
        </p:nvSpPr>
        <p:spPr>
          <a:xfrm>
            <a:off x="3595298" y="5676570"/>
            <a:ext cx="379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主视图轮廓各异</a:t>
            </a:r>
          </a:p>
        </p:txBody>
      </p:sp>
    </p:spTree>
    <p:extLst>
      <p:ext uri="{BB962C8B-B14F-4D97-AF65-F5344CB8AC3E}">
        <p14:creationId xmlns:p14="http://schemas.microsoft.com/office/powerpoint/2010/main" val="3083973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、常见错误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3852337" cy="957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）相贯线形状绘制有误。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DB84DD4-A192-4C7A-8822-A609A5BA3153}"/>
              </a:ext>
            </a:extLst>
          </p:cNvPr>
          <p:cNvSpPr txBox="1"/>
          <p:nvPr/>
        </p:nvSpPr>
        <p:spPr>
          <a:xfrm>
            <a:off x="3824352" y="5523539"/>
            <a:ext cx="1738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相贯线各异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CC3F89E-56E3-44FF-A6FF-EA9673103E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3" b="16731"/>
          <a:stretch/>
        </p:blipFill>
        <p:spPr>
          <a:xfrm rot="16200000">
            <a:off x="136198" y="2443608"/>
            <a:ext cx="2826215" cy="283407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3F1F5E6-7830-4A46-BDBA-A64D9238F4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77" b="13529"/>
          <a:stretch/>
        </p:blipFill>
        <p:spPr>
          <a:xfrm rot="16200000">
            <a:off x="3086634" y="2464289"/>
            <a:ext cx="2826213" cy="277818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3922B13-058E-4449-BCC1-15D222A5D2B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9" r="6383" b="16731"/>
          <a:stretch/>
        </p:blipFill>
        <p:spPr>
          <a:xfrm rot="16200000">
            <a:off x="6086160" y="2362983"/>
            <a:ext cx="2811689" cy="294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73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、常见错误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8717165" cy="1880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上上周随堂作业（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4-1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）根据轴测图，绘制三视图）：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）给出具体长度的，应按具体长度严格绘制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）轴线要用细点画线表示，不可见轮廓线用虚线表示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）对称图形长度应一致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DB84DD4-A192-4C7A-8822-A609A5BA3153}"/>
              </a:ext>
            </a:extLst>
          </p:cNvPr>
          <p:cNvSpPr txBox="1"/>
          <p:nvPr/>
        </p:nvSpPr>
        <p:spPr>
          <a:xfrm>
            <a:off x="336713" y="6219979"/>
            <a:ext cx="2290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未按具体长度绘制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4149ECF-A6A2-4B5A-981D-6FC5F3B3F6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58" b="11393"/>
          <a:stretch/>
        </p:blipFill>
        <p:spPr>
          <a:xfrm>
            <a:off x="341110" y="3353017"/>
            <a:ext cx="2169068" cy="284773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0B8C15D-5773-452F-BE23-FE69F9B5D6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9305" b="34445"/>
          <a:stretch/>
        </p:blipFill>
        <p:spPr>
          <a:xfrm>
            <a:off x="6069722" y="3351049"/>
            <a:ext cx="2732126" cy="284970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C2D6C7C-0A6F-427A-AAA5-A2576B725953}"/>
              </a:ext>
            </a:extLst>
          </p:cNvPr>
          <p:cNvSpPr txBox="1"/>
          <p:nvPr/>
        </p:nvSpPr>
        <p:spPr>
          <a:xfrm>
            <a:off x="6290586" y="6215259"/>
            <a:ext cx="2290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未体现对称关系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EC83E3C2-FE54-4EF7-B0CB-64CB8253FC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6" r="5912" b="33610"/>
          <a:stretch/>
        </p:blipFill>
        <p:spPr>
          <a:xfrm>
            <a:off x="2683924" y="3351049"/>
            <a:ext cx="3212052" cy="2849702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CF7B6592-0B74-418D-9AD9-22DFAC88F660}"/>
              </a:ext>
            </a:extLst>
          </p:cNvPr>
          <p:cNvSpPr txBox="1"/>
          <p:nvPr/>
        </p:nvSpPr>
        <p:spPr>
          <a:xfrm>
            <a:off x="2963824" y="6215259"/>
            <a:ext cx="282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轴线的线型表示不规范</a:t>
            </a:r>
          </a:p>
        </p:txBody>
      </p:sp>
    </p:spTree>
    <p:extLst>
      <p:ext uri="{BB962C8B-B14F-4D97-AF65-F5344CB8AC3E}">
        <p14:creationId xmlns:p14="http://schemas.microsoft.com/office/powerpoint/2010/main" val="3391844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、参考答案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60292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题：求直线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EF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与△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ABC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的交点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并判别可见性。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45F0286-A967-4DDD-96B0-CE438C6D7472}"/>
              </a:ext>
            </a:extLst>
          </p:cNvPr>
          <p:cNvGrpSpPr/>
          <p:nvPr/>
        </p:nvGrpSpPr>
        <p:grpSpPr>
          <a:xfrm>
            <a:off x="1672317" y="1846672"/>
            <a:ext cx="5322843" cy="4476013"/>
            <a:chOff x="163557" y="1925555"/>
            <a:chExt cx="4788447" cy="3909885"/>
          </a:xfrm>
        </p:grpSpPr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84BE15A9-D105-4CAC-B74C-6E0224132C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557" y="1925555"/>
              <a:ext cx="4788447" cy="3909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7C08B26F-84E1-4C55-AD0A-AD30FF0AAD16}"/>
                </a:ext>
              </a:extLst>
            </p:cNvPr>
            <p:cNvSpPr/>
            <p:nvPr/>
          </p:nvSpPr>
          <p:spPr>
            <a:xfrm>
              <a:off x="1585913" y="2752725"/>
              <a:ext cx="0" cy="166688"/>
            </a:xfrm>
            <a:custGeom>
              <a:avLst/>
              <a:gdLst>
                <a:gd name="connsiteX0" fmla="*/ 0 w 0"/>
                <a:gd name="connsiteY0" fmla="*/ 0 h 166688"/>
                <a:gd name="connsiteX1" fmla="*/ 0 w 0"/>
                <a:gd name="connsiteY1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6688">
                  <a:moveTo>
                    <a:pt x="0" y="0"/>
                  </a:moveTo>
                  <a:lnTo>
                    <a:pt x="0" y="166688"/>
                  </a:lnTo>
                </a:path>
              </a:pathLst>
            </a:custGeom>
            <a:noFill/>
            <a:ln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674817B2-375E-43A4-AE49-35ACF9A7875D}"/>
                </a:ext>
              </a:extLst>
            </p:cNvPr>
            <p:cNvSpPr/>
            <p:nvPr/>
          </p:nvSpPr>
          <p:spPr>
            <a:xfrm>
              <a:off x="1585913" y="4910137"/>
              <a:ext cx="0" cy="166688"/>
            </a:xfrm>
            <a:custGeom>
              <a:avLst/>
              <a:gdLst>
                <a:gd name="connsiteX0" fmla="*/ 0 w 0"/>
                <a:gd name="connsiteY0" fmla="*/ 0 h 166688"/>
                <a:gd name="connsiteX1" fmla="*/ 0 w 0"/>
                <a:gd name="connsiteY1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66688">
                  <a:moveTo>
                    <a:pt x="0" y="0"/>
                  </a:moveTo>
                  <a:lnTo>
                    <a:pt x="0" y="166688"/>
                  </a:lnTo>
                </a:path>
              </a:pathLst>
            </a:custGeom>
            <a:noFill/>
            <a:ln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9652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、参考答案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26356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求作俯视图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5474E33-C7DF-485B-A855-C9D8EB323C09}"/>
              </a:ext>
            </a:extLst>
          </p:cNvPr>
          <p:cNvGrpSpPr/>
          <p:nvPr/>
        </p:nvGrpSpPr>
        <p:grpSpPr>
          <a:xfrm>
            <a:off x="1553029" y="1517013"/>
            <a:ext cx="6438900" cy="4992644"/>
            <a:chOff x="1066800" y="1422670"/>
            <a:chExt cx="6438900" cy="499264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6D72A3AB-8E61-4AB2-9BFC-0EC7A9500283}"/>
                </a:ext>
              </a:extLst>
            </p:cNvPr>
            <p:cNvGrpSpPr/>
            <p:nvPr/>
          </p:nvGrpSpPr>
          <p:grpSpPr>
            <a:xfrm>
              <a:off x="1066800" y="1422670"/>
              <a:ext cx="6318182" cy="4992644"/>
              <a:chOff x="1066800" y="1422670"/>
              <a:chExt cx="6318182" cy="4992644"/>
            </a:xfrm>
          </p:grpSpPr>
          <p:pic>
            <p:nvPicPr>
              <p:cNvPr id="29" name="Picture 7">
                <a:extLst>
                  <a:ext uri="{FF2B5EF4-FFF2-40B4-BE49-F238E27FC236}">
                    <a16:creationId xmlns:a16="http://schemas.microsoft.com/office/drawing/2014/main" id="{8BB5B15A-0FBE-40AE-9823-15883BC173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800" y="1700439"/>
                <a:ext cx="6248400" cy="4714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5DFB7881-844D-4516-9D37-CEFAE1B42546}"/>
                  </a:ext>
                </a:extLst>
              </p:cNvPr>
              <p:cNvSpPr/>
              <p:nvPr/>
            </p:nvSpPr>
            <p:spPr>
              <a:xfrm>
                <a:off x="2127250" y="2062162"/>
                <a:ext cx="1031875" cy="0"/>
              </a:xfrm>
              <a:custGeom>
                <a:avLst/>
                <a:gdLst>
                  <a:gd name="connsiteX0" fmla="*/ 1031875 w 1031875"/>
                  <a:gd name="connsiteY0" fmla="*/ 0 h 0"/>
                  <a:gd name="connsiteX1" fmla="*/ 0 w 10318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1875">
                    <a:moveTo>
                      <a:pt x="1031875" y="0"/>
                    </a:move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EEBFF8A2-5866-4246-B874-266DEB927F50}"/>
                  </a:ext>
                </a:extLst>
              </p:cNvPr>
              <p:cNvSpPr/>
              <p:nvPr/>
            </p:nvSpPr>
            <p:spPr>
              <a:xfrm>
                <a:off x="1257300" y="3781425"/>
                <a:ext cx="2990850" cy="0"/>
              </a:xfrm>
              <a:custGeom>
                <a:avLst/>
                <a:gdLst>
                  <a:gd name="connsiteX0" fmla="*/ 0 w 2990850"/>
                  <a:gd name="connsiteY0" fmla="*/ 0 h 0"/>
                  <a:gd name="connsiteX1" fmla="*/ 2990850 w 29908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0850">
                    <a:moveTo>
                      <a:pt x="0" y="0"/>
                    </a:moveTo>
                    <a:lnTo>
                      <a:pt x="2990850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23251123-B555-4B22-9B61-283ED55C86F8}"/>
                  </a:ext>
                </a:extLst>
              </p:cNvPr>
              <p:cNvSpPr/>
              <p:nvPr/>
            </p:nvSpPr>
            <p:spPr>
              <a:xfrm>
                <a:off x="4629150" y="1422670"/>
                <a:ext cx="2755832" cy="27843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B13488D-1160-4A03-A84D-339448AFC21B}"/>
                </a:ext>
              </a:extLst>
            </p:cNvPr>
            <p:cNvGrpSpPr/>
            <p:nvPr/>
          </p:nvGrpSpPr>
          <p:grpSpPr>
            <a:xfrm>
              <a:off x="4998244" y="1697377"/>
              <a:ext cx="2507456" cy="2452688"/>
              <a:chOff x="4798219" y="1704975"/>
              <a:chExt cx="2507456" cy="2452688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4CD0D129-436C-4055-BFA5-4BA864855CBF}"/>
                  </a:ext>
                </a:extLst>
              </p:cNvPr>
              <p:cNvSpPr/>
              <p:nvPr/>
            </p:nvSpPr>
            <p:spPr>
              <a:xfrm>
                <a:off x="5362575" y="3423578"/>
                <a:ext cx="1354925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7B56945E-63AF-498E-84DE-9E35D16E3B9E}"/>
                  </a:ext>
                </a:extLst>
              </p:cNvPr>
              <p:cNvSpPr/>
              <p:nvPr/>
            </p:nvSpPr>
            <p:spPr>
              <a:xfrm>
                <a:off x="5163190" y="2044386"/>
                <a:ext cx="1748148" cy="1748148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F7A1183C-E32E-44D5-A224-6AB3DAF279B3}"/>
                  </a:ext>
                </a:extLst>
              </p:cNvPr>
              <p:cNvSpPr/>
              <p:nvPr/>
            </p:nvSpPr>
            <p:spPr>
              <a:xfrm>
                <a:off x="4991107" y="1878018"/>
                <a:ext cx="2092314" cy="2092314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806FF4FD-6848-46F2-9F45-7AD45B07C653}"/>
                  </a:ext>
                </a:extLst>
              </p:cNvPr>
              <p:cNvSpPr/>
              <p:nvPr/>
            </p:nvSpPr>
            <p:spPr>
              <a:xfrm>
                <a:off x="4798219" y="2928937"/>
                <a:ext cx="2507456" cy="0"/>
              </a:xfrm>
              <a:custGeom>
                <a:avLst/>
                <a:gdLst>
                  <a:gd name="connsiteX0" fmla="*/ 0 w 2507456"/>
                  <a:gd name="connsiteY0" fmla="*/ 0 h 0"/>
                  <a:gd name="connsiteX1" fmla="*/ 2507456 w 250745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07456">
                    <a:moveTo>
                      <a:pt x="0" y="0"/>
                    </a:moveTo>
                    <a:lnTo>
                      <a:pt x="2507456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lg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46C9134F-D99A-4EC1-8BF8-E9799DC1E653}"/>
                  </a:ext>
                </a:extLst>
              </p:cNvPr>
              <p:cNvSpPr/>
              <p:nvPr/>
            </p:nvSpPr>
            <p:spPr>
              <a:xfrm>
                <a:off x="6034088" y="1704975"/>
                <a:ext cx="0" cy="2452688"/>
              </a:xfrm>
              <a:custGeom>
                <a:avLst/>
                <a:gdLst>
                  <a:gd name="connsiteX0" fmla="*/ 0 w 0"/>
                  <a:gd name="connsiteY0" fmla="*/ 0 h 2452688"/>
                  <a:gd name="connsiteX1" fmla="*/ 0 w 0"/>
                  <a:gd name="connsiteY1" fmla="*/ 2452688 h 2452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452688">
                    <a:moveTo>
                      <a:pt x="0" y="0"/>
                    </a:moveTo>
                    <a:lnTo>
                      <a:pt x="0" y="245268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lg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CD985C97-86CC-4ED0-8790-1154AFBD0F38}"/>
                </a:ext>
              </a:extLst>
            </p:cNvPr>
            <p:cNvSpPr/>
            <p:nvPr/>
          </p:nvSpPr>
          <p:spPr>
            <a:xfrm>
              <a:off x="5495925" y="2174875"/>
              <a:ext cx="278606" cy="0"/>
            </a:xfrm>
            <a:custGeom>
              <a:avLst/>
              <a:gdLst>
                <a:gd name="connsiteX0" fmla="*/ 0 w 278606"/>
                <a:gd name="connsiteY0" fmla="*/ 0 h 0"/>
                <a:gd name="connsiteX1" fmla="*/ 278606 w 278606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606">
                  <a:moveTo>
                    <a:pt x="0" y="0"/>
                  </a:moveTo>
                  <a:lnTo>
                    <a:pt x="278606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8E426B51-24F5-42D7-B80B-D1389E562F8B}"/>
                </a:ext>
              </a:extLst>
            </p:cNvPr>
            <p:cNvSpPr/>
            <p:nvPr/>
          </p:nvSpPr>
          <p:spPr>
            <a:xfrm>
              <a:off x="6698457" y="2174875"/>
              <a:ext cx="278606" cy="0"/>
            </a:xfrm>
            <a:custGeom>
              <a:avLst/>
              <a:gdLst>
                <a:gd name="connsiteX0" fmla="*/ 0 w 278606"/>
                <a:gd name="connsiteY0" fmla="*/ 0 h 0"/>
                <a:gd name="connsiteX1" fmla="*/ 278606 w 278606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606">
                  <a:moveTo>
                    <a:pt x="0" y="0"/>
                  </a:moveTo>
                  <a:lnTo>
                    <a:pt x="278606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6364355C-A56E-4F1C-9C0F-533DAF020C3A}"/>
                </a:ext>
              </a:extLst>
            </p:cNvPr>
            <p:cNvSpPr/>
            <p:nvPr/>
          </p:nvSpPr>
          <p:spPr>
            <a:xfrm>
              <a:off x="5338763" y="3462337"/>
              <a:ext cx="219075" cy="2381"/>
            </a:xfrm>
            <a:custGeom>
              <a:avLst/>
              <a:gdLst>
                <a:gd name="connsiteX0" fmla="*/ 0 w 219075"/>
                <a:gd name="connsiteY0" fmla="*/ 0 h 2381"/>
                <a:gd name="connsiteX1" fmla="*/ 219075 w 219075"/>
                <a:gd name="connsiteY1" fmla="*/ 2381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5" h="2381">
                  <a:moveTo>
                    <a:pt x="0" y="0"/>
                  </a:moveTo>
                  <a:lnTo>
                    <a:pt x="219075" y="2381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6CDDB6EE-6B70-4778-84BD-7CAAE47B6B3D}"/>
                </a:ext>
              </a:extLst>
            </p:cNvPr>
            <p:cNvSpPr/>
            <p:nvPr/>
          </p:nvSpPr>
          <p:spPr>
            <a:xfrm>
              <a:off x="6904907" y="3464571"/>
              <a:ext cx="219075" cy="2381"/>
            </a:xfrm>
            <a:custGeom>
              <a:avLst/>
              <a:gdLst>
                <a:gd name="connsiteX0" fmla="*/ 0 w 219075"/>
                <a:gd name="connsiteY0" fmla="*/ 0 h 2381"/>
                <a:gd name="connsiteX1" fmla="*/ 219075 w 219075"/>
                <a:gd name="connsiteY1" fmla="*/ 2381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5" h="2381">
                  <a:moveTo>
                    <a:pt x="0" y="0"/>
                  </a:moveTo>
                  <a:lnTo>
                    <a:pt x="219075" y="2381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30F8B5B0-C131-4BB8-9FB6-A7E285439AE6}"/>
                </a:ext>
              </a:extLst>
            </p:cNvPr>
            <p:cNvGrpSpPr/>
            <p:nvPr/>
          </p:nvGrpSpPr>
          <p:grpSpPr>
            <a:xfrm>
              <a:off x="1257300" y="4457700"/>
              <a:ext cx="2994025" cy="1708150"/>
              <a:chOff x="1257300" y="4457700"/>
              <a:chExt cx="2994025" cy="1708150"/>
            </a:xfrm>
          </p:grpSpPr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5FF61022-30E1-436C-9F42-7647375D9BE1}"/>
                  </a:ext>
                </a:extLst>
              </p:cNvPr>
              <p:cNvSpPr/>
              <p:nvPr/>
            </p:nvSpPr>
            <p:spPr>
              <a:xfrm>
                <a:off x="1263650" y="4613275"/>
                <a:ext cx="866775" cy="0"/>
              </a:xfrm>
              <a:custGeom>
                <a:avLst/>
                <a:gdLst>
                  <a:gd name="connsiteX0" fmla="*/ 0 w 866775"/>
                  <a:gd name="connsiteY0" fmla="*/ 0 h 0"/>
                  <a:gd name="connsiteX1" fmla="*/ 866775 w 8667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6775">
                    <a:moveTo>
                      <a:pt x="0" y="0"/>
                    </a:moveTo>
                    <a:lnTo>
                      <a:pt x="866775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id="{8C7C212C-981D-477D-8862-2892B8D77AD2}"/>
                  </a:ext>
                </a:extLst>
              </p:cNvPr>
              <p:cNvSpPr/>
              <p:nvPr/>
            </p:nvSpPr>
            <p:spPr>
              <a:xfrm>
                <a:off x="1257300" y="6004379"/>
                <a:ext cx="866775" cy="0"/>
              </a:xfrm>
              <a:custGeom>
                <a:avLst/>
                <a:gdLst>
                  <a:gd name="connsiteX0" fmla="*/ 0 w 866775"/>
                  <a:gd name="connsiteY0" fmla="*/ 0 h 0"/>
                  <a:gd name="connsiteX1" fmla="*/ 866775 w 8667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6775">
                    <a:moveTo>
                      <a:pt x="0" y="0"/>
                    </a:moveTo>
                    <a:lnTo>
                      <a:pt x="866775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5E237483-3019-45AA-993C-8E05AB22578B}"/>
                  </a:ext>
                </a:extLst>
              </p:cNvPr>
              <p:cNvSpPr/>
              <p:nvPr/>
            </p:nvSpPr>
            <p:spPr>
              <a:xfrm>
                <a:off x="2127250" y="4457700"/>
                <a:ext cx="2120900" cy="0"/>
              </a:xfrm>
              <a:custGeom>
                <a:avLst/>
                <a:gdLst>
                  <a:gd name="connsiteX0" fmla="*/ 0 w 2120900"/>
                  <a:gd name="connsiteY0" fmla="*/ 0 h 0"/>
                  <a:gd name="connsiteX1" fmla="*/ 2120900 w 21209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20900">
                    <a:moveTo>
                      <a:pt x="0" y="0"/>
                    </a:moveTo>
                    <a:lnTo>
                      <a:pt x="212090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A3C1625A-4634-438F-924A-86280F551479}"/>
                  </a:ext>
                </a:extLst>
              </p:cNvPr>
              <p:cNvSpPr/>
              <p:nvPr/>
            </p:nvSpPr>
            <p:spPr>
              <a:xfrm>
                <a:off x="2130425" y="6165850"/>
                <a:ext cx="2120900" cy="0"/>
              </a:xfrm>
              <a:custGeom>
                <a:avLst/>
                <a:gdLst>
                  <a:gd name="connsiteX0" fmla="*/ 0 w 2120900"/>
                  <a:gd name="connsiteY0" fmla="*/ 0 h 0"/>
                  <a:gd name="connsiteX1" fmla="*/ 2120900 w 21209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20900">
                    <a:moveTo>
                      <a:pt x="0" y="0"/>
                    </a:moveTo>
                    <a:lnTo>
                      <a:pt x="212090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CB7CE994-9B2D-4D80-A45F-19EDED3E628D}"/>
                  </a:ext>
                </a:extLst>
              </p:cNvPr>
              <p:cNvSpPr/>
              <p:nvPr/>
            </p:nvSpPr>
            <p:spPr>
              <a:xfrm>
                <a:off x="3152775" y="4862521"/>
                <a:ext cx="1095375" cy="0"/>
              </a:xfrm>
              <a:custGeom>
                <a:avLst/>
                <a:gdLst>
                  <a:gd name="connsiteX0" fmla="*/ 0 w 1095375"/>
                  <a:gd name="connsiteY0" fmla="*/ 0 h 0"/>
                  <a:gd name="connsiteX1" fmla="*/ 1095375 w 10953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5375">
                    <a:moveTo>
                      <a:pt x="0" y="0"/>
                    </a:moveTo>
                    <a:lnTo>
                      <a:pt x="1095375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4CF12139-37C2-4B26-9E29-620C88F3D8F8}"/>
                  </a:ext>
                </a:extLst>
              </p:cNvPr>
              <p:cNvSpPr/>
              <p:nvPr/>
            </p:nvSpPr>
            <p:spPr>
              <a:xfrm>
                <a:off x="3152775" y="5756722"/>
                <a:ext cx="1095375" cy="0"/>
              </a:xfrm>
              <a:custGeom>
                <a:avLst/>
                <a:gdLst>
                  <a:gd name="connsiteX0" fmla="*/ 0 w 1095375"/>
                  <a:gd name="connsiteY0" fmla="*/ 0 h 0"/>
                  <a:gd name="connsiteX1" fmla="*/ 1095375 w 109537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5375">
                    <a:moveTo>
                      <a:pt x="0" y="0"/>
                    </a:moveTo>
                    <a:lnTo>
                      <a:pt x="1095375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E3798355-02A5-4B59-8107-24F706F28A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t="16284" r="19283" b="19063"/>
          <a:stretch/>
        </p:blipFill>
        <p:spPr>
          <a:xfrm>
            <a:off x="5253567" y="4301315"/>
            <a:ext cx="2869348" cy="2166388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2677486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、参考答案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26356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求作主视图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F1588BFF-989C-4EDA-AC86-CE61AD84C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705" y="1751384"/>
            <a:ext cx="5616606" cy="483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DC85A0BA-B411-4CC4-B312-EFAB5680C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97" y="4414666"/>
            <a:ext cx="2297541" cy="2012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235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、参考答案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0B9333-9FEA-4C1A-B3D7-19A1F150ECA1}"/>
              </a:ext>
            </a:extLst>
          </p:cNvPr>
          <p:cNvSpPr txBox="1"/>
          <p:nvPr/>
        </p:nvSpPr>
        <p:spPr>
          <a:xfrm>
            <a:off x="341110" y="1396456"/>
            <a:ext cx="6590266" cy="495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上上周随堂作业（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）根据轴测图，绘制三视图）：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55292BF-9DFE-40E2-854A-965C0694BE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6" t="12361" r="3086" b="10555"/>
          <a:stretch/>
        </p:blipFill>
        <p:spPr>
          <a:xfrm rot="16200000">
            <a:off x="2563669" y="1226161"/>
            <a:ext cx="4016662" cy="580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04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882178" y="6269850"/>
            <a:ext cx="2057400" cy="365125"/>
          </a:xfrm>
        </p:spPr>
        <p:txBody>
          <a:bodyPr/>
          <a:lstStyle/>
          <a:p>
            <a:fld id="{4B3CCA7A-12AA-4309-A643-00629A847992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119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、优秀作业展示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9084E50-C66D-451B-87D3-A07C46DAAE9A}"/>
              </a:ext>
            </a:extLst>
          </p:cNvPr>
          <p:cNvSpPr txBox="1"/>
          <p:nvPr/>
        </p:nvSpPr>
        <p:spPr>
          <a:xfrm>
            <a:off x="341110" y="1396456"/>
            <a:ext cx="1535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EB5FEBE-410D-4406-90D2-20183A1F29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5" t="7237" r="21177" b="3214"/>
          <a:stretch/>
        </p:blipFill>
        <p:spPr>
          <a:xfrm>
            <a:off x="341110" y="2093111"/>
            <a:ext cx="4230890" cy="3735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21DC24D-CC09-4C98-BD08-DD756FC87B9F}"/>
              </a:ext>
            </a:extLst>
          </p:cNvPr>
          <p:cNvSpPr txBox="1"/>
          <p:nvPr/>
        </p:nvSpPr>
        <p:spPr>
          <a:xfrm>
            <a:off x="2158432" y="5924601"/>
            <a:ext cx="96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蔺煜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E8D9F43-D25F-4757-9505-E8B28B24963B}"/>
              </a:ext>
            </a:extLst>
          </p:cNvPr>
          <p:cNvSpPr txBox="1"/>
          <p:nvPr/>
        </p:nvSpPr>
        <p:spPr>
          <a:xfrm>
            <a:off x="6400848" y="5925652"/>
            <a:ext cx="96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唐艺恒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66C4B88B-0B90-42B3-9788-E831CC4CE3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0" t="27974" r="20366" b="36209"/>
          <a:stretch/>
        </p:blipFill>
        <p:spPr>
          <a:xfrm>
            <a:off x="4764788" y="2106828"/>
            <a:ext cx="4230891" cy="37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76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119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、优秀作业展示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3EC80BA-B9AC-4198-9E71-CFD870A8DB06}"/>
              </a:ext>
            </a:extLst>
          </p:cNvPr>
          <p:cNvSpPr txBox="1"/>
          <p:nvPr/>
        </p:nvSpPr>
        <p:spPr>
          <a:xfrm>
            <a:off x="1669856" y="6165510"/>
            <a:ext cx="96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许桂冰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9C760EA-0BEC-483F-ADE3-E6200F1FB4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8" b="14744"/>
          <a:stretch/>
        </p:blipFill>
        <p:spPr>
          <a:xfrm>
            <a:off x="566080" y="1440547"/>
            <a:ext cx="3433935" cy="4678033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4F3B2A59-22C5-41EF-87F8-923DE5730DD7}"/>
              </a:ext>
            </a:extLst>
          </p:cNvPr>
          <p:cNvSpPr txBox="1"/>
          <p:nvPr/>
        </p:nvSpPr>
        <p:spPr>
          <a:xfrm>
            <a:off x="5641561" y="1022560"/>
            <a:ext cx="1535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601428E-0925-43BF-A056-6CE288E9B5C7}"/>
              </a:ext>
            </a:extLst>
          </p:cNvPr>
          <p:cNvSpPr txBox="1"/>
          <p:nvPr/>
        </p:nvSpPr>
        <p:spPr>
          <a:xfrm>
            <a:off x="6139276" y="6118580"/>
            <a:ext cx="96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石宇轩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E931CE2-E90A-4F11-84CF-EA9D5AE3F9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" t="10624" r="7008" b="19476"/>
          <a:stretch/>
        </p:blipFill>
        <p:spPr>
          <a:xfrm>
            <a:off x="4882299" y="1440547"/>
            <a:ext cx="3320408" cy="468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18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119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、优秀作业展示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3EC80BA-B9AC-4198-9E71-CFD870A8DB06}"/>
              </a:ext>
            </a:extLst>
          </p:cNvPr>
          <p:cNvSpPr txBox="1"/>
          <p:nvPr/>
        </p:nvSpPr>
        <p:spPr>
          <a:xfrm>
            <a:off x="1669856" y="6165510"/>
            <a:ext cx="96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于法佳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D4E28BB-B7CA-4EEE-8AD3-EE61A1EE5B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" t="13056" r="7008" b="21006"/>
          <a:stretch/>
        </p:blipFill>
        <p:spPr>
          <a:xfrm>
            <a:off x="582501" y="1440547"/>
            <a:ext cx="3523333" cy="468463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82E4EC06-67DA-4951-8211-973DF6B00E56}"/>
              </a:ext>
            </a:extLst>
          </p:cNvPr>
          <p:cNvSpPr txBox="1"/>
          <p:nvPr/>
        </p:nvSpPr>
        <p:spPr>
          <a:xfrm>
            <a:off x="5641561" y="1022560"/>
            <a:ext cx="1535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题：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3155E49-AB47-4843-9712-590A8274DDF7}"/>
              </a:ext>
            </a:extLst>
          </p:cNvPr>
          <p:cNvSpPr txBox="1"/>
          <p:nvPr/>
        </p:nvSpPr>
        <p:spPr>
          <a:xfrm>
            <a:off x="6139276" y="6118580"/>
            <a:ext cx="96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林楗棋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F679EB8E-36E1-4E11-A6D4-BD82FF8C1B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t="10555" r="9372" b="17860"/>
          <a:stretch/>
        </p:blipFill>
        <p:spPr>
          <a:xfrm>
            <a:off x="4830884" y="1440547"/>
            <a:ext cx="3156670" cy="468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82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2266</TotalTime>
  <Words>907</Words>
  <Application>Microsoft Office PowerPoint</Application>
  <PresentationFormat>全屏显示(4:3)</PresentationFormat>
  <Paragraphs>162</Paragraphs>
  <Slides>23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等线</vt:lpstr>
      <vt:lpstr>华文楷体</vt:lpstr>
      <vt:lpstr>宋体</vt:lpstr>
      <vt:lpstr>Arial</vt:lpstr>
      <vt:lpstr>Calibri</vt:lpstr>
      <vt:lpstr>Calibri Light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美婷 胡</cp:lastModifiedBy>
  <cp:revision>172</cp:revision>
  <dcterms:created xsi:type="dcterms:W3CDTF">2021-10-15T00:52:00Z</dcterms:created>
  <dcterms:modified xsi:type="dcterms:W3CDTF">2024-11-14T08:01:31Z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