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330" r:id="rId3"/>
    <p:sldId id="335" r:id="rId4"/>
    <p:sldId id="336" r:id="rId5"/>
    <p:sldId id="339" r:id="rId6"/>
    <p:sldId id="334" r:id="rId7"/>
    <p:sldId id="331" r:id="rId8"/>
    <p:sldId id="332" r:id="rId9"/>
    <p:sldId id="333" r:id="rId10"/>
    <p:sldId id="337" r:id="rId11"/>
    <p:sldId id="320" r:id="rId12"/>
    <p:sldId id="338" r:id="rId13"/>
    <p:sldId id="287" r:id="rId14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2" autoAdjust="0"/>
  </p:normalViewPr>
  <p:slideViewPr>
    <p:cSldViewPr snapToGrid="0">
      <p:cViewPr varScale="1">
        <p:scale>
          <a:sx n="106" d="100"/>
          <a:sy n="106" d="100"/>
        </p:scale>
        <p:origin x="17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859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259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523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53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E46F48-13CD-41D1-97F0-0091A0C551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39" t="10529" r="16311" b="12376"/>
          <a:stretch/>
        </p:blipFill>
        <p:spPr>
          <a:xfrm rot="5400000">
            <a:off x="1540146" y="742683"/>
            <a:ext cx="3227778" cy="58867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B80E921-6667-491F-B3C2-11A5E8D6FD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17" t="20409" r="25885" b="28391"/>
          <a:stretch/>
        </p:blipFill>
        <p:spPr>
          <a:xfrm rot="16200000">
            <a:off x="7008044" y="2407797"/>
            <a:ext cx="1373511" cy="243240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B8E04A8-9A06-415C-9BAD-D766B85F3FFF}"/>
              </a:ext>
            </a:extLst>
          </p:cNvPr>
          <p:cNvSpPr txBox="1"/>
          <p:nvPr/>
        </p:nvSpPr>
        <p:spPr>
          <a:xfrm>
            <a:off x="6478595" y="4453355"/>
            <a:ext cx="2432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错误：倒角宽度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&gt;2mm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7B142E-5A60-4599-9113-E43F405FFAAA}"/>
              </a:ext>
            </a:extLst>
          </p:cNvPr>
          <p:cNvSpPr txBox="1"/>
          <p:nvPr/>
        </p:nvSpPr>
        <p:spPr>
          <a:xfrm>
            <a:off x="577158" y="1436101"/>
            <a:ext cx="3017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①倒角的画法有误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、常见错误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B8E04A8-9A06-415C-9BAD-D766B85F3FFF}"/>
              </a:ext>
            </a:extLst>
          </p:cNvPr>
          <p:cNvSpPr txBox="1"/>
          <p:nvPr/>
        </p:nvSpPr>
        <p:spPr>
          <a:xfrm>
            <a:off x="6954052" y="3700613"/>
            <a:ext cx="1055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415566B-2E3F-4CF5-B20D-496BC92E4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88" y="1963420"/>
            <a:ext cx="4446937" cy="18062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4BA2E5-F863-4DE8-8D1A-B695003419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95" t="24590" r="28582" b="33820"/>
          <a:stretch/>
        </p:blipFill>
        <p:spPr>
          <a:xfrm rot="16200000">
            <a:off x="6188965" y="1440452"/>
            <a:ext cx="1806281" cy="285221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CEC839D-1F6E-4807-AC48-3CF4C90951B2}"/>
              </a:ext>
            </a:extLst>
          </p:cNvPr>
          <p:cNvSpPr txBox="1"/>
          <p:nvPr/>
        </p:nvSpPr>
        <p:spPr>
          <a:xfrm>
            <a:off x="577158" y="4100258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③粗细实线区分度不够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D946246-81FA-4CE6-A4B0-D95E9BF543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13" t="10000" r="27763"/>
          <a:stretch/>
        </p:blipFill>
        <p:spPr>
          <a:xfrm rot="16200000">
            <a:off x="2536059" y="3269775"/>
            <a:ext cx="1751313" cy="4539765"/>
          </a:xfrm>
          <a:prstGeom prst="rect">
            <a:avLst/>
          </a:prstGeom>
        </p:spPr>
      </p:pic>
      <p:sp>
        <p:nvSpPr>
          <p:cNvPr id="15" name="爆炸形: 8 pt  14">
            <a:extLst>
              <a:ext uri="{FF2B5EF4-FFF2-40B4-BE49-F238E27FC236}">
                <a16:creationId xmlns:a16="http://schemas.microsoft.com/office/drawing/2014/main" id="{2DC24539-994E-45C4-A113-395D21AD3DDF}"/>
              </a:ext>
            </a:extLst>
          </p:cNvPr>
          <p:cNvSpPr/>
          <p:nvPr/>
        </p:nvSpPr>
        <p:spPr>
          <a:xfrm>
            <a:off x="625786" y="3083382"/>
            <a:ext cx="516047" cy="382767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9F885E8-3559-46F3-9E49-4166F14F4853}"/>
              </a:ext>
            </a:extLst>
          </p:cNvPr>
          <p:cNvSpPr txBox="1"/>
          <p:nvPr/>
        </p:nvSpPr>
        <p:spPr>
          <a:xfrm>
            <a:off x="577158" y="1436101"/>
            <a:ext cx="3017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②小径线未画入倒角内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3575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6836EBF-DC6F-4D2F-963F-7674254D95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78" t="21617" r="5262" b="25710"/>
          <a:stretch/>
        </p:blipFill>
        <p:spPr>
          <a:xfrm rot="16200000">
            <a:off x="-112589" y="2600605"/>
            <a:ext cx="4126467" cy="331247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E1B7B36-B78B-4AD2-9CAC-ECEDAA473269}"/>
              </a:ext>
            </a:extLst>
          </p:cNvPr>
          <p:cNvSpPr txBox="1"/>
          <p:nvPr/>
        </p:nvSpPr>
        <p:spPr>
          <a:xfrm>
            <a:off x="3952108" y="1796614"/>
            <a:ext cx="3930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注意：孔深尺寸不是量至锥顶角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F67D7EA-0F8F-4C69-A96E-A6E1A6E293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54" t="12376" r="10395" b="10396"/>
          <a:stretch/>
        </p:blipFill>
        <p:spPr>
          <a:xfrm rot="16200000">
            <a:off x="5075558" y="1341303"/>
            <a:ext cx="1931995" cy="36814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A0E6C39-4E1C-43DF-B511-389218F78B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25" t="13432" r="10396" b="7360"/>
          <a:stretch/>
        </p:blipFill>
        <p:spPr>
          <a:xfrm rot="16200000">
            <a:off x="5185609" y="3534985"/>
            <a:ext cx="1711897" cy="368149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5B51F5A-FF57-4392-A6A3-A1A57A1619B5}"/>
              </a:ext>
            </a:extLst>
          </p:cNvPr>
          <p:cNvSpPr txBox="1"/>
          <p:nvPr/>
        </p:nvSpPr>
        <p:spPr>
          <a:xfrm>
            <a:off x="5831531" y="6279419"/>
            <a:ext cx="714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EE9FF73-D87C-4356-988F-741B68EC5204}"/>
              </a:ext>
            </a:extLst>
          </p:cNvPr>
          <p:cNvSpPr txBox="1"/>
          <p:nvPr/>
        </p:nvSpPr>
        <p:spPr>
          <a:xfrm>
            <a:off x="5831531" y="4136162"/>
            <a:ext cx="714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E39EBF8-D559-4B9A-8E7D-ACB93309F0BE}"/>
              </a:ext>
            </a:extLst>
          </p:cNvPr>
          <p:cNvSpPr txBox="1"/>
          <p:nvPr/>
        </p:nvSpPr>
        <p:spPr>
          <a:xfrm>
            <a:off x="577158" y="1436101"/>
            <a:ext cx="3017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④孔深尺寸有误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E84FA90-1B84-4DFD-822C-F8020EAD37C8}"/>
              </a:ext>
            </a:extLst>
          </p:cNvPr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、常见错误</a:t>
            </a:r>
          </a:p>
        </p:txBody>
      </p:sp>
    </p:spTree>
    <p:extLst>
      <p:ext uri="{BB962C8B-B14F-4D97-AF65-F5344CB8AC3E}">
        <p14:creationId xmlns:p14="http://schemas.microsoft.com/office/powerpoint/2010/main" val="4133923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E1B7B36-B78B-4AD2-9CAC-ECEDAA473269}"/>
              </a:ext>
            </a:extLst>
          </p:cNvPr>
          <p:cNvSpPr txBox="1"/>
          <p:nvPr/>
        </p:nvSpPr>
        <p:spPr>
          <a:xfrm>
            <a:off x="2222986" y="2043949"/>
            <a:ext cx="1327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缺少粗实线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E39EBF8-D559-4B9A-8E7D-ACB93309F0BE}"/>
              </a:ext>
            </a:extLst>
          </p:cNvPr>
          <p:cNvSpPr txBox="1"/>
          <p:nvPr/>
        </p:nvSpPr>
        <p:spPr>
          <a:xfrm>
            <a:off x="577158" y="1436101"/>
            <a:ext cx="3017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⑤ 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CAD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绘制螺栓有误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E84FA90-1B84-4DFD-822C-F8020EAD37C8}"/>
              </a:ext>
            </a:extLst>
          </p:cNvPr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36F6CE-946C-48A7-8313-0F901F7CCA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15"/>
          <a:stretch/>
        </p:blipFill>
        <p:spPr>
          <a:xfrm>
            <a:off x="276679" y="2598666"/>
            <a:ext cx="4295321" cy="1846054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885595B1-FDF0-4DC4-83EB-CA586B25BA31}"/>
              </a:ext>
            </a:extLst>
          </p:cNvPr>
          <p:cNvCxnSpPr>
            <a:cxnSpLocks/>
          </p:cNvCxnSpPr>
          <p:nvPr/>
        </p:nvCxnSpPr>
        <p:spPr>
          <a:xfrm flipV="1">
            <a:off x="2424339" y="2351439"/>
            <a:ext cx="397199" cy="493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1A6C583A-E16B-46C0-96B0-089DBA06A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53" y="2598175"/>
            <a:ext cx="4110267" cy="3351586"/>
          </a:xfrm>
          <a:prstGeom prst="rect">
            <a:avLst/>
          </a:prstGeom>
        </p:spPr>
      </p:pic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F807E565-3B22-47BD-AC91-66F4BD853B1A}"/>
              </a:ext>
            </a:extLst>
          </p:cNvPr>
          <p:cNvCxnSpPr>
            <a:cxnSpLocks/>
          </p:cNvCxnSpPr>
          <p:nvPr/>
        </p:nvCxnSpPr>
        <p:spPr>
          <a:xfrm flipV="1">
            <a:off x="6523815" y="2427066"/>
            <a:ext cx="397199" cy="493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8443C61E-B196-46AC-BE9A-96ED9990EBB7}"/>
              </a:ext>
            </a:extLst>
          </p:cNvPr>
          <p:cNvSpPr txBox="1"/>
          <p:nvPr/>
        </p:nvSpPr>
        <p:spPr>
          <a:xfrm>
            <a:off x="6722414" y="2052833"/>
            <a:ext cx="1327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缺少细实线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931E74C6-D5E2-4CCD-8C0A-98567878AB37}"/>
              </a:ext>
            </a:extLst>
          </p:cNvPr>
          <p:cNvCxnSpPr>
            <a:cxnSpLocks/>
          </p:cNvCxnSpPr>
          <p:nvPr/>
        </p:nvCxnSpPr>
        <p:spPr>
          <a:xfrm flipV="1">
            <a:off x="6907074" y="2723908"/>
            <a:ext cx="397199" cy="493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72F9099-05ED-4E27-B228-7C01A80E64A4}"/>
              </a:ext>
            </a:extLst>
          </p:cNvPr>
          <p:cNvSpPr txBox="1"/>
          <p:nvPr/>
        </p:nvSpPr>
        <p:spPr>
          <a:xfrm>
            <a:off x="7304273" y="2601312"/>
            <a:ext cx="1327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缺少轴线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39E6D0D-1383-42AF-8948-556D0B0F6B9B}"/>
              </a:ext>
            </a:extLst>
          </p:cNvPr>
          <p:cNvCxnSpPr>
            <a:cxnSpLocks/>
          </p:cNvCxnSpPr>
          <p:nvPr/>
        </p:nvCxnSpPr>
        <p:spPr>
          <a:xfrm flipH="1">
            <a:off x="4727048" y="5429487"/>
            <a:ext cx="6337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407BF071-4319-4FD2-AA2F-97CE289BA8F1}"/>
              </a:ext>
            </a:extLst>
          </p:cNvPr>
          <p:cNvSpPr txBox="1"/>
          <p:nvPr/>
        </p:nvSpPr>
        <p:spPr>
          <a:xfrm>
            <a:off x="2821538" y="5244821"/>
            <a:ext cx="221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剖面线符号应相反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52F4226-B838-4CFA-9D70-7F4BFB2B622C}"/>
              </a:ext>
            </a:extLst>
          </p:cNvPr>
          <p:cNvSpPr txBox="1"/>
          <p:nvPr/>
        </p:nvSpPr>
        <p:spPr>
          <a:xfrm>
            <a:off x="5755604" y="6024949"/>
            <a:ext cx="271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题目要求绘制“螺栓”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93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7-1(2)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外螺纹，大径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M20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、螺纹长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、螺杆长画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后断开，螺纹倒角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。绘制主、左视图（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8C15BA7-80D2-4409-971A-2A831DAEB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90" y="3227747"/>
            <a:ext cx="8034291" cy="2114709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EF302F4-8104-4141-8F8B-71EB84C35B25}"/>
              </a:ext>
            </a:extLst>
          </p:cNvPr>
          <p:cNvCxnSpPr/>
          <p:nvPr/>
        </p:nvCxnSpPr>
        <p:spPr>
          <a:xfrm flipV="1">
            <a:off x="5304139" y="3227747"/>
            <a:ext cx="506027" cy="7644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AA94960-D0D5-4507-858D-F93916127ABC}"/>
              </a:ext>
            </a:extLst>
          </p:cNvPr>
          <p:cNvSpPr txBox="1"/>
          <p:nvPr/>
        </p:nvSpPr>
        <p:spPr>
          <a:xfrm>
            <a:off x="5566029" y="2756574"/>
            <a:ext cx="1509205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大径：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20mm</a:t>
            </a:r>
            <a:endParaRPr lang="zh-CN" altLang="en-US" sz="24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33EAD03-7F17-4B38-9C67-EF63ABC09293}"/>
              </a:ext>
            </a:extLst>
          </p:cNvPr>
          <p:cNvCxnSpPr/>
          <p:nvPr/>
        </p:nvCxnSpPr>
        <p:spPr>
          <a:xfrm>
            <a:off x="3644015" y="5049493"/>
            <a:ext cx="0" cy="292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CC50CE1-4D0F-448E-81CD-E7B6BC3F1E61}"/>
              </a:ext>
            </a:extLst>
          </p:cNvPr>
          <p:cNvCxnSpPr/>
          <p:nvPr/>
        </p:nvCxnSpPr>
        <p:spPr>
          <a:xfrm>
            <a:off x="5304139" y="5036176"/>
            <a:ext cx="0" cy="292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D9990FF-3B4A-41BA-AE65-9430C407DB4A}"/>
              </a:ext>
            </a:extLst>
          </p:cNvPr>
          <p:cNvCxnSpPr/>
          <p:nvPr/>
        </p:nvCxnSpPr>
        <p:spPr>
          <a:xfrm>
            <a:off x="3644015" y="5182657"/>
            <a:ext cx="1660124" cy="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384DADA-826B-44E2-BBD8-60CF67477D03}"/>
              </a:ext>
            </a:extLst>
          </p:cNvPr>
          <p:cNvSpPr txBox="1"/>
          <p:nvPr/>
        </p:nvSpPr>
        <p:spPr>
          <a:xfrm>
            <a:off x="3794934" y="5208236"/>
            <a:ext cx="1771093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螺纹长：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30mm</a:t>
            </a:r>
            <a:endParaRPr lang="zh-CN" altLang="en-US" sz="24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4A266226-D23F-461E-BA30-1607DAA06534}"/>
              </a:ext>
            </a:extLst>
          </p:cNvPr>
          <p:cNvCxnSpPr>
            <a:cxnSpLocks/>
          </p:cNvCxnSpPr>
          <p:nvPr/>
        </p:nvCxnSpPr>
        <p:spPr>
          <a:xfrm flipH="1" flipV="1">
            <a:off x="3644015" y="3246998"/>
            <a:ext cx="81379" cy="5985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E0EB95B5-7281-4397-96F6-0ED44C19854B}"/>
              </a:ext>
            </a:extLst>
          </p:cNvPr>
          <p:cNvSpPr txBox="1"/>
          <p:nvPr/>
        </p:nvSpPr>
        <p:spPr>
          <a:xfrm>
            <a:off x="3171275" y="2772175"/>
            <a:ext cx="1509205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倒角：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355AEE8-D980-447B-B1FE-2F9852282B73}"/>
              </a:ext>
            </a:extLst>
          </p:cNvPr>
          <p:cNvCxnSpPr>
            <a:cxnSpLocks/>
          </p:cNvCxnSpPr>
          <p:nvPr/>
        </p:nvCxnSpPr>
        <p:spPr>
          <a:xfrm>
            <a:off x="3672590" y="4027819"/>
            <a:ext cx="0" cy="292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7AE1C19-E4C2-401B-83B3-B28EAB00416D}"/>
              </a:ext>
            </a:extLst>
          </p:cNvPr>
          <p:cNvCxnSpPr/>
          <p:nvPr/>
        </p:nvCxnSpPr>
        <p:spPr>
          <a:xfrm>
            <a:off x="3813477" y="4027819"/>
            <a:ext cx="0" cy="292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09F1237-F717-4E6B-98BA-6DF48804C359}"/>
              </a:ext>
            </a:extLst>
          </p:cNvPr>
          <p:cNvCxnSpPr>
            <a:cxnSpLocks/>
          </p:cNvCxnSpPr>
          <p:nvPr/>
        </p:nvCxnSpPr>
        <p:spPr>
          <a:xfrm>
            <a:off x="3672590" y="4160983"/>
            <a:ext cx="14088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0581BA56-8D7D-45D1-8C92-5C81D0E9D93E}"/>
              </a:ext>
            </a:extLst>
          </p:cNvPr>
          <p:cNvSpPr/>
          <p:nvPr/>
        </p:nvSpPr>
        <p:spPr>
          <a:xfrm>
            <a:off x="3011250" y="4016238"/>
            <a:ext cx="731043" cy="135731"/>
          </a:xfrm>
          <a:custGeom>
            <a:avLst/>
            <a:gdLst>
              <a:gd name="connsiteX0" fmla="*/ 731043 w 731043"/>
              <a:gd name="connsiteY0" fmla="*/ 135731 h 135731"/>
              <a:gd name="connsiteX1" fmla="*/ 595312 w 731043"/>
              <a:gd name="connsiteY1" fmla="*/ 0 h 135731"/>
              <a:gd name="connsiteX2" fmla="*/ 0 w 731043"/>
              <a:gd name="connsiteY2" fmla="*/ 0 h 135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1043" h="135731">
                <a:moveTo>
                  <a:pt x="731043" y="135731"/>
                </a:moveTo>
                <a:lnTo>
                  <a:pt x="595312" y="0"/>
                </a:ln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ADB6A0B-738F-4BD3-B181-AD3A13371B02}"/>
              </a:ext>
            </a:extLst>
          </p:cNvPr>
          <p:cNvSpPr txBox="1"/>
          <p:nvPr/>
        </p:nvSpPr>
        <p:spPr>
          <a:xfrm>
            <a:off x="3036051" y="3568446"/>
            <a:ext cx="681439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2mm</a:t>
            </a:r>
            <a:endParaRPr kumimoji="0" lang="zh-CN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E12F58-3D04-4E0E-97D1-D4A0393F3A04}"/>
              </a:ext>
            </a:extLst>
          </p:cNvPr>
          <p:cNvSpPr txBox="1"/>
          <p:nvPr/>
        </p:nvSpPr>
        <p:spPr>
          <a:xfrm>
            <a:off x="519453" y="2159248"/>
            <a:ext cx="1509205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注意尺寸大小</a:t>
            </a:r>
            <a:endParaRPr lang="en-US" altLang="zh-CN" sz="24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07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7-1(3)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内螺纹，大径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M20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、螺纹长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、孔深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，螺纹倒角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。绘制主、左视图（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9009BCA-3AF4-43E9-8D9D-7664286CDDE1}"/>
              </a:ext>
            </a:extLst>
          </p:cNvPr>
          <p:cNvGrpSpPr/>
          <p:nvPr/>
        </p:nvGrpSpPr>
        <p:grpSpPr>
          <a:xfrm>
            <a:off x="1553029" y="2671157"/>
            <a:ext cx="6173869" cy="3044890"/>
            <a:chOff x="1476309" y="2247228"/>
            <a:chExt cx="6173869" cy="3044890"/>
          </a:xfrm>
        </p:grpSpPr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8865F6FA-9420-42A7-8FAE-B964774B65EE}"/>
                </a:ext>
              </a:extLst>
            </p:cNvPr>
            <p:cNvGrpSpPr/>
            <p:nvPr/>
          </p:nvGrpSpPr>
          <p:grpSpPr>
            <a:xfrm>
              <a:off x="1476309" y="2247228"/>
              <a:ext cx="6031190" cy="3044890"/>
              <a:chOff x="163557" y="2351463"/>
              <a:chExt cx="6031190" cy="3044890"/>
            </a:xfrm>
          </p:grpSpPr>
          <p:pic>
            <p:nvPicPr>
              <p:cNvPr id="55" name="图片 54">
                <a:extLst>
                  <a:ext uri="{FF2B5EF4-FFF2-40B4-BE49-F238E27FC236}">
                    <a16:creationId xmlns:a16="http://schemas.microsoft.com/office/drawing/2014/main" id="{5BE39E3B-82B9-496C-A0EA-879B48F8AF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37280"/>
              <a:stretch/>
            </p:blipFill>
            <p:spPr>
              <a:xfrm>
                <a:off x="163557" y="3075092"/>
                <a:ext cx="3777825" cy="2237426"/>
              </a:xfrm>
              <a:prstGeom prst="rect">
                <a:avLst/>
              </a:prstGeom>
            </p:spPr>
          </p:pic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1EAA05E6-623F-495F-AE3B-8B972D0DF61E}"/>
                  </a:ext>
                </a:extLst>
              </p:cNvPr>
              <p:cNvGrpSpPr/>
              <p:nvPr/>
            </p:nvGrpSpPr>
            <p:grpSpPr>
              <a:xfrm>
                <a:off x="1638438" y="2351463"/>
                <a:ext cx="1771095" cy="1235620"/>
                <a:chOff x="2323352" y="2089011"/>
                <a:chExt cx="1771095" cy="1235620"/>
              </a:xfrm>
            </p:grpSpPr>
            <p:cxnSp>
              <p:nvCxnSpPr>
                <p:cNvPr id="24" name="直接箭头连接符 23">
                  <a:extLst>
                    <a:ext uri="{FF2B5EF4-FFF2-40B4-BE49-F238E27FC236}">
                      <a16:creationId xmlns:a16="http://schemas.microsoft.com/office/drawing/2014/main" id="{5723498C-EF12-43FE-9641-306BD0425054}"/>
                    </a:ext>
                  </a:extLst>
                </p:cNvPr>
                <p:cNvCxnSpPr/>
                <p:nvPr/>
              </p:nvCxnSpPr>
              <p:spPr>
                <a:xfrm flipV="1">
                  <a:off x="2323352" y="2560184"/>
                  <a:ext cx="506027" cy="764447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89CB80E7-AFC9-450B-8F21-7DF81055268D}"/>
                    </a:ext>
                  </a:extLst>
                </p:cNvPr>
                <p:cNvSpPr txBox="1"/>
                <p:nvPr/>
              </p:nvSpPr>
              <p:spPr>
                <a:xfrm>
                  <a:off x="2585242" y="2089011"/>
                  <a:ext cx="1509205" cy="4149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zh-CN" altLang="en-US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大径：</a:t>
                  </a:r>
                  <a:r>
                    <a:rPr lang="en-US" altLang="zh-CN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20mm</a:t>
                  </a:r>
                  <a:endParaRPr lang="zh-CN" altLang="en-US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2AAE059B-FE95-46C6-83D9-E271F8AA8C90}"/>
                  </a:ext>
                </a:extLst>
              </p:cNvPr>
              <p:cNvGrpSpPr/>
              <p:nvPr/>
            </p:nvGrpSpPr>
            <p:grpSpPr>
              <a:xfrm>
                <a:off x="397214" y="4785591"/>
                <a:ext cx="2482449" cy="610762"/>
                <a:chOff x="5072892" y="2064729"/>
                <a:chExt cx="2482449" cy="610762"/>
              </a:xfrm>
            </p:grpSpPr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A7C43385-D49E-4DCF-ABB4-17809BFC49F4}"/>
                    </a:ext>
                  </a:extLst>
                </p:cNvPr>
                <p:cNvCxnSpPr/>
                <p:nvPr/>
              </p:nvCxnSpPr>
              <p:spPr>
                <a:xfrm>
                  <a:off x="5084630" y="2064729"/>
                  <a:ext cx="0" cy="292963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A6F541FC-75C6-4667-A008-CF9B5D235332}"/>
                    </a:ext>
                  </a:extLst>
                </p:cNvPr>
                <p:cNvCxnSpPr/>
                <p:nvPr/>
              </p:nvCxnSpPr>
              <p:spPr>
                <a:xfrm>
                  <a:off x="7555341" y="2064729"/>
                  <a:ext cx="0" cy="292963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>
                  <a:extLst>
                    <a:ext uri="{FF2B5EF4-FFF2-40B4-BE49-F238E27FC236}">
                      <a16:creationId xmlns:a16="http://schemas.microsoft.com/office/drawing/2014/main" id="{B07107DD-49A5-4735-9ED0-2F1B597674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72892" y="2211210"/>
                  <a:ext cx="24824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1FDA3D38-40EE-4271-AB97-324C523AA8DE}"/>
                    </a:ext>
                  </a:extLst>
                </p:cNvPr>
                <p:cNvSpPr txBox="1"/>
                <p:nvPr/>
              </p:nvSpPr>
              <p:spPr>
                <a:xfrm>
                  <a:off x="5639736" y="2260569"/>
                  <a:ext cx="1771093" cy="4149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zh-CN" altLang="en-US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螺纹长：</a:t>
                  </a:r>
                  <a:r>
                    <a:rPr lang="en-US" altLang="zh-CN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30mm</a:t>
                  </a:r>
                  <a:endParaRPr lang="zh-CN" altLang="en-US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2522F8DB-2C78-4619-971F-0230AE1EBF70}"/>
                  </a:ext>
                </a:extLst>
              </p:cNvPr>
              <p:cNvGrpSpPr/>
              <p:nvPr/>
            </p:nvGrpSpPr>
            <p:grpSpPr>
              <a:xfrm>
                <a:off x="397214" y="4091666"/>
                <a:ext cx="2901549" cy="606509"/>
                <a:chOff x="1798301" y="3774944"/>
                <a:chExt cx="2901549" cy="606509"/>
              </a:xfrm>
            </p:grpSpPr>
            <p:cxnSp>
              <p:nvCxnSpPr>
                <p:cNvPr id="31" name="直接连接符 30">
                  <a:extLst>
                    <a:ext uri="{FF2B5EF4-FFF2-40B4-BE49-F238E27FC236}">
                      <a16:creationId xmlns:a16="http://schemas.microsoft.com/office/drawing/2014/main" id="{3D648970-983E-4DDF-80CE-47C6F1FD700A}"/>
                    </a:ext>
                  </a:extLst>
                </p:cNvPr>
                <p:cNvCxnSpPr/>
                <p:nvPr/>
              </p:nvCxnSpPr>
              <p:spPr>
                <a:xfrm>
                  <a:off x="1810039" y="4088490"/>
                  <a:ext cx="0" cy="292963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>
                  <a:extLst>
                    <a:ext uri="{FF2B5EF4-FFF2-40B4-BE49-F238E27FC236}">
                      <a16:creationId xmlns:a16="http://schemas.microsoft.com/office/drawing/2014/main" id="{64E765C4-C9C4-4A2D-9DDE-9E26EB7E7B61}"/>
                    </a:ext>
                  </a:extLst>
                </p:cNvPr>
                <p:cNvCxnSpPr/>
                <p:nvPr/>
              </p:nvCxnSpPr>
              <p:spPr>
                <a:xfrm>
                  <a:off x="4699850" y="4088489"/>
                  <a:ext cx="0" cy="292963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E778E148-8439-4336-B89F-926157B9545B}"/>
                    </a:ext>
                  </a:extLst>
                </p:cNvPr>
                <p:cNvSpPr txBox="1"/>
                <p:nvPr/>
              </p:nvSpPr>
              <p:spPr>
                <a:xfrm>
                  <a:off x="2454297" y="3774944"/>
                  <a:ext cx="1771093" cy="4149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zh-CN" altLang="en-US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孔深：</a:t>
                  </a:r>
                  <a:r>
                    <a:rPr lang="en-US" altLang="zh-CN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40mm</a:t>
                  </a:r>
                  <a:endParaRPr lang="zh-CN" altLang="en-US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3" name="直接连接符 32">
                  <a:extLst>
                    <a:ext uri="{FF2B5EF4-FFF2-40B4-BE49-F238E27FC236}">
                      <a16:creationId xmlns:a16="http://schemas.microsoft.com/office/drawing/2014/main" id="{1284D7A3-7D36-47A6-B613-4A84A8173F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8301" y="4234970"/>
                  <a:ext cx="2878474" cy="1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4C02FB4E-70F2-4B89-BB83-541DA14B5D51}"/>
                  </a:ext>
                </a:extLst>
              </p:cNvPr>
              <p:cNvGrpSpPr/>
              <p:nvPr/>
            </p:nvGrpSpPr>
            <p:grpSpPr>
              <a:xfrm>
                <a:off x="495438" y="2369855"/>
                <a:ext cx="1649027" cy="1269912"/>
                <a:chOff x="2323352" y="2054719"/>
                <a:chExt cx="1649027" cy="1269912"/>
              </a:xfrm>
            </p:grpSpPr>
            <p:cxnSp>
              <p:nvCxnSpPr>
                <p:cNvPr id="57" name="直接箭头连接符 56">
                  <a:extLst>
                    <a:ext uri="{FF2B5EF4-FFF2-40B4-BE49-F238E27FC236}">
                      <a16:creationId xmlns:a16="http://schemas.microsoft.com/office/drawing/2014/main" id="{69760348-301F-4455-81B9-24EA9D3638EB}"/>
                    </a:ext>
                  </a:extLst>
                </p:cNvPr>
                <p:cNvCxnSpPr/>
                <p:nvPr/>
              </p:nvCxnSpPr>
              <p:spPr>
                <a:xfrm flipV="1">
                  <a:off x="2323352" y="2560184"/>
                  <a:ext cx="506027" cy="764447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5AFE8AD4-E8A4-4054-8888-ECBA347E1D7B}"/>
                    </a:ext>
                  </a:extLst>
                </p:cNvPr>
                <p:cNvSpPr txBox="1"/>
                <p:nvPr/>
              </p:nvSpPr>
              <p:spPr>
                <a:xfrm>
                  <a:off x="2463174" y="2054719"/>
                  <a:ext cx="1509205" cy="4149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zh-CN" altLang="en-US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倒角：</a:t>
                  </a:r>
                  <a:r>
                    <a:rPr lang="en-US" altLang="zh-CN" sz="24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C2</a:t>
                  </a:r>
                  <a:endParaRPr lang="zh-CN" altLang="en-US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AADC3835-58CC-422B-9E39-05594720B134}"/>
                  </a:ext>
                </a:extLst>
              </p:cNvPr>
              <p:cNvGrpSpPr/>
              <p:nvPr/>
            </p:nvGrpSpPr>
            <p:grpSpPr>
              <a:xfrm>
                <a:off x="4238909" y="3246220"/>
                <a:ext cx="1955838" cy="1922155"/>
                <a:chOff x="4177050" y="3124514"/>
                <a:chExt cx="1360851" cy="1328632"/>
              </a:xfrm>
            </p:grpSpPr>
            <p:sp>
              <p:nvSpPr>
                <p:cNvPr id="61" name="Oval 4">
                  <a:extLst>
                    <a:ext uri="{FF2B5EF4-FFF2-40B4-BE49-F238E27FC236}">
                      <a16:creationId xmlns:a16="http://schemas.microsoft.com/office/drawing/2014/main" id="{0B42FB6E-B2E9-468D-A766-FD81E509B8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7050" y="3124514"/>
                  <a:ext cx="1360851" cy="1328632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2" name="Oval 5">
                  <a:extLst>
                    <a:ext uri="{FF2B5EF4-FFF2-40B4-BE49-F238E27FC236}">
                      <a16:creationId xmlns:a16="http://schemas.microsoft.com/office/drawing/2014/main" id="{2C034DB6-B488-43DB-B9C9-D56F8EFAAF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6092" y="3472931"/>
                  <a:ext cx="647496" cy="655204"/>
                </a:xfrm>
                <a:prstGeom prst="ellips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>
                          <a:alpha val="5000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63" name="Arc 52">
                  <a:extLst>
                    <a:ext uri="{FF2B5EF4-FFF2-40B4-BE49-F238E27FC236}">
                      <a16:creationId xmlns:a16="http://schemas.microsoft.com/office/drawing/2014/main" id="{39226725-84E9-4317-AB1A-AD5A991941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458915" y="3416058"/>
                  <a:ext cx="761849" cy="768947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21522 w 43200"/>
                    <a:gd name="T1" fmla="*/ 0 h 43200"/>
                    <a:gd name="T2" fmla="*/ 106 w 43200"/>
                    <a:gd name="T3" fmla="*/ 19458 h 43200"/>
                    <a:gd name="T4" fmla="*/ 21600 w 43200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43200" fill="none" extrusionOk="0">
                      <a:moveTo>
                        <a:pt x="21522" y="0"/>
                      </a:moveTo>
                      <a:cubicBezTo>
                        <a:pt x="21548" y="0"/>
                        <a:pt x="21574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33529"/>
                        <a:pt x="33529" y="43200"/>
                        <a:pt x="21600" y="43200"/>
                      </a:cubicBez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20884"/>
                        <a:pt x="35" y="20169"/>
                        <a:pt x="106" y="19458"/>
                      </a:cubicBezTo>
                    </a:path>
                    <a:path w="43200" h="43200" stroke="0" extrusionOk="0">
                      <a:moveTo>
                        <a:pt x="21522" y="0"/>
                      </a:moveTo>
                      <a:cubicBezTo>
                        <a:pt x="21548" y="0"/>
                        <a:pt x="21574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33529"/>
                        <a:pt x="33529" y="43200"/>
                        <a:pt x="21600" y="43200"/>
                      </a:cubicBezTo>
                      <a:cubicBezTo>
                        <a:pt x="9670" y="43200"/>
                        <a:pt x="0" y="33529"/>
                        <a:pt x="0" y="21600"/>
                      </a:cubicBezTo>
                      <a:cubicBezTo>
                        <a:pt x="0" y="20884"/>
                        <a:pt x="35" y="20169"/>
                        <a:pt x="106" y="19458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66" name="Line 6">
              <a:extLst>
                <a:ext uri="{FF2B5EF4-FFF2-40B4-BE49-F238E27FC236}">
                  <a16:creationId xmlns:a16="http://schemas.microsoft.com/office/drawing/2014/main" id="{11BBC8EC-30B7-4681-AC88-B3A347010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2079" y="4113893"/>
              <a:ext cx="221809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" name="Line 7">
              <a:extLst>
                <a:ext uri="{FF2B5EF4-FFF2-40B4-BE49-F238E27FC236}">
                  <a16:creationId xmlns:a16="http://schemas.microsoft.com/office/drawing/2014/main" id="{11AC3FD0-FE58-4CD0-97F9-0D44A364C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21324" y="2970857"/>
              <a:ext cx="0" cy="22374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18C533DE-EC55-44AA-837A-53F3438B46F0}"/>
              </a:ext>
            </a:extLst>
          </p:cNvPr>
          <p:cNvSpPr txBox="1"/>
          <p:nvPr/>
        </p:nvSpPr>
        <p:spPr>
          <a:xfrm>
            <a:off x="519453" y="2249477"/>
            <a:ext cx="1509205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注意尺寸大小</a:t>
            </a:r>
            <a:endParaRPr lang="en-US" altLang="zh-CN" sz="24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2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7-1(4)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将题（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）的外螺纹掉头旋入题（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）的螺孔，旋合长度为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，做出旋合后的主视图。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30" name="Group 2">
            <a:extLst>
              <a:ext uri="{FF2B5EF4-FFF2-40B4-BE49-F238E27FC236}">
                <a16:creationId xmlns:a16="http://schemas.microsoft.com/office/drawing/2014/main" id="{850999A9-72FA-4683-BA83-B99CF9207062}"/>
              </a:ext>
            </a:extLst>
          </p:cNvPr>
          <p:cNvGrpSpPr>
            <a:grpSpLocks/>
          </p:cNvGrpSpPr>
          <p:nvPr/>
        </p:nvGrpSpPr>
        <p:grpSpPr bwMode="auto">
          <a:xfrm>
            <a:off x="1678860" y="3153765"/>
            <a:ext cx="3495675" cy="1909763"/>
            <a:chOff x="1272" y="726"/>
            <a:chExt cx="2202" cy="1203"/>
          </a:xfrm>
        </p:grpSpPr>
        <p:sp>
          <p:nvSpPr>
            <p:cNvPr id="34" name="Freeform 3">
              <a:extLst>
                <a:ext uri="{FF2B5EF4-FFF2-40B4-BE49-F238E27FC236}">
                  <a16:creationId xmlns:a16="http://schemas.microsoft.com/office/drawing/2014/main" id="{7E33C8DB-4E3C-4671-B1F2-29EAA52E0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" y="735"/>
              <a:ext cx="306" cy="297"/>
            </a:xfrm>
            <a:custGeom>
              <a:avLst/>
              <a:gdLst>
                <a:gd name="T0" fmla="*/ 0 w 306"/>
                <a:gd name="T1" fmla="*/ 297 h 297"/>
                <a:gd name="T2" fmla="*/ 306 w 306"/>
                <a:gd name="T3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6" h="297">
                  <a:moveTo>
                    <a:pt x="0" y="297"/>
                  </a:moveTo>
                  <a:lnTo>
                    <a:pt x="306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8E21C488-6341-4DFA-A241-EE64826A7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8" y="732"/>
              <a:ext cx="2031" cy="119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9C26A5B4-AC2F-476D-AB28-EE8FFEC11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" y="1029"/>
              <a:ext cx="1757" cy="0"/>
            </a:xfrm>
            <a:custGeom>
              <a:avLst/>
              <a:gdLst>
                <a:gd name="T0" fmla="*/ 2242 w 2242"/>
                <a:gd name="T1" fmla="*/ 0 h 1"/>
                <a:gd name="T2" fmla="*/ 0 w 224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42" h="1">
                  <a:moveTo>
                    <a:pt x="2242" y="0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9E6BBCF7-044A-4E55-BF01-0EF132F83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" y="1704"/>
              <a:ext cx="1498" cy="3"/>
            </a:xfrm>
            <a:custGeom>
              <a:avLst/>
              <a:gdLst>
                <a:gd name="T0" fmla="*/ 1498 w 1498"/>
                <a:gd name="T1" fmla="*/ 0 h 3"/>
                <a:gd name="T2" fmla="*/ 0 w 1498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98" h="3">
                  <a:moveTo>
                    <a:pt x="1498" y="0"/>
                  </a:moveTo>
                  <a:lnTo>
                    <a:pt x="0" y="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7EDEE25B-C882-4B9D-B90F-B84D8429D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1332"/>
              <a:ext cx="2202" cy="12"/>
            </a:xfrm>
            <a:custGeom>
              <a:avLst/>
              <a:gdLst>
                <a:gd name="T0" fmla="*/ 2202 w 2202"/>
                <a:gd name="T1" fmla="*/ 12 h 12"/>
                <a:gd name="T2" fmla="*/ 0 w 2202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02" h="12">
                  <a:moveTo>
                    <a:pt x="2202" y="12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CBC381C7-C9A8-4A2F-91BE-E8295D079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1637"/>
              <a:ext cx="1761" cy="1"/>
            </a:xfrm>
            <a:custGeom>
              <a:avLst/>
              <a:gdLst>
                <a:gd name="T0" fmla="*/ 2247 w 2247"/>
                <a:gd name="T1" fmla="*/ 0 h 1"/>
                <a:gd name="T2" fmla="*/ 0 w 22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47" h="1">
                  <a:moveTo>
                    <a:pt x="2247" y="0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108F488-0D0E-4363-9D33-4144CDE0B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" y="959"/>
              <a:ext cx="1505" cy="0"/>
            </a:xfrm>
            <a:custGeom>
              <a:avLst/>
              <a:gdLst>
                <a:gd name="T0" fmla="*/ 1920 w 1920"/>
                <a:gd name="T1" fmla="*/ 0 h 1"/>
                <a:gd name="T2" fmla="*/ 0 w 1920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20" h="1">
                  <a:moveTo>
                    <a:pt x="1920" y="0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4688AD49-C807-4D4A-97E4-A1D4A88F0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" y="955"/>
              <a:ext cx="1" cy="745"/>
            </a:xfrm>
            <a:custGeom>
              <a:avLst/>
              <a:gdLst>
                <a:gd name="T0" fmla="*/ 0 w 1"/>
                <a:gd name="T1" fmla="*/ 0 h 745"/>
                <a:gd name="T2" fmla="*/ 0 w 1"/>
                <a:gd name="T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45">
                  <a:moveTo>
                    <a:pt x="0" y="0"/>
                  </a:moveTo>
                  <a:lnTo>
                    <a:pt x="0" y="745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0E8194E4-FECB-4989-A9C4-E01BE38C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" y="1031"/>
              <a:ext cx="160" cy="313"/>
            </a:xfrm>
            <a:custGeom>
              <a:avLst/>
              <a:gdLst>
                <a:gd name="T0" fmla="*/ 0 w 204"/>
                <a:gd name="T1" fmla="*/ 0 h 402"/>
                <a:gd name="T2" fmla="*/ 204 w 204"/>
                <a:gd name="T3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4" h="402">
                  <a:moveTo>
                    <a:pt x="0" y="0"/>
                  </a:moveTo>
                  <a:lnTo>
                    <a:pt x="204" y="402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922FC556-39A9-4CDF-8298-049648CC9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" y="1332"/>
              <a:ext cx="160" cy="297"/>
            </a:xfrm>
            <a:custGeom>
              <a:avLst/>
              <a:gdLst>
                <a:gd name="T0" fmla="*/ 0 w 204"/>
                <a:gd name="T1" fmla="*/ 381 h 381"/>
                <a:gd name="T2" fmla="*/ 204 w 204"/>
                <a:gd name="T3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4" h="381">
                  <a:moveTo>
                    <a:pt x="0" y="381"/>
                  </a:moveTo>
                  <a:lnTo>
                    <a:pt x="204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831EAE99-024D-48B4-8D2E-819EF9B14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" y="1029"/>
              <a:ext cx="1" cy="614"/>
            </a:xfrm>
            <a:custGeom>
              <a:avLst/>
              <a:gdLst>
                <a:gd name="T0" fmla="*/ 1 w 1"/>
                <a:gd name="T1" fmla="*/ 0 h 614"/>
                <a:gd name="T2" fmla="*/ 0 w 1"/>
                <a:gd name="T3" fmla="*/ 614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614">
                  <a:moveTo>
                    <a:pt x="1" y="0"/>
                  </a:moveTo>
                  <a:lnTo>
                    <a:pt x="0" y="614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CAD2F32F-2C03-42E4-82B6-A702A656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726"/>
              <a:ext cx="312" cy="306"/>
            </a:xfrm>
            <a:custGeom>
              <a:avLst/>
              <a:gdLst>
                <a:gd name="T0" fmla="*/ 0 w 312"/>
                <a:gd name="T1" fmla="*/ 306 h 306"/>
                <a:gd name="T2" fmla="*/ 312 w 312"/>
                <a:gd name="T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2" h="306">
                  <a:moveTo>
                    <a:pt x="0" y="306"/>
                  </a:moveTo>
                  <a:lnTo>
                    <a:pt x="312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3F35C6AF-B06D-4090-92D2-EA758D3BB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" y="734"/>
              <a:ext cx="299" cy="298"/>
            </a:xfrm>
            <a:custGeom>
              <a:avLst/>
              <a:gdLst>
                <a:gd name="T0" fmla="*/ 0 w 299"/>
                <a:gd name="T1" fmla="*/ 298 h 298"/>
                <a:gd name="T2" fmla="*/ 299 w 299"/>
                <a:gd name="T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98">
                  <a:moveTo>
                    <a:pt x="0" y="298"/>
                  </a:moveTo>
                  <a:lnTo>
                    <a:pt x="299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" name="Line 16">
              <a:extLst>
                <a:ext uri="{FF2B5EF4-FFF2-40B4-BE49-F238E27FC236}">
                  <a16:creationId xmlns:a16="http://schemas.microsoft.com/office/drawing/2014/main" id="{8706F1D6-B3D0-44DE-9AC3-84CAE58A0A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3" y="732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E06371D5-0D0C-4B77-B544-C78C845E0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8" y="733"/>
              <a:ext cx="296" cy="299"/>
            </a:xfrm>
            <a:custGeom>
              <a:avLst/>
              <a:gdLst>
                <a:gd name="T0" fmla="*/ 0 w 296"/>
                <a:gd name="T1" fmla="*/ 299 h 299"/>
                <a:gd name="T2" fmla="*/ 296 w 296"/>
                <a:gd name="T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6" h="299">
                  <a:moveTo>
                    <a:pt x="0" y="299"/>
                  </a:moveTo>
                  <a:lnTo>
                    <a:pt x="29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025CCD68-92E2-44FC-BB17-7F1B2C0EB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" y="734"/>
              <a:ext cx="306" cy="298"/>
            </a:xfrm>
            <a:custGeom>
              <a:avLst/>
              <a:gdLst>
                <a:gd name="T0" fmla="*/ 0 w 306"/>
                <a:gd name="T1" fmla="*/ 298 h 298"/>
                <a:gd name="T2" fmla="*/ 306 w 306"/>
                <a:gd name="T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6" h="298">
                  <a:moveTo>
                    <a:pt x="0" y="298"/>
                  </a:moveTo>
                  <a:lnTo>
                    <a:pt x="30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" name="Line 19">
              <a:extLst>
                <a:ext uri="{FF2B5EF4-FFF2-40B4-BE49-F238E27FC236}">
                  <a16:creationId xmlns:a16="http://schemas.microsoft.com/office/drawing/2014/main" id="{F2E447CC-5437-4726-B02B-DFEDD8164D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4" y="732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9C3A06FB-382B-4724-8920-8F4A1E7AF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" y="733"/>
              <a:ext cx="304" cy="299"/>
            </a:xfrm>
            <a:custGeom>
              <a:avLst/>
              <a:gdLst>
                <a:gd name="T0" fmla="*/ 0 w 304"/>
                <a:gd name="T1" fmla="*/ 299 h 299"/>
                <a:gd name="T2" fmla="*/ 304 w 304"/>
                <a:gd name="T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299">
                  <a:moveTo>
                    <a:pt x="0" y="299"/>
                  </a:moveTo>
                  <a:lnTo>
                    <a:pt x="30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93E91C70-1E31-4996-A5DE-82ED2DFD9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726"/>
              <a:ext cx="312" cy="306"/>
            </a:xfrm>
            <a:custGeom>
              <a:avLst/>
              <a:gdLst>
                <a:gd name="T0" fmla="*/ 0 w 312"/>
                <a:gd name="T1" fmla="*/ 306 h 306"/>
                <a:gd name="T2" fmla="*/ 312 w 312"/>
                <a:gd name="T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2" h="306">
                  <a:moveTo>
                    <a:pt x="0" y="306"/>
                  </a:moveTo>
                  <a:lnTo>
                    <a:pt x="312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" name="Line 22">
              <a:extLst>
                <a:ext uri="{FF2B5EF4-FFF2-40B4-BE49-F238E27FC236}">
                  <a16:creationId xmlns:a16="http://schemas.microsoft.com/office/drawing/2014/main" id="{01ACA466-BFAE-44FD-9BC0-3067FB2560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26" y="732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0070B359-A628-4E94-B794-91D96C6D4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733"/>
              <a:ext cx="297" cy="299"/>
            </a:xfrm>
            <a:custGeom>
              <a:avLst/>
              <a:gdLst>
                <a:gd name="T0" fmla="*/ 0 w 297"/>
                <a:gd name="T1" fmla="*/ 299 h 299"/>
                <a:gd name="T2" fmla="*/ 297 w 297"/>
                <a:gd name="T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7" h="299">
                  <a:moveTo>
                    <a:pt x="0" y="299"/>
                  </a:moveTo>
                  <a:lnTo>
                    <a:pt x="297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3958BAF2-0F09-4368-98DD-E43AC3351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734"/>
              <a:ext cx="306" cy="298"/>
            </a:xfrm>
            <a:custGeom>
              <a:avLst/>
              <a:gdLst>
                <a:gd name="T0" fmla="*/ 0 w 306"/>
                <a:gd name="T1" fmla="*/ 298 h 298"/>
                <a:gd name="T2" fmla="*/ 306 w 306"/>
                <a:gd name="T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6" h="298">
                  <a:moveTo>
                    <a:pt x="0" y="298"/>
                  </a:moveTo>
                  <a:lnTo>
                    <a:pt x="30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C2598478-E099-41E7-BB24-43DA1B26C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807"/>
              <a:ext cx="258" cy="257"/>
            </a:xfrm>
            <a:custGeom>
              <a:avLst/>
              <a:gdLst>
                <a:gd name="T0" fmla="*/ 0 w 330"/>
                <a:gd name="T1" fmla="*/ 330 h 330"/>
                <a:gd name="T2" fmla="*/ 330 w 330"/>
                <a:gd name="T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0" h="330">
                  <a:moveTo>
                    <a:pt x="0" y="330"/>
                  </a:moveTo>
                  <a:lnTo>
                    <a:pt x="33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" name="Line 26">
              <a:extLst>
                <a:ext uri="{FF2B5EF4-FFF2-40B4-BE49-F238E27FC236}">
                  <a16:creationId xmlns:a16="http://schemas.microsoft.com/office/drawing/2014/main" id="{61D448D9-F81E-419A-AEA9-2A2215C760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" name="Line 27">
              <a:extLst>
                <a:ext uri="{FF2B5EF4-FFF2-40B4-BE49-F238E27FC236}">
                  <a16:creationId xmlns:a16="http://schemas.microsoft.com/office/drawing/2014/main" id="{E2499A45-F174-46F4-9A7B-8A072E188B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2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" name="Line 28">
              <a:extLst>
                <a:ext uri="{FF2B5EF4-FFF2-40B4-BE49-F238E27FC236}">
                  <a16:creationId xmlns:a16="http://schemas.microsoft.com/office/drawing/2014/main" id="{C9A43AD0-D9E5-4493-BDCD-28ED3C4037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2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D4C81B0E-2E43-4F1F-9558-324338229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3" y="1636"/>
              <a:ext cx="300" cy="293"/>
            </a:xfrm>
            <a:custGeom>
              <a:avLst/>
              <a:gdLst>
                <a:gd name="T0" fmla="*/ 0 w 300"/>
                <a:gd name="T1" fmla="*/ 293 h 293"/>
                <a:gd name="T2" fmla="*/ 300 w 300"/>
                <a:gd name="T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0" h="293">
                  <a:moveTo>
                    <a:pt x="0" y="293"/>
                  </a:moveTo>
                  <a:lnTo>
                    <a:pt x="30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" name="Line 30">
              <a:extLst>
                <a:ext uri="{FF2B5EF4-FFF2-40B4-BE49-F238E27FC236}">
                  <a16:creationId xmlns:a16="http://schemas.microsoft.com/office/drawing/2014/main" id="{9F797C6D-2508-4DD9-A490-EB07528EB2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" name="Line 31">
              <a:extLst>
                <a:ext uri="{FF2B5EF4-FFF2-40B4-BE49-F238E27FC236}">
                  <a16:creationId xmlns:a16="http://schemas.microsoft.com/office/drawing/2014/main" id="{AECB593C-0EFC-4545-8F7D-35BE9E669E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4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6D85DDB5-2F62-40C2-A8AB-289EFAEDD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1636"/>
              <a:ext cx="300" cy="293"/>
            </a:xfrm>
            <a:custGeom>
              <a:avLst/>
              <a:gdLst>
                <a:gd name="T0" fmla="*/ 0 w 300"/>
                <a:gd name="T1" fmla="*/ 293 h 293"/>
                <a:gd name="T2" fmla="*/ 300 w 300"/>
                <a:gd name="T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0" h="293">
                  <a:moveTo>
                    <a:pt x="0" y="293"/>
                  </a:moveTo>
                  <a:lnTo>
                    <a:pt x="30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" name="Line 33">
              <a:extLst>
                <a:ext uri="{FF2B5EF4-FFF2-40B4-BE49-F238E27FC236}">
                  <a16:creationId xmlns:a16="http://schemas.microsoft.com/office/drawing/2014/main" id="{0B59607B-43B2-4FBD-BB54-623F0CB1A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5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" name="Line 34">
              <a:extLst>
                <a:ext uri="{FF2B5EF4-FFF2-40B4-BE49-F238E27FC236}">
                  <a16:creationId xmlns:a16="http://schemas.microsoft.com/office/drawing/2014/main" id="{0575B545-5D56-4E13-A1BC-C09DEBA734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5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028B60C4-285D-4ED7-BB38-7AD84FF2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1636"/>
              <a:ext cx="299" cy="293"/>
            </a:xfrm>
            <a:custGeom>
              <a:avLst/>
              <a:gdLst>
                <a:gd name="T0" fmla="*/ 0 w 299"/>
                <a:gd name="T1" fmla="*/ 293 h 293"/>
                <a:gd name="T2" fmla="*/ 299 w 299"/>
                <a:gd name="T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93">
                  <a:moveTo>
                    <a:pt x="0" y="293"/>
                  </a:moveTo>
                  <a:lnTo>
                    <a:pt x="299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D44A2C86-4867-45C0-BFD6-A7B003E8F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" y="1403"/>
              <a:ext cx="529" cy="526"/>
            </a:xfrm>
            <a:custGeom>
              <a:avLst/>
              <a:gdLst>
                <a:gd name="T0" fmla="*/ 0 w 690"/>
                <a:gd name="T1" fmla="*/ 691 h 691"/>
                <a:gd name="T2" fmla="*/ 690 w 690"/>
                <a:gd name="T3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0" h="691">
                  <a:moveTo>
                    <a:pt x="0" y="691"/>
                  </a:moveTo>
                  <a:lnTo>
                    <a:pt x="69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6" name="Line 37">
              <a:extLst>
                <a:ext uri="{FF2B5EF4-FFF2-40B4-BE49-F238E27FC236}">
                  <a16:creationId xmlns:a16="http://schemas.microsoft.com/office/drawing/2014/main" id="{38ADC4C0-87A8-4594-BF56-D75500C7D1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7" y="1554"/>
              <a:ext cx="376" cy="37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531CBD75-CD6E-4581-8B9E-5CC5509CC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" y="1701"/>
              <a:ext cx="234" cy="227"/>
            </a:xfrm>
            <a:custGeom>
              <a:avLst/>
              <a:gdLst>
                <a:gd name="T0" fmla="*/ 0 w 234"/>
                <a:gd name="T1" fmla="*/ 227 h 227"/>
                <a:gd name="T2" fmla="*/ 234 w 234"/>
                <a:gd name="T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4" h="227">
                  <a:moveTo>
                    <a:pt x="0" y="227"/>
                  </a:moveTo>
                  <a:lnTo>
                    <a:pt x="23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" name="Line 39">
              <a:extLst>
                <a:ext uri="{FF2B5EF4-FFF2-40B4-BE49-F238E27FC236}">
                  <a16:creationId xmlns:a16="http://schemas.microsoft.com/office/drawing/2014/main" id="{8A29AE5D-7AD6-40F9-B0B4-BDFAB214CB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28" y="1853"/>
              <a:ext cx="75" cy="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" name="Line 40">
              <a:extLst>
                <a:ext uri="{FF2B5EF4-FFF2-40B4-BE49-F238E27FC236}">
                  <a16:creationId xmlns:a16="http://schemas.microsoft.com/office/drawing/2014/main" id="{4F4A7F12-4978-407A-A402-9863636AB3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3" y="1255"/>
              <a:ext cx="150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" name="Freeform 41">
              <a:extLst>
                <a:ext uri="{FF2B5EF4-FFF2-40B4-BE49-F238E27FC236}">
                  <a16:creationId xmlns:a16="http://schemas.microsoft.com/office/drawing/2014/main" id="{57346AF5-AF0A-47D9-B956-3245610F9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6" y="1110"/>
              <a:ext cx="164" cy="164"/>
            </a:xfrm>
            <a:custGeom>
              <a:avLst/>
              <a:gdLst>
                <a:gd name="T0" fmla="*/ 210 w 210"/>
                <a:gd name="T1" fmla="*/ 0 h 210"/>
                <a:gd name="T2" fmla="*/ 0 w 210"/>
                <a:gd name="T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0" h="210">
                  <a:moveTo>
                    <a:pt x="210" y="0"/>
                  </a:moveTo>
                  <a:lnTo>
                    <a:pt x="0" y="21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" name="Freeform 42">
              <a:extLst>
                <a:ext uri="{FF2B5EF4-FFF2-40B4-BE49-F238E27FC236}">
                  <a16:creationId xmlns:a16="http://schemas.microsoft.com/office/drawing/2014/main" id="{F74CCFAF-CDEB-4B86-8CBA-316BE3675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959"/>
              <a:ext cx="211" cy="210"/>
            </a:xfrm>
            <a:custGeom>
              <a:avLst/>
              <a:gdLst>
                <a:gd name="T0" fmla="*/ 270 w 270"/>
                <a:gd name="T1" fmla="*/ 0 h 270"/>
                <a:gd name="T2" fmla="*/ 0 w 270"/>
                <a:gd name="T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0" h="270">
                  <a:moveTo>
                    <a:pt x="270" y="0"/>
                  </a:moveTo>
                  <a:lnTo>
                    <a:pt x="0" y="27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" name="Line 43">
              <a:extLst>
                <a:ext uri="{FF2B5EF4-FFF2-40B4-BE49-F238E27FC236}">
                  <a16:creationId xmlns:a16="http://schemas.microsoft.com/office/drawing/2014/main" id="{D3D51401-616C-4349-8BAE-FEC669E119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" y="1629"/>
              <a:ext cx="151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" name="Line 44">
              <a:extLst>
                <a:ext uri="{FF2B5EF4-FFF2-40B4-BE49-F238E27FC236}">
                  <a16:creationId xmlns:a16="http://schemas.microsoft.com/office/drawing/2014/main" id="{9BFD2E15-1A63-41F1-8017-41968265D2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4" y="740"/>
              <a:ext cx="139" cy="1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9" name="Group 101">
            <a:extLst>
              <a:ext uri="{FF2B5EF4-FFF2-40B4-BE49-F238E27FC236}">
                <a16:creationId xmlns:a16="http://schemas.microsoft.com/office/drawing/2014/main" id="{33243767-84DC-4DED-841D-6AD9E8F8DFEE}"/>
              </a:ext>
            </a:extLst>
          </p:cNvPr>
          <p:cNvGrpSpPr>
            <a:grpSpLocks/>
          </p:cNvGrpSpPr>
          <p:nvPr/>
        </p:nvGrpSpPr>
        <p:grpSpPr bwMode="auto">
          <a:xfrm>
            <a:off x="163557" y="3536331"/>
            <a:ext cx="3749675" cy="1192212"/>
            <a:chOff x="410" y="963"/>
            <a:chExt cx="2362" cy="751"/>
          </a:xfrm>
        </p:grpSpPr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A9B3BB9-0F7D-4B1E-AFE9-24F0461F6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" y="970"/>
              <a:ext cx="2004" cy="740"/>
            </a:xfrm>
            <a:custGeom>
              <a:avLst/>
              <a:gdLst>
                <a:gd name="T0" fmla="*/ 50 w 2004"/>
                <a:gd name="T1" fmla="*/ 0 h 740"/>
                <a:gd name="T2" fmla="*/ 2004 w 2004"/>
                <a:gd name="T3" fmla="*/ 0 h 740"/>
                <a:gd name="T4" fmla="*/ 1993 w 2004"/>
                <a:gd name="T5" fmla="*/ 740 h 740"/>
                <a:gd name="T6" fmla="*/ 31 w 2004"/>
                <a:gd name="T7" fmla="*/ 740 h 740"/>
                <a:gd name="T8" fmla="*/ 0 w 2004"/>
                <a:gd name="T9" fmla="*/ 552 h 740"/>
                <a:gd name="T10" fmla="*/ 55 w 2004"/>
                <a:gd name="T11" fmla="*/ 363 h 740"/>
                <a:gd name="T12" fmla="*/ 11 w 2004"/>
                <a:gd name="T13" fmla="*/ 185 h 740"/>
                <a:gd name="T14" fmla="*/ 50 w 2004"/>
                <a:gd name="T15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4" h="740">
                  <a:moveTo>
                    <a:pt x="50" y="0"/>
                  </a:moveTo>
                  <a:lnTo>
                    <a:pt x="2004" y="0"/>
                  </a:lnTo>
                  <a:lnTo>
                    <a:pt x="1993" y="740"/>
                  </a:lnTo>
                  <a:lnTo>
                    <a:pt x="31" y="740"/>
                  </a:lnTo>
                  <a:lnTo>
                    <a:pt x="0" y="552"/>
                  </a:lnTo>
                  <a:lnTo>
                    <a:pt x="55" y="363"/>
                  </a:lnTo>
                  <a:lnTo>
                    <a:pt x="11" y="185"/>
                  </a:lnTo>
                  <a:lnTo>
                    <a:pt x="50" y="0"/>
                  </a:lnTo>
                  <a:close/>
                </a:path>
              </a:pathLst>
            </a:custGeom>
            <a:gradFill rotWithShape="0">
              <a:gsLst>
                <a:gs pos="0">
                  <a:srgbClr val="C0C0C0">
                    <a:gamma/>
                    <a:shade val="65882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65882"/>
                    <a:invGamma/>
                  </a:srgbClr>
                </a:gs>
              </a:gsLst>
              <a:lin ang="5400000" scaled="1"/>
            </a:gra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1" name="Line 103">
              <a:extLst>
                <a:ext uri="{FF2B5EF4-FFF2-40B4-BE49-F238E27FC236}">
                  <a16:creationId xmlns:a16="http://schemas.microsoft.com/office/drawing/2014/main" id="{E88017A8-B7B4-48EA-A18C-47B78F07A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9" y="965"/>
              <a:ext cx="0" cy="7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C54E9E1D-73DA-4447-B241-B9E3AB72C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" y="1704"/>
              <a:ext cx="1967" cy="7"/>
            </a:xfrm>
            <a:custGeom>
              <a:avLst/>
              <a:gdLst>
                <a:gd name="T0" fmla="*/ 1967 w 1967"/>
                <a:gd name="T1" fmla="*/ 0 h 7"/>
                <a:gd name="T2" fmla="*/ 0 w 1967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7" h="7">
                  <a:moveTo>
                    <a:pt x="1967" y="0"/>
                  </a:moveTo>
                  <a:lnTo>
                    <a:pt x="0" y="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C4010D9B-484E-41D2-94D9-898397B0F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963"/>
              <a:ext cx="75" cy="748"/>
            </a:xfrm>
            <a:custGeom>
              <a:avLst/>
              <a:gdLst>
                <a:gd name="T0" fmla="*/ 0 w 96"/>
                <a:gd name="T1" fmla="*/ 0 h 960"/>
                <a:gd name="T2" fmla="*/ 0 w 96"/>
                <a:gd name="T3" fmla="*/ 960 h 960"/>
                <a:gd name="T4" fmla="*/ 96 w 96"/>
                <a:gd name="T5" fmla="*/ 864 h 960"/>
                <a:gd name="T6" fmla="*/ 96 w 96"/>
                <a:gd name="T7" fmla="*/ 96 h 960"/>
                <a:gd name="T8" fmla="*/ 0 w 96"/>
                <a:gd name="T9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0">
                  <a:moveTo>
                    <a:pt x="0" y="0"/>
                  </a:moveTo>
                  <a:lnTo>
                    <a:pt x="0" y="960"/>
                  </a:lnTo>
                  <a:lnTo>
                    <a:pt x="96" y="864"/>
                  </a:lnTo>
                  <a:lnTo>
                    <a:pt x="96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C0C0C0">
                    <a:gamma/>
                    <a:shade val="75294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75294"/>
                    <a:invGamma/>
                  </a:srgbClr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" name="Line 106">
              <a:extLst>
                <a:ext uri="{FF2B5EF4-FFF2-40B4-BE49-F238E27FC236}">
                  <a16:creationId xmlns:a16="http://schemas.microsoft.com/office/drawing/2014/main" id="{D7376696-FDDF-4798-8B9A-42E294933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2" y="963"/>
              <a:ext cx="0" cy="7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" name="Line 107">
              <a:extLst>
                <a:ext uri="{FF2B5EF4-FFF2-40B4-BE49-F238E27FC236}">
                  <a16:creationId xmlns:a16="http://schemas.microsoft.com/office/drawing/2014/main" id="{886DFE9A-83E0-47AC-B79F-DCA0B552E1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2" y="1038"/>
              <a:ext cx="16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" name="Line 108">
              <a:extLst>
                <a:ext uri="{FF2B5EF4-FFF2-40B4-BE49-F238E27FC236}">
                  <a16:creationId xmlns:a16="http://schemas.microsoft.com/office/drawing/2014/main" id="{4345240E-B362-4E10-B008-4B645331F1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2" y="1636"/>
              <a:ext cx="16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DDDB321-4920-4E81-89E5-C0C26A7C7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" y="1339"/>
              <a:ext cx="2362" cy="1"/>
            </a:xfrm>
            <a:custGeom>
              <a:avLst/>
              <a:gdLst>
                <a:gd name="T0" fmla="*/ 3015 w 3015"/>
                <a:gd name="T1" fmla="*/ 0 h 1"/>
                <a:gd name="T2" fmla="*/ 0 w 3015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15" h="1">
                  <a:moveTo>
                    <a:pt x="3015" y="0"/>
                  </a:move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 w="19050" cap="flat" cmpd="sng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" name="Line 110">
              <a:extLst>
                <a:ext uri="{FF2B5EF4-FFF2-40B4-BE49-F238E27FC236}">
                  <a16:creationId xmlns:a16="http://schemas.microsoft.com/office/drawing/2014/main" id="{F8CA4E0D-688B-4B22-9A6D-BB66425818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964"/>
              <a:ext cx="19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E79ADFB-8CED-4944-9D0A-8FBDCE7B5B1E}"/>
              </a:ext>
            </a:extLst>
          </p:cNvPr>
          <p:cNvGrpSpPr/>
          <p:nvPr/>
        </p:nvGrpSpPr>
        <p:grpSpPr>
          <a:xfrm>
            <a:off x="1787974" y="4484069"/>
            <a:ext cx="2124376" cy="1192213"/>
            <a:chOff x="3010760" y="4153701"/>
            <a:chExt cx="2124376" cy="1192213"/>
          </a:xfrm>
        </p:grpSpPr>
        <p:grpSp>
          <p:nvGrpSpPr>
            <p:cNvPr id="84" name="Group 54">
              <a:extLst>
                <a:ext uri="{FF2B5EF4-FFF2-40B4-BE49-F238E27FC236}">
                  <a16:creationId xmlns:a16="http://schemas.microsoft.com/office/drawing/2014/main" id="{87402B1F-108E-4E27-9417-85B7F47773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0760" y="4153701"/>
              <a:ext cx="2124376" cy="1192213"/>
              <a:chOff x="1572" y="1560"/>
              <a:chExt cx="1182" cy="751"/>
            </a:xfrm>
          </p:grpSpPr>
          <p:sp>
            <p:nvSpPr>
              <p:cNvPr id="85" name="Freeform 55">
                <a:extLst>
                  <a:ext uri="{FF2B5EF4-FFF2-40B4-BE49-F238E27FC236}">
                    <a16:creationId xmlns:a16="http://schemas.microsoft.com/office/drawing/2014/main" id="{40D62624-5BAF-4BB3-A410-7CCA038D7C0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572" y="1866"/>
                <a:ext cx="29" cy="276"/>
              </a:xfrm>
              <a:custGeom>
                <a:avLst/>
                <a:gdLst>
                  <a:gd name="T0" fmla="*/ 0 w 1"/>
                  <a:gd name="T1" fmla="*/ 0 h 540"/>
                  <a:gd name="T2" fmla="*/ 0 w 1"/>
                  <a:gd name="T3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540">
                    <a:moveTo>
                      <a:pt x="0" y="0"/>
                    </a:moveTo>
                    <a:lnTo>
                      <a:pt x="0" y="54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" name="Line 56">
                <a:extLst>
                  <a:ext uri="{FF2B5EF4-FFF2-40B4-BE49-F238E27FC236}">
                    <a16:creationId xmlns:a16="http://schemas.microsoft.com/office/drawing/2014/main" id="{A5A24B51-860B-4E2B-A054-ADF469DA8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5" y="1560"/>
                <a:ext cx="7" cy="573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8" name="Text Box 58">
                <a:extLst>
                  <a:ext uri="{FF2B5EF4-FFF2-40B4-BE49-F238E27FC236}">
                    <a16:creationId xmlns:a16="http://schemas.microsoft.com/office/drawing/2014/main" id="{0A5CFA42-A9DF-4A21-A8F8-67D2D72921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0" y="2098"/>
                <a:ext cx="1094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 eaLnBrk="1" hangingPunct="1"/>
                <a:r>
                  <a:rPr lang="zh-CN" alt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旋合长度：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20mm</a:t>
                </a:r>
                <a:endParaRPr lang="zh-CN" altLang="en-US" sz="16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40B0BBA4-880F-403D-8B40-B0F3220F0FC3}"/>
                </a:ext>
              </a:extLst>
            </p:cNvPr>
            <p:cNvCxnSpPr>
              <a:cxnSpLocks/>
            </p:cNvCxnSpPr>
            <p:nvPr/>
          </p:nvCxnSpPr>
          <p:spPr>
            <a:xfrm>
              <a:off x="3066746" y="4967300"/>
              <a:ext cx="1826385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C0E492F-4B90-4420-B27E-FA5CF07650AD}"/>
              </a:ext>
            </a:extLst>
          </p:cNvPr>
          <p:cNvGrpSpPr/>
          <p:nvPr/>
        </p:nvGrpSpPr>
        <p:grpSpPr>
          <a:xfrm>
            <a:off x="1100183" y="2691335"/>
            <a:ext cx="2603500" cy="819388"/>
            <a:chOff x="5072892" y="1538304"/>
            <a:chExt cx="2482449" cy="819388"/>
          </a:xfrm>
        </p:grpSpPr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B434C3B0-D14D-4B55-941F-026E6EC3728F}"/>
                </a:ext>
              </a:extLst>
            </p:cNvPr>
            <p:cNvCxnSpPr/>
            <p:nvPr/>
          </p:nvCxnSpPr>
          <p:spPr>
            <a:xfrm>
              <a:off x="5084630" y="2064729"/>
              <a:ext cx="0" cy="2929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>
              <a:extLst>
                <a:ext uri="{FF2B5EF4-FFF2-40B4-BE49-F238E27FC236}">
                  <a16:creationId xmlns:a16="http://schemas.microsoft.com/office/drawing/2014/main" id="{6B1D5054-D424-4EB5-828B-E7E3DFD489B9}"/>
                </a:ext>
              </a:extLst>
            </p:cNvPr>
            <p:cNvCxnSpPr/>
            <p:nvPr/>
          </p:nvCxnSpPr>
          <p:spPr>
            <a:xfrm>
              <a:off x="7555341" y="2064729"/>
              <a:ext cx="0" cy="2929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3E6CB376-927D-4AD5-86B7-0795AE392744}"/>
                </a:ext>
              </a:extLst>
            </p:cNvPr>
            <p:cNvCxnSpPr>
              <a:cxnSpLocks/>
            </p:cNvCxnSpPr>
            <p:nvPr/>
          </p:nvCxnSpPr>
          <p:spPr>
            <a:xfrm>
              <a:off x="5072892" y="2211210"/>
              <a:ext cx="2482449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36129ABE-42B8-4EA9-A0E9-7454944553EF}"/>
                </a:ext>
              </a:extLst>
            </p:cNvPr>
            <p:cNvSpPr txBox="1"/>
            <p:nvPr/>
          </p:nvSpPr>
          <p:spPr>
            <a:xfrm>
              <a:off x="5646502" y="1538304"/>
              <a:ext cx="1771093" cy="414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外螺纹：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30mm</a:t>
              </a:r>
              <a:endPara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0B9EE4E-389A-433D-B1A8-66B5D4D72387}"/>
              </a:ext>
            </a:extLst>
          </p:cNvPr>
          <p:cNvGrpSpPr/>
          <p:nvPr/>
        </p:nvGrpSpPr>
        <p:grpSpPr>
          <a:xfrm>
            <a:off x="1843960" y="2136993"/>
            <a:ext cx="2372520" cy="1480322"/>
            <a:chOff x="5072892" y="1692805"/>
            <a:chExt cx="2121241" cy="1480322"/>
          </a:xfrm>
        </p:grpSpPr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F90C288F-6DC0-4DA3-A426-BA92D3CD2E14}"/>
                </a:ext>
              </a:extLst>
            </p:cNvPr>
            <p:cNvCxnSpPr/>
            <p:nvPr/>
          </p:nvCxnSpPr>
          <p:spPr>
            <a:xfrm>
              <a:off x="5084630" y="2064729"/>
              <a:ext cx="0" cy="2929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6283C86E-E7A8-4015-A18B-A727580DEC21}"/>
                </a:ext>
              </a:extLst>
            </p:cNvPr>
            <p:cNvCxnSpPr>
              <a:cxnSpLocks/>
            </p:cNvCxnSpPr>
            <p:nvPr/>
          </p:nvCxnSpPr>
          <p:spPr>
            <a:xfrm>
              <a:off x="7182758" y="2047266"/>
              <a:ext cx="11375" cy="112586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9D05375E-5127-438A-98F1-781A343D577C}"/>
                </a:ext>
              </a:extLst>
            </p:cNvPr>
            <p:cNvCxnSpPr>
              <a:cxnSpLocks/>
            </p:cNvCxnSpPr>
            <p:nvPr/>
          </p:nvCxnSpPr>
          <p:spPr>
            <a:xfrm>
              <a:off x="5072892" y="2211210"/>
              <a:ext cx="2115553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F84721D9-0851-4E13-A42B-63B7E44170D1}"/>
                </a:ext>
              </a:extLst>
            </p:cNvPr>
            <p:cNvSpPr txBox="1"/>
            <p:nvPr/>
          </p:nvSpPr>
          <p:spPr>
            <a:xfrm>
              <a:off x="5388245" y="1692805"/>
              <a:ext cx="1771093" cy="414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内螺纹：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30mm</a:t>
              </a:r>
              <a:endPara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BC6DF6C2-51A4-4FEC-AC9D-2E90A8D3DF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24" t="29030" r="10792" b="19164"/>
          <a:stretch/>
        </p:blipFill>
        <p:spPr>
          <a:xfrm>
            <a:off x="5292011" y="3254559"/>
            <a:ext cx="3720678" cy="15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3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7-1(5)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根据标注的螺纹代号，查表并说明螺纹的各要素。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E8F0F6-B95D-4C1B-89F4-519CE41CF1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83" t="14898" r="14864" b="12963"/>
          <a:stretch/>
        </p:blipFill>
        <p:spPr>
          <a:xfrm rot="5400000">
            <a:off x="-123265" y="2649081"/>
            <a:ext cx="4270372" cy="29849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1615C88-58C3-45CA-A26E-4C6756CEDD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82" t="27121" r="22622" b="19630"/>
          <a:stretch/>
        </p:blipFill>
        <p:spPr>
          <a:xfrm>
            <a:off x="4914152" y="2045136"/>
            <a:ext cx="2945619" cy="423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53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7621895-CDF4-4F40-9346-6C6B3D53B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26" y="1883984"/>
            <a:ext cx="7619532" cy="449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63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6853603" y="4669055"/>
            <a:ext cx="105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蔺煜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A0A81AC-9272-444B-9373-B49E07DE63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86" t="17356" r="7755" b="18624"/>
          <a:stretch/>
        </p:blipFill>
        <p:spPr>
          <a:xfrm>
            <a:off x="276679" y="1501099"/>
            <a:ext cx="3713533" cy="198823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C0AB1C9-C642-4879-9248-1D17007815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77" t="18449" r="23069" b="7096"/>
          <a:stretch/>
        </p:blipFill>
        <p:spPr>
          <a:xfrm rot="16200000">
            <a:off x="5724993" y="347009"/>
            <a:ext cx="1988238" cy="42964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B4A76CE-58ED-4049-B10E-B4143C0695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741" t="29450" r="7754" b="20385"/>
          <a:stretch/>
        </p:blipFill>
        <p:spPr>
          <a:xfrm>
            <a:off x="274485" y="3637351"/>
            <a:ext cx="5691749" cy="227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838036" y="6045982"/>
            <a:ext cx="105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李明健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814D1C8-7079-415C-B3E0-6AAF5DB2A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1559368"/>
            <a:ext cx="3873124" cy="42618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2E681CC-7C4A-4D5D-8BA7-EAC28876E7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12" r="3056"/>
          <a:stretch/>
        </p:blipFill>
        <p:spPr>
          <a:xfrm>
            <a:off x="4291341" y="1559368"/>
            <a:ext cx="4567705" cy="426182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BD89399-405C-4A28-B2C9-C18F6669FF63}"/>
              </a:ext>
            </a:extLst>
          </p:cNvPr>
          <p:cNvSpPr txBox="1"/>
          <p:nvPr/>
        </p:nvSpPr>
        <p:spPr>
          <a:xfrm>
            <a:off x="6399473" y="6024949"/>
            <a:ext cx="105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何奇涛</a:t>
            </a:r>
          </a:p>
        </p:txBody>
      </p:sp>
    </p:spTree>
    <p:extLst>
      <p:ext uri="{BB962C8B-B14F-4D97-AF65-F5344CB8AC3E}">
        <p14:creationId xmlns:p14="http://schemas.microsoft.com/office/powerpoint/2010/main" val="2294016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2946</TotalTime>
  <Words>335</Words>
  <Application>Microsoft Office PowerPoint</Application>
  <PresentationFormat>全屏显示(4:3)</PresentationFormat>
  <Paragraphs>66</Paragraphs>
  <Slides>13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华文楷体</vt:lpstr>
      <vt:lpstr>宋体</vt:lpstr>
      <vt:lpstr>Arial</vt:lpstr>
      <vt:lpstr>Calibri</vt:lpstr>
      <vt:lpstr>Calibri Light</vt:lpstr>
      <vt:lpstr>Times New Roman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157</cp:revision>
  <dcterms:created xsi:type="dcterms:W3CDTF">2021-10-15T00:52:00Z</dcterms:created>
  <dcterms:modified xsi:type="dcterms:W3CDTF">2024-12-20T02:48:04Z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