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321" r:id="rId3"/>
    <p:sldId id="335" r:id="rId4"/>
    <p:sldId id="340" r:id="rId5"/>
    <p:sldId id="304" r:id="rId6"/>
    <p:sldId id="331" r:id="rId7"/>
    <p:sldId id="332" r:id="rId8"/>
    <p:sldId id="333" r:id="rId9"/>
    <p:sldId id="341" r:id="rId10"/>
    <p:sldId id="320" r:id="rId11"/>
    <p:sldId id="337" r:id="rId12"/>
    <p:sldId id="338" r:id="rId13"/>
    <p:sldId id="339" r:id="rId14"/>
    <p:sldId id="287" r:id="rId15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B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2024/12/05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2024/12/05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2024/12/05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2024/12/05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2024/12/05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2024/12/05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2024/12/05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2024/12/05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2024/12/05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2024/12/05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2024/12/05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2024/12/05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2024/12/05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444009" y="216038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课后习题常见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错误总结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5518349" y="1747174"/>
            <a:ext cx="3427243" cy="2532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圆角的绘制：注意长短轴的方向，连接线段要平滑；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圆孔的绘制，根据厚度可知，后面半个椭圆有部分可见；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不可见的部分无需再绘制。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9D7FFBA-DD42-42A1-BAA2-CF4A49604A6E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6-1(1)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根据所给视图画出正等轴测图。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FE8FC96-1F1F-485A-9FD9-D1665D9D5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32" y="1983986"/>
            <a:ext cx="3189242" cy="236719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573755D-EEF7-432B-B8A9-6D612DF43C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963" t="40555" r="13457" b="12917"/>
          <a:stretch/>
        </p:blipFill>
        <p:spPr>
          <a:xfrm>
            <a:off x="3209896" y="2021651"/>
            <a:ext cx="2004195" cy="2253037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64011D71-C1FC-4D69-A809-93BB5F665FB4}"/>
              </a:ext>
            </a:extLst>
          </p:cNvPr>
          <p:cNvSpPr txBox="1"/>
          <p:nvPr/>
        </p:nvSpPr>
        <p:spPr>
          <a:xfrm>
            <a:off x="4023748" y="2528332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可见</a:t>
            </a:r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AE8A6CA7-7A0A-4B0D-AF5E-75A7B287928C}"/>
              </a:ext>
            </a:extLst>
          </p:cNvPr>
          <p:cNvCxnSpPr>
            <a:cxnSpLocks/>
          </p:cNvCxnSpPr>
          <p:nvPr/>
        </p:nvCxnSpPr>
        <p:spPr>
          <a:xfrm flipV="1">
            <a:off x="3753272" y="2847022"/>
            <a:ext cx="331964" cy="1668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27E63CD2-7CE3-42C2-B360-E7774EB925D9}"/>
              </a:ext>
            </a:extLst>
          </p:cNvPr>
          <p:cNvGrpSpPr/>
          <p:nvPr/>
        </p:nvGrpSpPr>
        <p:grpSpPr>
          <a:xfrm>
            <a:off x="505514" y="4389040"/>
            <a:ext cx="2128446" cy="2252820"/>
            <a:chOff x="340702" y="4389040"/>
            <a:chExt cx="2128446" cy="2252820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5C7CD808-B09E-4F72-AD0B-FA2C3373BD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51004" r="13310" b="4255"/>
            <a:stretch/>
          </p:blipFill>
          <p:spPr>
            <a:xfrm>
              <a:off x="340702" y="4389040"/>
              <a:ext cx="2057400" cy="1887695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0AD8A274-0F70-4D66-9320-7CF6F7A3CFFB}"/>
                </a:ext>
              </a:extLst>
            </p:cNvPr>
            <p:cNvSpPr txBox="1"/>
            <p:nvPr/>
          </p:nvSpPr>
          <p:spPr>
            <a:xfrm>
              <a:off x="519453" y="6272528"/>
              <a:ext cx="19496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长短轴方向错误</a:t>
              </a:r>
              <a:endParaRPr 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7B6B2B9C-3CF7-4EDD-9147-AD9042AEF2CF}"/>
              </a:ext>
            </a:extLst>
          </p:cNvPr>
          <p:cNvGrpSpPr/>
          <p:nvPr/>
        </p:nvGrpSpPr>
        <p:grpSpPr>
          <a:xfrm>
            <a:off x="3070203" y="4381404"/>
            <a:ext cx="2283579" cy="2260456"/>
            <a:chOff x="2837489" y="4388822"/>
            <a:chExt cx="2283579" cy="2260456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DD9CBB38-826B-4DC9-9F4E-FDA61A81A3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954" t="49369" r="6505" b="3151"/>
            <a:stretch/>
          </p:blipFill>
          <p:spPr>
            <a:xfrm>
              <a:off x="2988602" y="4388822"/>
              <a:ext cx="1894116" cy="1891124"/>
            </a:xfrm>
            <a:prstGeom prst="rect">
              <a:avLst/>
            </a:prstGeom>
          </p:spPr>
        </p:pic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1AF906F8-0101-4E3E-AF01-24CA34F0103D}"/>
                </a:ext>
              </a:extLst>
            </p:cNvPr>
            <p:cNvSpPr txBox="1"/>
            <p:nvPr/>
          </p:nvSpPr>
          <p:spPr>
            <a:xfrm>
              <a:off x="2837489" y="6279946"/>
              <a:ext cx="22835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未画后面的半个椭圆</a:t>
              </a:r>
              <a:endParaRPr 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1286FED-5152-46F9-AD35-B72A723D2FD2}"/>
              </a:ext>
            </a:extLst>
          </p:cNvPr>
          <p:cNvGrpSpPr/>
          <p:nvPr/>
        </p:nvGrpSpPr>
        <p:grpSpPr>
          <a:xfrm>
            <a:off x="5624822" y="4388822"/>
            <a:ext cx="2283579" cy="2230619"/>
            <a:chOff x="5473463" y="4373381"/>
            <a:chExt cx="2283579" cy="2230619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4B398C92-5A80-45F4-99C0-A755F4ED73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376" t="48595" r="11157" b="7313"/>
            <a:stretch/>
          </p:blipFill>
          <p:spPr>
            <a:xfrm>
              <a:off x="5518349" y="4373381"/>
              <a:ext cx="2057401" cy="1886922"/>
            </a:xfrm>
            <a:prstGeom prst="rect">
              <a:avLst/>
            </a:prstGeom>
          </p:spPr>
        </p:pic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C309782D-8731-412B-B6D3-40C322D4D731}"/>
                </a:ext>
              </a:extLst>
            </p:cNvPr>
            <p:cNvSpPr txBox="1"/>
            <p:nvPr/>
          </p:nvSpPr>
          <p:spPr>
            <a:xfrm>
              <a:off x="5473463" y="6234668"/>
              <a:ext cx="22835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绘制了不可见部分</a:t>
              </a:r>
              <a:endParaRPr 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7975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4883460" y="1825998"/>
            <a:ext cx="3805421" cy="2532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轴向伸缩系数，应取为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不要漏画底部方槽的线；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上面的圆顶需平滑连接；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④ 根据厚度可知，圆孔部分后面的椭圆均不可见，无需绘制。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9D7FFBA-DD42-42A1-BAA2-CF4A49604A6E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6-1(4)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根据所给视图画出正等轴测图。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B27441D-F4FC-4655-93ED-CB3C553C9B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87" r="52967" b="43520"/>
          <a:stretch/>
        </p:blipFill>
        <p:spPr>
          <a:xfrm>
            <a:off x="276679" y="1859994"/>
            <a:ext cx="1688896" cy="2532745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B19E54DE-2BFC-4E2B-9B9F-444DDDA02DD4}"/>
              </a:ext>
            </a:extLst>
          </p:cNvPr>
          <p:cNvGrpSpPr/>
          <p:nvPr/>
        </p:nvGrpSpPr>
        <p:grpSpPr>
          <a:xfrm>
            <a:off x="2688952" y="4415836"/>
            <a:ext cx="1604982" cy="2178156"/>
            <a:chOff x="360593" y="4426735"/>
            <a:chExt cx="1604982" cy="2178156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C5E18CE-2F85-4797-BBD0-66BF407FA2A0}"/>
                </a:ext>
              </a:extLst>
            </p:cNvPr>
            <p:cNvSpPr txBox="1"/>
            <p:nvPr/>
          </p:nvSpPr>
          <p:spPr>
            <a:xfrm>
              <a:off x="650839" y="6235559"/>
              <a:ext cx="1314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漏画线段</a:t>
              </a:r>
              <a:endParaRPr 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7B955BB-733E-4F64-9C50-69AFDCAEE7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250" t="50000" r="15135" b="5890"/>
            <a:stretch/>
          </p:blipFill>
          <p:spPr>
            <a:xfrm>
              <a:off x="360593" y="4426735"/>
              <a:ext cx="1604982" cy="1807934"/>
            </a:xfrm>
            <a:prstGeom prst="rect">
              <a:avLst/>
            </a:prstGeom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889A53A-624A-4E5F-91FE-B84A6B534786}"/>
              </a:ext>
            </a:extLst>
          </p:cNvPr>
          <p:cNvGrpSpPr/>
          <p:nvPr/>
        </p:nvGrpSpPr>
        <p:grpSpPr>
          <a:xfrm>
            <a:off x="2688952" y="1963525"/>
            <a:ext cx="2152241" cy="2325681"/>
            <a:chOff x="2473032" y="1982447"/>
            <a:chExt cx="2152241" cy="2325681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DDDAEE5-F305-4435-A3AB-9EF6D092EB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266" t="54628" r="27447" b="4725"/>
            <a:stretch/>
          </p:blipFill>
          <p:spPr>
            <a:xfrm>
              <a:off x="2473032" y="1982447"/>
              <a:ext cx="2036823" cy="2325681"/>
            </a:xfrm>
            <a:prstGeom prst="rect">
              <a:avLst/>
            </a:prstGeom>
          </p:spPr>
        </p:pic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DAAC13F-CB74-4151-BF8C-317F961C8134}"/>
                </a:ext>
              </a:extLst>
            </p:cNvPr>
            <p:cNvSpPr txBox="1"/>
            <p:nvPr/>
          </p:nvSpPr>
          <p:spPr>
            <a:xfrm>
              <a:off x="3396388" y="3826667"/>
              <a:ext cx="1228885" cy="361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不要漏画此线</a:t>
              </a:r>
            </a:p>
          </p:txBody>
        </p: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6108A5D4-C245-4E38-92A7-DD6952FC9CF7}"/>
                </a:ext>
              </a:extLst>
            </p:cNvPr>
            <p:cNvCxnSpPr>
              <a:cxnSpLocks/>
            </p:cNvCxnSpPr>
            <p:nvPr/>
          </p:nvCxnSpPr>
          <p:spPr>
            <a:xfrm>
              <a:off x="3928697" y="3563697"/>
              <a:ext cx="0" cy="37798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A699CA22-EAF4-4FDC-810C-573D083955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948" t="50000" r="21694" b="13068"/>
          <a:stretch/>
        </p:blipFill>
        <p:spPr>
          <a:xfrm>
            <a:off x="321109" y="4415085"/>
            <a:ext cx="1806005" cy="1814233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0043EA6A-7563-45E5-AEE1-3A1501EE7D18}"/>
              </a:ext>
            </a:extLst>
          </p:cNvPr>
          <p:cNvSpPr txBox="1"/>
          <p:nvPr/>
        </p:nvSpPr>
        <p:spPr>
          <a:xfrm>
            <a:off x="486016" y="6225659"/>
            <a:ext cx="1641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伸缩系数错误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022DE729-FC31-422C-B2F6-5C78D718DBF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063" t="46298" r="5659" b="5202"/>
          <a:stretch/>
        </p:blipFill>
        <p:spPr>
          <a:xfrm>
            <a:off x="4891687" y="4413235"/>
            <a:ext cx="1794374" cy="1814233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0E91CDAA-4244-4676-9026-E8256323B588}"/>
              </a:ext>
            </a:extLst>
          </p:cNvPr>
          <p:cNvSpPr txBox="1"/>
          <p:nvPr/>
        </p:nvSpPr>
        <p:spPr>
          <a:xfrm>
            <a:off x="4883460" y="6243768"/>
            <a:ext cx="2141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圆顶表面不光滑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461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9D7FFBA-DD42-42A1-BAA2-CF4A49604A6E}"/>
              </a:ext>
            </a:extLst>
          </p:cNvPr>
          <p:cNvSpPr txBox="1"/>
          <p:nvPr/>
        </p:nvSpPr>
        <p:spPr>
          <a:xfrm>
            <a:off x="519453" y="1456666"/>
            <a:ext cx="3191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作业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27E791B-F9C8-4A9C-AE12-D70D9EB27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447" y="1825998"/>
            <a:ext cx="3103419" cy="243321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E7727E1-9026-44A1-AD72-3D87A3303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25998"/>
            <a:ext cx="3532339" cy="243321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CA2107E-A61C-469F-A997-9D3E46CB0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222" y="4453195"/>
            <a:ext cx="3836615" cy="196211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BE782B9-CFCF-4237-AC12-E4D9EF0ED3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4522606"/>
            <a:ext cx="3422028" cy="1659786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DCD531D8-E5A9-4023-B83A-30FB19CA775B}"/>
              </a:ext>
            </a:extLst>
          </p:cNvPr>
          <p:cNvSpPr txBox="1"/>
          <p:nvPr/>
        </p:nvSpPr>
        <p:spPr>
          <a:xfrm>
            <a:off x="1381005" y="4253484"/>
            <a:ext cx="1634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形状明显错误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C1729A6-C40A-423A-B563-8284C8EEFBEA}"/>
              </a:ext>
            </a:extLst>
          </p:cNvPr>
          <p:cNvSpPr txBox="1"/>
          <p:nvPr/>
        </p:nvSpPr>
        <p:spPr>
          <a:xfrm>
            <a:off x="7780618" y="3889879"/>
            <a:ext cx="126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漏画线段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6A1EBE2B-7C7B-46B6-9E44-DC5273597C8E}"/>
              </a:ext>
            </a:extLst>
          </p:cNvPr>
          <p:cNvCxnSpPr>
            <a:cxnSpLocks/>
          </p:cNvCxnSpPr>
          <p:nvPr/>
        </p:nvCxnSpPr>
        <p:spPr>
          <a:xfrm>
            <a:off x="7548544" y="3828669"/>
            <a:ext cx="232074" cy="29057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6BD9A978-52F7-417F-9D68-19665ACC4149}"/>
              </a:ext>
            </a:extLst>
          </p:cNvPr>
          <p:cNvSpPr txBox="1"/>
          <p:nvPr/>
        </p:nvSpPr>
        <p:spPr>
          <a:xfrm>
            <a:off x="1341675" y="6234668"/>
            <a:ext cx="1634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线段颜色过浅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1986748-CDD6-42B3-97E3-FE056627C1AF}"/>
              </a:ext>
            </a:extLst>
          </p:cNvPr>
          <p:cNvSpPr txBox="1"/>
          <p:nvPr/>
        </p:nvSpPr>
        <p:spPr>
          <a:xfrm>
            <a:off x="5794431" y="6209615"/>
            <a:ext cx="1634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线段过粗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799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5-3(2)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画出制定位置断面图。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DC4D691-BFE7-43CF-A6E8-0EB03C0EC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59" y="1876104"/>
            <a:ext cx="7150132" cy="459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09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6-1(1)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根据所给视图画出正等轴测图。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007F286-65B2-47D0-B654-9AB116509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387314"/>
            <a:ext cx="79248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45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6-1(1)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根据所给视图画出正等轴测图。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8CDB37E-A18D-42F1-A67B-474AC6103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2109667"/>
            <a:ext cx="834390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6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6-1(4)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根据所给视图画出正等轴测图。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BC7BD96-6017-4AFD-977F-315828082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296" y="1749935"/>
            <a:ext cx="3588310" cy="476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690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296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作业（优秀作业）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97F9412-8199-4E34-9589-43CA1AB4C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2388422"/>
            <a:ext cx="4224300" cy="228322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28A2291-524C-425F-BEF0-9A4655B98D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86" r="10722"/>
          <a:stretch/>
        </p:blipFill>
        <p:spPr>
          <a:xfrm>
            <a:off x="4643023" y="2388422"/>
            <a:ext cx="4314548" cy="229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748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215915" y="4781520"/>
            <a:ext cx="124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许桂冰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AF81A3A-2082-408A-8852-7010A77879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058" t="13466" r="9806" b="507"/>
          <a:stretch/>
        </p:blipFill>
        <p:spPr>
          <a:xfrm>
            <a:off x="276679" y="1605678"/>
            <a:ext cx="4091136" cy="274440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ECF9D37-BFA8-41E7-986F-45E7B51BBC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932" t="59289" r="23092" b="14175"/>
          <a:stretch/>
        </p:blipFill>
        <p:spPr>
          <a:xfrm>
            <a:off x="6012319" y="4385125"/>
            <a:ext cx="2422555" cy="197123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CDCC0AC-CD8F-4FCF-992C-9EDCBD5993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11" t="13237" r="1287" b="8835"/>
          <a:stretch/>
        </p:blipFill>
        <p:spPr>
          <a:xfrm rot="16200000">
            <a:off x="5076529" y="989363"/>
            <a:ext cx="2744406" cy="397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4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567399" y="5243869"/>
            <a:ext cx="124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宋承骏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69F05F3-1050-4BFA-A928-36F4CD6132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9" t="15437" r="13582" b="8964"/>
          <a:stretch/>
        </p:blipFill>
        <p:spPr>
          <a:xfrm rot="16200000">
            <a:off x="1011294" y="1138284"/>
            <a:ext cx="2578088" cy="40473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3F4EF90-C65A-46C6-9D0F-C11591EFB8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66" t="63800" r="9266" b="8476"/>
          <a:stretch/>
        </p:blipFill>
        <p:spPr>
          <a:xfrm>
            <a:off x="6208257" y="4518614"/>
            <a:ext cx="2510122" cy="151861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3722215-208B-4F85-9755-4CBE0595D9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404" t="982" r="8772" b="11988"/>
          <a:stretch/>
        </p:blipFill>
        <p:spPr>
          <a:xfrm>
            <a:off x="4462026" y="1872898"/>
            <a:ext cx="4256353" cy="257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705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546901" y="5052394"/>
            <a:ext cx="124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刘鸣扬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26D110B-0FA1-46EE-B449-089610CCE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1589872"/>
            <a:ext cx="4082257" cy="311249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20015AC-49EB-44B3-AE3C-E84855437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8936" y="1823560"/>
            <a:ext cx="3777591" cy="264511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AC8F2D5-F123-4358-B1E5-A19AE8DB98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477" y="4554062"/>
            <a:ext cx="1771314" cy="193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9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4007828" y="5047574"/>
            <a:ext cx="124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唐艺恒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48FDF0F-32C8-4B15-B6BF-BF3C9193C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1744907"/>
            <a:ext cx="4197667" cy="285423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48C416B-8A94-4E52-B651-59A1A1DBE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978" y="1958250"/>
            <a:ext cx="1761944" cy="268412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434F9EE-D97D-44B0-80B3-5F0F3E884B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0798" y="2846116"/>
            <a:ext cx="2470205" cy="186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41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2276776" y="282069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谢谢！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1971</TotalTime>
  <Words>342</Words>
  <Application>Microsoft Office PowerPoint</Application>
  <PresentationFormat>全屏显示(4:3)</PresentationFormat>
  <Paragraphs>60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华文楷体</vt:lpstr>
      <vt:lpstr>宋体</vt:lpstr>
      <vt:lpstr>Arial</vt:lpstr>
      <vt:lpstr>Calibri</vt:lpstr>
      <vt:lpstr>Calibri Light</vt:lpstr>
      <vt:lpstr>Times New Roman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美婷 胡</cp:lastModifiedBy>
  <cp:revision>144</cp:revision>
  <dcterms:created xsi:type="dcterms:W3CDTF">2021-10-15T00:52:00Z</dcterms:created>
  <dcterms:modified xsi:type="dcterms:W3CDTF">2024-12-05T15:44:13Z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