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330" r:id="rId3"/>
    <p:sldId id="321" r:id="rId4"/>
    <p:sldId id="339" r:id="rId5"/>
    <p:sldId id="340" r:id="rId6"/>
    <p:sldId id="341" r:id="rId7"/>
    <p:sldId id="342" r:id="rId8"/>
    <p:sldId id="304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46" r:id="rId17"/>
    <p:sldId id="320" r:id="rId18"/>
    <p:sldId id="345" r:id="rId19"/>
    <p:sldId id="344" r:id="rId20"/>
    <p:sldId id="347" r:id="rId21"/>
    <p:sldId id="287" r:id="rId22"/>
  </p:sldIdLst>
  <p:sldSz cx="9144000" cy="6858000" type="screen4x3"/>
  <p:notesSz cx="6858000" cy="9144000"/>
  <p:custDataLst>
    <p:tags r:id="rId2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FBF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82" autoAdjust="0"/>
  </p:normalViewPr>
  <p:slideViewPr>
    <p:cSldViewPr snapToGrid="0">
      <p:cViewPr varScale="1">
        <p:scale>
          <a:sx n="107" d="100"/>
          <a:sy n="107" d="100"/>
        </p:scale>
        <p:origin x="17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5DA19-C715-408C-8A0D-8C40CF3C0ACA}" type="datetimeFigureOut">
              <a:rPr lang="zh-CN" altLang="en-US" smtClean="0"/>
              <a:t>2024/11/07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9B75E-E20A-44BF-B2A6-12600C686B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944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11F37-90C2-4E85-BE7D-E917F8105DDE}" type="datetime1">
              <a:rPr lang="zh-CN" altLang="en-US" smtClean="0"/>
              <a:t>2024/11/07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3603" y="6276735"/>
            <a:ext cx="2057400" cy="365125"/>
          </a:xfrm>
        </p:spPr>
        <p:txBody>
          <a:bodyPr/>
          <a:lstStyle>
            <a:lvl1pPr>
              <a:defRPr sz="1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15-7F73-48ED-A312-1A0B0529E50D}" type="datetime1">
              <a:rPr lang="zh-CN" altLang="en-US" smtClean="0"/>
              <a:t>2024/11/07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BD24-56A5-4986-B1C3-F520B99CC2A8}" type="datetime1">
              <a:rPr lang="zh-CN" altLang="en-US" smtClean="0"/>
              <a:t>2024/11/07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1C321-70BC-4F1D-9248-E1D68FB53768}" type="datetime1">
              <a:rPr lang="zh-CN" altLang="en-US" smtClean="0"/>
              <a:t>2024/11/07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123A-45AC-4858-9F1E-3CE2F6C2481B}" type="datetime1">
              <a:rPr lang="zh-CN" altLang="en-US" smtClean="0"/>
              <a:t>2024/11/07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3B3E-AD46-4B81-99A4-BF6B23210DA9}" type="datetime1">
              <a:rPr lang="zh-CN" altLang="en-US" smtClean="0"/>
              <a:t>2024/11/07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09253-167D-4FC6-84B4-48694F6C9347}" type="datetime1">
              <a:rPr lang="zh-CN" altLang="en-US" smtClean="0"/>
              <a:t>2024/11/07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28C18-2FFC-4732-8E1A-CEBAC7AE44C3}" type="datetime1">
              <a:rPr lang="zh-CN" altLang="en-US" smtClean="0"/>
              <a:t>2024/11/07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91F6-CD84-4D7B-86ED-5B478C791AC9}" type="datetime1">
              <a:rPr lang="zh-CN" altLang="en-US" smtClean="0"/>
              <a:t>2024/11/07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60B1-0F1B-47E6-A52E-94431908C7E6}" type="datetime1">
              <a:rPr lang="zh-CN" altLang="en-US" smtClean="0"/>
              <a:t>2024/11/07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CEFF-AF99-4FBB-9497-5FBDBB1E9AB3}" type="datetime1">
              <a:rPr lang="zh-CN" altLang="en-US" smtClean="0"/>
              <a:t>2024/11/07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34B1F-3F01-48AD-92F8-348133E8D12E}" type="datetime1">
              <a:rPr lang="zh-CN" altLang="en-US" smtClean="0"/>
              <a:t>2024/11/07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1444009" y="2160380"/>
            <a:ext cx="38779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课后习题常见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错误总结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3153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、共性问题：读题不仔细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4E96A1D-316D-481B-A511-3D30958532D1}"/>
              </a:ext>
            </a:extLst>
          </p:cNvPr>
          <p:cNvSpPr txBox="1"/>
          <p:nvPr/>
        </p:nvSpPr>
        <p:spPr>
          <a:xfrm>
            <a:off x="5376868" y="3690780"/>
            <a:ext cx="1769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未补画俯视图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C980054-D596-44B6-96F1-8A51305A3D72}"/>
              </a:ext>
            </a:extLst>
          </p:cNvPr>
          <p:cNvSpPr txBox="1"/>
          <p:nvPr/>
        </p:nvSpPr>
        <p:spPr>
          <a:xfrm>
            <a:off x="1373350" y="6165891"/>
            <a:ext cx="1769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未补画正视图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02B620C-CA7E-428F-9AF1-DFDF619C985D}"/>
              </a:ext>
            </a:extLst>
          </p:cNvPr>
          <p:cNvSpPr txBox="1"/>
          <p:nvPr/>
        </p:nvSpPr>
        <p:spPr>
          <a:xfrm>
            <a:off x="5420140" y="6276735"/>
            <a:ext cx="1769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未补画左视图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7BDA5ECA-FDA5-418A-9CC9-084697E27EBB}"/>
              </a:ext>
            </a:extLst>
          </p:cNvPr>
          <p:cNvGrpSpPr/>
          <p:nvPr/>
        </p:nvGrpSpPr>
        <p:grpSpPr>
          <a:xfrm>
            <a:off x="4446886" y="1689405"/>
            <a:ext cx="3629639" cy="1935964"/>
            <a:chOff x="443368" y="1865660"/>
            <a:chExt cx="3629639" cy="193596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408DF5D0-2D51-4668-9712-30730214DE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58" b="20363"/>
            <a:stretch/>
          </p:blipFill>
          <p:spPr>
            <a:xfrm>
              <a:off x="443368" y="1865660"/>
              <a:ext cx="3629639" cy="1935964"/>
            </a:xfrm>
            <a:prstGeom prst="rect">
              <a:avLst/>
            </a:prstGeom>
          </p:spPr>
        </p:pic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40C518CD-313C-49DE-91D0-3369B4A12DEB}"/>
                </a:ext>
              </a:extLst>
            </p:cNvPr>
            <p:cNvSpPr/>
            <p:nvPr/>
          </p:nvSpPr>
          <p:spPr>
            <a:xfrm>
              <a:off x="693723" y="2966637"/>
              <a:ext cx="1445796" cy="320963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9451E34-A630-48A1-AA96-D1D5C2D65EC2}"/>
              </a:ext>
            </a:extLst>
          </p:cNvPr>
          <p:cNvGrpSpPr/>
          <p:nvPr/>
        </p:nvGrpSpPr>
        <p:grpSpPr>
          <a:xfrm>
            <a:off x="443368" y="4165357"/>
            <a:ext cx="3734185" cy="2003899"/>
            <a:chOff x="4446887" y="1865661"/>
            <a:chExt cx="3629639" cy="1935960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AD7CA167-AF5E-4E5C-A02D-F8BACAFAF2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363"/>
            <a:stretch/>
          </p:blipFill>
          <p:spPr>
            <a:xfrm>
              <a:off x="4446887" y="1865661"/>
              <a:ext cx="3629639" cy="1935960"/>
            </a:xfrm>
            <a:prstGeom prst="rect">
              <a:avLst/>
            </a:prstGeom>
          </p:spPr>
        </p:pic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5E7BE28-8ACE-4397-BB13-2867C6A27C6A}"/>
                </a:ext>
              </a:extLst>
            </p:cNvPr>
            <p:cNvSpPr/>
            <p:nvPr/>
          </p:nvSpPr>
          <p:spPr>
            <a:xfrm>
              <a:off x="4766419" y="2624292"/>
              <a:ext cx="1154988" cy="320963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8B18233F-6F82-4968-90DE-B76A7BF594E4}"/>
              </a:ext>
            </a:extLst>
          </p:cNvPr>
          <p:cNvGrpSpPr/>
          <p:nvPr/>
        </p:nvGrpSpPr>
        <p:grpSpPr>
          <a:xfrm>
            <a:off x="4446886" y="4170956"/>
            <a:ext cx="3629640" cy="1994935"/>
            <a:chOff x="443367" y="4451237"/>
            <a:chExt cx="3629640" cy="1994935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CFBA764A-46A2-4F19-8307-DA7F604FB7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3" b="15171"/>
            <a:stretch/>
          </p:blipFill>
          <p:spPr>
            <a:xfrm>
              <a:off x="443367" y="4451237"/>
              <a:ext cx="3629640" cy="1994935"/>
            </a:xfrm>
            <a:prstGeom prst="rect">
              <a:avLst/>
            </a:prstGeom>
          </p:spPr>
        </p:pic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95E7BE28-8ACE-4397-BB13-2867C6A27C6A}"/>
                </a:ext>
              </a:extLst>
            </p:cNvPr>
            <p:cNvSpPr/>
            <p:nvPr/>
          </p:nvSpPr>
          <p:spPr>
            <a:xfrm>
              <a:off x="2472484" y="4901335"/>
              <a:ext cx="844499" cy="320963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9177E1B0-AD37-4AF3-8CB7-B7340521C467}"/>
              </a:ext>
            </a:extLst>
          </p:cNvPr>
          <p:cNvSpPr txBox="1"/>
          <p:nvPr/>
        </p:nvSpPr>
        <p:spPr>
          <a:xfrm>
            <a:off x="443368" y="1778403"/>
            <a:ext cx="3381380" cy="1286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补画视图中所缺的图线，应包括正视图、俯视图、左视图中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所有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缺少的图线。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332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C5E247E-B798-48D5-8617-E811A641042A}"/>
              </a:ext>
            </a:extLst>
          </p:cNvPr>
          <p:cNvSpPr txBox="1"/>
          <p:nvPr/>
        </p:nvSpPr>
        <p:spPr>
          <a:xfrm>
            <a:off x="6186330" y="2175931"/>
            <a:ext cx="2724673" cy="2948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① 两基本体堆叠或相交时，体的表面光滑过渡，此时平面与曲面、曲面与曲面相切。显然点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为切点，点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b1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b2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均不是切点。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AB694EA-6B8A-4E15-AA04-33E7B82B3E06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4-1(10)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根据轴测图，补画视图中所缺的图线。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269EE7B-B38A-4371-97DF-84730B556869}"/>
              </a:ext>
            </a:extLst>
          </p:cNvPr>
          <p:cNvGrpSpPr/>
          <p:nvPr/>
        </p:nvGrpSpPr>
        <p:grpSpPr>
          <a:xfrm>
            <a:off x="163557" y="2029018"/>
            <a:ext cx="5731216" cy="3441314"/>
            <a:chOff x="163557" y="2029018"/>
            <a:chExt cx="5731216" cy="3441314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B8ACC2D8-74F0-421B-8B53-6D40FFAE0569}"/>
                </a:ext>
              </a:extLst>
            </p:cNvPr>
            <p:cNvGrpSpPr/>
            <p:nvPr/>
          </p:nvGrpSpPr>
          <p:grpSpPr>
            <a:xfrm>
              <a:off x="163557" y="2029018"/>
              <a:ext cx="5731216" cy="3441314"/>
              <a:chOff x="163557" y="2029018"/>
              <a:chExt cx="5731216" cy="3441314"/>
            </a:xfrm>
          </p:grpSpPr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id="{0B8F3DEB-872D-4B1C-86C7-5A588A85231B}"/>
                  </a:ext>
                </a:extLst>
              </p:cNvPr>
              <p:cNvGrpSpPr/>
              <p:nvPr/>
            </p:nvGrpSpPr>
            <p:grpSpPr>
              <a:xfrm>
                <a:off x="163557" y="2029018"/>
                <a:ext cx="5731216" cy="3441314"/>
                <a:chOff x="756074" y="2211008"/>
                <a:chExt cx="6204020" cy="3680716"/>
              </a:xfrm>
            </p:grpSpPr>
            <p:pic>
              <p:nvPicPr>
                <p:cNvPr id="32" name="图片 31">
                  <a:extLst>
                    <a:ext uri="{FF2B5EF4-FFF2-40B4-BE49-F238E27FC236}">
                      <a16:creationId xmlns:a16="http://schemas.microsoft.com/office/drawing/2014/main" id="{8FED1E06-CA28-470E-8F7B-A6E3C66151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56074" y="2211008"/>
                  <a:ext cx="6204020" cy="3680716"/>
                </a:xfrm>
                <a:prstGeom prst="rect">
                  <a:avLst/>
                </a:prstGeom>
              </p:spPr>
            </p:pic>
            <p:sp>
              <p:nvSpPr>
                <p:cNvPr id="33" name="任意多边形: 形状 32">
                  <a:extLst>
                    <a:ext uri="{FF2B5EF4-FFF2-40B4-BE49-F238E27FC236}">
                      <a16:creationId xmlns:a16="http://schemas.microsoft.com/office/drawing/2014/main" id="{6A1C430C-3807-47E6-ABED-DA76CC071EC1}"/>
                    </a:ext>
                  </a:extLst>
                </p:cNvPr>
                <p:cNvSpPr/>
                <p:nvPr/>
              </p:nvSpPr>
              <p:spPr>
                <a:xfrm>
                  <a:off x="2828925" y="4321969"/>
                  <a:ext cx="109538" cy="614362"/>
                </a:xfrm>
                <a:custGeom>
                  <a:avLst/>
                  <a:gdLst>
                    <a:gd name="connsiteX0" fmla="*/ 109538 w 109538"/>
                    <a:gd name="connsiteY0" fmla="*/ 614362 h 614362"/>
                    <a:gd name="connsiteX1" fmla="*/ 0 w 109538"/>
                    <a:gd name="connsiteY1" fmla="*/ 0 h 614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9538" h="614362">
                      <a:moveTo>
                        <a:pt x="109538" y="614362"/>
                      </a:moveTo>
                      <a:lnTo>
                        <a:pt x="0" y="0"/>
                      </a:lnTo>
                    </a:path>
                  </a:pathLst>
                </a:cu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" name="任意多边形: 形状 33">
                  <a:extLst>
                    <a:ext uri="{FF2B5EF4-FFF2-40B4-BE49-F238E27FC236}">
                      <a16:creationId xmlns:a16="http://schemas.microsoft.com/office/drawing/2014/main" id="{BD0C204C-5593-4A4B-816B-DA07B2EF5F4D}"/>
                    </a:ext>
                  </a:extLst>
                </p:cNvPr>
                <p:cNvSpPr/>
                <p:nvPr/>
              </p:nvSpPr>
              <p:spPr>
                <a:xfrm rot="10181199">
                  <a:off x="2759869" y="4328542"/>
                  <a:ext cx="80962" cy="83343"/>
                </a:xfrm>
                <a:custGeom>
                  <a:avLst/>
                  <a:gdLst>
                    <a:gd name="connsiteX0" fmla="*/ 0 w 276225"/>
                    <a:gd name="connsiteY0" fmla="*/ 0 h 266700"/>
                    <a:gd name="connsiteX1" fmla="*/ 276225 w 276225"/>
                    <a:gd name="connsiteY1" fmla="*/ 0 h 266700"/>
                    <a:gd name="connsiteX2" fmla="*/ 276225 w 276225"/>
                    <a:gd name="connsiteY2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6225" h="266700">
                      <a:moveTo>
                        <a:pt x="0" y="0"/>
                      </a:moveTo>
                      <a:lnTo>
                        <a:pt x="276225" y="0"/>
                      </a:lnTo>
                      <a:lnTo>
                        <a:pt x="276225" y="266700"/>
                      </a:lnTo>
                    </a:path>
                  </a:pathLst>
                </a:cu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任意多边形: 形状 34">
                  <a:extLst>
                    <a:ext uri="{FF2B5EF4-FFF2-40B4-BE49-F238E27FC236}">
                      <a16:creationId xmlns:a16="http://schemas.microsoft.com/office/drawing/2014/main" id="{208E8EE7-F6E6-4627-B545-F61E906277D2}"/>
                    </a:ext>
                  </a:extLst>
                </p:cNvPr>
                <p:cNvSpPr/>
                <p:nvPr/>
              </p:nvSpPr>
              <p:spPr>
                <a:xfrm rot="4873955">
                  <a:off x="1380854" y="4541119"/>
                  <a:ext cx="80962" cy="83343"/>
                </a:xfrm>
                <a:custGeom>
                  <a:avLst/>
                  <a:gdLst>
                    <a:gd name="connsiteX0" fmla="*/ 0 w 276225"/>
                    <a:gd name="connsiteY0" fmla="*/ 0 h 266700"/>
                    <a:gd name="connsiteX1" fmla="*/ 276225 w 276225"/>
                    <a:gd name="connsiteY1" fmla="*/ 0 h 266700"/>
                    <a:gd name="connsiteX2" fmla="*/ 276225 w 276225"/>
                    <a:gd name="connsiteY2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6225" h="266700">
                      <a:moveTo>
                        <a:pt x="0" y="0"/>
                      </a:moveTo>
                      <a:lnTo>
                        <a:pt x="276225" y="0"/>
                      </a:lnTo>
                      <a:lnTo>
                        <a:pt x="276225" y="266700"/>
                      </a:lnTo>
                    </a:path>
                  </a:pathLst>
                </a:cu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任意多边形: 形状 35">
                  <a:extLst>
                    <a:ext uri="{FF2B5EF4-FFF2-40B4-BE49-F238E27FC236}">
                      <a16:creationId xmlns:a16="http://schemas.microsoft.com/office/drawing/2014/main" id="{8E9A58C6-48D6-4E7B-A782-BBAC325ED09A}"/>
                    </a:ext>
                  </a:extLst>
                </p:cNvPr>
                <p:cNvSpPr/>
                <p:nvPr/>
              </p:nvSpPr>
              <p:spPr>
                <a:xfrm>
                  <a:off x="1373981" y="4538663"/>
                  <a:ext cx="50007" cy="400050"/>
                </a:xfrm>
                <a:custGeom>
                  <a:avLst/>
                  <a:gdLst>
                    <a:gd name="connsiteX0" fmla="*/ 50007 w 50007"/>
                    <a:gd name="connsiteY0" fmla="*/ 400050 h 400050"/>
                    <a:gd name="connsiteX1" fmla="*/ 0 w 50007"/>
                    <a:gd name="connsiteY1" fmla="*/ 0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0007" h="400050">
                      <a:moveTo>
                        <a:pt x="50007" y="400050"/>
                      </a:moveTo>
                      <a:lnTo>
                        <a:pt x="0" y="0"/>
                      </a:lnTo>
                    </a:path>
                  </a:pathLst>
                </a:cu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任意多边形: 形状 36">
                  <a:extLst>
                    <a:ext uri="{FF2B5EF4-FFF2-40B4-BE49-F238E27FC236}">
                      <a16:creationId xmlns:a16="http://schemas.microsoft.com/office/drawing/2014/main" id="{01355725-D39B-42D3-A724-D13B9BBFAD8E}"/>
                    </a:ext>
                  </a:extLst>
                </p:cNvPr>
                <p:cNvSpPr/>
                <p:nvPr/>
              </p:nvSpPr>
              <p:spPr>
                <a:xfrm>
                  <a:off x="2835275" y="3054350"/>
                  <a:ext cx="0" cy="1260475"/>
                </a:xfrm>
                <a:custGeom>
                  <a:avLst/>
                  <a:gdLst>
                    <a:gd name="connsiteX0" fmla="*/ 0 w 0"/>
                    <a:gd name="connsiteY0" fmla="*/ 1260475 h 1260475"/>
                    <a:gd name="connsiteX1" fmla="*/ 0 w 0"/>
                    <a:gd name="connsiteY1" fmla="*/ 0 h 1260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1260475">
                      <a:moveTo>
                        <a:pt x="0" y="1260475"/>
                      </a:moveTo>
                      <a:lnTo>
                        <a:pt x="0" y="0"/>
                      </a:lnTo>
                    </a:path>
                  </a:pathLst>
                </a:cu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" name="任意多边形: 形状 37">
                  <a:extLst>
                    <a:ext uri="{FF2B5EF4-FFF2-40B4-BE49-F238E27FC236}">
                      <a16:creationId xmlns:a16="http://schemas.microsoft.com/office/drawing/2014/main" id="{64844FEC-EDF9-4416-9F5E-3F8BF2C71AF7}"/>
                    </a:ext>
                  </a:extLst>
                </p:cNvPr>
                <p:cNvSpPr/>
                <p:nvPr/>
              </p:nvSpPr>
              <p:spPr>
                <a:xfrm>
                  <a:off x="1371600" y="3051175"/>
                  <a:ext cx="0" cy="1482725"/>
                </a:xfrm>
                <a:custGeom>
                  <a:avLst/>
                  <a:gdLst>
                    <a:gd name="connsiteX0" fmla="*/ 0 w 0"/>
                    <a:gd name="connsiteY0" fmla="*/ 1482725 h 1482725"/>
                    <a:gd name="connsiteX1" fmla="*/ 0 w 0"/>
                    <a:gd name="connsiteY1" fmla="*/ 0 h 148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1482725">
                      <a:moveTo>
                        <a:pt x="0" y="14827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任意多边形: 形状 38">
                  <a:extLst>
                    <a:ext uri="{FF2B5EF4-FFF2-40B4-BE49-F238E27FC236}">
                      <a16:creationId xmlns:a16="http://schemas.microsoft.com/office/drawing/2014/main" id="{3C2E8775-014A-4EA5-80A6-7F2E552895B3}"/>
                    </a:ext>
                  </a:extLst>
                </p:cNvPr>
                <p:cNvSpPr/>
                <p:nvPr/>
              </p:nvSpPr>
              <p:spPr>
                <a:xfrm>
                  <a:off x="1368425" y="3054350"/>
                  <a:ext cx="41275" cy="0"/>
                </a:xfrm>
                <a:custGeom>
                  <a:avLst/>
                  <a:gdLst>
                    <a:gd name="connsiteX0" fmla="*/ 41275 w 41275"/>
                    <a:gd name="connsiteY0" fmla="*/ 0 h 0"/>
                    <a:gd name="connsiteX1" fmla="*/ 0 w 41275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275">
                      <a:moveTo>
                        <a:pt x="41275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" name="任意多边形: 形状 39">
                  <a:extLst>
                    <a:ext uri="{FF2B5EF4-FFF2-40B4-BE49-F238E27FC236}">
                      <a16:creationId xmlns:a16="http://schemas.microsoft.com/office/drawing/2014/main" id="{567E21CE-73CD-467D-8C10-5168C67119AF}"/>
                    </a:ext>
                  </a:extLst>
                </p:cNvPr>
                <p:cNvSpPr/>
                <p:nvPr/>
              </p:nvSpPr>
              <p:spPr>
                <a:xfrm>
                  <a:off x="4233863" y="3048000"/>
                  <a:ext cx="871537" cy="0"/>
                </a:xfrm>
                <a:custGeom>
                  <a:avLst/>
                  <a:gdLst>
                    <a:gd name="connsiteX0" fmla="*/ 0 w 871537"/>
                    <a:gd name="connsiteY0" fmla="*/ 0 h 0"/>
                    <a:gd name="connsiteX1" fmla="*/ 871537 w 871537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71537">
                      <a:moveTo>
                        <a:pt x="0" y="0"/>
                      </a:moveTo>
                      <a:lnTo>
                        <a:pt x="871537" y="0"/>
                      </a:lnTo>
                    </a:path>
                  </a:pathLst>
                </a:custGeom>
                <a:noFill/>
                <a:ln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1" name="椭圆 40">
                <a:extLst>
                  <a:ext uri="{FF2B5EF4-FFF2-40B4-BE49-F238E27FC236}">
                    <a16:creationId xmlns:a16="http://schemas.microsoft.com/office/drawing/2014/main" id="{96950FAA-0B93-483A-801B-5CFC1A7D914E}"/>
                  </a:ext>
                </a:extLst>
              </p:cNvPr>
              <p:cNvSpPr/>
              <p:nvPr/>
            </p:nvSpPr>
            <p:spPr>
              <a:xfrm>
                <a:off x="743490" y="492287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id="{D5BCDC51-8977-4D37-94AC-309A28B0D45D}"/>
                  </a:ext>
                </a:extLst>
              </p:cNvPr>
              <p:cNvSpPr/>
              <p:nvPr/>
            </p:nvSpPr>
            <p:spPr>
              <a:xfrm>
                <a:off x="706381" y="416927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6B3593AE-E0E3-4E00-806E-D78EADB0DF66}"/>
                  </a:ext>
                </a:extLst>
              </p:cNvPr>
              <p:cNvSpPr txBox="1"/>
              <p:nvPr/>
            </p:nvSpPr>
            <p:spPr>
              <a:xfrm>
                <a:off x="492223" y="4760933"/>
                <a:ext cx="548252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b2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B46F92B1-6BD3-4355-BB82-128E0AA81249}"/>
                  </a:ext>
                </a:extLst>
              </p:cNvPr>
              <p:cNvSpPr txBox="1"/>
              <p:nvPr/>
            </p:nvSpPr>
            <p:spPr>
              <a:xfrm>
                <a:off x="455114" y="3866163"/>
                <a:ext cx="548252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任意多边形: 形状 8">
                <a:extLst>
                  <a:ext uri="{FF2B5EF4-FFF2-40B4-BE49-F238E27FC236}">
                    <a16:creationId xmlns:a16="http://schemas.microsoft.com/office/drawing/2014/main" id="{98A0F4EC-E9FB-41FA-91A4-D38AA712748F}"/>
                  </a:ext>
                </a:extLst>
              </p:cNvPr>
              <p:cNvSpPr/>
              <p:nvPr/>
            </p:nvSpPr>
            <p:spPr>
              <a:xfrm>
                <a:off x="781050" y="4838700"/>
                <a:ext cx="120650" cy="133350"/>
              </a:xfrm>
              <a:custGeom>
                <a:avLst/>
                <a:gdLst>
                  <a:gd name="connsiteX0" fmla="*/ 0 w 120650"/>
                  <a:gd name="connsiteY0" fmla="*/ 0 h 133350"/>
                  <a:gd name="connsiteX1" fmla="*/ 69850 w 120650"/>
                  <a:gd name="connsiteY1" fmla="*/ 22225 h 133350"/>
                  <a:gd name="connsiteX2" fmla="*/ 111125 w 120650"/>
                  <a:gd name="connsiteY2" fmla="*/ 63500 h 133350"/>
                  <a:gd name="connsiteX3" fmla="*/ 120650 w 120650"/>
                  <a:gd name="connsiteY3" fmla="*/ 92075 h 133350"/>
                  <a:gd name="connsiteX4" fmla="*/ 120650 w 120650"/>
                  <a:gd name="connsiteY4" fmla="*/ 133350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650" h="133350">
                    <a:moveTo>
                      <a:pt x="0" y="0"/>
                    </a:moveTo>
                    <a:lnTo>
                      <a:pt x="69850" y="22225"/>
                    </a:lnTo>
                    <a:lnTo>
                      <a:pt x="111125" y="63500"/>
                    </a:lnTo>
                    <a:lnTo>
                      <a:pt x="120650" y="92075"/>
                    </a:lnTo>
                    <a:lnTo>
                      <a:pt x="120650" y="1333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54A0045C-EE08-46B4-9C6C-9BED385BAB33}"/>
                  </a:ext>
                </a:extLst>
              </p:cNvPr>
              <p:cNvSpPr txBox="1"/>
              <p:nvPr/>
            </p:nvSpPr>
            <p:spPr>
              <a:xfrm>
                <a:off x="919130" y="4623285"/>
                <a:ext cx="642969" cy="3611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&gt;90°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3189D258-5372-402E-93CF-89419C1CAE29}"/>
                </a:ext>
              </a:extLst>
            </p:cNvPr>
            <p:cNvSpPr/>
            <p:nvPr/>
          </p:nvSpPr>
          <p:spPr>
            <a:xfrm>
              <a:off x="796897" y="416927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41B19621-7B3D-46C9-8535-1271C8D6BA23}"/>
                </a:ext>
              </a:extLst>
            </p:cNvPr>
            <p:cNvSpPr txBox="1"/>
            <p:nvPr/>
          </p:nvSpPr>
          <p:spPr>
            <a:xfrm>
              <a:off x="750291" y="3819110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b1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7975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AB694EA-6B8A-4E15-AA04-33E7B82B3E06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4-1(10)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根据轴测图，补画视图中所缺的图线。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BE94DC1-626D-473F-83EA-25D0663B0AB8}"/>
              </a:ext>
            </a:extLst>
          </p:cNvPr>
          <p:cNvSpPr txBox="1"/>
          <p:nvPr/>
        </p:nvSpPr>
        <p:spPr>
          <a:xfrm>
            <a:off x="6186330" y="2175931"/>
            <a:ext cx="2724673" cy="2948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② 若认为点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为交点，则表面不光滑，存在可见线段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cd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ef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但一般情况下我们还是认为该组合体表面为光滑过渡。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474FB6F-F993-4710-95AE-0FBF5309734A}"/>
              </a:ext>
            </a:extLst>
          </p:cNvPr>
          <p:cNvGrpSpPr/>
          <p:nvPr/>
        </p:nvGrpSpPr>
        <p:grpSpPr>
          <a:xfrm>
            <a:off x="381740" y="2153263"/>
            <a:ext cx="5587048" cy="3359442"/>
            <a:chOff x="381740" y="2153263"/>
            <a:chExt cx="5587048" cy="3359442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BEDDCFA5-1E2E-47DE-A77F-43A682447200}"/>
                </a:ext>
              </a:extLst>
            </p:cNvPr>
            <p:cNvGrpSpPr/>
            <p:nvPr/>
          </p:nvGrpSpPr>
          <p:grpSpPr>
            <a:xfrm>
              <a:off x="381740" y="2153263"/>
              <a:ext cx="5587048" cy="3359442"/>
              <a:chOff x="381740" y="2153263"/>
              <a:chExt cx="5587048" cy="3359442"/>
            </a:xfrm>
          </p:grpSpPr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E9C3F2A6-0F9F-4DA2-8829-6347DC980B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1740" y="2153263"/>
                <a:ext cx="5587048" cy="3359442"/>
              </a:xfrm>
              <a:prstGeom prst="rect">
                <a:avLst/>
              </a:prstGeom>
            </p:spPr>
          </p:pic>
          <p:sp>
            <p:nvSpPr>
              <p:cNvPr id="11" name="任意多边形: 形状 10">
                <a:extLst>
                  <a:ext uri="{FF2B5EF4-FFF2-40B4-BE49-F238E27FC236}">
                    <a16:creationId xmlns:a16="http://schemas.microsoft.com/office/drawing/2014/main" id="{5FE0E595-C1E7-4899-9AC3-23002B51E9BC}"/>
                  </a:ext>
                </a:extLst>
              </p:cNvPr>
              <p:cNvSpPr/>
              <p:nvPr/>
            </p:nvSpPr>
            <p:spPr>
              <a:xfrm>
                <a:off x="3486150" y="3057525"/>
                <a:ext cx="776288" cy="4763"/>
              </a:xfrm>
              <a:custGeom>
                <a:avLst/>
                <a:gdLst>
                  <a:gd name="connsiteX0" fmla="*/ 0 w 776288"/>
                  <a:gd name="connsiteY0" fmla="*/ 4763 h 4763"/>
                  <a:gd name="connsiteX1" fmla="*/ 776288 w 776288"/>
                  <a:gd name="connsiteY1" fmla="*/ 0 h 4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76288" h="4763">
                    <a:moveTo>
                      <a:pt x="0" y="4763"/>
                    </a:moveTo>
                    <a:lnTo>
                      <a:pt x="776288" y="0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>
                <a:extLst>
                  <a:ext uri="{FF2B5EF4-FFF2-40B4-BE49-F238E27FC236}">
                    <a16:creationId xmlns:a16="http://schemas.microsoft.com/office/drawing/2014/main" id="{ACF956F0-B458-4908-83A8-7D0FA732DA62}"/>
                  </a:ext>
                </a:extLst>
              </p:cNvPr>
              <p:cNvSpPr/>
              <p:nvPr/>
            </p:nvSpPr>
            <p:spPr>
              <a:xfrm>
                <a:off x="3481388" y="3057525"/>
                <a:ext cx="0" cy="357188"/>
              </a:xfrm>
              <a:custGeom>
                <a:avLst/>
                <a:gdLst>
                  <a:gd name="connsiteX0" fmla="*/ 0 w 0"/>
                  <a:gd name="connsiteY0" fmla="*/ 0 h 357188"/>
                  <a:gd name="connsiteX1" fmla="*/ 0 w 0"/>
                  <a:gd name="connsiteY1" fmla="*/ 357188 h 357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7188">
                    <a:moveTo>
                      <a:pt x="0" y="0"/>
                    </a:moveTo>
                    <a:lnTo>
                      <a:pt x="0" y="357188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任意多边形: 形状 62">
                <a:extLst>
                  <a:ext uri="{FF2B5EF4-FFF2-40B4-BE49-F238E27FC236}">
                    <a16:creationId xmlns:a16="http://schemas.microsoft.com/office/drawing/2014/main" id="{2C74F3EA-0331-4D87-B091-5CA90BBC62AA}"/>
                  </a:ext>
                </a:extLst>
              </p:cNvPr>
              <p:cNvSpPr/>
              <p:nvPr/>
            </p:nvSpPr>
            <p:spPr>
              <a:xfrm>
                <a:off x="4262438" y="3057525"/>
                <a:ext cx="0" cy="357188"/>
              </a:xfrm>
              <a:custGeom>
                <a:avLst/>
                <a:gdLst>
                  <a:gd name="connsiteX0" fmla="*/ 0 w 0"/>
                  <a:gd name="connsiteY0" fmla="*/ 0 h 357188"/>
                  <a:gd name="connsiteX1" fmla="*/ 0 w 0"/>
                  <a:gd name="connsiteY1" fmla="*/ 357188 h 357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57188">
                    <a:moveTo>
                      <a:pt x="0" y="0"/>
                    </a:moveTo>
                    <a:lnTo>
                      <a:pt x="0" y="357188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CA310AAE-A161-4406-A1B0-102CEF8D8517}"/>
                  </a:ext>
                </a:extLst>
              </p:cNvPr>
              <p:cNvSpPr/>
              <p:nvPr/>
            </p:nvSpPr>
            <p:spPr>
              <a:xfrm>
                <a:off x="966020" y="301873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  <p:sp>
            <p:nvSpPr>
              <p:cNvPr id="67" name="椭圆 66">
                <a:extLst>
                  <a:ext uri="{FF2B5EF4-FFF2-40B4-BE49-F238E27FC236}">
                    <a16:creationId xmlns:a16="http://schemas.microsoft.com/office/drawing/2014/main" id="{EE205C5F-0FC9-4E26-B884-D7E6BC2214BD}"/>
                  </a:ext>
                </a:extLst>
              </p:cNvPr>
              <p:cNvSpPr/>
              <p:nvPr/>
            </p:nvSpPr>
            <p:spPr>
              <a:xfrm>
                <a:off x="971123" y="338328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  <p:sp>
            <p:nvSpPr>
              <p:cNvPr id="68" name="椭圆 67">
                <a:extLst>
                  <a:ext uri="{FF2B5EF4-FFF2-40B4-BE49-F238E27FC236}">
                    <a16:creationId xmlns:a16="http://schemas.microsoft.com/office/drawing/2014/main" id="{40CEB3EC-3E7A-4DA3-A604-2873FFC9C7B6}"/>
                  </a:ext>
                </a:extLst>
              </p:cNvPr>
              <p:cNvSpPr/>
              <p:nvPr/>
            </p:nvSpPr>
            <p:spPr>
              <a:xfrm>
                <a:off x="3450702" y="303431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 dirty="0"/>
              </a:p>
            </p:txBody>
          </p:sp>
          <p:sp>
            <p:nvSpPr>
              <p:cNvPr id="69" name="椭圆 68">
                <a:extLst>
                  <a:ext uri="{FF2B5EF4-FFF2-40B4-BE49-F238E27FC236}">
                    <a16:creationId xmlns:a16="http://schemas.microsoft.com/office/drawing/2014/main" id="{40CEB3EC-3E7A-4DA3-A604-2873FFC9C7B6}"/>
                  </a:ext>
                </a:extLst>
              </p:cNvPr>
              <p:cNvSpPr/>
              <p:nvPr/>
            </p:nvSpPr>
            <p:spPr>
              <a:xfrm>
                <a:off x="3458528" y="339029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 dirty="0"/>
              </a:p>
            </p:txBody>
          </p:sp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1F05E6B0-4891-4908-9A34-B0895CFDDD8D}"/>
                  </a:ext>
                </a:extLst>
              </p:cNvPr>
              <p:cNvSpPr txBox="1"/>
              <p:nvPr/>
            </p:nvSpPr>
            <p:spPr>
              <a:xfrm>
                <a:off x="714753" y="2739489"/>
                <a:ext cx="548252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732CF1C7-3722-434F-9058-BA811AAAD25C}"/>
                  </a:ext>
                </a:extLst>
              </p:cNvPr>
              <p:cNvSpPr txBox="1"/>
              <p:nvPr/>
            </p:nvSpPr>
            <p:spPr>
              <a:xfrm>
                <a:off x="714753" y="3246855"/>
                <a:ext cx="474534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250CD125-0827-4D46-B259-61D3E13EA412}"/>
                  </a:ext>
                </a:extLst>
              </p:cNvPr>
              <p:cNvSpPr txBox="1"/>
              <p:nvPr/>
            </p:nvSpPr>
            <p:spPr>
              <a:xfrm>
                <a:off x="3230121" y="2901805"/>
                <a:ext cx="548252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e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BE1F4349-7E02-407C-8EA7-BEB1CA80ACF5}"/>
                  </a:ext>
                </a:extLst>
              </p:cNvPr>
              <p:cNvSpPr txBox="1"/>
              <p:nvPr/>
            </p:nvSpPr>
            <p:spPr>
              <a:xfrm>
                <a:off x="3230121" y="3229070"/>
                <a:ext cx="548252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f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FC816C83-35DD-46A5-8E54-DAFE112B8798}"/>
                </a:ext>
              </a:extLst>
            </p:cNvPr>
            <p:cNvSpPr txBox="1"/>
            <p:nvPr/>
          </p:nvSpPr>
          <p:spPr>
            <a:xfrm>
              <a:off x="737613" y="4949973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6" name="椭圆 75">
              <a:extLst>
                <a:ext uri="{FF2B5EF4-FFF2-40B4-BE49-F238E27FC236}">
                  <a16:creationId xmlns:a16="http://schemas.microsoft.com/office/drawing/2014/main" id="{78B05962-42BB-4F7A-B4C8-4FF9D5A016DD}"/>
                </a:ext>
              </a:extLst>
            </p:cNvPr>
            <p:cNvSpPr/>
            <p:nvPr/>
          </p:nvSpPr>
          <p:spPr>
            <a:xfrm>
              <a:off x="1020704" y="5014154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71054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BE94DC1-626D-473F-83EA-25D0663B0AB8}"/>
              </a:ext>
            </a:extLst>
          </p:cNvPr>
          <p:cNvSpPr txBox="1"/>
          <p:nvPr/>
        </p:nvSpPr>
        <p:spPr>
          <a:xfrm>
            <a:off x="4730120" y="1628847"/>
            <a:ext cx="4323426" cy="3363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① 正视图中整个圆为可见，说明该圆柱体位于凹槽支座的后方；（若在前方则下半圆应为虚线）；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圆柱体与凹槽属于无缝连接，无需用虚线表示，即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bd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不应绘制；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 凹槽的左视图存在不可见部分，即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bc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为虚线不可见。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6322B80-6F2F-4C1A-8594-E5D171806883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4-3(3)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根据主视图和俯视图，补全左视图。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9C446EE-8A8A-4D65-A691-B7790BA71F88}"/>
              </a:ext>
            </a:extLst>
          </p:cNvPr>
          <p:cNvSpPr txBox="1"/>
          <p:nvPr/>
        </p:nvSpPr>
        <p:spPr>
          <a:xfrm>
            <a:off x="4435800" y="5965913"/>
            <a:ext cx="2331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圆柱体位置判断错误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8BB7D2B-BC1C-437D-A4A1-56048034EE10}"/>
              </a:ext>
            </a:extLst>
          </p:cNvPr>
          <p:cNvSpPr txBox="1"/>
          <p:nvPr/>
        </p:nvSpPr>
        <p:spPr>
          <a:xfrm>
            <a:off x="7023985" y="5922970"/>
            <a:ext cx="1887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可见性判断错误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D587AE3-45D0-4364-B98D-F815335DABC4}"/>
              </a:ext>
            </a:extLst>
          </p:cNvPr>
          <p:cNvGrpSpPr/>
          <p:nvPr/>
        </p:nvGrpSpPr>
        <p:grpSpPr>
          <a:xfrm>
            <a:off x="4661861" y="5028508"/>
            <a:ext cx="1879869" cy="865883"/>
            <a:chOff x="2795034" y="4533230"/>
            <a:chExt cx="1835014" cy="931995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8AA7B14E-3C48-4BFE-BD55-9D4DD8306A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2542"/>
            <a:stretch/>
          </p:blipFill>
          <p:spPr>
            <a:xfrm>
              <a:off x="2795034" y="4533230"/>
              <a:ext cx="1835014" cy="931995"/>
            </a:xfrm>
            <a:prstGeom prst="rect">
              <a:avLst/>
            </a:prstGeom>
          </p:spPr>
        </p:pic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40C518CD-313C-49DE-91D0-3369B4A12DEB}"/>
                </a:ext>
              </a:extLst>
            </p:cNvPr>
            <p:cNvSpPr/>
            <p:nvPr/>
          </p:nvSpPr>
          <p:spPr>
            <a:xfrm>
              <a:off x="4095871" y="4564816"/>
              <a:ext cx="489357" cy="741055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1DE5354F-2107-4ACA-B82F-F5A2EC299286}"/>
              </a:ext>
            </a:extLst>
          </p:cNvPr>
          <p:cNvGrpSpPr/>
          <p:nvPr/>
        </p:nvGrpSpPr>
        <p:grpSpPr>
          <a:xfrm>
            <a:off x="6678886" y="5036792"/>
            <a:ext cx="2152433" cy="865883"/>
            <a:chOff x="5719226" y="4535451"/>
            <a:chExt cx="2152433" cy="865883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15A98A2B-2D40-49AF-96FE-03C01A5111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942"/>
            <a:stretch/>
          </p:blipFill>
          <p:spPr>
            <a:xfrm>
              <a:off x="5719226" y="4535451"/>
              <a:ext cx="2152433" cy="865883"/>
            </a:xfrm>
            <a:prstGeom prst="rect">
              <a:avLst/>
            </a:prstGeom>
          </p:spPr>
        </p:pic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40C518CD-313C-49DE-91D0-3369B4A12DEB}"/>
                </a:ext>
              </a:extLst>
            </p:cNvPr>
            <p:cNvSpPr/>
            <p:nvPr/>
          </p:nvSpPr>
          <p:spPr>
            <a:xfrm>
              <a:off x="7158666" y="4954752"/>
              <a:ext cx="662797" cy="252916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441DA422-3A37-4D45-A597-B880251FFC17}"/>
              </a:ext>
            </a:extLst>
          </p:cNvPr>
          <p:cNvGrpSpPr/>
          <p:nvPr/>
        </p:nvGrpSpPr>
        <p:grpSpPr>
          <a:xfrm>
            <a:off x="0" y="1734709"/>
            <a:ext cx="4661861" cy="3876563"/>
            <a:chOff x="148955" y="1802085"/>
            <a:chExt cx="4661861" cy="3876563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842FE3C-2239-4C21-A9FC-207869B8949D}"/>
                </a:ext>
              </a:extLst>
            </p:cNvPr>
            <p:cNvGrpSpPr/>
            <p:nvPr/>
          </p:nvGrpSpPr>
          <p:grpSpPr>
            <a:xfrm>
              <a:off x="148955" y="1802085"/>
              <a:ext cx="4661861" cy="3876563"/>
              <a:chOff x="148955" y="1802085"/>
              <a:chExt cx="4661861" cy="3876563"/>
            </a:xfrm>
          </p:grpSpPr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AF095AB6-56BC-4283-AC7B-72D7E8B8413E}"/>
                  </a:ext>
                </a:extLst>
              </p:cNvPr>
              <p:cNvGrpSpPr/>
              <p:nvPr/>
            </p:nvGrpSpPr>
            <p:grpSpPr>
              <a:xfrm>
                <a:off x="148955" y="1802085"/>
                <a:ext cx="4661861" cy="3876563"/>
                <a:chOff x="839200" y="2075053"/>
                <a:chExt cx="4661861" cy="3876563"/>
              </a:xfrm>
            </p:grpSpPr>
            <p:grpSp>
              <p:nvGrpSpPr>
                <p:cNvPr id="24" name="组合 23">
                  <a:extLst>
                    <a:ext uri="{FF2B5EF4-FFF2-40B4-BE49-F238E27FC236}">
                      <a16:creationId xmlns:a16="http://schemas.microsoft.com/office/drawing/2014/main" id="{1179B5D6-1407-4608-A9AB-945B0758D06E}"/>
                    </a:ext>
                  </a:extLst>
                </p:cNvPr>
                <p:cNvGrpSpPr/>
                <p:nvPr/>
              </p:nvGrpSpPr>
              <p:grpSpPr>
                <a:xfrm>
                  <a:off x="839200" y="2075053"/>
                  <a:ext cx="4323426" cy="3876563"/>
                  <a:chOff x="2334631" y="2100420"/>
                  <a:chExt cx="4323426" cy="3876563"/>
                </a:xfrm>
              </p:grpSpPr>
              <p:pic>
                <p:nvPicPr>
                  <p:cNvPr id="25" name="图片 24">
                    <a:extLst>
                      <a:ext uri="{FF2B5EF4-FFF2-40B4-BE49-F238E27FC236}">
                        <a16:creationId xmlns:a16="http://schemas.microsoft.com/office/drawing/2014/main" id="{21EF399D-F218-4E0A-B4B9-AD1F84FA505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/>
                  <a:srcRect l="6252" t="972" r="9211"/>
                  <a:stretch/>
                </p:blipFill>
                <p:spPr>
                  <a:xfrm>
                    <a:off x="2334631" y="2100420"/>
                    <a:ext cx="4323426" cy="3876563"/>
                  </a:xfrm>
                  <a:prstGeom prst="rect">
                    <a:avLst/>
                  </a:prstGeom>
                </p:spPr>
              </p:pic>
              <p:sp>
                <p:nvSpPr>
                  <p:cNvPr id="26" name="任意多边形: 形状 25">
                    <a:extLst>
                      <a:ext uri="{FF2B5EF4-FFF2-40B4-BE49-F238E27FC236}">
                        <a16:creationId xmlns:a16="http://schemas.microsoft.com/office/drawing/2014/main" id="{350B00C5-C849-4BF1-916D-285CC6B9E0DA}"/>
                      </a:ext>
                    </a:extLst>
                  </p:cNvPr>
                  <p:cNvSpPr/>
                  <p:nvPr/>
                </p:nvSpPr>
                <p:spPr>
                  <a:xfrm>
                    <a:off x="3530600" y="3329780"/>
                    <a:ext cx="2579688" cy="45719"/>
                  </a:xfrm>
                  <a:custGeom>
                    <a:avLst/>
                    <a:gdLst>
                      <a:gd name="connsiteX0" fmla="*/ 0 w 2908300"/>
                      <a:gd name="connsiteY0" fmla="*/ 0 h 0"/>
                      <a:gd name="connsiteX1" fmla="*/ 2908300 w 2908300"/>
                      <a:gd name="connsiteY1" fmla="*/ 0 h 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08300">
                        <a:moveTo>
                          <a:pt x="0" y="0"/>
                        </a:moveTo>
                        <a:lnTo>
                          <a:pt x="2908300" y="0"/>
                        </a:lnTo>
                      </a:path>
                    </a:pathLst>
                  </a:cu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8" name="任意多边形: 形状 27">
                    <a:extLst>
                      <a:ext uri="{FF2B5EF4-FFF2-40B4-BE49-F238E27FC236}">
                        <a16:creationId xmlns:a16="http://schemas.microsoft.com/office/drawing/2014/main" id="{2541C794-F371-4172-919A-7DA469B557AB}"/>
                      </a:ext>
                    </a:extLst>
                  </p:cNvPr>
                  <p:cNvSpPr/>
                  <p:nvPr/>
                </p:nvSpPr>
                <p:spPr>
                  <a:xfrm>
                    <a:off x="6110288" y="2800350"/>
                    <a:ext cx="328612" cy="523875"/>
                  </a:xfrm>
                  <a:custGeom>
                    <a:avLst/>
                    <a:gdLst>
                      <a:gd name="connsiteX0" fmla="*/ 0 w 328612"/>
                      <a:gd name="connsiteY0" fmla="*/ 0 h 523875"/>
                      <a:gd name="connsiteX1" fmla="*/ 0 w 328612"/>
                      <a:gd name="connsiteY1" fmla="*/ 523875 h 523875"/>
                      <a:gd name="connsiteX2" fmla="*/ 328612 w 328612"/>
                      <a:gd name="connsiteY2" fmla="*/ 523875 h 523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28612" h="523875">
                        <a:moveTo>
                          <a:pt x="0" y="0"/>
                        </a:moveTo>
                        <a:lnTo>
                          <a:pt x="0" y="523875"/>
                        </a:lnTo>
                        <a:lnTo>
                          <a:pt x="328612" y="523875"/>
                        </a:lnTo>
                      </a:path>
                    </a:pathLst>
                  </a:custGeom>
                  <a:noFill/>
                  <a:ln>
                    <a:solidFill>
                      <a:srgbClr val="FF0000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30" name="椭圆 29">
                  <a:extLst>
                    <a:ext uri="{FF2B5EF4-FFF2-40B4-BE49-F238E27FC236}">
                      <a16:creationId xmlns:a16="http://schemas.microsoft.com/office/drawing/2014/main" id="{7407004C-025D-4133-8147-184C6B61AF67}"/>
                    </a:ext>
                  </a:extLst>
                </p:cNvPr>
                <p:cNvSpPr/>
                <p:nvPr/>
              </p:nvSpPr>
              <p:spPr>
                <a:xfrm>
                  <a:off x="4591997" y="276942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/>
                </a:p>
              </p:txBody>
            </p:sp>
            <p:sp>
              <p:nvSpPr>
                <p:cNvPr id="31" name="椭圆 30">
                  <a:extLst>
                    <a:ext uri="{FF2B5EF4-FFF2-40B4-BE49-F238E27FC236}">
                      <a16:creationId xmlns:a16="http://schemas.microsoft.com/office/drawing/2014/main" id="{CCC5217C-FAEE-4F5D-8ED1-3E47D2508F4C}"/>
                    </a:ext>
                  </a:extLst>
                </p:cNvPr>
                <p:cNvSpPr/>
                <p:nvPr/>
              </p:nvSpPr>
              <p:spPr>
                <a:xfrm>
                  <a:off x="4605516" y="328218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/>
                </a:p>
              </p:txBody>
            </p:sp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id="{9DCFDAA1-6520-4E18-8AE6-CBBC0BEA60B6}"/>
                    </a:ext>
                  </a:extLst>
                </p:cNvPr>
                <p:cNvSpPr/>
                <p:nvPr/>
              </p:nvSpPr>
              <p:spPr>
                <a:xfrm>
                  <a:off x="4908053" y="328218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/>
                </a:p>
              </p:txBody>
            </p:sp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817A5B77-DC4E-4F68-8B99-2E70FA3988F4}"/>
                    </a:ext>
                  </a:extLst>
                </p:cNvPr>
                <p:cNvSpPr txBox="1"/>
                <p:nvPr/>
              </p:nvSpPr>
              <p:spPr>
                <a:xfrm>
                  <a:off x="4370780" y="2595919"/>
                  <a:ext cx="548252" cy="363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150000"/>
                    </a:lnSpc>
                  </a:pPr>
                  <a:r>
                    <a:rPr lang="en-US" altLang="zh-CN" sz="20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a</a:t>
                  </a:r>
                  <a:endParaRPr lang="zh-CN" altLang="en-US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id="{DD97E33F-D249-4FF3-B06F-54051063D6C5}"/>
                    </a:ext>
                  </a:extLst>
                </p:cNvPr>
                <p:cNvSpPr txBox="1"/>
                <p:nvPr/>
              </p:nvSpPr>
              <p:spPr>
                <a:xfrm>
                  <a:off x="4405520" y="3122792"/>
                  <a:ext cx="376872" cy="363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150000"/>
                    </a:lnSpc>
                  </a:pPr>
                  <a:r>
                    <a:rPr lang="en-US" altLang="zh-CN" sz="20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b</a:t>
                  </a:r>
                  <a:endParaRPr lang="zh-CN" altLang="en-US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6" name="文本框 69">
                  <a:extLst>
                    <a:ext uri="{FF2B5EF4-FFF2-40B4-BE49-F238E27FC236}">
                      <a16:creationId xmlns:a16="http://schemas.microsoft.com/office/drawing/2014/main" id="{1F05E6B0-4891-4908-9A34-B0895CFDDD8D}"/>
                    </a:ext>
                  </a:extLst>
                </p:cNvPr>
                <p:cNvSpPr txBox="1"/>
                <p:nvPr/>
              </p:nvSpPr>
              <p:spPr>
                <a:xfrm>
                  <a:off x="5026468" y="3131762"/>
                  <a:ext cx="474593" cy="363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50000"/>
                    </a:lnSpc>
                  </a:pPr>
                  <a:r>
                    <a:rPr lang="en-US" altLang="zh-CN" sz="20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c</a:t>
                  </a:r>
                  <a:endParaRPr lang="zh-CN" altLang="en-US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7" name="椭圆 46">
                <a:extLst>
                  <a:ext uri="{FF2B5EF4-FFF2-40B4-BE49-F238E27FC236}">
                    <a16:creationId xmlns:a16="http://schemas.microsoft.com/office/drawing/2014/main" id="{6420AA78-89F3-4A99-99D2-B3E6FEC48880}"/>
                  </a:ext>
                </a:extLst>
              </p:cNvPr>
              <p:cNvSpPr/>
              <p:nvPr/>
            </p:nvSpPr>
            <p:spPr>
              <a:xfrm>
                <a:off x="3094431" y="300858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EC82C755-402C-4306-8DA5-432EA35CDB42}"/>
                  </a:ext>
                </a:extLst>
              </p:cNvPr>
              <p:cNvSpPr txBox="1"/>
              <p:nvPr/>
            </p:nvSpPr>
            <p:spPr>
              <a:xfrm>
                <a:off x="2829379" y="2895543"/>
                <a:ext cx="376872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06DDEAC6-48E2-4CE5-ADC7-34FC1D3374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75" t="11304" r="19411" b="9517"/>
            <a:stretch/>
          </p:blipFill>
          <p:spPr>
            <a:xfrm>
              <a:off x="2829379" y="4042668"/>
              <a:ext cx="1563729" cy="12932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9196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BE94DC1-626D-473F-83EA-25D0663B0AB8}"/>
              </a:ext>
            </a:extLst>
          </p:cNvPr>
          <p:cNvSpPr txBox="1"/>
          <p:nvPr/>
        </p:nvSpPr>
        <p:spPr>
          <a:xfrm>
            <a:off x="5113207" y="1987067"/>
            <a:ext cx="3902840" cy="2532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① 正视图为圆，俯视图中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为虚线，说明圆柱体贯穿挖空该组合体；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② 正视图中整个圆为可见，说明该组合体前方被水平面和垂直面截切，因此左视图中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cd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ef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不可见。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6322B80-6F2F-4C1A-8594-E5D171806883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4-3(4)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根据主视图和俯视图，补全左视图。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9C446EE-8A8A-4D65-A691-B7790BA71F88}"/>
              </a:ext>
            </a:extLst>
          </p:cNvPr>
          <p:cNvSpPr txBox="1"/>
          <p:nvPr/>
        </p:nvSpPr>
        <p:spPr>
          <a:xfrm>
            <a:off x="6042693" y="6225947"/>
            <a:ext cx="2331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组合体形状分析错误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21A85CF-EF94-4265-B5B0-9231DF55EA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669" y="4836651"/>
            <a:ext cx="1856435" cy="1380143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1478DAC6-6A36-4295-89FE-783DF438E47E}"/>
              </a:ext>
            </a:extLst>
          </p:cNvPr>
          <p:cNvGrpSpPr/>
          <p:nvPr/>
        </p:nvGrpSpPr>
        <p:grpSpPr>
          <a:xfrm>
            <a:off x="98253" y="2096207"/>
            <a:ext cx="4858625" cy="3976680"/>
            <a:chOff x="98253" y="2096207"/>
            <a:chExt cx="4858625" cy="3976680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93288301-D3E7-459E-B4B6-34F9DF96E5EF}"/>
                </a:ext>
              </a:extLst>
            </p:cNvPr>
            <p:cNvGrpSpPr/>
            <p:nvPr/>
          </p:nvGrpSpPr>
          <p:grpSpPr>
            <a:xfrm>
              <a:off x="98253" y="2096207"/>
              <a:ext cx="4858625" cy="3976680"/>
              <a:chOff x="98253" y="2096207"/>
              <a:chExt cx="4858625" cy="3976680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47E1AB6B-9ABC-4ACC-810D-CB4099C12E9E}"/>
                  </a:ext>
                </a:extLst>
              </p:cNvPr>
              <p:cNvGrpSpPr/>
              <p:nvPr/>
            </p:nvGrpSpPr>
            <p:grpSpPr>
              <a:xfrm>
                <a:off x="98253" y="2096207"/>
                <a:ext cx="4769988" cy="3976680"/>
                <a:chOff x="98253" y="2096207"/>
                <a:chExt cx="4769988" cy="3976680"/>
              </a:xfrm>
            </p:grpSpPr>
            <p:grpSp>
              <p:nvGrpSpPr>
                <p:cNvPr id="33" name="组合 32">
                  <a:extLst>
                    <a:ext uri="{FF2B5EF4-FFF2-40B4-BE49-F238E27FC236}">
                      <a16:creationId xmlns:a16="http://schemas.microsoft.com/office/drawing/2014/main" id="{981FC1A7-F0E5-480B-91C9-2B59377FF630}"/>
                    </a:ext>
                  </a:extLst>
                </p:cNvPr>
                <p:cNvGrpSpPr/>
                <p:nvPr/>
              </p:nvGrpSpPr>
              <p:grpSpPr>
                <a:xfrm>
                  <a:off x="98253" y="2096207"/>
                  <a:ext cx="4738048" cy="3976680"/>
                  <a:chOff x="1960348" y="2100000"/>
                  <a:chExt cx="4738048" cy="3976680"/>
                </a:xfrm>
              </p:grpSpPr>
              <p:pic>
                <p:nvPicPr>
                  <p:cNvPr id="37" name="图片 36">
                    <a:extLst>
                      <a:ext uri="{FF2B5EF4-FFF2-40B4-BE49-F238E27FC236}">
                        <a16:creationId xmlns:a16="http://schemas.microsoft.com/office/drawing/2014/main" id="{3BB41692-DE47-4EEB-848D-206398C24E5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r="6725"/>
                  <a:stretch/>
                </p:blipFill>
                <p:spPr>
                  <a:xfrm>
                    <a:off x="1960348" y="2100000"/>
                    <a:ext cx="4738048" cy="3976680"/>
                  </a:xfrm>
                  <a:prstGeom prst="rect">
                    <a:avLst/>
                  </a:prstGeom>
                </p:spPr>
              </p:pic>
              <p:sp>
                <p:nvSpPr>
                  <p:cNvPr id="39" name="任意多边形: 形状 38">
                    <a:extLst>
                      <a:ext uri="{FF2B5EF4-FFF2-40B4-BE49-F238E27FC236}">
                        <a16:creationId xmlns:a16="http://schemas.microsoft.com/office/drawing/2014/main" id="{DFA1BD29-9260-49FD-BAA1-F0C5957D1E30}"/>
                      </a:ext>
                    </a:extLst>
                  </p:cNvPr>
                  <p:cNvSpPr/>
                  <p:nvPr/>
                </p:nvSpPr>
                <p:spPr>
                  <a:xfrm>
                    <a:off x="3438524" y="2457451"/>
                    <a:ext cx="1857375" cy="0"/>
                  </a:xfrm>
                  <a:custGeom>
                    <a:avLst/>
                    <a:gdLst>
                      <a:gd name="connsiteX0" fmla="*/ 0 w 1857375"/>
                      <a:gd name="connsiteY0" fmla="*/ 0 h 0"/>
                      <a:gd name="connsiteX1" fmla="*/ 1857375 w 1857375"/>
                      <a:gd name="connsiteY1" fmla="*/ 0 h 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857375">
                        <a:moveTo>
                          <a:pt x="0" y="0"/>
                        </a:moveTo>
                        <a:lnTo>
                          <a:pt x="1857375" y="0"/>
                        </a:lnTo>
                      </a:path>
                    </a:pathLst>
                  </a:cu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" name="任意多边形: 形状 41">
                    <a:extLst>
                      <a:ext uri="{FF2B5EF4-FFF2-40B4-BE49-F238E27FC236}">
                        <a16:creationId xmlns:a16="http://schemas.microsoft.com/office/drawing/2014/main" id="{D1ADC69D-5014-42EE-A7F2-1546935EB2A2}"/>
                      </a:ext>
                    </a:extLst>
                  </p:cNvPr>
                  <p:cNvSpPr/>
                  <p:nvPr/>
                </p:nvSpPr>
                <p:spPr>
                  <a:xfrm>
                    <a:off x="3424238" y="3619501"/>
                    <a:ext cx="1857375" cy="0"/>
                  </a:xfrm>
                  <a:custGeom>
                    <a:avLst/>
                    <a:gdLst>
                      <a:gd name="connsiteX0" fmla="*/ 0 w 1857375"/>
                      <a:gd name="connsiteY0" fmla="*/ 0 h 0"/>
                      <a:gd name="connsiteX1" fmla="*/ 1857375 w 1857375"/>
                      <a:gd name="connsiteY1" fmla="*/ 0 h 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857375">
                        <a:moveTo>
                          <a:pt x="0" y="0"/>
                        </a:moveTo>
                        <a:lnTo>
                          <a:pt x="1857375" y="0"/>
                        </a:lnTo>
                      </a:path>
                    </a:pathLst>
                  </a:cu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1" name="椭圆 50">
                  <a:extLst>
                    <a:ext uri="{FF2B5EF4-FFF2-40B4-BE49-F238E27FC236}">
                      <a16:creationId xmlns:a16="http://schemas.microsoft.com/office/drawing/2014/main" id="{1CAB0001-1CBE-4C53-B28A-F1CEFB744DE9}"/>
                    </a:ext>
                  </a:extLst>
                </p:cNvPr>
                <p:cNvSpPr/>
                <p:nvPr/>
              </p:nvSpPr>
              <p:spPr>
                <a:xfrm>
                  <a:off x="978922" y="5468177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/>
                </a:p>
              </p:txBody>
            </p:sp>
            <p:sp>
              <p:nvSpPr>
                <p:cNvPr id="52" name="椭圆 51">
                  <a:extLst>
                    <a:ext uri="{FF2B5EF4-FFF2-40B4-BE49-F238E27FC236}">
                      <a16:creationId xmlns:a16="http://schemas.microsoft.com/office/drawing/2014/main" id="{83C76C70-035C-41DF-AE85-A9C490F4778C}"/>
                    </a:ext>
                  </a:extLst>
                </p:cNvPr>
                <p:cNvSpPr/>
                <p:nvPr/>
              </p:nvSpPr>
              <p:spPr>
                <a:xfrm>
                  <a:off x="977930" y="4590536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/>
                </a:p>
              </p:txBody>
            </p:sp>
            <p:sp>
              <p:nvSpPr>
                <p:cNvPr id="53" name="文本框 33">
                  <a:extLst>
                    <a:ext uri="{FF2B5EF4-FFF2-40B4-BE49-F238E27FC236}">
                      <a16:creationId xmlns:a16="http://schemas.microsoft.com/office/drawing/2014/main" id="{08928465-4140-42E1-8A6B-411089F91C3A}"/>
                    </a:ext>
                  </a:extLst>
                </p:cNvPr>
                <p:cNvSpPr txBox="1"/>
                <p:nvPr/>
              </p:nvSpPr>
              <p:spPr>
                <a:xfrm>
                  <a:off x="726663" y="4504507"/>
                  <a:ext cx="548252" cy="363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50000"/>
                    </a:lnSpc>
                  </a:pPr>
                  <a:r>
                    <a:rPr lang="en-US" altLang="zh-CN" sz="20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a</a:t>
                  </a:r>
                  <a:endParaRPr lang="zh-CN" altLang="en-US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4" name="文本框 33">
                  <a:extLst>
                    <a:ext uri="{FF2B5EF4-FFF2-40B4-BE49-F238E27FC236}">
                      <a16:creationId xmlns:a16="http://schemas.microsoft.com/office/drawing/2014/main" id="{2A1FA4A7-CD18-4291-AFF3-D620DBEDA7AB}"/>
                    </a:ext>
                  </a:extLst>
                </p:cNvPr>
                <p:cNvSpPr txBox="1"/>
                <p:nvPr/>
              </p:nvSpPr>
              <p:spPr>
                <a:xfrm>
                  <a:off x="711546" y="5359664"/>
                  <a:ext cx="548252" cy="363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50000"/>
                    </a:lnSpc>
                  </a:pPr>
                  <a:r>
                    <a:rPr lang="en-US" altLang="zh-CN" sz="20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b</a:t>
                  </a:r>
                  <a:endParaRPr lang="zh-CN" altLang="en-US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D59A885B-A0A5-4695-AE9D-5FBCE2A224A9}"/>
                    </a:ext>
                  </a:extLst>
                </p:cNvPr>
                <p:cNvSpPr/>
                <p:nvPr/>
              </p:nvSpPr>
              <p:spPr>
                <a:xfrm>
                  <a:off x="3390940" y="3587760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/>
                </a:p>
              </p:txBody>
            </p:sp>
            <p:sp>
              <p:nvSpPr>
                <p:cNvPr id="56" name="文本框 33">
                  <a:extLst>
                    <a:ext uri="{FF2B5EF4-FFF2-40B4-BE49-F238E27FC236}">
                      <a16:creationId xmlns:a16="http://schemas.microsoft.com/office/drawing/2014/main" id="{48233784-77A0-4954-B0CD-FE203EB2FD4C}"/>
                    </a:ext>
                  </a:extLst>
                </p:cNvPr>
                <p:cNvSpPr txBox="1"/>
                <p:nvPr/>
              </p:nvSpPr>
              <p:spPr>
                <a:xfrm>
                  <a:off x="3159678" y="3197859"/>
                  <a:ext cx="548252" cy="363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50000"/>
                    </a:lnSpc>
                  </a:pPr>
                  <a:r>
                    <a:rPr lang="en-US" altLang="zh-CN" sz="20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e</a:t>
                  </a:r>
                  <a:endParaRPr lang="zh-CN" altLang="en-US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7" name="椭圆 56">
                  <a:extLst>
                    <a:ext uri="{FF2B5EF4-FFF2-40B4-BE49-F238E27FC236}">
                      <a16:creationId xmlns:a16="http://schemas.microsoft.com/office/drawing/2014/main" id="{437339D4-2288-440D-8A29-AA5484AE621E}"/>
                    </a:ext>
                  </a:extLst>
                </p:cNvPr>
                <p:cNvSpPr/>
                <p:nvPr/>
              </p:nvSpPr>
              <p:spPr>
                <a:xfrm>
                  <a:off x="3399905" y="2426688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/>
                </a:p>
              </p:txBody>
            </p:sp>
            <p:sp>
              <p:nvSpPr>
                <p:cNvPr id="58" name="椭圆 57">
                  <a:extLst>
                    <a:ext uri="{FF2B5EF4-FFF2-40B4-BE49-F238E27FC236}">
                      <a16:creationId xmlns:a16="http://schemas.microsoft.com/office/drawing/2014/main" id="{BE4D019D-F3CF-4815-A43D-DC16A13751B7}"/>
                    </a:ext>
                  </a:extLst>
                </p:cNvPr>
                <p:cNvSpPr/>
                <p:nvPr/>
              </p:nvSpPr>
              <p:spPr>
                <a:xfrm>
                  <a:off x="4271136" y="2423799"/>
                  <a:ext cx="45719" cy="45719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/>
                </a:p>
              </p:txBody>
            </p:sp>
            <p:sp>
              <p:nvSpPr>
                <p:cNvPr id="59" name="文本框 33">
                  <a:extLst>
                    <a:ext uri="{FF2B5EF4-FFF2-40B4-BE49-F238E27FC236}">
                      <a16:creationId xmlns:a16="http://schemas.microsoft.com/office/drawing/2014/main" id="{5447CE5F-5415-4591-B2F6-76DB2F4D5EC8}"/>
                    </a:ext>
                  </a:extLst>
                </p:cNvPr>
                <p:cNvSpPr txBox="1"/>
                <p:nvPr/>
              </p:nvSpPr>
              <p:spPr>
                <a:xfrm>
                  <a:off x="3171498" y="2303505"/>
                  <a:ext cx="548252" cy="363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50000"/>
                    </a:lnSpc>
                  </a:pPr>
                  <a:r>
                    <a:rPr lang="en-US" altLang="zh-CN" sz="20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c</a:t>
                  </a:r>
                  <a:endParaRPr lang="zh-CN" altLang="en-US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" name="文本框 33">
                  <a:extLst>
                    <a:ext uri="{FF2B5EF4-FFF2-40B4-BE49-F238E27FC236}">
                      <a16:creationId xmlns:a16="http://schemas.microsoft.com/office/drawing/2014/main" id="{8FD428FA-C22D-4CF0-A672-54C6A2E647DD}"/>
                    </a:ext>
                  </a:extLst>
                </p:cNvPr>
                <p:cNvSpPr txBox="1"/>
                <p:nvPr/>
              </p:nvSpPr>
              <p:spPr>
                <a:xfrm>
                  <a:off x="4319989" y="2312579"/>
                  <a:ext cx="548252" cy="363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50000"/>
                    </a:lnSpc>
                  </a:pPr>
                  <a:r>
                    <a:rPr lang="en-US" altLang="zh-CN" sz="2000" baseline="-25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d</a:t>
                  </a:r>
                  <a:endParaRPr lang="zh-CN" altLang="en-US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62" name="椭圆 61">
                <a:extLst>
                  <a:ext uri="{FF2B5EF4-FFF2-40B4-BE49-F238E27FC236}">
                    <a16:creationId xmlns:a16="http://schemas.microsoft.com/office/drawing/2014/main" id="{8A977C3D-964F-4719-95BD-435E6D9DB717}"/>
                  </a:ext>
                </a:extLst>
              </p:cNvPr>
              <p:cNvSpPr/>
              <p:nvPr/>
            </p:nvSpPr>
            <p:spPr>
              <a:xfrm>
                <a:off x="4637033" y="3587760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  <p:sp>
            <p:nvSpPr>
              <p:cNvPr id="63" name="文本框 33">
                <a:extLst>
                  <a:ext uri="{FF2B5EF4-FFF2-40B4-BE49-F238E27FC236}">
                    <a16:creationId xmlns:a16="http://schemas.microsoft.com/office/drawing/2014/main" id="{2226BB4B-7618-4F8F-B81D-67B68776DC0F}"/>
                  </a:ext>
                </a:extLst>
              </p:cNvPr>
              <p:cNvSpPr txBox="1"/>
              <p:nvPr/>
            </p:nvSpPr>
            <p:spPr>
              <a:xfrm>
                <a:off x="4408626" y="3162401"/>
                <a:ext cx="548252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f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0CCA70D8-FABE-4918-87F9-9B6D8791D8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94" t="8545" r="18490" b="8827"/>
            <a:stretch/>
          </p:blipFill>
          <p:spPr>
            <a:xfrm>
              <a:off x="3196723" y="4504507"/>
              <a:ext cx="1760155" cy="13801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7670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BE94DC1-626D-473F-83EA-25D0663B0AB8}"/>
              </a:ext>
            </a:extLst>
          </p:cNvPr>
          <p:cNvSpPr txBox="1"/>
          <p:nvPr/>
        </p:nvSpPr>
        <p:spPr>
          <a:xfrm>
            <a:off x="5536727" y="1954878"/>
            <a:ext cx="3607273" cy="1701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正视图中下方小圆柱为挖空，且左视图中为虚线不可见，则可以得出下方拱门部分也为挖空。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9C446EE-8A8A-4D65-A691-B7790BA71F88}"/>
              </a:ext>
            </a:extLst>
          </p:cNvPr>
          <p:cNvSpPr txBox="1"/>
          <p:nvPr/>
        </p:nvSpPr>
        <p:spPr>
          <a:xfrm>
            <a:off x="6638308" y="5886370"/>
            <a:ext cx="1404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1F3825D5-AE71-4492-A71C-1F8B8F5BC6B4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4-3(6)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根据主视图和左视图，补全俯视图。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43401EC9-CED5-406C-9052-A56C8F877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98" y="1891749"/>
            <a:ext cx="5239792" cy="3929844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:a16="http://schemas.microsoft.com/office/drawing/2014/main" id="{FB084523-E100-43D2-B956-C163304FAC01}"/>
              </a:ext>
            </a:extLst>
          </p:cNvPr>
          <p:cNvSpPr/>
          <p:nvPr/>
        </p:nvSpPr>
        <p:spPr>
          <a:xfrm>
            <a:off x="1075764" y="3523129"/>
            <a:ext cx="1174377" cy="650687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FB084523-E100-43D2-B956-C163304FAC01}"/>
              </a:ext>
            </a:extLst>
          </p:cNvPr>
          <p:cNvSpPr/>
          <p:nvPr/>
        </p:nvSpPr>
        <p:spPr>
          <a:xfrm>
            <a:off x="4727643" y="3448524"/>
            <a:ext cx="364310" cy="72529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FB084523-E100-43D2-B956-C163304FAC01}"/>
              </a:ext>
            </a:extLst>
          </p:cNvPr>
          <p:cNvSpPr/>
          <p:nvPr/>
        </p:nvSpPr>
        <p:spPr>
          <a:xfrm>
            <a:off x="1312090" y="5243754"/>
            <a:ext cx="615322" cy="650687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4441A18C-0054-4B8B-B455-9203655BF8C0}"/>
              </a:ext>
            </a:extLst>
          </p:cNvPr>
          <p:cNvCxnSpPr>
            <a:cxnSpLocks/>
          </p:cNvCxnSpPr>
          <p:nvPr/>
        </p:nvCxnSpPr>
        <p:spPr>
          <a:xfrm flipH="1">
            <a:off x="1871893" y="3890682"/>
            <a:ext cx="441001" cy="14759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AEA44F0B-C5E3-4525-8B6F-C6ECC9F0F25B}"/>
              </a:ext>
            </a:extLst>
          </p:cNvPr>
          <p:cNvCxnSpPr>
            <a:cxnSpLocks/>
          </p:cNvCxnSpPr>
          <p:nvPr/>
        </p:nvCxnSpPr>
        <p:spPr>
          <a:xfrm flipH="1">
            <a:off x="1871894" y="3777539"/>
            <a:ext cx="2938458" cy="165485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>
            <a:extLst>
              <a:ext uri="{FF2B5EF4-FFF2-40B4-BE49-F238E27FC236}">
                <a16:creationId xmlns:a16="http://schemas.microsoft.com/office/drawing/2014/main" id="{15227363-5946-4466-8293-07D0934310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546" y="3841175"/>
            <a:ext cx="2817883" cy="205326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A9055184-0AD7-4B05-868A-5F56FB0D3AB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9" t="14035" r="19465" b="13924"/>
          <a:stretch/>
        </p:blipFill>
        <p:spPr>
          <a:xfrm>
            <a:off x="3828892" y="4478524"/>
            <a:ext cx="1486215" cy="141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902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4-1(4)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补画下列切口平面体所缺的图线。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AA326D4-9F30-4193-A915-50855CBE42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873" y="2153263"/>
            <a:ext cx="6427433" cy="332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09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4-1(5)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补画下列切口平面体所缺的图线。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A19BD87-53E5-4D2F-A0C6-100D159125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87" y="2196787"/>
            <a:ext cx="6178858" cy="338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675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4-1(9)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根据轴测图，补画视图中所缺的图线。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A2F4C5DB-9002-49DB-BC64-DA33899B14A1}"/>
              </a:ext>
            </a:extLst>
          </p:cNvPr>
          <p:cNvGrpSpPr/>
          <p:nvPr/>
        </p:nvGrpSpPr>
        <p:grpSpPr>
          <a:xfrm>
            <a:off x="949910" y="1859994"/>
            <a:ext cx="7310792" cy="4009858"/>
            <a:chOff x="949910" y="1859994"/>
            <a:chExt cx="7310792" cy="4009858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EDAC0C1F-F661-456F-9D0E-542607E62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9910" y="1859994"/>
              <a:ext cx="7310792" cy="4009858"/>
            </a:xfrm>
            <a:prstGeom prst="rect">
              <a:avLst/>
            </a:prstGeom>
          </p:spPr>
        </p:pic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0D8C521A-52DA-42FC-AC0F-E655E7147ECF}"/>
                </a:ext>
              </a:extLst>
            </p:cNvPr>
            <p:cNvGrpSpPr/>
            <p:nvPr/>
          </p:nvGrpSpPr>
          <p:grpSpPr>
            <a:xfrm>
              <a:off x="1114425" y="3328988"/>
              <a:ext cx="2138363" cy="1297781"/>
              <a:chOff x="1114425" y="3328988"/>
              <a:chExt cx="2138363" cy="1297781"/>
            </a:xfrm>
          </p:grpSpPr>
          <p:sp>
            <p:nvSpPr>
              <p:cNvPr id="21" name="任意多边形: 形状 20">
                <a:extLst>
                  <a:ext uri="{FF2B5EF4-FFF2-40B4-BE49-F238E27FC236}">
                    <a16:creationId xmlns:a16="http://schemas.microsoft.com/office/drawing/2014/main" id="{00834E6B-224C-4145-85F1-8371306DCE21}"/>
                  </a:ext>
                </a:extLst>
              </p:cNvPr>
              <p:cNvSpPr/>
              <p:nvPr/>
            </p:nvSpPr>
            <p:spPr>
              <a:xfrm>
                <a:off x="1114425" y="3328988"/>
                <a:ext cx="2138363" cy="2381"/>
              </a:xfrm>
              <a:custGeom>
                <a:avLst/>
                <a:gdLst>
                  <a:gd name="connsiteX0" fmla="*/ 0 w 2138363"/>
                  <a:gd name="connsiteY0" fmla="*/ 0 h 2381"/>
                  <a:gd name="connsiteX1" fmla="*/ 2138363 w 2138363"/>
                  <a:gd name="connsiteY1" fmla="*/ 2381 h 2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38363" h="2381">
                    <a:moveTo>
                      <a:pt x="0" y="0"/>
                    </a:moveTo>
                    <a:lnTo>
                      <a:pt x="2138363" y="2381"/>
                    </a:lnTo>
                  </a:path>
                </a:pathLst>
              </a:custGeom>
              <a:noFill/>
              <a:ln>
                <a:solidFill>
                  <a:srgbClr val="FF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00470F76-F561-48CD-A50B-AC49E8D652FA}"/>
                  </a:ext>
                </a:extLst>
              </p:cNvPr>
              <p:cNvSpPr/>
              <p:nvPr/>
            </p:nvSpPr>
            <p:spPr>
              <a:xfrm>
                <a:off x="1759744" y="4488656"/>
                <a:ext cx="847725" cy="138113"/>
              </a:xfrm>
              <a:custGeom>
                <a:avLst/>
                <a:gdLst>
                  <a:gd name="connsiteX0" fmla="*/ 0 w 857250"/>
                  <a:gd name="connsiteY0" fmla="*/ 0 h 138113"/>
                  <a:gd name="connsiteX1" fmla="*/ 0 w 857250"/>
                  <a:gd name="connsiteY1" fmla="*/ 138113 h 138113"/>
                  <a:gd name="connsiteX2" fmla="*/ 857250 w 857250"/>
                  <a:gd name="connsiteY2" fmla="*/ 138113 h 138113"/>
                  <a:gd name="connsiteX3" fmla="*/ 857250 w 857250"/>
                  <a:gd name="connsiteY3" fmla="*/ 4763 h 13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7250" h="138113">
                    <a:moveTo>
                      <a:pt x="0" y="0"/>
                    </a:moveTo>
                    <a:lnTo>
                      <a:pt x="0" y="138113"/>
                    </a:lnTo>
                    <a:lnTo>
                      <a:pt x="857250" y="138113"/>
                    </a:lnTo>
                    <a:lnTo>
                      <a:pt x="857250" y="4763"/>
                    </a:ln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FE4A6FAC-A0F0-4DA4-904C-DB626597E560}"/>
                </a:ext>
              </a:extLst>
            </p:cNvPr>
            <p:cNvSpPr/>
            <p:nvPr/>
          </p:nvSpPr>
          <p:spPr>
            <a:xfrm>
              <a:off x="2546508" y="4456151"/>
              <a:ext cx="45719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6CC5CE80-509E-45A5-9303-091BA2F9D9F8}"/>
                </a:ext>
              </a:extLst>
            </p:cNvPr>
            <p:cNvSpPr/>
            <p:nvPr/>
          </p:nvSpPr>
          <p:spPr>
            <a:xfrm>
              <a:off x="1772604" y="4474369"/>
              <a:ext cx="45719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05164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4-1(10)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根据轴测图，补画视图中所缺的图线。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5D48B2D4-283B-431A-9E98-B21318657DED}"/>
              </a:ext>
            </a:extLst>
          </p:cNvPr>
          <p:cNvGrpSpPr/>
          <p:nvPr/>
        </p:nvGrpSpPr>
        <p:grpSpPr>
          <a:xfrm>
            <a:off x="1200997" y="1983986"/>
            <a:ext cx="6742006" cy="4027695"/>
            <a:chOff x="756074" y="2211008"/>
            <a:chExt cx="6204020" cy="368071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A7B62BA7-CA83-43D8-B145-9A8A4DF77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6074" y="2211008"/>
              <a:ext cx="6204020" cy="3680716"/>
            </a:xfrm>
            <a:prstGeom prst="rect">
              <a:avLst/>
            </a:prstGeom>
          </p:spPr>
        </p:pic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A93D1306-6523-449A-AC8C-F201CB803BAA}"/>
                </a:ext>
              </a:extLst>
            </p:cNvPr>
            <p:cNvSpPr/>
            <p:nvPr/>
          </p:nvSpPr>
          <p:spPr>
            <a:xfrm>
              <a:off x="2828925" y="4321969"/>
              <a:ext cx="109538" cy="614362"/>
            </a:xfrm>
            <a:custGeom>
              <a:avLst/>
              <a:gdLst>
                <a:gd name="connsiteX0" fmla="*/ 109538 w 109538"/>
                <a:gd name="connsiteY0" fmla="*/ 614362 h 614362"/>
                <a:gd name="connsiteX1" fmla="*/ 0 w 109538"/>
                <a:gd name="connsiteY1" fmla="*/ 0 h 614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538" h="614362">
                  <a:moveTo>
                    <a:pt x="109538" y="614362"/>
                  </a:moveTo>
                  <a:lnTo>
                    <a:pt x="0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0A603F91-6593-4720-9108-7D55882EC094}"/>
                </a:ext>
              </a:extLst>
            </p:cNvPr>
            <p:cNvSpPr/>
            <p:nvPr/>
          </p:nvSpPr>
          <p:spPr>
            <a:xfrm rot="10181199">
              <a:off x="2759869" y="4328542"/>
              <a:ext cx="80962" cy="83343"/>
            </a:xfrm>
            <a:custGeom>
              <a:avLst/>
              <a:gdLst>
                <a:gd name="connsiteX0" fmla="*/ 0 w 276225"/>
                <a:gd name="connsiteY0" fmla="*/ 0 h 266700"/>
                <a:gd name="connsiteX1" fmla="*/ 276225 w 276225"/>
                <a:gd name="connsiteY1" fmla="*/ 0 h 266700"/>
                <a:gd name="connsiteX2" fmla="*/ 276225 w 276225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6225" h="266700">
                  <a:moveTo>
                    <a:pt x="0" y="0"/>
                  </a:moveTo>
                  <a:lnTo>
                    <a:pt x="276225" y="0"/>
                  </a:lnTo>
                  <a:lnTo>
                    <a:pt x="276225" y="26670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6D9834EF-2200-4167-99F2-E062EFE015B6}"/>
                </a:ext>
              </a:extLst>
            </p:cNvPr>
            <p:cNvSpPr/>
            <p:nvPr/>
          </p:nvSpPr>
          <p:spPr>
            <a:xfrm rot="4873955">
              <a:off x="1380854" y="4541119"/>
              <a:ext cx="80962" cy="83343"/>
            </a:xfrm>
            <a:custGeom>
              <a:avLst/>
              <a:gdLst>
                <a:gd name="connsiteX0" fmla="*/ 0 w 276225"/>
                <a:gd name="connsiteY0" fmla="*/ 0 h 266700"/>
                <a:gd name="connsiteX1" fmla="*/ 276225 w 276225"/>
                <a:gd name="connsiteY1" fmla="*/ 0 h 266700"/>
                <a:gd name="connsiteX2" fmla="*/ 276225 w 276225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6225" h="266700">
                  <a:moveTo>
                    <a:pt x="0" y="0"/>
                  </a:moveTo>
                  <a:lnTo>
                    <a:pt x="276225" y="0"/>
                  </a:lnTo>
                  <a:lnTo>
                    <a:pt x="276225" y="26670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8D386D03-D4E9-4857-B189-28571CCB1266}"/>
                </a:ext>
              </a:extLst>
            </p:cNvPr>
            <p:cNvSpPr/>
            <p:nvPr/>
          </p:nvSpPr>
          <p:spPr>
            <a:xfrm>
              <a:off x="1373981" y="4538663"/>
              <a:ext cx="50007" cy="400050"/>
            </a:xfrm>
            <a:custGeom>
              <a:avLst/>
              <a:gdLst>
                <a:gd name="connsiteX0" fmla="*/ 50007 w 50007"/>
                <a:gd name="connsiteY0" fmla="*/ 400050 h 400050"/>
                <a:gd name="connsiteX1" fmla="*/ 0 w 50007"/>
                <a:gd name="connsiteY1" fmla="*/ 0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07" h="400050">
                  <a:moveTo>
                    <a:pt x="50007" y="400050"/>
                  </a:moveTo>
                  <a:lnTo>
                    <a:pt x="0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9EBD88D0-2749-4427-8458-9C8EE1EF710A}"/>
                </a:ext>
              </a:extLst>
            </p:cNvPr>
            <p:cNvSpPr/>
            <p:nvPr/>
          </p:nvSpPr>
          <p:spPr>
            <a:xfrm>
              <a:off x="2835275" y="3054350"/>
              <a:ext cx="0" cy="1260475"/>
            </a:xfrm>
            <a:custGeom>
              <a:avLst/>
              <a:gdLst>
                <a:gd name="connsiteX0" fmla="*/ 0 w 0"/>
                <a:gd name="connsiteY0" fmla="*/ 1260475 h 1260475"/>
                <a:gd name="connsiteX1" fmla="*/ 0 w 0"/>
                <a:gd name="connsiteY1" fmla="*/ 0 h 1260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260475">
                  <a:moveTo>
                    <a:pt x="0" y="1260475"/>
                  </a:moveTo>
                  <a:lnTo>
                    <a:pt x="0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BA77F88D-FD9D-4C0A-8EA7-F25D9D9540ED}"/>
                </a:ext>
              </a:extLst>
            </p:cNvPr>
            <p:cNvSpPr/>
            <p:nvPr/>
          </p:nvSpPr>
          <p:spPr>
            <a:xfrm>
              <a:off x="1371600" y="3051175"/>
              <a:ext cx="0" cy="1482725"/>
            </a:xfrm>
            <a:custGeom>
              <a:avLst/>
              <a:gdLst>
                <a:gd name="connsiteX0" fmla="*/ 0 w 0"/>
                <a:gd name="connsiteY0" fmla="*/ 1482725 h 1482725"/>
                <a:gd name="connsiteX1" fmla="*/ 0 w 0"/>
                <a:gd name="connsiteY1" fmla="*/ 0 h 148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82725">
                  <a:moveTo>
                    <a:pt x="0" y="1482725"/>
                  </a:moveTo>
                  <a:lnTo>
                    <a:pt x="0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12B631C0-7DB3-4C75-AAE9-126831A81099}"/>
                </a:ext>
              </a:extLst>
            </p:cNvPr>
            <p:cNvSpPr/>
            <p:nvPr/>
          </p:nvSpPr>
          <p:spPr>
            <a:xfrm>
              <a:off x="1368425" y="3054350"/>
              <a:ext cx="41275" cy="0"/>
            </a:xfrm>
            <a:custGeom>
              <a:avLst/>
              <a:gdLst>
                <a:gd name="connsiteX0" fmla="*/ 41275 w 41275"/>
                <a:gd name="connsiteY0" fmla="*/ 0 h 0"/>
                <a:gd name="connsiteX1" fmla="*/ 0 w 4127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275">
                  <a:moveTo>
                    <a:pt x="41275" y="0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236B485B-E2BD-4E13-91FD-80FA4F5038A6}"/>
                </a:ext>
              </a:extLst>
            </p:cNvPr>
            <p:cNvSpPr/>
            <p:nvPr/>
          </p:nvSpPr>
          <p:spPr>
            <a:xfrm>
              <a:off x="4233863" y="3048000"/>
              <a:ext cx="871537" cy="0"/>
            </a:xfrm>
            <a:custGeom>
              <a:avLst/>
              <a:gdLst>
                <a:gd name="connsiteX0" fmla="*/ 0 w 871537"/>
                <a:gd name="connsiteY0" fmla="*/ 0 h 0"/>
                <a:gd name="connsiteX1" fmla="*/ 871537 w 871537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71537">
                  <a:moveTo>
                    <a:pt x="0" y="0"/>
                  </a:moveTo>
                  <a:lnTo>
                    <a:pt x="871537" y="0"/>
                  </a:lnTo>
                </a:path>
              </a:pathLst>
            </a:cu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51055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4-3(3)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根据主视图和俯视图，补全左视图。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DD1C06C-7123-4B30-9478-FE1D2F516BCA}"/>
              </a:ext>
            </a:extLst>
          </p:cNvPr>
          <p:cNvGrpSpPr/>
          <p:nvPr/>
        </p:nvGrpSpPr>
        <p:grpSpPr>
          <a:xfrm>
            <a:off x="2014884" y="2100420"/>
            <a:ext cx="5114231" cy="3876563"/>
            <a:chOff x="2014884" y="2100420"/>
            <a:chExt cx="5114231" cy="3876563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BDFD4438-5547-4E27-9949-B9A3F027B0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972"/>
            <a:stretch/>
          </p:blipFill>
          <p:spPr>
            <a:xfrm>
              <a:off x="2014884" y="2100420"/>
              <a:ext cx="5114231" cy="3876563"/>
            </a:xfrm>
            <a:prstGeom prst="rect">
              <a:avLst/>
            </a:prstGeom>
          </p:spPr>
        </p:pic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342C1937-4D13-47CA-AC86-EC89D54BE53E}"/>
                </a:ext>
              </a:extLst>
            </p:cNvPr>
            <p:cNvSpPr/>
            <p:nvPr/>
          </p:nvSpPr>
          <p:spPr>
            <a:xfrm>
              <a:off x="3530600" y="3329780"/>
              <a:ext cx="2579688" cy="45719"/>
            </a:xfrm>
            <a:custGeom>
              <a:avLst/>
              <a:gdLst>
                <a:gd name="connsiteX0" fmla="*/ 0 w 2908300"/>
                <a:gd name="connsiteY0" fmla="*/ 0 h 0"/>
                <a:gd name="connsiteX1" fmla="*/ 2908300 w 29083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08300">
                  <a:moveTo>
                    <a:pt x="0" y="0"/>
                  </a:moveTo>
                  <a:lnTo>
                    <a:pt x="2908300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D032681D-9C59-443C-A4E4-86CA13628F71}"/>
                </a:ext>
              </a:extLst>
            </p:cNvPr>
            <p:cNvSpPr/>
            <p:nvPr/>
          </p:nvSpPr>
          <p:spPr>
            <a:xfrm>
              <a:off x="6110288" y="2800350"/>
              <a:ext cx="328612" cy="523875"/>
            </a:xfrm>
            <a:custGeom>
              <a:avLst/>
              <a:gdLst>
                <a:gd name="connsiteX0" fmla="*/ 0 w 328612"/>
                <a:gd name="connsiteY0" fmla="*/ 0 h 523875"/>
                <a:gd name="connsiteX1" fmla="*/ 0 w 328612"/>
                <a:gd name="connsiteY1" fmla="*/ 523875 h 523875"/>
                <a:gd name="connsiteX2" fmla="*/ 328612 w 328612"/>
                <a:gd name="connsiteY2" fmla="*/ 52387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8612" h="523875">
                  <a:moveTo>
                    <a:pt x="0" y="0"/>
                  </a:moveTo>
                  <a:lnTo>
                    <a:pt x="0" y="523875"/>
                  </a:lnTo>
                  <a:lnTo>
                    <a:pt x="328612" y="523875"/>
                  </a:lnTo>
                </a:path>
              </a:pathLst>
            </a:cu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DAC820ED-C928-48DD-96C1-216CDC2EF4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663" y="4161012"/>
            <a:ext cx="2113250" cy="151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0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4-3(4)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根据主视图和俯视图，补全左视图。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B7F1135-7A20-4794-97B9-95D07B2B5F78}"/>
              </a:ext>
            </a:extLst>
          </p:cNvPr>
          <p:cNvGrpSpPr/>
          <p:nvPr/>
        </p:nvGrpSpPr>
        <p:grpSpPr>
          <a:xfrm>
            <a:off x="1960348" y="2100000"/>
            <a:ext cx="5079646" cy="3976680"/>
            <a:chOff x="1960348" y="2100000"/>
            <a:chExt cx="5079646" cy="397668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DB9326F1-BDF7-4BB5-A1C3-D23FEE688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60348" y="2100000"/>
              <a:ext cx="5079646" cy="3976680"/>
            </a:xfrm>
            <a:prstGeom prst="rect">
              <a:avLst/>
            </a:prstGeom>
          </p:spPr>
        </p:pic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375CC8A7-0A67-4E28-A804-1876C102EE21}"/>
                </a:ext>
              </a:extLst>
            </p:cNvPr>
            <p:cNvSpPr/>
            <p:nvPr/>
          </p:nvSpPr>
          <p:spPr>
            <a:xfrm>
              <a:off x="3438524" y="2457451"/>
              <a:ext cx="1857375" cy="0"/>
            </a:xfrm>
            <a:custGeom>
              <a:avLst/>
              <a:gdLst>
                <a:gd name="connsiteX0" fmla="*/ 0 w 1857375"/>
                <a:gd name="connsiteY0" fmla="*/ 0 h 0"/>
                <a:gd name="connsiteX1" fmla="*/ 1857375 w 185737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57375">
                  <a:moveTo>
                    <a:pt x="0" y="0"/>
                  </a:moveTo>
                  <a:lnTo>
                    <a:pt x="1857375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22D0F2FC-71E8-4E33-9597-10755F676EE6}"/>
                </a:ext>
              </a:extLst>
            </p:cNvPr>
            <p:cNvSpPr/>
            <p:nvPr/>
          </p:nvSpPr>
          <p:spPr>
            <a:xfrm>
              <a:off x="3424238" y="3619501"/>
              <a:ext cx="1857375" cy="0"/>
            </a:xfrm>
            <a:custGeom>
              <a:avLst/>
              <a:gdLst>
                <a:gd name="connsiteX0" fmla="*/ 0 w 1857375"/>
                <a:gd name="connsiteY0" fmla="*/ 0 h 0"/>
                <a:gd name="connsiteX1" fmla="*/ 1857375 w 185737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57375">
                  <a:moveTo>
                    <a:pt x="0" y="0"/>
                  </a:moveTo>
                  <a:lnTo>
                    <a:pt x="1857375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CD40EBF5-D4B1-41D3-8361-C6E2DB2CFC9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45"/>
          <a:stretch/>
        </p:blipFill>
        <p:spPr>
          <a:xfrm>
            <a:off x="4834841" y="4168588"/>
            <a:ext cx="2146968" cy="170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582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4-3(6)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根据主视图和左视图，补全俯视图。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1E29DFA-30FA-4D13-B8D1-AED582CFC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2104" y="1905596"/>
            <a:ext cx="5239792" cy="392984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4597D26-0F78-4E80-A91A-EBCAF4D0B38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7" t="11223" r="13985" b="8984"/>
          <a:stretch/>
        </p:blipFill>
        <p:spPr>
          <a:xfrm>
            <a:off x="5347817" y="4274277"/>
            <a:ext cx="1590866" cy="156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471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4-3(8)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根据主视图和左视图，补全俯视图。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EB2C664-D079-4428-BDCE-4B15EF9F8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7728" y="1976295"/>
            <a:ext cx="6234575" cy="407407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7EFBC3F-99A1-42AA-9A4D-396201AEE0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3" t="10046"/>
          <a:stretch/>
        </p:blipFill>
        <p:spPr>
          <a:xfrm>
            <a:off x="5579490" y="4025153"/>
            <a:ext cx="2302813" cy="184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964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9A7F86F-1F48-40A0-A47C-A8E833D6E3F2}"/>
              </a:ext>
            </a:extLst>
          </p:cNvPr>
          <p:cNvSpPr txBox="1"/>
          <p:nvPr/>
        </p:nvSpPr>
        <p:spPr>
          <a:xfrm>
            <a:off x="2043185" y="5112397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李明健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1AF0E1B-E421-44A8-8DA0-72D071CCE16E}"/>
              </a:ext>
            </a:extLst>
          </p:cNvPr>
          <p:cNvSpPr txBox="1"/>
          <p:nvPr/>
        </p:nvSpPr>
        <p:spPr>
          <a:xfrm>
            <a:off x="6462640" y="5118215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郑则燊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6BB7E95-7EAE-4214-B2B1-D6FDA8BD31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79" y="1983069"/>
            <a:ext cx="4175366" cy="298672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FF822DD-4217-4C22-BED6-D9E8A61AA4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038" y="1983069"/>
            <a:ext cx="4422628" cy="298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898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1917106" y="5028685"/>
            <a:ext cx="119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石宇轩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CBD6022-A587-4620-AF04-2C45C3BD5F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1" y="1915937"/>
            <a:ext cx="4442927" cy="1492546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9C97C568-5890-44F4-802E-3BD1BE56C9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1" y="3498806"/>
            <a:ext cx="4429839" cy="1387280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D35424F1-88B1-46F5-8FDA-A1CAF75BB8A5}"/>
              </a:ext>
            </a:extLst>
          </p:cNvPr>
          <p:cNvSpPr txBox="1"/>
          <p:nvPr/>
        </p:nvSpPr>
        <p:spPr>
          <a:xfrm>
            <a:off x="6436665" y="5028685"/>
            <a:ext cx="119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杨冯轩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5F044A4C-AD31-4D45-AA7D-F3A82BB64C1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2" r="4723"/>
          <a:stretch/>
        </p:blipFill>
        <p:spPr>
          <a:xfrm>
            <a:off x="4580895" y="1924182"/>
            <a:ext cx="4474734" cy="148430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3C20C8B5-4094-4380-B824-90B64AD001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3342" y="3503817"/>
            <a:ext cx="4429839" cy="137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94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1917106" y="5028685"/>
            <a:ext cx="119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徐来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CBD6022-A587-4620-AF04-2C45C3BD5F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41" y="1952496"/>
            <a:ext cx="4442927" cy="1419428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9C97C568-5890-44F4-802E-3BD1BE56C9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41" y="3551701"/>
            <a:ext cx="4429839" cy="1281489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D35424F1-88B1-46F5-8FDA-A1CAF75BB8A5}"/>
              </a:ext>
            </a:extLst>
          </p:cNvPr>
          <p:cNvSpPr txBox="1"/>
          <p:nvPr/>
        </p:nvSpPr>
        <p:spPr>
          <a:xfrm>
            <a:off x="6436665" y="5028685"/>
            <a:ext cx="119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吴展豪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B928B055-9E17-41ED-979C-9979A5AA9E2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5" b="2065"/>
          <a:stretch/>
        </p:blipFill>
        <p:spPr>
          <a:xfrm>
            <a:off x="4580895" y="1924182"/>
            <a:ext cx="4474734" cy="14843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A73E4EF-30FE-44FE-8DFA-7049F0ACF0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3342" y="3525589"/>
            <a:ext cx="4429839" cy="133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924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1893688" y="3393247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林楗棋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CBD6022-A587-4620-AF04-2C45C3BD5F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41" y="1988572"/>
            <a:ext cx="4442927" cy="134727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2BD1477-6E4E-4668-8A04-A8DBBEA85F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6" y="3832088"/>
            <a:ext cx="4442927" cy="1410892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89A7F86F-1F48-40A0-A47C-A8E833D6E3F2}"/>
              </a:ext>
            </a:extLst>
          </p:cNvPr>
          <p:cNvSpPr txBox="1"/>
          <p:nvPr/>
        </p:nvSpPr>
        <p:spPr>
          <a:xfrm>
            <a:off x="1893688" y="5347004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高留琪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720B125-AFED-4EC7-BFA6-ED91B2354099}"/>
              </a:ext>
            </a:extLst>
          </p:cNvPr>
          <p:cNvSpPr txBox="1"/>
          <p:nvPr/>
        </p:nvSpPr>
        <p:spPr>
          <a:xfrm>
            <a:off x="6462641" y="3393247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杨育欢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C09CA3F4-33FB-4B21-B556-52A2C6CC4D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31208" y="1988572"/>
            <a:ext cx="4223298" cy="134727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6CF0755-C668-4E7D-A82B-6FD8B8C327A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2139" y="3840373"/>
            <a:ext cx="4442927" cy="1394322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71AF0E1B-E421-44A8-8DA0-72D071CCE16E}"/>
              </a:ext>
            </a:extLst>
          </p:cNvPr>
          <p:cNvSpPr txBox="1"/>
          <p:nvPr/>
        </p:nvSpPr>
        <p:spPr>
          <a:xfrm>
            <a:off x="6462641" y="5347004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唐艺恒</a:t>
            </a:r>
          </a:p>
        </p:txBody>
      </p:sp>
    </p:spTree>
    <p:extLst>
      <p:ext uri="{BB962C8B-B14F-4D97-AF65-F5344CB8AC3E}">
        <p14:creationId xmlns:p14="http://schemas.microsoft.com/office/powerpoint/2010/main" val="4209208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9A7F86F-1F48-40A0-A47C-A8E833D6E3F2}"/>
              </a:ext>
            </a:extLst>
          </p:cNvPr>
          <p:cNvSpPr txBox="1"/>
          <p:nvPr/>
        </p:nvSpPr>
        <p:spPr>
          <a:xfrm>
            <a:off x="1646475" y="3942055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何奇涛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C0AF50B-1ACA-4656-8248-675914457D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379" y="1714687"/>
            <a:ext cx="3002836" cy="406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2205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2276776" y="2820695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谢谢！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E1MTZjYzQwNTNkNGEzYzRmZTY4OGRkZWMxMzljMDg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3308</TotalTime>
  <Words>681</Words>
  <Application>Microsoft Office PowerPoint</Application>
  <PresentationFormat>全屏显示(4:3)</PresentationFormat>
  <Paragraphs>107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等线</vt:lpstr>
      <vt:lpstr>华文楷体</vt:lpstr>
      <vt:lpstr>宋体</vt:lpstr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 YU</dc:creator>
  <cp:lastModifiedBy>美婷 胡</cp:lastModifiedBy>
  <cp:revision>165</cp:revision>
  <dcterms:created xsi:type="dcterms:W3CDTF">2021-10-15T00:52:00Z</dcterms:created>
  <dcterms:modified xsi:type="dcterms:W3CDTF">2024-11-07T02:34:31Z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B1882DF1C4164D2DBF24436927DEF318</vt:lpwstr>
  </property>
  <property fmtid="{D5CDD505-2E9C-101B-9397-08002B2CF9AE}" pid="3" name="KSOProductBuildVer">
    <vt:lpwstr>2052-11.1.0.12358</vt:lpwstr>
  </property>
</Properties>
</file>