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56" r:id="rId2"/>
    <p:sldId id="330" r:id="rId3"/>
    <p:sldId id="321" r:id="rId4"/>
    <p:sldId id="335" r:id="rId5"/>
    <p:sldId id="336" r:id="rId6"/>
    <p:sldId id="338" r:id="rId7"/>
    <p:sldId id="337" r:id="rId8"/>
    <p:sldId id="339" r:id="rId9"/>
    <p:sldId id="304" r:id="rId10"/>
    <p:sldId id="331" r:id="rId11"/>
    <p:sldId id="332" r:id="rId12"/>
    <p:sldId id="333" r:id="rId13"/>
    <p:sldId id="334" r:id="rId14"/>
    <p:sldId id="320" r:id="rId15"/>
    <p:sldId id="340" r:id="rId16"/>
    <p:sldId id="341" r:id="rId17"/>
    <p:sldId id="342" r:id="rId18"/>
    <p:sldId id="343" r:id="rId19"/>
    <p:sldId id="287" r:id="rId20"/>
  </p:sldIdLst>
  <p:sldSz cx="9144000" cy="6858000" type="screen4x3"/>
  <p:notesSz cx="6858000" cy="9144000"/>
  <p:custDataLst>
    <p:tags r:id="rId2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FE38C"/>
    <a:srgbClr val="FFBFBF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171" autoAdjust="0"/>
  </p:normalViewPr>
  <p:slideViewPr>
    <p:cSldViewPr snapToGrid="0">
      <p:cViewPr varScale="1">
        <p:scale>
          <a:sx n="108" d="100"/>
          <a:sy n="108" d="100"/>
        </p:scale>
        <p:origin x="17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E5DA19-C715-408C-8A0D-8C40CF3C0ACA}" type="datetimeFigureOut">
              <a:rPr lang="zh-CN" altLang="en-US" smtClean="0"/>
              <a:t>2024/10/31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E9B75E-E20A-44BF-B2A6-12600C686B3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2944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11F37-90C2-4E85-BE7D-E917F8105DDE}" type="datetime1">
              <a:rPr lang="zh-CN" altLang="en-US" smtClean="0"/>
              <a:t>2024/10/31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3603" y="6276735"/>
            <a:ext cx="2057400" cy="365125"/>
          </a:xfrm>
        </p:spPr>
        <p:txBody>
          <a:bodyPr/>
          <a:lstStyle>
            <a:lvl1pPr>
              <a:defRPr sz="16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fld id="{4B3CCA7A-12AA-4309-A643-00629A847992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15-7F73-48ED-A312-1A0B0529E50D}" type="datetime1">
              <a:rPr lang="zh-CN" altLang="en-US" smtClean="0"/>
              <a:t>2024/10/31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6BD24-56A5-4986-B1C3-F520B99CC2A8}" type="datetime1">
              <a:rPr lang="zh-CN" altLang="en-US" smtClean="0"/>
              <a:t>2024/10/31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1C321-70BC-4F1D-9248-E1D68FB53768}" type="datetime1">
              <a:rPr lang="zh-CN" altLang="en-US" smtClean="0"/>
              <a:t>2024/10/31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6123A-45AC-4858-9F1E-3CE2F6C2481B}" type="datetime1">
              <a:rPr lang="zh-CN" altLang="en-US" smtClean="0"/>
              <a:t>2024/10/31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3B3E-AD46-4B81-99A4-BF6B23210DA9}" type="datetime1">
              <a:rPr lang="zh-CN" altLang="en-US" smtClean="0"/>
              <a:t>2024/10/31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09253-167D-4FC6-84B4-48694F6C9347}" type="datetime1">
              <a:rPr lang="zh-CN" altLang="en-US" smtClean="0"/>
              <a:t>2024/10/31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28C18-2FFC-4732-8E1A-CEBAC7AE44C3}" type="datetime1">
              <a:rPr lang="zh-CN" altLang="en-US" smtClean="0"/>
              <a:t>2024/10/31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F91F6-CD84-4D7B-86ED-5B478C791AC9}" type="datetime1">
              <a:rPr lang="zh-CN" altLang="en-US" smtClean="0"/>
              <a:t>2024/10/31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60B1-0F1B-47E6-A52E-94431908C7E6}" type="datetime1">
              <a:rPr lang="zh-CN" altLang="en-US" smtClean="0"/>
              <a:t>2024/10/31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BCEFF-AF99-4FBB-9497-5FBDBB1E9AB3}" type="datetime1">
              <a:rPr lang="zh-CN" altLang="en-US" smtClean="0"/>
              <a:t>2024/10/31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34B1F-3F01-48AD-92F8-348133E8D12E}" type="datetime1">
              <a:rPr lang="zh-CN" altLang="en-US" smtClean="0"/>
              <a:t>2024/10/31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809550" y="2819830"/>
            <a:ext cx="334449" cy="17298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2819831"/>
            <a:ext cx="334449" cy="17298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CFFFF"/>
              </a:clrFrom>
              <a:clrTo>
                <a:srgbClr val="FC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941" y="275822"/>
            <a:ext cx="961428" cy="939068"/>
          </a:xfrm>
          <a:prstGeom prst="rect">
            <a:avLst/>
          </a:prstGeom>
        </p:spPr>
      </p:pic>
      <p:grpSp>
        <p:nvGrpSpPr>
          <p:cNvPr id="7" name="Group 433"/>
          <p:cNvGrpSpPr/>
          <p:nvPr/>
        </p:nvGrpSpPr>
        <p:grpSpPr bwMode="auto">
          <a:xfrm>
            <a:off x="349416" y="1001484"/>
            <a:ext cx="8422105" cy="4181275"/>
            <a:chOff x="2359" y="2311"/>
            <a:chExt cx="3394" cy="1685"/>
          </a:xfrm>
          <a:solidFill>
            <a:schemeClr val="bg1">
              <a:lumMod val="95000"/>
            </a:schemeClr>
          </a:solidFill>
        </p:grpSpPr>
        <p:sp>
          <p:nvSpPr>
            <p:cNvPr id="8" name="Freeform 434"/>
            <p:cNvSpPr/>
            <p:nvPr/>
          </p:nvSpPr>
          <p:spPr bwMode="auto">
            <a:xfrm>
              <a:off x="3401" y="2311"/>
              <a:ext cx="446" cy="239"/>
            </a:xfrm>
            <a:custGeom>
              <a:avLst/>
              <a:gdLst>
                <a:gd name="T0" fmla="*/ 369 w 446"/>
                <a:gd name="T1" fmla="*/ 3 h 239"/>
                <a:gd name="T2" fmla="*/ 360 w 446"/>
                <a:gd name="T3" fmla="*/ 7 h 239"/>
                <a:gd name="T4" fmla="*/ 387 w 446"/>
                <a:gd name="T5" fmla="*/ 10 h 239"/>
                <a:gd name="T6" fmla="*/ 386 w 446"/>
                <a:gd name="T7" fmla="*/ 13 h 239"/>
                <a:gd name="T8" fmla="*/ 360 w 446"/>
                <a:gd name="T9" fmla="*/ 16 h 239"/>
                <a:gd name="T10" fmla="*/ 364 w 446"/>
                <a:gd name="T11" fmla="*/ 20 h 239"/>
                <a:gd name="T12" fmla="*/ 406 w 446"/>
                <a:gd name="T13" fmla="*/ 13 h 239"/>
                <a:gd name="T14" fmla="*/ 444 w 446"/>
                <a:gd name="T15" fmla="*/ 14 h 239"/>
                <a:gd name="T16" fmla="*/ 442 w 446"/>
                <a:gd name="T17" fmla="*/ 22 h 239"/>
                <a:gd name="T18" fmla="*/ 412 w 446"/>
                <a:gd name="T19" fmla="*/ 24 h 239"/>
                <a:gd name="T20" fmla="*/ 387 w 446"/>
                <a:gd name="T21" fmla="*/ 34 h 239"/>
                <a:gd name="T22" fmla="*/ 376 w 446"/>
                <a:gd name="T23" fmla="*/ 46 h 239"/>
                <a:gd name="T24" fmla="*/ 389 w 446"/>
                <a:gd name="T25" fmla="*/ 54 h 239"/>
                <a:gd name="T26" fmla="*/ 376 w 446"/>
                <a:gd name="T27" fmla="*/ 57 h 239"/>
                <a:gd name="T28" fmla="*/ 364 w 446"/>
                <a:gd name="T29" fmla="*/ 63 h 239"/>
                <a:gd name="T30" fmla="*/ 376 w 446"/>
                <a:gd name="T31" fmla="*/ 67 h 239"/>
                <a:gd name="T32" fmla="*/ 376 w 446"/>
                <a:gd name="T33" fmla="*/ 73 h 239"/>
                <a:gd name="T34" fmla="*/ 386 w 446"/>
                <a:gd name="T35" fmla="*/ 76 h 239"/>
                <a:gd name="T36" fmla="*/ 367 w 446"/>
                <a:gd name="T37" fmla="*/ 79 h 239"/>
                <a:gd name="T38" fmla="*/ 359 w 446"/>
                <a:gd name="T39" fmla="*/ 89 h 239"/>
                <a:gd name="T40" fmla="*/ 340 w 446"/>
                <a:gd name="T41" fmla="*/ 96 h 239"/>
                <a:gd name="T42" fmla="*/ 337 w 446"/>
                <a:gd name="T43" fmla="*/ 107 h 239"/>
                <a:gd name="T44" fmla="*/ 337 w 446"/>
                <a:gd name="T45" fmla="*/ 110 h 239"/>
                <a:gd name="T46" fmla="*/ 339 w 446"/>
                <a:gd name="T47" fmla="*/ 120 h 239"/>
                <a:gd name="T48" fmla="*/ 307 w 446"/>
                <a:gd name="T49" fmla="*/ 113 h 239"/>
                <a:gd name="T50" fmla="*/ 303 w 446"/>
                <a:gd name="T51" fmla="*/ 119 h 239"/>
                <a:gd name="T52" fmla="*/ 297 w 446"/>
                <a:gd name="T53" fmla="*/ 124 h 239"/>
                <a:gd name="T54" fmla="*/ 329 w 446"/>
                <a:gd name="T55" fmla="*/ 127 h 239"/>
                <a:gd name="T56" fmla="*/ 306 w 446"/>
                <a:gd name="T57" fmla="*/ 140 h 239"/>
                <a:gd name="T58" fmla="*/ 263 w 446"/>
                <a:gd name="T59" fmla="*/ 149 h 239"/>
                <a:gd name="T60" fmla="*/ 219 w 446"/>
                <a:gd name="T61" fmla="*/ 171 h 239"/>
                <a:gd name="T62" fmla="*/ 176 w 446"/>
                <a:gd name="T63" fmla="*/ 179 h 239"/>
                <a:gd name="T64" fmla="*/ 160 w 446"/>
                <a:gd name="T65" fmla="*/ 197 h 239"/>
                <a:gd name="T66" fmla="*/ 137 w 446"/>
                <a:gd name="T67" fmla="*/ 216 h 239"/>
                <a:gd name="T68" fmla="*/ 112 w 446"/>
                <a:gd name="T69" fmla="*/ 239 h 239"/>
                <a:gd name="T70" fmla="*/ 87 w 446"/>
                <a:gd name="T71" fmla="*/ 230 h 239"/>
                <a:gd name="T72" fmla="*/ 67 w 446"/>
                <a:gd name="T73" fmla="*/ 196 h 239"/>
                <a:gd name="T74" fmla="*/ 73 w 446"/>
                <a:gd name="T75" fmla="*/ 187 h 239"/>
                <a:gd name="T76" fmla="*/ 66 w 446"/>
                <a:gd name="T77" fmla="*/ 190 h 239"/>
                <a:gd name="T78" fmla="*/ 76 w 446"/>
                <a:gd name="T79" fmla="*/ 149 h 239"/>
                <a:gd name="T80" fmla="*/ 86 w 446"/>
                <a:gd name="T81" fmla="*/ 151 h 239"/>
                <a:gd name="T82" fmla="*/ 90 w 446"/>
                <a:gd name="T83" fmla="*/ 147 h 239"/>
                <a:gd name="T84" fmla="*/ 107 w 446"/>
                <a:gd name="T85" fmla="*/ 133 h 239"/>
                <a:gd name="T86" fmla="*/ 96 w 446"/>
                <a:gd name="T87" fmla="*/ 110 h 239"/>
                <a:gd name="T88" fmla="*/ 83 w 446"/>
                <a:gd name="T89" fmla="*/ 103 h 239"/>
                <a:gd name="T90" fmla="*/ 90 w 446"/>
                <a:gd name="T91" fmla="*/ 89 h 239"/>
                <a:gd name="T92" fmla="*/ 77 w 446"/>
                <a:gd name="T93" fmla="*/ 67 h 239"/>
                <a:gd name="T94" fmla="*/ 29 w 446"/>
                <a:gd name="T95" fmla="*/ 64 h 239"/>
                <a:gd name="T96" fmla="*/ 12 w 446"/>
                <a:gd name="T97" fmla="*/ 59 h 239"/>
                <a:gd name="T98" fmla="*/ 28 w 446"/>
                <a:gd name="T99" fmla="*/ 56 h 239"/>
                <a:gd name="T100" fmla="*/ 39 w 446"/>
                <a:gd name="T101" fmla="*/ 56 h 239"/>
                <a:gd name="T102" fmla="*/ 25 w 446"/>
                <a:gd name="T103" fmla="*/ 52 h 239"/>
                <a:gd name="T104" fmla="*/ 6 w 446"/>
                <a:gd name="T105" fmla="*/ 50 h 239"/>
                <a:gd name="T106" fmla="*/ 2 w 446"/>
                <a:gd name="T107" fmla="*/ 44 h 239"/>
                <a:gd name="T108" fmla="*/ 23 w 446"/>
                <a:gd name="T109" fmla="*/ 37 h 239"/>
                <a:gd name="T110" fmla="*/ 59 w 446"/>
                <a:gd name="T111" fmla="*/ 36 h 239"/>
                <a:gd name="T112" fmla="*/ 67 w 446"/>
                <a:gd name="T113" fmla="*/ 24 h 239"/>
                <a:gd name="T114" fmla="*/ 123 w 446"/>
                <a:gd name="T115" fmla="*/ 17 h 239"/>
                <a:gd name="T116" fmla="*/ 166 w 446"/>
                <a:gd name="T117" fmla="*/ 14 h 239"/>
                <a:gd name="T118" fmla="*/ 220 w 446"/>
                <a:gd name="T119" fmla="*/ 10 h 239"/>
                <a:gd name="T120" fmla="*/ 293 w 446"/>
                <a:gd name="T121" fmla="*/ 4 h 239"/>
                <a:gd name="T122" fmla="*/ 326 w 446"/>
                <a:gd name="T123" fmla="*/ 2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6" h="239">
                  <a:moveTo>
                    <a:pt x="332" y="0"/>
                  </a:moveTo>
                  <a:lnTo>
                    <a:pt x="350" y="2"/>
                  </a:lnTo>
                  <a:lnTo>
                    <a:pt x="369" y="3"/>
                  </a:lnTo>
                  <a:lnTo>
                    <a:pt x="370" y="4"/>
                  </a:lnTo>
                  <a:lnTo>
                    <a:pt x="370" y="6"/>
                  </a:lnTo>
                  <a:lnTo>
                    <a:pt x="360" y="7"/>
                  </a:lnTo>
                  <a:lnTo>
                    <a:pt x="352" y="9"/>
                  </a:lnTo>
                  <a:lnTo>
                    <a:pt x="370" y="9"/>
                  </a:lnTo>
                  <a:lnTo>
                    <a:pt x="387" y="10"/>
                  </a:lnTo>
                  <a:lnTo>
                    <a:pt x="387" y="10"/>
                  </a:lnTo>
                  <a:lnTo>
                    <a:pt x="387" y="12"/>
                  </a:lnTo>
                  <a:lnTo>
                    <a:pt x="386" y="13"/>
                  </a:lnTo>
                  <a:lnTo>
                    <a:pt x="383" y="14"/>
                  </a:lnTo>
                  <a:lnTo>
                    <a:pt x="372" y="14"/>
                  </a:lnTo>
                  <a:lnTo>
                    <a:pt x="360" y="16"/>
                  </a:lnTo>
                  <a:lnTo>
                    <a:pt x="360" y="17"/>
                  </a:lnTo>
                  <a:lnTo>
                    <a:pt x="360" y="20"/>
                  </a:lnTo>
                  <a:lnTo>
                    <a:pt x="364" y="20"/>
                  </a:lnTo>
                  <a:lnTo>
                    <a:pt x="367" y="20"/>
                  </a:lnTo>
                  <a:lnTo>
                    <a:pt x="386" y="16"/>
                  </a:lnTo>
                  <a:lnTo>
                    <a:pt x="406" y="13"/>
                  </a:lnTo>
                  <a:lnTo>
                    <a:pt x="426" y="12"/>
                  </a:lnTo>
                  <a:lnTo>
                    <a:pt x="444" y="13"/>
                  </a:lnTo>
                  <a:lnTo>
                    <a:pt x="444" y="14"/>
                  </a:lnTo>
                  <a:lnTo>
                    <a:pt x="446" y="16"/>
                  </a:lnTo>
                  <a:lnTo>
                    <a:pt x="444" y="19"/>
                  </a:lnTo>
                  <a:lnTo>
                    <a:pt x="442" y="22"/>
                  </a:lnTo>
                  <a:lnTo>
                    <a:pt x="432" y="22"/>
                  </a:lnTo>
                  <a:lnTo>
                    <a:pt x="422" y="23"/>
                  </a:lnTo>
                  <a:lnTo>
                    <a:pt x="412" y="24"/>
                  </a:lnTo>
                  <a:lnTo>
                    <a:pt x="403" y="27"/>
                  </a:lnTo>
                  <a:lnTo>
                    <a:pt x="394" y="30"/>
                  </a:lnTo>
                  <a:lnTo>
                    <a:pt x="387" y="34"/>
                  </a:lnTo>
                  <a:lnTo>
                    <a:pt x="380" y="37"/>
                  </a:lnTo>
                  <a:lnTo>
                    <a:pt x="374" y="42"/>
                  </a:lnTo>
                  <a:lnTo>
                    <a:pt x="376" y="46"/>
                  </a:lnTo>
                  <a:lnTo>
                    <a:pt x="376" y="50"/>
                  </a:lnTo>
                  <a:lnTo>
                    <a:pt x="383" y="53"/>
                  </a:lnTo>
                  <a:lnTo>
                    <a:pt x="389" y="54"/>
                  </a:lnTo>
                  <a:lnTo>
                    <a:pt x="389" y="56"/>
                  </a:lnTo>
                  <a:lnTo>
                    <a:pt x="387" y="57"/>
                  </a:lnTo>
                  <a:lnTo>
                    <a:pt x="376" y="57"/>
                  </a:lnTo>
                  <a:lnTo>
                    <a:pt x="364" y="59"/>
                  </a:lnTo>
                  <a:lnTo>
                    <a:pt x="364" y="60"/>
                  </a:lnTo>
                  <a:lnTo>
                    <a:pt x="364" y="63"/>
                  </a:lnTo>
                  <a:lnTo>
                    <a:pt x="370" y="63"/>
                  </a:lnTo>
                  <a:lnTo>
                    <a:pt x="374" y="64"/>
                  </a:lnTo>
                  <a:lnTo>
                    <a:pt x="376" y="67"/>
                  </a:lnTo>
                  <a:lnTo>
                    <a:pt x="376" y="72"/>
                  </a:lnTo>
                  <a:lnTo>
                    <a:pt x="376" y="72"/>
                  </a:lnTo>
                  <a:lnTo>
                    <a:pt x="376" y="73"/>
                  </a:lnTo>
                  <a:lnTo>
                    <a:pt x="382" y="73"/>
                  </a:lnTo>
                  <a:lnTo>
                    <a:pt x="386" y="73"/>
                  </a:lnTo>
                  <a:lnTo>
                    <a:pt x="386" y="76"/>
                  </a:lnTo>
                  <a:lnTo>
                    <a:pt x="384" y="79"/>
                  </a:lnTo>
                  <a:lnTo>
                    <a:pt x="376" y="79"/>
                  </a:lnTo>
                  <a:lnTo>
                    <a:pt x="367" y="79"/>
                  </a:lnTo>
                  <a:lnTo>
                    <a:pt x="367" y="83"/>
                  </a:lnTo>
                  <a:lnTo>
                    <a:pt x="367" y="87"/>
                  </a:lnTo>
                  <a:lnTo>
                    <a:pt x="359" y="89"/>
                  </a:lnTo>
                  <a:lnTo>
                    <a:pt x="353" y="90"/>
                  </a:lnTo>
                  <a:lnTo>
                    <a:pt x="347" y="93"/>
                  </a:lnTo>
                  <a:lnTo>
                    <a:pt x="340" y="96"/>
                  </a:lnTo>
                  <a:lnTo>
                    <a:pt x="342" y="102"/>
                  </a:lnTo>
                  <a:lnTo>
                    <a:pt x="343" y="107"/>
                  </a:lnTo>
                  <a:lnTo>
                    <a:pt x="337" y="107"/>
                  </a:lnTo>
                  <a:lnTo>
                    <a:pt x="332" y="107"/>
                  </a:lnTo>
                  <a:lnTo>
                    <a:pt x="336" y="109"/>
                  </a:lnTo>
                  <a:lnTo>
                    <a:pt x="337" y="110"/>
                  </a:lnTo>
                  <a:lnTo>
                    <a:pt x="339" y="113"/>
                  </a:lnTo>
                  <a:lnTo>
                    <a:pt x="340" y="119"/>
                  </a:lnTo>
                  <a:lnTo>
                    <a:pt x="339" y="120"/>
                  </a:lnTo>
                  <a:lnTo>
                    <a:pt x="339" y="121"/>
                  </a:lnTo>
                  <a:lnTo>
                    <a:pt x="322" y="117"/>
                  </a:lnTo>
                  <a:lnTo>
                    <a:pt x="307" y="113"/>
                  </a:lnTo>
                  <a:lnTo>
                    <a:pt x="309" y="116"/>
                  </a:lnTo>
                  <a:lnTo>
                    <a:pt x="310" y="119"/>
                  </a:lnTo>
                  <a:lnTo>
                    <a:pt x="303" y="119"/>
                  </a:lnTo>
                  <a:lnTo>
                    <a:pt x="297" y="119"/>
                  </a:lnTo>
                  <a:lnTo>
                    <a:pt x="297" y="121"/>
                  </a:lnTo>
                  <a:lnTo>
                    <a:pt x="297" y="124"/>
                  </a:lnTo>
                  <a:lnTo>
                    <a:pt x="313" y="124"/>
                  </a:lnTo>
                  <a:lnTo>
                    <a:pt x="327" y="124"/>
                  </a:lnTo>
                  <a:lnTo>
                    <a:pt x="329" y="127"/>
                  </a:lnTo>
                  <a:lnTo>
                    <a:pt x="329" y="131"/>
                  </a:lnTo>
                  <a:lnTo>
                    <a:pt x="317" y="136"/>
                  </a:lnTo>
                  <a:lnTo>
                    <a:pt x="306" y="140"/>
                  </a:lnTo>
                  <a:lnTo>
                    <a:pt x="294" y="143"/>
                  </a:lnTo>
                  <a:lnTo>
                    <a:pt x="285" y="147"/>
                  </a:lnTo>
                  <a:lnTo>
                    <a:pt x="263" y="149"/>
                  </a:lnTo>
                  <a:lnTo>
                    <a:pt x="243" y="150"/>
                  </a:lnTo>
                  <a:lnTo>
                    <a:pt x="232" y="161"/>
                  </a:lnTo>
                  <a:lnTo>
                    <a:pt x="219" y="171"/>
                  </a:lnTo>
                  <a:lnTo>
                    <a:pt x="207" y="174"/>
                  </a:lnTo>
                  <a:lnTo>
                    <a:pt x="192" y="177"/>
                  </a:lnTo>
                  <a:lnTo>
                    <a:pt x="176" y="179"/>
                  </a:lnTo>
                  <a:lnTo>
                    <a:pt x="163" y="181"/>
                  </a:lnTo>
                  <a:lnTo>
                    <a:pt x="162" y="190"/>
                  </a:lnTo>
                  <a:lnTo>
                    <a:pt x="160" y="197"/>
                  </a:lnTo>
                  <a:lnTo>
                    <a:pt x="149" y="204"/>
                  </a:lnTo>
                  <a:lnTo>
                    <a:pt x="139" y="210"/>
                  </a:lnTo>
                  <a:lnTo>
                    <a:pt x="137" y="216"/>
                  </a:lnTo>
                  <a:lnTo>
                    <a:pt x="136" y="221"/>
                  </a:lnTo>
                  <a:lnTo>
                    <a:pt x="125" y="230"/>
                  </a:lnTo>
                  <a:lnTo>
                    <a:pt x="112" y="239"/>
                  </a:lnTo>
                  <a:lnTo>
                    <a:pt x="105" y="233"/>
                  </a:lnTo>
                  <a:lnTo>
                    <a:pt x="95" y="229"/>
                  </a:lnTo>
                  <a:lnTo>
                    <a:pt x="87" y="230"/>
                  </a:lnTo>
                  <a:lnTo>
                    <a:pt x="80" y="230"/>
                  </a:lnTo>
                  <a:lnTo>
                    <a:pt x="75" y="213"/>
                  </a:lnTo>
                  <a:lnTo>
                    <a:pt x="67" y="196"/>
                  </a:lnTo>
                  <a:lnTo>
                    <a:pt x="72" y="191"/>
                  </a:lnTo>
                  <a:lnTo>
                    <a:pt x="76" y="187"/>
                  </a:lnTo>
                  <a:lnTo>
                    <a:pt x="73" y="187"/>
                  </a:lnTo>
                  <a:lnTo>
                    <a:pt x="70" y="187"/>
                  </a:lnTo>
                  <a:lnTo>
                    <a:pt x="69" y="189"/>
                  </a:lnTo>
                  <a:lnTo>
                    <a:pt x="66" y="190"/>
                  </a:lnTo>
                  <a:lnTo>
                    <a:pt x="70" y="170"/>
                  </a:lnTo>
                  <a:lnTo>
                    <a:pt x="76" y="149"/>
                  </a:lnTo>
                  <a:lnTo>
                    <a:pt x="76" y="149"/>
                  </a:lnTo>
                  <a:lnTo>
                    <a:pt x="77" y="149"/>
                  </a:lnTo>
                  <a:lnTo>
                    <a:pt x="82" y="150"/>
                  </a:lnTo>
                  <a:lnTo>
                    <a:pt x="86" y="151"/>
                  </a:lnTo>
                  <a:lnTo>
                    <a:pt x="89" y="151"/>
                  </a:lnTo>
                  <a:lnTo>
                    <a:pt x="93" y="150"/>
                  </a:lnTo>
                  <a:lnTo>
                    <a:pt x="90" y="147"/>
                  </a:lnTo>
                  <a:lnTo>
                    <a:pt x="89" y="144"/>
                  </a:lnTo>
                  <a:lnTo>
                    <a:pt x="99" y="139"/>
                  </a:lnTo>
                  <a:lnTo>
                    <a:pt x="107" y="133"/>
                  </a:lnTo>
                  <a:lnTo>
                    <a:pt x="106" y="121"/>
                  </a:lnTo>
                  <a:lnTo>
                    <a:pt x="103" y="110"/>
                  </a:lnTo>
                  <a:lnTo>
                    <a:pt x="96" y="110"/>
                  </a:lnTo>
                  <a:lnTo>
                    <a:pt x="90" y="109"/>
                  </a:lnTo>
                  <a:lnTo>
                    <a:pt x="86" y="107"/>
                  </a:lnTo>
                  <a:lnTo>
                    <a:pt x="83" y="103"/>
                  </a:lnTo>
                  <a:lnTo>
                    <a:pt x="86" y="99"/>
                  </a:lnTo>
                  <a:lnTo>
                    <a:pt x="89" y="94"/>
                  </a:lnTo>
                  <a:lnTo>
                    <a:pt x="90" y="89"/>
                  </a:lnTo>
                  <a:lnTo>
                    <a:pt x="92" y="82"/>
                  </a:lnTo>
                  <a:lnTo>
                    <a:pt x="83" y="76"/>
                  </a:lnTo>
                  <a:lnTo>
                    <a:pt x="77" y="67"/>
                  </a:lnTo>
                  <a:lnTo>
                    <a:pt x="60" y="66"/>
                  </a:lnTo>
                  <a:lnTo>
                    <a:pt x="45" y="66"/>
                  </a:lnTo>
                  <a:lnTo>
                    <a:pt x="29" y="64"/>
                  </a:lnTo>
                  <a:lnTo>
                    <a:pt x="12" y="64"/>
                  </a:lnTo>
                  <a:lnTo>
                    <a:pt x="12" y="62"/>
                  </a:lnTo>
                  <a:lnTo>
                    <a:pt x="12" y="59"/>
                  </a:lnTo>
                  <a:lnTo>
                    <a:pt x="13" y="57"/>
                  </a:lnTo>
                  <a:lnTo>
                    <a:pt x="15" y="56"/>
                  </a:lnTo>
                  <a:lnTo>
                    <a:pt x="28" y="56"/>
                  </a:lnTo>
                  <a:lnTo>
                    <a:pt x="39" y="57"/>
                  </a:lnTo>
                  <a:lnTo>
                    <a:pt x="39" y="56"/>
                  </a:lnTo>
                  <a:lnTo>
                    <a:pt x="39" y="56"/>
                  </a:lnTo>
                  <a:lnTo>
                    <a:pt x="38" y="53"/>
                  </a:lnTo>
                  <a:lnTo>
                    <a:pt x="36" y="50"/>
                  </a:lnTo>
                  <a:lnTo>
                    <a:pt x="25" y="52"/>
                  </a:lnTo>
                  <a:lnTo>
                    <a:pt x="15" y="52"/>
                  </a:lnTo>
                  <a:lnTo>
                    <a:pt x="10" y="52"/>
                  </a:lnTo>
                  <a:lnTo>
                    <a:pt x="6" y="50"/>
                  </a:lnTo>
                  <a:lnTo>
                    <a:pt x="3" y="49"/>
                  </a:lnTo>
                  <a:lnTo>
                    <a:pt x="0" y="46"/>
                  </a:lnTo>
                  <a:lnTo>
                    <a:pt x="2" y="44"/>
                  </a:lnTo>
                  <a:lnTo>
                    <a:pt x="5" y="42"/>
                  </a:lnTo>
                  <a:lnTo>
                    <a:pt x="15" y="39"/>
                  </a:lnTo>
                  <a:lnTo>
                    <a:pt x="23" y="37"/>
                  </a:lnTo>
                  <a:lnTo>
                    <a:pt x="32" y="36"/>
                  </a:lnTo>
                  <a:lnTo>
                    <a:pt x="42" y="36"/>
                  </a:lnTo>
                  <a:lnTo>
                    <a:pt x="59" y="36"/>
                  </a:lnTo>
                  <a:lnTo>
                    <a:pt x="76" y="36"/>
                  </a:lnTo>
                  <a:lnTo>
                    <a:pt x="72" y="30"/>
                  </a:lnTo>
                  <a:lnTo>
                    <a:pt x="67" y="24"/>
                  </a:lnTo>
                  <a:lnTo>
                    <a:pt x="87" y="23"/>
                  </a:lnTo>
                  <a:lnTo>
                    <a:pt x="106" y="22"/>
                  </a:lnTo>
                  <a:lnTo>
                    <a:pt x="123" y="17"/>
                  </a:lnTo>
                  <a:lnTo>
                    <a:pt x="140" y="12"/>
                  </a:lnTo>
                  <a:lnTo>
                    <a:pt x="153" y="13"/>
                  </a:lnTo>
                  <a:lnTo>
                    <a:pt x="166" y="14"/>
                  </a:lnTo>
                  <a:lnTo>
                    <a:pt x="180" y="14"/>
                  </a:lnTo>
                  <a:lnTo>
                    <a:pt x="193" y="13"/>
                  </a:lnTo>
                  <a:lnTo>
                    <a:pt x="220" y="10"/>
                  </a:lnTo>
                  <a:lnTo>
                    <a:pt x="249" y="6"/>
                  </a:lnTo>
                  <a:lnTo>
                    <a:pt x="267" y="4"/>
                  </a:lnTo>
                  <a:lnTo>
                    <a:pt x="293" y="4"/>
                  </a:lnTo>
                  <a:lnTo>
                    <a:pt x="306" y="3"/>
                  </a:lnTo>
                  <a:lnTo>
                    <a:pt x="317" y="3"/>
                  </a:lnTo>
                  <a:lnTo>
                    <a:pt x="326" y="2"/>
                  </a:lnTo>
                  <a:lnTo>
                    <a:pt x="3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9" name="Freeform 435"/>
            <p:cNvSpPr/>
            <p:nvPr/>
          </p:nvSpPr>
          <p:spPr bwMode="auto">
            <a:xfrm>
              <a:off x="3276" y="2315"/>
              <a:ext cx="234" cy="63"/>
            </a:xfrm>
            <a:custGeom>
              <a:avLst/>
              <a:gdLst>
                <a:gd name="T0" fmla="*/ 175 w 234"/>
                <a:gd name="T1" fmla="*/ 2 h 63"/>
                <a:gd name="T2" fmla="*/ 214 w 234"/>
                <a:gd name="T3" fmla="*/ 5 h 63"/>
                <a:gd name="T4" fmla="*/ 234 w 234"/>
                <a:gd name="T5" fmla="*/ 8 h 63"/>
                <a:gd name="T6" fmla="*/ 211 w 234"/>
                <a:gd name="T7" fmla="*/ 12 h 63"/>
                <a:gd name="T8" fmla="*/ 180 w 234"/>
                <a:gd name="T9" fmla="*/ 20 h 63"/>
                <a:gd name="T10" fmla="*/ 145 w 234"/>
                <a:gd name="T11" fmla="*/ 28 h 63"/>
                <a:gd name="T12" fmla="*/ 114 w 234"/>
                <a:gd name="T13" fmla="*/ 30 h 63"/>
                <a:gd name="T14" fmla="*/ 100 w 234"/>
                <a:gd name="T15" fmla="*/ 33 h 63"/>
                <a:gd name="T16" fmla="*/ 104 w 234"/>
                <a:gd name="T17" fmla="*/ 35 h 63"/>
                <a:gd name="T18" fmla="*/ 108 w 234"/>
                <a:gd name="T19" fmla="*/ 39 h 63"/>
                <a:gd name="T20" fmla="*/ 107 w 234"/>
                <a:gd name="T21" fmla="*/ 42 h 63"/>
                <a:gd name="T22" fmla="*/ 93 w 234"/>
                <a:gd name="T23" fmla="*/ 45 h 63"/>
                <a:gd name="T24" fmla="*/ 71 w 234"/>
                <a:gd name="T25" fmla="*/ 56 h 63"/>
                <a:gd name="T26" fmla="*/ 53 w 234"/>
                <a:gd name="T27" fmla="*/ 63 h 63"/>
                <a:gd name="T28" fmla="*/ 13 w 234"/>
                <a:gd name="T29" fmla="*/ 59 h 63"/>
                <a:gd name="T30" fmla="*/ 0 w 234"/>
                <a:gd name="T31" fmla="*/ 56 h 63"/>
                <a:gd name="T32" fmla="*/ 0 w 234"/>
                <a:gd name="T33" fmla="*/ 53 h 63"/>
                <a:gd name="T34" fmla="*/ 11 w 234"/>
                <a:gd name="T35" fmla="*/ 53 h 63"/>
                <a:gd name="T36" fmla="*/ 30 w 234"/>
                <a:gd name="T37" fmla="*/ 50 h 63"/>
                <a:gd name="T38" fmla="*/ 38 w 234"/>
                <a:gd name="T39" fmla="*/ 46 h 63"/>
                <a:gd name="T40" fmla="*/ 40 w 234"/>
                <a:gd name="T41" fmla="*/ 43 h 63"/>
                <a:gd name="T42" fmla="*/ 47 w 234"/>
                <a:gd name="T43" fmla="*/ 40 h 63"/>
                <a:gd name="T44" fmla="*/ 51 w 234"/>
                <a:gd name="T45" fmla="*/ 38 h 63"/>
                <a:gd name="T46" fmla="*/ 53 w 234"/>
                <a:gd name="T47" fmla="*/ 38 h 63"/>
                <a:gd name="T48" fmla="*/ 61 w 234"/>
                <a:gd name="T49" fmla="*/ 38 h 63"/>
                <a:gd name="T50" fmla="*/ 60 w 234"/>
                <a:gd name="T51" fmla="*/ 33 h 63"/>
                <a:gd name="T52" fmla="*/ 57 w 234"/>
                <a:gd name="T53" fmla="*/ 26 h 63"/>
                <a:gd name="T54" fmla="*/ 73 w 234"/>
                <a:gd name="T55" fmla="*/ 26 h 63"/>
                <a:gd name="T56" fmla="*/ 88 w 234"/>
                <a:gd name="T57" fmla="*/ 26 h 63"/>
                <a:gd name="T58" fmla="*/ 98 w 234"/>
                <a:gd name="T59" fmla="*/ 22 h 63"/>
                <a:gd name="T60" fmla="*/ 110 w 234"/>
                <a:gd name="T61" fmla="*/ 20 h 63"/>
                <a:gd name="T62" fmla="*/ 120 w 234"/>
                <a:gd name="T63" fmla="*/ 18 h 63"/>
                <a:gd name="T64" fmla="*/ 107 w 234"/>
                <a:gd name="T65" fmla="*/ 18 h 63"/>
                <a:gd name="T66" fmla="*/ 80 w 234"/>
                <a:gd name="T67" fmla="*/ 16 h 63"/>
                <a:gd name="T68" fmla="*/ 64 w 234"/>
                <a:gd name="T69" fmla="*/ 13 h 63"/>
                <a:gd name="T70" fmla="*/ 57 w 234"/>
                <a:gd name="T71" fmla="*/ 9 h 63"/>
                <a:gd name="T72" fmla="*/ 83 w 234"/>
                <a:gd name="T73" fmla="*/ 6 h 63"/>
                <a:gd name="T74" fmla="*/ 123 w 234"/>
                <a:gd name="T75" fmla="*/ 6 h 63"/>
                <a:gd name="T76" fmla="*/ 145 w 234"/>
                <a:gd name="T77" fmla="*/ 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34" h="63">
                  <a:moveTo>
                    <a:pt x="155" y="0"/>
                  </a:moveTo>
                  <a:lnTo>
                    <a:pt x="175" y="2"/>
                  </a:lnTo>
                  <a:lnTo>
                    <a:pt x="194" y="3"/>
                  </a:lnTo>
                  <a:lnTo>
                    <a:pt x="214" y="5"/>
                  </a:lnTo>
                  <a:lnTo>
                    <a:pt x="234" y="6"/>
                  </a:lnTo>
                  <a:lnTo>
                    <a:pt x="234" y="8"/>
                  </a:lnTo>
                  <a:lnTo>
                    <a:pt x="232" y="9"/>
                  </a:lnTo>
                  <a:lnTo>
                    <a:pt x="211" y="12"/>
                  </a:lnTo>
                  <a:lnTo>
                    <a:pt x="194" y="16"/>
                  </a:lnTo>
                  <a:lnTo>
                    <a:pt x="180" y="20"/>
                  </a:lnTo>
                  <a:lnTo>
                    <a:pt x="161" y="26"/>
                  </a:lnTo>
                  <a:lnTo>
                    <a:pt x="145" y="28"/>
                  </a:lnTo>
                  <a:lnTo>
                    <a:pt x="130" y="29"/>
                  </a:lnTo>
                  <a:lnTo>
                    <a:pt x="114" y="30"/>
                  </a:lnTo>
                  <a:lnTo>
                    <a:pt x="100" y="32"/>
                  </a:lnTo>
                  <a:lnTo>
                    <a:pt x="100" y="33"/>
                  </a:lnTo>
                  <a:lnTo>
                    <a:pt x="100" y="33"/>
                  </a:lnTo>
                  <a:lnTo>
                    <a:pt x="104" y="35"/>
                  </a:lnTo>
                  <a:lnTo>
                    <a:pt x="108" y="35"/>
                  </a:lnTo>
                  <a:lnTo>
                    <a:pt x="108" y="39"/>
                  </a:lnTo>
                  <a:lnTo>
                    <a:pt x="108" y="42"/>
                  </a:lnTo>
                  <a:lnTo>
                    <a:pt x="107" y="42"/>
                  </a:lnTo>
                  <a:lnTo>
                    <a:pt x="105" y="42"/>
                  </a:lnTo>
                  <a:lnTo>
                    <a:pt x="93" y="45"/>
                  </a:lnTo>
                  <a:lnTo>
                    <a:pt x="78" y="48"/>
                  </a:lnTo>
                  <a:lnTo>
                    <a:pt x="71" y="56"/>
                  </a:lnTo>
                  <a:lnTo>
                    <a:pt x="63" y="63"/>
                  </a:lnTo>
                  <a:lnTo>
                    <a:pt x="53" y="63"/>
                  </a:lnTo>
                  <a:lnTo>
                    <a:pt x="33" y="60"/>
                  </a:lnTo>
                  <a:lnTo>
                    <a:pt x="13" y="59"/>
                  </a:lnTo>
                  <a:lnTo>
                    <a:pt x="1" y="58"/>
                  </a:lnTo>
                  <a:lnTo>
                    <a:pt x="0" y="56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11" y="53"/>
                  </a:lnTo>
                  <a:lnTo>
                    <a:pt x="24" y="52"/>
                  </a:lnTo>
                  <a:lnTo>
                    <a:pt x="30" y="50"/>
                  </a:lnTo>
                  <a:lnTo>
                    <a:pt x="35" y="49"/>
                  </a:lnTo>
                  <a:lnTo>
                    <a:pt x="38" y="46"/>
                  </a:lnTo>
                  <a:lnTo>
                    <a:pt x="40" y="43"/>
                  </a:lnTo>
                  <a:lnTo>
                    <a:pt x="40" y="43"/>
                  </a:lnTo>
                  <a:lnTo>
                    <a:pt x="40" y="42"/>
                  </a:lnTo>
                  <a:lnTo>
                    <a:pt x="47" y="40"/>
                  </a:lnTo>
                  <a:lnTo>
                    <a:pt x="55" y="39"/>
                  </a:lnTo>
                  <a:lnTo>
                    <a:pt x="51" y="38"/>
                  </a:lnTo>
                  <a:lnTo>
                    <a:pt x="47" y="36"/>
                  </a:lnTo>
                  <a:lnTo>
                    <a:pt x="53" y="38"/>
                  </a:lnTo>
                  <a:lnTo>
                    <a:pt x="57" y="38"/>
                  </a:lnTo>
                  <a:lnTo>
                    <a:pt x="61" y="38"/>
                  </a:lnTo>
                  <a:lnTo>
                    <a:pt x="64" y="36"/>
                  </a:lnTo>
                  <a:lnTo>
                    <a:pt x="60" y="33"/>
                  </a:lnTo>
                  <a:lnTo>
                    <a:pt x="57" y="29"/>
                  </a:lnTo>
                  <a:lnTo>
                    <a:pt x="57" y="26"/>
                  </a:lnTo>
                  <a:lnTo>
                    <a:pt x="58" y="23"/>
                  </a:lnTo>
                  <a:lnTo>
                    <a:pt x="73" y="26"/>
                  </a:lnTo>
                  <a:lnTo>
                    <a:pt x="85" y="30"/>
                  </a:lnTo>
                  <a:lnTo>
                    <a:pt x="88" y="26"/>
                  </a:lnTo>
                  <a:lnTo>
                    <a:pt x="93" y="25"/>
                  </a:lnTo>
                  <a:lnTo>
                    <a:pt x="98" y="22"/>
                  </a:lnTo>
                  <a:lnTo>
                    <a:pt x="104" y="22"/>
                  </a:lnTo>
                  <a:lnTo>
                    <a:pt x="110" y="20"/>
                  </a:lnTo>
                  <a:lnTo>
                    <a:pt x="115" y="19"/>
                  </a:lnTo>
                  <a:lnTo>
                    <a:pt x="120" y="18"/>
                  </a:lnTo>
                  <a:lnTo>
                    <a:pt x="124" y="15"/>
                  </a:lnTo>
                  <a:lnTo>
                    <a:pt x="107" y="18"/>
                  </a:lnTo>
                  <a:lnTo>
                    <a:pt x="90" y="18"/>
                  </a:lnTo>
                  <a:lnTo>
                    <a:pt x="80" y="16"/>
                  </a:lnTo>
                  <a:lnTo>
                    <a:pt x="73" y="15"/>
                  </a:lnTo>
                  <a:lnTo>
                    <a:pt x="64" y="13"/>
                  </a:lnTo>
                  <a:lnTo>
                    <a:pt x="57" y="10"/>
                  </a:lnTo>
                  <a:lnTo>
                    <a:pt x="57" y="9"/>
                  </a:lnTo>
                  <a:lnTo>
                    <a:pt x="58" y="8"/>
                  </a:lnTo>
                  <a:lnTo>
                    <a:pt x="83" y="6"/>
                  </a:lnTo>
                  <a:lnTo>
                    <a:pt x="110" y="6"/>
                  </a:lnTo>
                  <a:lnTo>
                    <a:pt x="123" y="6"/>
                  </a:lnTo>
                  <a:lnTo>
                    <a:pt x="134" y="6"/>
                  </a:lnTo>
                  <a:lnTo>
                    <a:pt x="145" y="3"/>
                  </a:lnTo>
                  <a:lnTo>
                    <a:pt x="15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0" name="Freeform 436"/>
            <p:cNvSpPr/>
            <p:nvPr/>
          </p:nvSpPr>
          <p:spPr bwMode="auto">
            <a:xfrm>
              <a:off x="4565" y="2328"/>
              <a:ext cx="64" cy="23"/>
            </a:xfrm>
            <a:custGeom>
              <a:avLst/>
              <a:gdLst>
                <a:gd name="T0" fmla="*/ 0 w 64"/>
                <a:gd name="T1" fmla="*/ 12 h 23"/>
                <a:gd name="T2" fmla="*/ 0 w 64"/>
                <a:gd name="T3" fmla="*/ 6 h 23"/>
                <a:gd name="T4" fmla="*/ 0 w 64"/>
                <a:gd name="T5" fmla="*/ 0 h 23"/>
                <a:gd name="T6" fmla="*/ 16 w 64"/>
                <a:gd name="T7" fmla="*/ 0 h 23"/>
                <a:gd name="T8" fmla="*/ 34 w 64"/>
                <a:gd name="T9" fmla="*/ 2 h 23"/>
                <a:gd name="T10" fmla="*/ 49 w 64"/>
                <a:gd name="T11" fmla="*/ 10 h 23"/>
                <a:gd name="T12" fmla="*/ 64 w 64"/>
                <a:gd name="T13" fmla="*/ 17 h 23"/>
                <a:gd name="T14" fmla="*/ 64 w 64"/>
                <a:gd name="T15" fmla="*/ 20 h 23"/>
                <a:gd name="T16" fmla="*/ 64 w 64"/>
                <a:gd name="T17" fmla="*/ 23 h 23"/>
                <a:gd name="T18" fmla="*/ 61 w 64"/>
                <a:gd name="T19" fmla="*/ 23 h 23"/>
                <a:gd name="T20" fmla="*/ 57 w 64"/>
                <a:gd name="T21" fmla="*/ 23 h 23"/>
                <a:gd name="T22" fmla="*/ 44 w 64"/>
                <a:gd name="T23" fmla="*/ 20 h 23"/>
                <a:gd name="T24" fmla="*/ 29 w 64"/>
                <a:gd name="T25" fmla="*/ 16 h 23"/>
                <a:gd name="T26" fmla="*/ 11 w 64"/>
                <a:gd name="T27" fmla="*/ 13 h 23"/>
                <a:gd name="T28" fmla="*/ 0 w 64"/>
                <a:gd name="T29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23">
                  <a:moveTo>
                    <a:pt x="0" y="12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16" y="0"/>
                  </a:lnTo>
                  <a:lnTo>
                    <a:pt x="34" y="2"/>
                  </a:lnTo>
                  <a:lnTo>
                    <a:pt x="49" y="10"/>
                  </a:lnTo>
                  <a:lnTo>
                    <a:pt x="64" y="17"/>
                  </a:lnTo>
                  <a:lnTo>
                    <a:pt x="64" y="20"/>
                  </a:lnTo>
                  <a:lnTo>
                    <a:pt x="64" y="23"/>
                  </a:lnTo>
                  <a:lnTo>
                    <a:pt x="61" y="23"/>
                  </a:lnTo>
                  <a:lnTo>
                    <a:pt x="57" y="23"/>
                  </a:lnTo>
                  <a:lnTo>
                    <a:pt x="44" y="20"/>
                  </a:lnTo>
                  <a:lnTo>
                    <a:pt x="29" y="16"/>
                  </a:lnTo>
                  <a:lnTo>
                    <a:pt x="11" y="13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1" name="Freeform 437"/>
            <p:cNvSpPr/>
            <p:nvPr/>
          </p:nvSpPr>
          <p:spPr bwMode="auto">
            <a:xfrm>
              <a:off x="3250" y="2330"/>
              <a:ext cx="70" cy="27"/>
            </a:xfrm>
            <a:custGeom>
              <a:avLst/>
              <a:gdLst>
                <a:gd name="T0" fmla="*/ 33 w 70"/>
                <a:gd name="T1" fmla="*/ 0 h 27"/>
                <a:gd name="T2" fmla="*/ 39 w 70"/>
                <a:gd name="T3" fmla="*/ 0 h 27"/>
                <a:gd name="T4" fmla="*/ 46 w 70"/>
                <a:gd name="T5" fmla="*/ 1 h 27"/>
                <a:gd name="T6" fmla="*/ 51 w 70"/>
                <a:gd name="T7" fmla="*/ 3 h 27"/>
                <a:gd name="T8" fmla="*/ 56 w 70"/>
                <a:gd name="T9" fmla="*/ 5 h 27"/>
                <a:gd name="T10" fmla="*/ 61 w 70"/>
                <a:gd name="T11" fmla="*/ 8 h 27"/>
                <a:gd name="T12" fmla="*/ 64 w 70"/>
                <a:gd name="T13" fmla="*/ 11 h 27"/>
                <a:gd name="T14" fmla="*/ 67 w 70"/>
                <a:gd name="T15" fmla="*/ 15 h 27"/>
                <a:gd name="T16" fmla="*/ 70 w 70"/>
                <a:gd name="T17" fmla="*/ 20 h 27"/>
                <a:gd name="T18" fmla="*/ 69 w 70"/>
                <a:gd name="T19" fmla="*/ 20 h 27"/>
                <a:gd name="T20" fmla="*/ 67 w 70"/>
                <a:gd name="T21" fmla="*/ 20 h 27"/>
                <a:gd name="T22" fmla="*/ 56 w 70"/>
                <a:gd name="T23" fmla="*/ 24 h 27"/>
                <a:gd name="T24" fmla="*/ 43 w 70"/>
                <a:gd name="T25" fmla="*/ 25 h 27"/>
                <a:gd name="T26" fmla="*/ 31 w 70"/>
                <a:gd name="T27" fmla="*/ 27 h 27"/>
                <a:gd name="T28" fmla="*/ 24 w 70"/>
                <a:gd name="T29" fmla="*/ 27 h 27"/>
                <a:gd name="T30" fmla="*/ 17 w 70"/>
                <a:gd name="T31" fmla="*/ 25 h 27"/>
                <a:gd name="T32" fmla="*/ 10 w 70"/>
                <a:gd name="T33" fmla="*/ 21 h 27"/>
                <a:gd name="T34" fmla="*/ 4 w 70"/>
                <a:gd name="T35" fmla="*/ 17 h 27"/>
                <a:gd name="T36" fmla="*/ 0 w 70"/>
                <a:gd name="T37" fmla="*/ 11 h 27"/>
                <a:gd name="T38" fmla="*/ 9 w 70"/>
                <a:gd name="T39" fmla="*/ 11 h 27"/>
                <a:gd name="T40" fmla="*/ 17 w 70"/>
                <a:gd name="T41" fmla="*/ 8 h 27"/>
                <a:gd name="T42" fmla="*/ 26 w 70"/>
                <a:gd name="T43" fmla="*/ 4 h 27"/>
                <a:gd name="T44" fmla="*/ 33 w 70"/>
                <a:gd name="T4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0" h="27">
                  <a:moveTo>
                    <a:pt x="33" y="0"/>
                  </a:moveTo>
                  <a:lnTo>
                    <a:pt x="39" y="0"/>
                  </a:lnTo>
                  <a:lnTo>
                    <a:pt x="46" y="1"/>
                  </a:lnTo>
                  <a:lnTo>
                    <a:pt x="51" y="3"/>
                  </a:lnTo>
                  <a:lnTo>
                    <a:pt x="56" y="5"/>
                  </a:lnTo>
                  <a:lnTo>
                    <a:pt x="61" y="8"/>
                  </a:lnTo>
                  <a:lnTo>
                    <a:pt x="64" y="11"/>
                  </a:lnTo>
                  <a:lnTo>
                    <a:pt x="67" y="15"/>
                  </a:lnTo>
                  <a:lnTo>
                    <a:pt x="70" y="20"/>
                  </a:lnTo>
                  <a:lnTo>
                    <a:pt x="69" y="20"/>
                  </a:lnTo>
                  <a:lnTo>
                    <a:pt x="67" y="20"/>
                  </a:lnTo>
                  <a:lnTo>
                    <a:pt x="56" y="24"/>
                  </a:lnTo>
                  <a:lnTo>
                    <a:pt x="43" y="25"/>
                  </a:lnTo>
                  <a:lnTo>
                    <a:pt x="31" y="27"/>
                  </a:lnTo>
                  <a:lnTo>
                    <a:pt x="24" y="27"/>
                  </a:lnTo>
                  <a:lnTo>
                    <a:pt x="17" y="25"/>
                  </a:lnTo>
                  <a:lnTo>
                    <a:pt x="10" y="21"/>
                  </a:lnTo>
                  <a:lnTo>
                    <a:pt x="4" y="17"/>
                  </a:lnTo>
                  <a:lnTo>
                    <a:pt x="0" y="11"/>
                  </a:lnTo>
                  <a:lnTo>
                    <a:pt x="9" y="11"/>
                  </a:lnTo>
                  <a:lnTo>
                    <a:pt x="17" y="8"/>
                  </a:lnTo>
                  <a:lnTo>
                    <a:pt x="26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2" name="Freeform 438"/>
            <p:cNvSpPr/>
            <p:nvPr/>
          </p:nvSpPr>
          <p:spPr bwMode="auto">
            <a:xfrm>
              <a:off x="4062" y="2338"/>
              <a:ext cx="3" cy="1"/>
            </a:xfrm>
            <a:custGeom>
              <a:avLst/>
              <a:gdLst>
                <a:gd name="T0" fmla="*/ 0 w 3"/>
                <a:gd name="T1" fmla="*/ 2 w 3"/>
                <a:gd name="T2" fmla="*/ 3 w 3"/>
                <a:gd name="T3" fmla="*/ 2 w 3"/>
                <a:gd name="T4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2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3" name="Freeform 439"/>
            <p:cNvSpPr/>
            <p:nvPr/>
          </p:nvSpPr>
          <p:spPr bwMode="auto">
            <a:xfrm>
              <a:off x="4070" y="2338"/>
              <a:ext cx="48" cy="12"/>
            </a:xfrm>
            <a:custGeom>
              <a:avLst/>
              <a:gdLst>
                <a:gd name="T0" fmla="*/ 0 w 48"/>
                <a:gd name="T1" fmla="*/ 0 h 12"/>
                <a:gd name="T2" fmla="*/ 11 w 48"/>
                <a:gd name="T3" fmla="*/ 0 h 12"/>
                <a:gd name="T4" fmla="*/ 24 w 48"/>
                <a:gd name="T5" fmla="*/ 2 h 12"/>
                <a:gd name="T6" fmla="*/ 35 w 48"/>
                <a:gd name="T7" fmla="*/ 2 h 12"/>
                <a:gd name="T8" fmla="*/ 48 w 48"/>
                <a:gd name="T9" fmla="*/ 2 h 12"/>
                <a:gd name="T10" fmla="*/ 48 w 48"/>
                <a:gd name="T11" fmla="*/ 3 h 12"/>
                <a:gd name="T12" fmla="*/ 48 w 48"/>
                <a:gd name="T13" fmla="*/ 3 h 12"/>
                <a:gd name="T14" fmla="*/ 48 w 48"/>
                <a:gd name="T15" fmla="*/ 5 h 12"/>
                <a:gd name="T16" fmla="*/ 48 w 48"/>
                <a:gd name="T17" fmla="*/ 6 h 12"/>
                <a:gd name="T18" fmla="*/ 40 w 48"/>
                <a:gd name="T19" fmla="*/ 9 h 12"/>
                <a:gd name="T20" fmla="*/ 30 w 48"/>
                <a:gd name="T21" fmla="*/ 12 h 12"/>
                <a:gd name="T22" fmla="*/ 20 w 48"/>
                <a:gd name="T23" fmla="*/ 12 h 12"/>
                <a:gd name="T24" fmla="*/ 8 w 48"/>
                <a:gd name="T25" fmla="*/ 10 h 12"/>
                <a:gd name="T26" fmla="*/ 4 w 48"/>
                <a:gd name="T27" fmla="*/ 6 h 12"/>
                <a:gd name="T28" fmla="*/ 0 w 48"/>
                <a:gd name="T2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12">
                  <a:moveTo>
                    <a:pt x="0" y="0"/>
                  </a:moveTo>
                  <a:lnTo>
                    <a:pt x="11" y="0"/>
                  </a:lnTo>
                  <a:lnTo>
                    <a:pt x="24" y="2"/>
                  </a:lnTo>
                  <a:lnTo>
                    <a:pt x="35" y="2"/>
                  </a:lnTo>
                  <a:lnTo>
                    <a:pt x="48" y="2"/>
                  </a:lnTo>
                  <a:lnTo>
                    <a:pt x="48" y="3"/>
                  </a:lnTo>
                  <a:lnTo>
                    <a:pt x="48" y="3"/>
                  </a:lnTo>
                  <a:lnTo>
                    <a:pt x="48" y="5"/>
                  </a:lnTo>
                  <a:lnTo>
                    <a:pt x="48" y="6"/>
                  </a:lnTo>
                  <a:lnTo>
                    <a:pt x="40" y="9"/>
                  </a:lnTo>
                  <a:lnTo>
                    <a:pt x="30" y="12"/>
                  </a:lnTo>
                  <a:lnTo>
                    <a:pt x="20" y="12"/>
                  </a:lnTo>
                  <a:lnTo>
                    <a:pt x="8" y="10"/>
                  </a:lnTo>
                  <a:lnTo>
                    <a:pt x="4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4" name="Freeform 440"/>
            <p:cNvSpPr/>
            <p:nvPr/>
          </p:nvSpPr>
          <p:spPr bwMode="auto">
            <a:xfrm>
              <a:off x="3177" y="2344"/>
              <a:ext cx="36" cy="14"/>
            </a:xfrm>
            <a:custGeom>
              <a:avLst/>
              <a:gdLst>
                <a:gd name="T0" fmla="*/ 19 w 36"/>
                <a:gd name="T1" fmla="*/ 0 h 14"/>
                <a:gd name="T2" fmla="*/ 27 w 36"/>
                <a:gd name="T3" fmla="*/ 3 h 14"/>
                <a:gd name="T4" fmla="*/ 36 w 36"/>
                <a:gd name="T5" fmla="*/ 4 h 14"/>
                <a:gd name="T6" fmla="*/ 36 w 36"/>
                <a:gd name="T7" fmla="*/ 6 h 14"/>
                <a:gd name="T8" fmla="*/ 36 w 36"/>
                <a:gd name="T9" fmla="*/ 6 h 14"/>
                <a:gd name="T10" fmla="*/ 34 w 36"/>
                <a:gd name="T11" fmla="*/ 9 h 14"/>
                <a:gd name="T12" fmla="*/ 34 w 36"/>
                <a:gd name="T13" fmla="*/ 11 h 14"/>
                <a:gd name="T14" fmla="*/ 30 w 36"/>
                <a:gd name="T15" fmla="*/ 13 h 14"/>
                <a:gd name="T16" fmla="*/ 26 w 36"/>
                <a:gd name="T17" fmla="*/ 14 h 14"/>
                <a:gd name="T18" fmla="*/ 13 w 36"/>
                <a:gd name="T19" fmla="*/ 11 h 14"/>
                <a:gd name="T20" fmla="*/ 0 w 36"/>
                <a:gd name="T21" fmla="*/ 9 h 14"/>
                <a:gd name="T22" fmla="*/ 9 w 36"/>
                <a:gd name="T23" fmla="*/ 4 h 14"/>
                <a:gd name="T24" fmla="*/ 19 w 36"/>
                <a:gd name="T2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14">
                  <a:moveTo>
                    <a:pt x="19" y="0"/>
                  </a:moveTo>
                  <a:lnTo>
                    <a:pt x="27" y="3"/>
                  </a:lnTo>
                  <a:lnTo>
                    <a:pt x="36" y="4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4" y="9"/>
                  </a:lnTo>
                  <a:lnTo>
                    <a:pt x="34" y="11"/>
                  </a:lnTo>
                  <a:lnTo>
                    <a:pt x="30" y="13"/>
                  </a:lnTo>
                  <a:lnTo>
                    <a:pt x="26" y="14"/>
                  </a:lnTo>
                  <a:lnTo>
                    <a:pt x="13" y="11"/>
                  </a:lnTo>
                  <a:lnTo>
                    <a:pt x="0" y="9"/>
                  </a:lnTo>
                  <a:lnTo>
                    <a:pt x="9" y="4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5" name="Freeform 441"/>
            <p:cNvSpPr/>
            <p:nvPr/>
          </p:nvSpPr>
          <p:spPr bwMode="auto">
            <a:xfrm>
              <a:off x="4005" y="2344"/>
              <a:ext cx="63" cy="31"/>
            </a:xfrm>
            <a:custGeom>
              <a:avLst/>
              <a:gdLst>
                <a:gd name="T0" fmla="*/ 0 w 63"/>
                <a:gd name="T1" fmla="*/ 0 h 31"/>
                <a:gd name="T2" fmla="*/ 13 w 63"/>
                <a:gd name="T3" fmla="*/ 1 h 31"/>
                <a:gd name="T4" fmla="*/ 30 w 63"/>
                <a:gd name="T5" fmla="*/ 1 h 31"/>
                <a:gd name="T6" fmla="*/ 47 w 63"/>
                <a:gd name="T7" fmla="*/ 3 h 31"/>
                <a:gd name="T8" fmla="*/ 59 w 63"/>
                <a:gd name="T9" fmla="*/ 4 h 31"/>
                <a:gd name="T10" fmla="*/ 60 w 63"/>
                <a:gd name="T11" fmla="*/ 6 h 31"/>
                <a:gd name="T12" fmla="*/ 63 w 63"/>
                <a:gd name="T13" fmla="*/ 7 h 31"/>
                <a:gd name="T14" fmla="*/ 63 w 63"/>
                <a:gd name="T15" fmla="*/ 9 h 31"/>
                <a:gd name="T16" fmla="*/ 63 w 63"/>
                <a:gd name="T17" fmla="*/ 10 h 31"/>
                <a:gd name="T18" fmla="*/ 52 w 63"/>
                <a:gd name="T19" fmla="*/ 21 h 31"/>
                <a:gd name="T20" fmla="*/ 40 w 63"/>
                <a:gd name="T21" fmla="*/ 31 h 31"/>
                <a:gd name="T22" fmla="*/ 36 w 63"/>
                <a:gd name="T23" fmla="*/ 30 h 31"/>
                <a:gd name="T24" fmla="*/ 32 w 63"/>
                <a:gd name="T25" fmla="*/ 30 h 31"/>
                <a:gd name="T26" fmla="*/ 25 w 63"/>
                <a:gd name="T27" fmla="*/ 24 h 31"/>
                <a:gd name="T28" fmla="*/ 15 w 63"/>
                <a:gd name="T29" fmla="*/ 17 h 31"/>
                <a:gd name="T30" fmla="*/ 5 w 63"/>
                <a:gd name="T31" fmla="*/ 7 h 31"/>
                <a:gd name="T32" fmla="*/ 0 w 63"/>
                <a:gd name="T3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3" h="31">
                  <a:moveTo>
                    <a:pt x="0" y="0"/>
                  </a:moveTo>
                  <a:lnTo>
                    <a:pt x="13" y="1"/>
                  </a:lnTo>
                  <a:lnTo>
                    <a:pt x="30" y="1"/>
                  </a:lnTo>
                  <a:lnTo>
                    <a:pt x="47" y="3"/>
                  </a:lnTo>
                  <a:lnTo>
                    <a:pt x="59" y="4"/>
                  </a:lnTo>
                  <a:lnTo>
                    <a:pt x="60" y="6"/>
                  </a:lnTo>
                  <a:lnTo>
                    <a:pt x="63" y="7"/>
                  </a:lnTo>
                  <a:lnTo>
                    <a:pt x="63" y="9"/>
                  </a:lnTo>
                  <a:lnTo>
                    <a:pt x="63" y="10"/>
                  </a:lnTo>
                  <a:lnTo>
                    <a:pt x="52" y="21"/>
                  </a:lnTo>
                  <a:lnTo>
                    <a:pt x="40" y="31"/>
                  </a:lnTo>
                  <a:lnTo>
                    <a:pt x="36" y="30"/>
                  </a:lnTo>
                  <a:lnTo>
                    <a:pt x="32" y="30"/>
                  </a:lnTo>
                  <a:lnTo>
                    <a:pt x="25" y="24"/>
                  </a:lnTo>
                  <a:lnTo>
                    <a:pt x="15" y="17"/>
                  </a:lnTo>
                  <a:lnTo>
                    <a:pt x="5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6" name="Freeform 442"/>
            <p:cNvSpPr/>
            <p:nvPr/>
          </p:nvSpPr>
          <p:spPr bwMode="auto">
            <a:xfrm>
              <a:off x="3224" y="2347"/>
              <a:ext cx="20" cy="16"/>
            </a:xfrm>
            <a:custGeom>
              <a:avLst/>
              <a:gdLst>
                <a:gd name="T0" fmla="*/ 6 w 20"/>
                <a:gd name="T1" fmla="*/ 0 h 16"/>
                <a:gd name="T2" fmla="*/ 7 w 20"/>
                <a:gd name="T3" fmla="*/ 0 h 16"/>
                <a:gd name="T4" fmla="*/ 10 w 20"/>
                <a:gd name="T5" fmla="*/ 0 h 16"/>
                <a:gd name="T6" fmla="*/ 16 w 20"/>
                <a:gd name="T7" fmla="*/ 7 h 16"/>
                <a:gd name="T8" fmla="*/ 20 w 20"/>
                <a:gd name="T9" fmla="*/ 13 h 16"/>
                <a:gd name="T10" fmla="*/ 20 w 20"/>
                <a:gd name="T11" fmla="*/ 14 h 16"/>
                <a:gd name="T12" fmla="*/ 19 w 20"/>
                <a:gd name="T13" fmla="*/ 16 h 16"/>
                <a:gd name="T14" fmla="*/ 12 w 20"/>
                <a:gd name="T15" fmla="*/ 16 h 16"/>
                <a:gd name="T16" fmla="*/ 6 w 20"/>
                <a:gd name="T17" fmla="*/ 14 h 16"/>
                <a:gd name="T18" fmla="*/ 2 w 20"/>
                <a:gd name="T19" fmla="*/ 11 h 16"/>
                <a:gd name="T20" fmla="*/ 0 w 20"/>
                <a:gd name="T21" fmla="*/ 4 h 16"/>
                <a:gd name="T22" fmla="*/ 3 w 20"/>
                <a:gd name="T23" fmla="*/ 3 h 16"/>
                <a:gd name="T24" fmla="*/ 6 w 20"/>
                <a:gd name="T2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16">
                  <a:moveTo>
                    <a:pt x="6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7"/>
                  </a:lnTo>
                  <a:lnTo>
                    <a:pt x="20" y="13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2" y="16"/>
                  </a:lnTo>
                  <a:lnTo>
                    <a:pt x="6" y="14"/>
                  </a:lnTo>
                  <a:lnTo>
                    <a:pt x="2" y="11"/>
                  </a:lnTo>
                  <a:lnTo>
                    <a:pt x="0" y="4"/>
                  </a:lnTo>
                  <a:lnTo>
                    <a:pt x="3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7" name="Freeform 443"/>
            <p:cNvSpPr/>
            <p:nvPr/>
          </p:nvSpPr>
          <p:spPr bwMode="auto">
            <a:xfrm>
              <a:off x="3104" y="2350"/>
              <a:ext cx="36" cy="17"/>
            </a:xfrm>
            <a:custGeom>
              <a:avLst/>
              <a:gdLst>
                <a:gd name="T0" fmla="*/ 19 w 36"/>
                <a:gd name="T1" fmla="*/ 0 h 17"/>
                <a:gd name="T2" fmla="*/ 28 w 36"/>
                <a:gd name="T3" fmla="*/ 1 h 17"/>
                <a:gd name="T4" fmla="*/ 36 w 36"/>
                <a:gd name="T5" fmla="*/ 1 h 17"/>
                <a:gd name="T6" fmla="*/ 36 w 36"/>
                <a:gd name="T7" fmla="*/ 3 h 17"/>
                <a:gd name="T8" fmla="*/ 36 w 36"/>
                <a:gd name="T9" fmla="*/ 3 h 17"/>
                <a:gd name="T10" fmla="*/ 36 w 36"/>
                <a:gd name="T11" fmla="*/ 4 h 17"/>
                <a:gd name="T12" fmla="*/ 36 w 36"/>
                <a:gd name="T13" fmla="*/ 4 h 17"/>
                <a:gd name="T14" fmla="*/ 29 w 36"/>
                <a:gd name="T15" fmla="*/ 10 h 17"/>
                <a:gd name="T16" fmla="*/ 19 w 36"/>
                <a:gd name="T17" fmla="*/ 14 h 17"/>
                <a:gd name="T18" fmla="*/ 15 w 36"/>
                <a:gd name="T19" fmla="*/ 17 h 17"/>
                <a:gd name="T20" fmla="*/ 9 w 36"/>
                <a:gd name="T21" fmla="*/ 17 h 17"/>
                <a:gd name="T22" fmla="*/ 5 w 36"/>
                <a:gd name="T23" fmla="*/ 15 h 17"/>
                <a:gd name="T24" fmla="*/ 0 w 36"/>
                <a:gd name="T25" fmla="*/ 11 h 17"/>
                <a:gd name="T26" fmla="*/ 9 w 36"/>
                <a:gd name="T27" fmla="*/ 5 h 17"/>
                <a:gd name="T28" fmla="*/ 19 w 36"/>
                <a:gd name="T2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17">
                  <a:moveTo>
                    <a:pt x="19" y="0"/>
                  </a:moveTo>
                  <a:lnTo>
                    <a:pt x="28" y="1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29" y="10"/>
                  </a:lnTo>
                  <a:lnTo>
                    <a:pt x="19" y="14"/>
                  </a:lnTo>
                  <a:lnTo>
                    <a:pt x="15" y="17"/>
                  </a:lnTo>
                  <a:lnTo>
                    <a:pt x="9" y="17"/>
                  </a:lnTo>
                  <a:lnTo>
                    <a:pt x="5" y="15"/>
                  </a:lnTo>
                  <a:lnTo>
                    <a:pt x="0" y="11"/>
                  </a:lnTo>
                  <a:lnTo>
                    <a:pt x="9" y="5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8" name="Freeform 444"/>
            <p:cNvSpPr/>
            <p:nvPr/>
          </p:nvSpPr>
          <p:spPr bwMode="auto">
            <a:xfrm>
              <a:off x="4638" y="2350"/>
              <a:ext cx="34" cy="10"/>
            </a:xfrm>
            <a:custGeom>
              <a:avLst/>
              <a:gdLst>
                <a:gd name="T0" fmla="*/ 34 w 34"/>
                <a:gd name="T1" fmla="*/ 8 h 10"/>
                <a:gd name="T2" fmla="*/ 23 w 34"/>
                <a:gd name="T3" fmla="*/ 10 h 10"/>
                <a:gd name="T4" fmla="*/ 14 w 34"/>
                <a:gd name="T5" fmla="*/ 8 h 10"/>
                <a:gd name="T6" fmla="*/ 7 w 34"/>
                <a:gd name="T7" fmla="*/ 7 h 10"/>
                <a:gd name="T8" fmla="*/ 0 w 34"/>
                <a:gd name="T9" fmla="*/ 1 h 10"/>
                <a:gd name="T10" fmla="*/ 0 w 34"/>
                <a:gd name="T11" fmla="*/ 1 h 10"/>
                <a:gd name="T12" fmla="*/ 0 w 34"/>
                <a:gd name="T13" fmla="*/ 0 h 10"/>
                <a:gd name="T14" fmla="*/ 17 w 34"/>
                <a:gd name="T15" fmla="*/ 1 h 10"/>
                <a:gd name="T16" fmla="*/ 34 w 34"/>
                <a:gd name="T17" fmla="*/ 1 h 10"/>
                <a:gd name="T18" fmla="*/ 34 w 34"/>
                <a:gd name="T19" fmla="*/ 5 h 10"/>
                <a:gd name="T20" fmla="*/ 34 w 34"/>
                <a:gd name="T2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" h="10">
                  <a:moveTo>
                    <a:pt x="34" y="8"/>
                  </a:moveTo>
                  <a:lnTo>
                    <a:pt x="23" y="10"/>
                  </a:lnTo>
                  <a:lnTo>
                    <a:pt x="14" y="8"/>
                  </a:lnTo>
                  <a:lnTo>
                    <a:pt x="7" y="7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7" y="1"/>
                  </a:lnTo>
                  <a:lnTo>
                    <a:pt x="34" y="1"/>
                  </a:lnTo>
                  <a:lnTo>
                    <a:pt x="34" y="5"/>
                  </a:lnTo>
                  <a:lnTo>
                    <a:pt x="34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9" name="Freeform 445"/>
            <p:cNvSpPr/>
            <p:nvPr/>
          </p:nvSpPr>
          <p:spPr bwMode="auto">
            <a:xfrm>
              <a:off x="3010" y="2358"/>
              <a:ext cx="130" cy="30"/>
            </a:xfrm>
            <a:custGeom>
              <a:avLst/>
              <a:gdLst>
                <a:gd name="T0" fmla="*/ 64 w 130"/>
                <a:gd name="T1" fmla="*/ 0 h 30"/>
                <a:gd name="T2" fmla="*/ 70 w 130"/>
                <a:gd name="T3" fmla="*/ 2 h 30"/>
                <a:gd name="T4" fmla="*/ 74 w 130"/>
                <a:gd name="T5" fmla="*/ 3 h 30"/>
                <a:gd name="T6" fmla="*/ 76 w 130"/>
                <a:gd name="T7" fmla="*/ 12 h 30"/>
                <a:gd name="T8" fmla="*/ 77 w 130"/>
                <a:gd name="T9" fmla="*/ 20 h 30"/>
                <a:gd name="T10" fmla="*/ 79 w 130"/>
                <a:gd name="T11" fmla="*/ 20 h 30"/>
                <a:gd name="T12" fmla="*/ 80 w 130"/>
                <a:gd name="T13" fmla="*/ 22 h 30"/>
                <a:gd name="T14" fmla="*/ 94 w 130"/>
                <a:gd name="T15" fmla="*/ 19 h 30"/>
                <a:gd name="T16" fmla="*/ 104 w 130"/>
                <a:gd name="T17" fmla="*/ 15 h 30"/>
                <a:gd name="T18" fmla="*/ 112 w 130"/>
                <a:gd name="T19" fmla="*/ 15 h 30"/>
                <a:gd name="T20" fmla="*/ 119 w 130"/>
                <a:gd name="T21" fmla="*/ 17 h 30"/>
                <a:gd name="T22" fmla="*/ 124 w 130"/>
                <a:gd name="T23" fmla="*/ 20 h 30"/>
                <a:gd name="T24" fmla="*/ 130 w 130"/>
                <a:gd name="T25" fmla="*/ 23 h 30"/>
                <a:gd name="T26" fmla="*/ 130 w 130"/>
                <a:gd name="T27" fmla="*/ 26 h 30"/>
                <a:gd name="T28" fmla="*/ 129 w 130"/>
                <a:gd name="T29" fmla="*/ 29 h 30"/>
                <a:gd name="T30" fmla="*/ 113 w 130"/>
                <a:gd name="T31" fmla="*/ 29 h 30"/>
                <a:gd name="T32" fmla="*/ 96 w 130"/>
                <a:gd name="T33" fmla="*/ 30 h 30"/>
                <a:gd name="T34" fmla="*/ 94 w 130"/>
                <a:gd name="T35" fmla="*/ 27 h 30"/>
                <a:gd name="T36" fmla="*/ 94 w 130"/>
                <a:gd name="T37" fmla="*/ 26 h 30"/>
                <a:gd name="T38" fmla="*/ 93 w 130"/>
                <a:gd name="T39" fmla="*/ 26 h 30"/>
                <a:gd name="T40" fmla="*/ 90 w 130"/>
                <a:gd name="T41" fmla="*/ 25 h 30"/>
                <a:gd name="T42" fmla="*/ 84 w 130"/>
                <a:gd name="T43" fmla="*/ 27 h 30"/>
                <a:gd name="T44" fmla="*/ 77 w 130"/>
                <a:gd name="T45" fmla="*/ 29 h 30"/>
                <a:gd name="T46" fmla="*/ 70 w 130"/>
                <a:gd name="T47" fmla="*/ 27 h 30"/>
                <a:gd name="T48" fmla="*/ 64 w 130"/>
                <a:gd name="T49" fmla="*/ 26 h 30"/>
                <a:gd name="T50" fmla="*/ 59 w 130"/>
                <a:gd name="T51" fmla="*/ 23 h 30"/>
                <a:gd name="T52" fmla="*/ 53 w 130"/>
                <a:gd name="T53" fmla="*/ 20 h 30"/>
                <a:gd name="T54" fmla="*/ 47 w 130"/>
                <a:gd name="T55" fmla="*/ 19 h 30"/>
                <a:gd name="T56" fmla="*/ 43 w 130"/>
                <a:gd name="T57" fmla="*/ 19 h 30"/>
                <a:gd name="T58" fmla="*/ 42 w 130"/>
                <a:gd name="T59" fmla="*/ 22 h 30"/>
                <a:gd name="T60" fmla="*/ 39 w 130"/>
                <a:gd name="T61" fmla="*/ 25 h 30"/>
                <a:gd name="T62" fmla="*/ 37 w 130"/>
                <a:gd name="T63" fmla="*/ 25 h 30"/>
                <a:gd name="T64" fmla="*/ 32 w 130"/>
                <a:gd name="T65" fmla="*/ 26 h 30"/>
                <a:gd name="T66" fmla="*/ 16 w 130"/>
                <a:gd name="T67" fmla="*/ 22 h 30"/>
                <a:gd name="T68" fmla="*/ 0 w 130"/>
                <a:gd name="T69" fmla="*/ 16 h 30"/>
                <a:gd name="T70" fmla="*/ 12 w 130"/>
                <a:gd name="T71" fmla="*/ 15 h 30"/>
                <a:gd name="T72" fmla="*/ 30 w 130"/>
                <a:gd name="T73" fmla="*/ 10 h 30"/>
                <a:gd name="T74" fmla="*/ 52 w 130"/>
                <a:gd name="T75" fmla="*/ 6 h 30"/>
                <a:gd name="T76" fmla="*/ 64 w 130"/>
                <a:gd name="T7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0" h="30">
                  <a:moveTo>
                    <a:pt x="64" y="0"/>
                  </a:moveTo>
                  <a:lnTo>
                    <a:pt x="70" y="2"/>
                  </a:lnTo>
                  <a:lnTo>
                    <a:pt x="74" y="3"/>
                  </a:lnTo>
                  <a:lnTo>
                    <a:pt x="76" y="12"/>
                  </a:lnTo>
                  <a:lnTo>
                    <a:pt x="77" y="20"/>
                  </a:lnTo>
                  <a:lnTo>
                    <a:pt x="79" y="20"/>
                  </a:lnTo>
                  <a:lnTo>
                    <a:pt x="80" y="22"/>
                  </a:lnTo>
                  <a:lnTo>
                    <a:pt x="94" y="19"/>
                  </a:lnTo>
                  <a:lnTo>
                    <a:pt x="104" y="15"/>
                  </a:lnTo>
                  <a:lnTo>
                    <a:pt x="112" y="15"/>
                  </a:lnTo>
                  <a:lnTo>
                    <a:pt x="119" y="17"/>
                  </a:lnTo>
                  <a:lnTo>
                    <a:pt x="124" y="20"/>
                  </a:lnTo>
                  <a:lnTo>
                    <a:pt x="130" y="23"/>
                  </a:lnTo>
                  <a:lnTo>
                    <a:pt x="130" y="26"/>
                  </a:lnTo>
                  <a:lnTo>
                    <a:pt x="129" y="29"/>
                  </a:lnTo>
                  <a:lnTo>
                    <a:pt x="113" y="29"/>
                  </a:lnTo>
                  <a:lnTo>
                    <a:pt x="96" y="30"/>
                  </a:lnTo>
                  <a:lnTo>
                    <a:pt x="94" y="27"/>
                  </a:lnTo>
                  <a:lnTo>
                    <a:pt x="94" y="26"/>
                  </a:lnTo>
                  <a:lnTo>
                    <a:pt x="93" y="26"/>
                  </a:lnTo>
                  <a:lnTo>
                    <a:pt x="90" y="25"/>
                  </a:lnTo>
                  <a:lnTo>
                    <a:pt x="84" y="27"/>
                  </a:lnTo>
                  <a:lnTo>
                    <a:pt x="77" y="29"/>
                  </a:lnTo>
                  <a:lnTo>
                    <a:pt x="70" y="27"/>
                  </a:lnTo>
                  <a:lnTo>
                    <a:pt x="64" y="26"/>
                  </a:lnTo>
                  <a:lnTo>
                    <a:pt x="59" y="23"/>
                  </a:lnTo>
                  <a:lnTo>
                    <a:pt x="53" y="20"/>
                  </a:lnTo>
                  <a:lnTo>
                    <a:pt x="47" y="19"/>
                  </a:lnTo>
                  <a:lnTo>
                    <a:pt x="43" y="19"/>
                  </a:lnTo>
                  <a:lnTo>
                    <a:pt x="42" y="22"/>
                  </a:lnTo>
                  <a:lnTo>
                    <a:pt x="39" y="25"/>
                  </a:lnTo>
                  <a:lnTo>
                    <a:pt x="37" y="25"/>
                  </a:lnTo>
                  <a:lnTo>
                    <a:pt x="32" y="26"/>
                  </a:lnTo>
                  <a:lnTo>
                    <a:pt x="16" y="22"/>
                  </a:lnTo>
                  <a:lnTo>
                    <a:pt x="0" y="16"/>
                  </a:lnTo>
                  <a:lnTo>
                    <a:pt x="12" y="15"/>
                  </a:lnTo>
                  <a:lnTo>
                    <a:pt x="30" y="10"/>
                  </a:lnTo>
                  <a:lnTo>
                    <a:pt x="52" y="6"/>
                  </a:lnTo>
                  <a:lnTo>
                    <a:pt x="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0" name="Freeform 446"/>
            <p:cNvSpPr/>
            <p:nvPr/>
          </p:nvSpPr>
          <p:spPr bwMode="auto">
            <a:xfrm>
              <a:off x="3693" y="2365"/>
              <a:ext cx="1819" cy="1375"/>
            </a:xfrm>
            <a:custGeom>
              <a:avLst/>
              <a:gdLst>
                <a:gd name="T0" fmla="*/ 1369 w 1819"/>
                <a:gd name="T1" fmla="*/ 59 h 1375"/>
                <a:gd name="T2" fmla="*/ 1617 w 1819"/>
                <a:gd name="T3" fmla="*/ 89 h 1375"/>
                <a:gd name="T4" fmla="*/ 1819 w 1819"/>
                <a:gd name="T5" fmla="*/ 136 h 1375"/>
                <a:gd name="T6" fmla="*/ 1784 w 1819"/>
                <a:gd name="T7" fmla="*/ 156 h 1375"/>
                <a:gd name="T8" fmla="*/ 1689 w 1819"/>
                <a:gd name="T9" fmla="*/ 205 h 1375"/>
                <a:gd name="T10" fmla="*/ 1664 w 1819"/>
                <a:gd name="T11" fmla="*/ 247 h 1375"/>
                <a:gd name="T12" fmla="*/ 1624 w 1819"/>
                <a:gd name="T13" fmla="*/ 166 h 1375"/>
                <a:gd name="T14" fmla="*/ 1494 w 1819"/>
                <a:gd name="T15" fmla="*/ 213 h 1375"/>
                <a:gd name="T16" fmla="*/ 1606 w 1819"/>
                <a:gd name="T17" fmla="*/ 316 h 1375"/>
                <a:gd name="T18" fmla="*/ 1573 w 1819"/>
                <a:gd name="T19" fmla="*/ 306 h 1375"/>
                <a:gd name="T20" fmla="*/ 1530 w 1819"/>
                <a:gd name="T21" fmla="*/ 427 h 1375"/>
                <a:gd name="T22" fmla="*/ 1530 w 1819"/>
                <a:gd name="T23" fmla="*/ 473 h 1375"/>
                <a:gd name="T24" fmla="*/ 1436 w 1819"/>
                <a:gd name="T25" fmla="*/ 434 h 1375"/>
                <a:gd name="T26" fmla="*/ 1474 w 1819"/>
                <a:gd name="T27" fmla="*/ 472 h 1375"/>
                <a:gd name="T28" fmla="*/ 1492 w 1819"/>
                <a:gd name="T29" fmla="*/ 556 h 1375"/>
                <a:gd name="T30" fmla="*/ 1433 w 1819"/>
                <a:gd name="T31" fmla="*/ 654 h 1375"/>
                <a:gd name="T32" fmla="*/ 1383 w 1819"/>
                <a:gd name="T33" fmla="*/ 730 h 1375"/>
                <a:gd name="T34" fmla="*/ 1323 w 1819"/>
                <a:gd name="T35" fmla="*/ 774 h 1375"/>
                <a:gd name="T36" fmla="*/ 1333 w 1819"/>
                <a:gd name="T37" fmla="*/ 856 h 1375"/>
                <a:gd name="T38" fmla="*/ 1297 w 1819"/>
                <a:gd name="T39" fmla="*/ 844 h 1375"/>
                <a:gd name="T40" fmla="*/ 1273 w 1819"/>
                <a:gd name="T41" fmla="*/ 737 h 1375"/>
                <a:gd name="T42" fmla="*/ 1198 w 1819"/>
                <a:gd name="T43" fmla="*/ 650 h 1375"/>
                <a:gd name="T44" fmla="*/ 1090 w 1819"/>
                <a:gd name="T45" fmla="*/ 734 h 1375"/>
                <a:gd name="T46" fmla="*/ 993 w 1819"/>
                <a:gd name="T47" fmla="*/ 674 h 1375"/>
                <a:gd name="T48" fmla="*/ 968 w 1819"/>
                <a:gd name="T49" fmla="*/ 646 h 1375"/>
                <a:gd name="T50" fmla="*/ 765 w 1819"/>
                <a:gd name="T51" fmla="*/ 593 h 1375"/>
                <a:gd name="T52" fmla="*/ 791 w 1819"/>
                <a:gd name="T53" fmla="*/ 629 h 1375"/>
                <a:gd name="T54" fmla="*/ 748 w 1819"/>
                <a:gd name="T55" fmla="*/ 751 h 1375"/>
                <a:gd name="T56" fmla="*/ 624 w 1819"/>
                <a:gd name="T57" fmla="*/ 669 h 1375"/>
                <a:gd name="T58" fmla="*/ 551 w 1819"/>
                <a:gd name="T59" fmla="*/ 567 h 1375"/>
                <a:gd name="T60" fmla="*/ 641 w 1819"/>
                <a:gd name="T61" fmla="*/ 744 h 1375"/>
                <a:gd name="T62" fmla="*/ 719 w 1819"/>
                <a:gd name="T63" fmla="*/ 891 h 1375"/>
                <a:gd name="T64" fmla="*/ 641 w 1819"/>
                <a:gd name="T65" fmla="*/ 1095 h 1375"/>
                <a:gd name="T66" fmla="*/ 576 w 1819"/>
                <a:gd name="T67" fmla="*/ 1227 h 1375"/>
                <a:gd name="T68" fmla="*/ 491 w 1819"/>
                <a:gd name="T69" fmla="*/ 1355 h 1375"/>
                <a:gd name="T70" fmla="*/ 332 w 1819"/>
                <a:gd name="T71" fmla="*/ 1183 h 1375"/>
                <a:gd name="T72" fmla="*/ 289 w 1819"/>
                <a:gd name="T73" fmla="*/ 937 h 1375"/>
                <a:gd name="T74" fmla="*/ 162 w 1819"/>
                <a:gd name="T75" fmla="*/ 876 h 1375"/>
                <a:gd name="T76" fmla="*/ 10 w 1819"/>
                <a:gd name="T77" fmla="*/ 763 h 1375"/>
                <a:gd name="T78" fmla="*/ 42 w 1819"/>
                <a:gd name="T79" fmla="*/ 597 h 1375"/>
                <a:gd name="T80" fmla="*/ 135 w 1819"/>
                <a:gd name="T81" fmla="*/ 483 h 1375"/>
                <a:gd name="T82" fmla="*/ 181 w 1819"/>
                <a:gd name="T83" fmla="*/ 382 h 1375"/>
                <a:gd name="T84" fmla="*/ 184 w 1819"/>
                <a:gd name="T85" fmla="*/ 310 h 1375"/>
                <a:gd name="T86" fmla="*/ 311 w 1819"/>
                <a:gd name="T87" fmla="*/ 226 h 1375"/>
                <a:gd name="T88" fmla="*/ 399 w 1819"/>
                <a:gd name="T89" fmla="*/ 245 h 1375"/>
                <a:gd name="T90" fmla="*/ 471 w 1819"/>
                <a:gd name="T91" fmla="*/ 182 h 1375"/>
                <a:gd name="T92" fmla="*/ 428 w 1819"/>
                <a:gd name="T93" fmla="*/ 119 h 1375"/>
                <a:gd name="T94" fmla="*/ 361 w 1819"/>
                <a:gd name="T95" fmla="*/ 223 h 1375"/>
                <a:gd name="T96" fmla="*/ 285 w 1819"/>
                <a:gd name="T97" fmla="*/ 205 h 1375"/>
                <a:gd name="T98" fmla="*/ 374 w 1819"/>
                <a:gd name="T99" fmla="*/ 79 h 1375"/>
                <a:gd name="T100" fmla="*/ 562 w 1819"/>
                <a:gd name="T101" fmla="*/ 116 h 1375"/>
                <a:gd name="T102" fmla="*/ 549 w 1819"/>
                <a:gd name="T103" fmla="*/ 132 h 1375"/>
                <a:gd name="T104" fmla="*/ 599 w 1819"/>
                <a:gd name="T105" fmla="*/ 110 h 1375"/>
                <a:gd name="T106" fmla="*/ 696 w 1819"/>
                <a:gd name="T107" fmla="*/ 70 h 1375"/>
                <a:gd name="T108" fmla="*/ 799 w 1819"/>
                <a:gd name="T109" fmla="*/ 63 h 1375"/>
                <a:gd name="T110" fmla="*/ 846 w 1819"/>
                <a:gd name="T111" fmla="*/ 90 h 1375"/>
                <a:gd name="T112" fmla="*/ 836 w 1819"/>
                <a:gd name="T113" fmla="*/ 65 h 1375"/>
                <a:gd name="T114" fmla="*/ 849 w 1819"/>
                <a:gd name="T115" fmla="*/ 36 h 1375"/>
                <a:gd name="T116" fmla="*/ 978 w 1819"/>
                <a:gd name="T117" fmla="*/ 0 h 1375"/>
                <a:gd name="T118" fmla="*/ 1052 w 1819"/>
                <a:gd name="T119" fmla="*/ 43 h 1375"/>
                <a:gd name="T120" fmla="*/ 1242 w 1819"/>
                <a:gd name="T121" fmla="*/ 56 h 1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19" h="1375">
                  <a:moveTo>
                    <a:pt x="1272" y="66"/>
                  </a:moveTo>
                  <a:lnTo>
                    <a:pt x="1272" y="62"/>
                  </a:lnTo>
                  <a:lnTo>
                    <a:pt x="1272" y="59"/>
                  </a:lnTo>
                  <a:lnTo>
                    <a:pt x="1286" y="60"/>
                  </a:lnTo>
                  <a:lnTo>
                    <a:pt x="1302" y="62"/>
                  </a:lnTo>
                  <a:lnTo>
                    <a:pt x="1317" y="63"/>
                  </a:lnTo>
                  <a:lnTo>
                    <a:pt x="1333" y="65"/>
                  </a:lnTo>
                  <a:lnTo>
                    <a:pt x="1333" y="63"/>
                  </a:lnTo>
                  <a:lnTo>
                    <a:pt x="1335" y="62"/>
                  </a:lnTo>
                  <a:lnTo>
                    <a:pt x="1330" y="59"/>
                  </a:lnTo>
                  <a:lnTo>
                    <a:pt x="1327" y="56"/>
                  </a:lnTo>
                  <a:lnTo>
                    <a:pt x="1325" y="53"/>
                  </a:lnTo>
                  <a:lnTo>
                    <a:pt x="1323" y="48"/>
                  </a:lnTo>
                  <a:lnTo>
                    <a:pt x="1337" y="48"/>
                  </a:lnTo>
                  <a:lnTo>
                    <a:pt x="1350" y="49"/>
                  </a:lnTo>
                  <a:lnTo>
                    <a:pt x="1356" y="50"/>
                  </a:lnTo>
                  <a:lnTo>
                    <a:pt x="1362" y="52"/>
                  </a:lnTo>
                  <a:lnTo>
                    <a:pt x="1366" y="55"/>
                  </a:lnTo>
                  <a:lnTo>
                    <a:pt x="1369" y="59"/>
                  </a:lnTo>
                  <a:lnTo>
                    <a:pt x="1377" y="55"/>
                  </a:lnTo>
                  <a:lnTo>
                    <a:pt x="1385" y="53"/>
                  </a:lnTo>
                  <a:lnTo>
                    <a:pt x="1390" y="53"/>
                  </a:lnTo>
                  <a:lnTo>
                    <a:pt x="1396" y="53"/>
                  </a:lnTo>
                  <a:lnTo>
                    <a:pt x="1406" y="58"/>
                  </a:lnTo>
                  <a:lnTo>
                    <a:pt x="1417" y="65"/>
                  </a:lnTo>
                  <a:lnTo>
                    <a:pt x="1435" y="65"/>
                  </a:lnTo>
                  <a:lnTo>
                    <a:pt x="1452" y="65"/>
                  </a:lnTo>
                  <a:lnTo>
                    <a:pt x="1467" y="66"/>
                  </a:lnTo>
                  <a:lnTo>
                    <a:pt x="1484" y="66"/>
                  </a:lnTo>
                  <a:lnTo>
                    <a:pt x="1504" y="72"/>
                  </a:lnTo>
                  <a:lnTo>
                    <a:pt x="1524" y="79"/>
                  </a:lnTo>
                  <a:lnTo>
                    <a:pt x="1542" y="79"/>
                  </a:lnTo>
                  <a:lnTo>
                    <a:pt x="1557" y="80"/>
                  </a:lnTo>
                  <a:lnTo>
                    <a:pt x="1573" y="80"/>
                  </a:lnTo>
                  <a:lnTo>
                    <a:pt x="1590" y="80"/>
                  </a:lnTo>
                  <a:lnTo>
                    <a:pt x="1602" y="86"/>
                  </a:lnTo>
                  <a:lnTo>
                    <a:pt x="1617" y="89"/>
                  </a:lnTo>
                  <a:lnTo>
                    <a:pt x="1617" y="89"/>
                  </a:lnTo>
                  <a:lnTo>
                    <a:pt x="1617" y="87"/>
                  </a:lnTo>
                  <a:lnTo>
                    <a:pt x="1616" y="85"/>
                  </a:lnTo>
                  <a:lnTo>
                    <a:pt x="1613" y="82"/>
                  </a:lnTo>
                  <a:lnTo>
                    <a:pt x="1606" y="80"/>
                  </a:lnTo>
                  <a:lnTo>
                    <a:pt x="1600" y="77"/>
                  </a:lnTo>
                  <a:lnTo>
                    <a:pt x="1600" y="76"/>
                  </a:lnTo>
                  <a:lnTo>
                    <a:pt x="1600" y="75"/>
                  </a:lnTo>
                  <a:lnTo>
                    <a:pt x="1600" y="73"/>
                  </a:lnTo>
                  <a:lnTo>
                    <a:pt x="1602" y="72"/>
                  </a:lnTo>
                  <a:lnTo>
                    <a:pt x="1623" y="72"/>
                  </a:lnTo>
                  <a:lnTo>
                    <a:pt x="1646" y="76"/>
                  </a:lnTo>
                  <a:lnTo>
                    <a:pt x="1667" y="80"/>
                  </a:lnTo>
                  <a:lnTo>
                    <a:pt x="1687" y="86"/>
                  </a:lnTo>
                  <a:lnTo>
                    <a:pt x="1727" y="99"/>
                  </a:lnTo>
                  <a:lnTo>
                    <a:pt x="1764" y="112"/>
                  </a:lnTo>
                  <a:lnTo>
                    <a:pt x="1787" y="113"/>
                  </a:lnTo>
                  <a:lnTo>
                    <a:pt x="1807" y="117"/>
                  </a:lnTo>
                  <a:lnTo>
                    <a:pt x="1813" y="126"/>
                  </a:lnTo>
                  <a:lnTo>
                    <a:pt x="1819" y="136"/>
                  </a:lnTo>
                  <a:lnTo>
                    <a:pt x="1800" y="133"/>
                  </a:lnTo>
                  <a:lnTo>
                    <a:pt x="1776" y="127"/>
                  </a:lnTo>
                  <a:lnTo>
                    <a:pt x="1763" y="125"/>
                  </a:lnTo>
                  <a:lnTo>
                    <a:pt x="1753" y="123"/>
                  </a:lnTo>
                  <a:lnTo>
                    <a:pt x="1744" y="122"/>
                  </a:lnTo>
                  <a:lnTo>
                    <a:pt x="1740" y="123"/>
                  </a:lnTo>
                  <a:lnTo>
                    <a:pt x="1743" y="126"/>
                  </a:lnTo>
                  <a:lnTo>
                    <a:pt x="1746" y="130"/>
                  </a:lnTo>
                  <a:lnTo>
                    <a:pt x="1737" y="130"/>
                  </a:lnTo>
                  <a:lnTo>
                    <a:pt x="1729" y="132"/>
                  </a:lnTo>
                  <a:lnTo>
                    <a:pt x="1729" y="133"/>
                  </a:lnTo>
                  <a:lnTo>
                    <a:pt x="1729" y="133"/>
                  </a:lnTo>
                  <a:lnTo>
                    <a:pt x="1737" y="133"/>
                  </a:lnTo>
                  <a:lnTo>
                    <a:pt x="1744" y="136"/>
                  </a:lnTo>
                  <a:lnTo>
                    <a:pt x="1750" y="137"/>
                  </a:lnTo>
                  <a:lnTo>
                    <a:pt x="1757" y="140"/>
                  </a:lnTo>
                  <a:lnTo>
                    <a:pt x="1770" y="146"/>
                  </a:lnTo>
                  <a:lnTo>
                    <a:pt x="1784" y="152"/>
                  </a:lnTo>
                  <a:lnTo>
                    <a:pt x="1784" y="156"/>
                  </a:lnTo>
                  <a:lnTo>
                    <a:pt x="1784" y="160"/>
                  </a:lnTo>
                  <a:lnTo>
                    <a:pt x="1783" y="162"/>
                  </a:lnTo>
                  <a:lnTo>
                    <a:pt x="1781" y="163"/>
                  </a:lnTo>
                  <a:lnTo>
                    <a:pt x="1767" y="162"/>
                  </a:lnTo>
                  <a:lnTo>
                    <a:pt x="1753" y="165"/>
                  </a:lnTo>
                  <a:lnTo>
                    <a:pt x="1749" y="166"/>
                  </a:lnTo>
                  <a:lnTo>
                    <a:pt x="1744" y="170"/>
                  </a:lnTo>
                  <a:lnTo>
                    <a:pt x="1740" y="176"/>
                  </a:lnTo>
                  <a:lnTo>
                    <a:pt x="1739" y="185"/>
                  </a:lnTo>
                  <a:lnTo>
                    <a:pt x="1731" y="186"/>
                  </a:lnTo>
                  <a:lnTo>
                    <a:pt x="1724" y="186"/>
                  </a:lnTo>
                  <a:lnTo>
                    <a:pt x="1723" y="182"/>
                  </a:lnTo>
                  <a:lnTo>
                    <a:pt x="1720" y="179"/>
                  </a:lnTo>
                  <a:lnTo>
                    <a:pt x="1710" y="180"/>
                  </a:lnTo>
                  <a:lnTo>
                    <a:pt x="1700" y="183"/>
                  </a:lnTo>
                  <a:lnTo>
                    <a:pt x="1690" y="187"/>
                  </a:lnTo>
                  <a:lnTo>
                    <a:pt x="1683" y="193"/>
                  </a:lnTo>
                  <a:lnTo>
                    <a:pt x="1686" y="200"/>
                  </a:lnTo>
                  <a:lnTo>
                    <a:pt x="1689" y="205"/>
                  </a:lnTo>
                  <a:lnTo>
                    <a:pt x="1692" y="207"/>
                  </a:lnTo>
                  <a:lnTo>
                    <a:pt x="1694" y="210"/>
                  </a:lnTo>
                  <a:lnTo>
                    <a:pt x="1702" y="213"/>
                  </a:lnTo>
                  <a:lnTo>
                    <a:pt x="1713" y="219"/>
                  </a:lnTo>
                  <a:lnTo>
                    <a:pt x="1714" y="226"/>
                  </a:lnTo>
                  <a:lnTo>
                    <a:pt x="1716" y="235"/>
                  </a:lnTo>
                  <a:lnTo>
                    <a:pt x="1720" y="235"/>
                  </a:lnTo>
                  <a:lnTo>
                    <a:pt x="1723" y="237"/>
                  </a:lnTo>
                  <a:lnTo>
                    <a:pt x="1726" y="245"/>
                  </a:lnTo>
                  <a:lnTo>
                    <a:pt x="1727" y="252"/>
                  </a:lnTo>
                  <a:lnTo>
                    <a:pt x="1727" y="259"/>
                  </a:lnTo>
                  <a:lnTo>
                    <a:pt x="1727" y="266"/>
                  </a:lnTo>
                  <a:lnTo>
                    <a:pt x="1727" y="277"/>
                  </a:lnTo>
                  <a:lnTo>
                    <a:pt x="1727" y="290"/>
                  </a:lnTo>
                  <a:lnTo>
                    <a:pt x="1723" y="290"/>
                  </a:lnTo>
                  <a:lnTo>
                    <a:pt x="1717" y="290"/>
                  </a:lnTo>
                  <a:lnTo>
                    <a:pt x="1700" y="277"/>
                  </a:lnTo>
                  <a:lnTo>
                    <a:pt x="1682" y="263"/>
                  </a:lnTo>
                  <a:lnTo>
                    <a:pt x="1664" y="247"/>
                  </a:lnTo>
                  <a:lnTo>
                    <a:pt x="1650" y="232"/>
                  </a:lnTo>
                  <a:lnTo>
                    <a:pt x="1652" y="222"/>
                  </a:lnTo>
                  <a:lnTo>
                    <a:pt x="1653" y="212"/>
                  </a:lnTo>
                  <a:lnTo>
                    <a:pt x="1657" y="202"/>
                  </a:lnTo>
                  <a:lnTo>
                    <a:pt x="1660" y="193"/>
                  </a:lnTo>
                  <a:lnTo>
                    <a:pt x="1663" y="185"/>
                  </a:lnTo>
                  <a:lnTo>
                    <a:pt x="1664" y="176"/>
                  </a:lnTo>
                  <a:lnTo>
                    <a:pt x="1664" y="167"/>
                  </a:lnTo>
                  <a:lnTo>
                    <a:pt x="1662" y="160"/>
                  </a:lnTo>
                  <a:lnTo>
                    <a:pt x="1656" y="160"/>
                  </a:lnTo>
                  <a:lnTo>
                    <a:pt x="1650" y="160"/>
                  </a:lnTo>
                  <a:lnTo>
                    <a:pt x="1649" y="166"/>
                  </a:lnTo>
                  <a:lnTo>
                    <a:pt x="1649" y="173"/>
                  </a:lnTo>
                  <a:lnTo>
                    <a:pt x="1646" y="173"/>
                  </a:lnTo>
                  <a:lnTo>
                    <a:pt x="1644" y="175"/>
                  </a:lnTo>
                  <a:lnTo>
                    <a:pt x="1639" y="175"/>
                  </a:lnTo>
                  <a:lnTo>
                    <a:pt x="1633" y="176"/>
                  </a:lnTo>
                  <a:lnTo>
                    <a:pt x="1629" y="170"/>
                  </a:lnTo>
                  <a:lnTo>
                    <a:pt x="1624" y="166"/>
                  </a:lnTo>
                  <a:lnTo>
                    <a:pt x="1619" y="166"/>
                  </a:lnTo>
                  <a:lnTo>
                    <a:pt x="1614" y="166"/>
                  </a:lnTo>
                  <a:lnTo>
                    <a:pt x="1609" y="166"/>
                  </a:lnTo>
                  <a:lnTo>
                    <a:pt x="1606" y="169"/>
                  </a:lnTo>
                  <a:lnTo>
                    <a:pt x="1603" y="170"/>
                  </a:lnTo>
                  <a:lnTo>
                    <a:pt x="1600" y="173"/>
                  </a:lnTo>
                  <a:lnTo>
                    <a:pt x="1600" y="180"/>
                  </a:lnTo>
                  <a:lnTo>
                    <a:pt x="1600" y="187"/>
                  </a:lnTo>
                  <a:lnTo>
                    <a:pt x="1603" y="190"/>
                  </a:lnTo>
                  <a:lnTo>
                    <a:pt x="1607" y="192"/>
                  </a:lnTo>
                  <a:lnTo>
                    <a:pt x="1606" y="193"/>
                  </a:lnTo>
                  <a:lnTo>
                    <a:pt x="1606" y="195"/>
                  </a:lnTo>
                  <a:lnTo>
                    <a:pt x="1582" y="196"/>
                  </a:lnTo>
                  <a:lnTo>
                    <a:pt x="1553" y="196"/>
                  </a:lnTo>
                  <a:lnTo>
                    <a:pt x="1539" y="195"/>
                  </a:lnTo>
                  <a:lnTo>
                    <a:pt x="1524" y="196"/>
                  </a:lnTo>
                  <a:lnTo>
                    <a:pt x="1512" y="197"/>
                  </a:lnTo>
                  <a:lnTo>
                    <a:pt x="1499" y="200"/>
                  </a:lnTo>
                  <a:lnTo>
                    <a:pt x="1494" y="213"/>
                  </a:lnTo>
                  <a:lnTo>
                    <a:pt x="1490" y="227"/>
                  </a:lnTo>
                  <a:lnTo>
                    <a:pt x="1484" y="239"/>
                  </a:lnTo>
                  <a:lnTo>
                    <a:pt x="1480" y="250"/>
                  </a:lnTo>
                  <a:lnTo>
                    <a:pt x="1496" y="257"/>
                  </a:lnTo>
                  <a:lnTo>
                    <a:pt x="1510" y="262"/>
                  </a:lnTo>
                  <a:lnTo>
                    <a:pt x="1520" y="259"/>
                  </a:lnTo>
                  <a:lnTo>
                    <a:pt x="1534" y="256"/>
                  </a:lnTo>
                  <a:lnTo>
                    <a:pt x="1539" y="263"/>
                  </a:lnTo>
                  <a:lnTo>
                    <a:pt x="1544" y="267"/>
                  </a:lnTo>
                  <a:lnTo>
                    <a:pt x="1552" y="273"/>
                  </a:lnTo>
                  <a:lnTo>
                    <a:pt x="1559" y="277"/>
                  </a:lnTo>
                  <a:lnTo>
                    <a:pt x="1557" y="266"/>
                  </a:lnTo>
                  <a:lnTo>
                    <a:pt x="1556" y="256"/>
                  </a:lnTo>
                  <a:lnTo>
                    <a:pt x="1569" y="267"/>
                  </a:lnTo>
                  <a:lnTo>
                    <a:pt x="1590" y="287"/>
                  </a:lnTo>
                  <a:lnTo>
                    <a:pt x="1612" y="307"/>
                  </a:lnTo>
                  <a:lnTo>
                    <a:pt x="1623" y="322"/>
                  </a:lnTo>
                  <a:lnTo>
                    <a:pt x="1614" y="319"/>
                  </a:lnTo>
                  <a:lnTo>
                    <a:pt x="1606" y="316"/>
                  </a:lnTo>
                  <a:lnTo>
                    <a:pt x="1606" y="317"/>
                  </a:lnTo>
                  <a:lnTo>
                    <a:pt x="1606" y="319"/>
                  </a:lnTo>
                  <a:lnTo>
                    <a:pt x="1620" y="334"/>
                  </a:lnTo>
                  <a:lnTo>
                    <a:pt x="1632" y="352"/>
                  </a:lnTo>
                  <a:lnTo>
                    <a:pt x="1632" y="353"/>
                  </a:lnTo>
                  <a:lnTo>
                    <a:pt x="1630" y="353"/>
                  </a:lnTo>
                  <a:lnTo>
                    <a:pt x="1623" y="353"/>
                  </a:lnTo>
                  <a:lnTo>
                    <a:pt x="1616" y="352"/>
                  </a:lnTo>
                  <a:lnTo>
                    <a:pt x="1613" y="343"/>
                  </a:lnTo>
                  <a:lnTo>
                    <a:pt x="1607" y="333"/>
                  </a:lnTo>
                  <a:lnTo>
                    <a:pt x="1602" y="323"/>
                  </a:lnTo>
                  <a:lnTo>
                    <a:pt x="1593" y="312"/>
                  </a:lnTo>
                  <a:lnTo>
                    <a:pt x="1586" y="300"/>
                  </a:lnTo>
                  <a:lnTo>
                    <a:pt x="1577" y="290"/>
                  </a:lnTo>
                  <a:lnTo>
                    <a:pt x="1570" y="283"/>
                  </a:lnTo>
                  <a:lnTo>
                    <a:pt x="1563" y="279"/>
                  </a:lnTo>
                  <a:lnTo>
                    <a:pt x="1563" y="280"/>
                  </a:lnTo>
                  <a:lnTo>
                    <a:pt x="1563" y="283"/>
                  </a:lnTo>
                  <a:lnTo>
                    <a:pt x="1573" y="306"/>
                  </a:lnTo>
                  <a:lnTo>
                    <a:pt x="1579" y="326"/>
                  </a:lnTo>
                  <a:lnTo>
                    <a:pt x="1580" y="334"/>
                  </a:lnTo>
                  <a:lnTo>
                    <a:pt x="1579" y="346"/>
                  </a:lnTo>
                  <a:lnTo>
                    <a:pt x="1576" y="359"/>
                  </a:lnTo>
                  <a:lnTo>
                    <a:pt x="1572" y="374"/>
                  </a:lnTo>
                  <a:lnTo>
                    <a:pt x="1570" y="380"/>
                  </a:lnTo>
                  <a:lnTo>
                    <a:pt x="1570" y="386"/>
                  </a:lnTo>
                  <a:lnTo>
                    <a:pt x="1570" y="389"/>
                  </a:lnTo>
                  <a:lnTo>
                    <a:pt x="1566" y="393"/>
                  </a:lnTo>
                  <a:lnTo>
                    <a:pt x="1559" y="396"/>
                  </a:lnTo>
                  <a:lnTo>
                    <a:pt x="1552" y="396"/>
                  </a:lnTo>
                  <a:lnTo>
                    <a:pt x="1544" y="396"/>
                  </a:lnTo>
                  <a:lnTo>
                    <a:pt x="1536" y="394"/>
                  </a:lnTo>
                  <a:lnTo>
                    <a:pt x="1532" y="399"/>
                  </a:lnTo>
                  <a:lnTo>
                    <a:pt x="1527" y="403"/>
                  </a:lnTo>
                  <a:lnTo>
                    <a:pt x="1532" y="412"/>
                  </a:lnTo>
                  <a:lnTo>
                    <a:pt x="1536" y="420"/>
                  </a:lnTo>
                  <a:lnTo>
                    <a:pt x="1533" y="424"/>
                  </a:lnTo>
                  <a:lnTo>
                    <a:pt x="1530" y="427"/>
                  </a:lnTo>
                  <a:lnTo>
                    <a:pt x="1527" y="429"/>
                  </a:lnTo>
                  <a:lnTo>
                    <a:pt x="1523" y="432"/>
                  </a:lnTo>
                  <a:lnTo>
                    <a:pt x="1523" y="437"/>
                  </a:lnTo>
                  <a:lnTo>
                    <a:pt x="1523" y="443"/>
                  </a:lnTo>
                  <a:lnTo>
                    <a:pt x="1529" y="444"/>
                  </a:lnTo>
                  <a:lnTo>
                    <a:pt x="1536" y="449"/>
                  </a:lnTo>
                  <a:lnTo>
                    <a:pt x="1542" y="453"/>
                  </a:lnTo>
                  <a:lnTo>
                    <a:pt x="1547" y="459"/>
                  </a:lnTo>
                  <a:lnTo>
                    <a:pt x="1552" y="464"/>
                  </a:lnTo>
                  <a:lnTo>
                    <a:pt x="1556" y="472"/>
                  </a:lnTo>
                  <a:lnTo>
                    <a:pt x="1559" y="477"/>
                  </a:lnTo>
                  <a:lnTo>
                    <a:pt x="1560" y="484"/>
                  </a:lnTo>
                  <a:lnTo>
                    <a:pt x="1552" y="494"/>
                  </a:lnTo>
                  <a:lnTo>
                    <a:pt x="1543" y="503"/>
                  </a:lnTo>
                  <a:lnTo>
                    <a:pt x="1537" y="503"/>
                  </a:lnTo>
                  <a:lnTo>
                    <a:pt x="1533" y="500"/>
                  </a:lnTo>
                  <a:lnTo>
                    <a:pt x="1533" y="487"/>
                  </a:lnTo>
                  <a:lnTo>
                    <a:pt x="1532" y="477"/>
                  </a:lnTo>
                  <a:lnTo>
                    <a:pt x="1530" y="473"/>
                  </a:lnTo>
                  <a:lnTo>
                    <a:pt x="1527" y="469"/>
                  </a:lnTo>
                  <a:lnTo>
                    <a:pt x="1526" y="464"/>
                  </a:lnTo>
                  <a:lnTo>
                    <a:pt x="1522" y="462"/>
                  </a:lnTo>
                  <a:lnTo>
                    <a:pt x="1510" y="459"/>
                  </a:lnTo>
                  <a:lnTo>
                    <a:pt x="1500" y="456"/>
                  </a:lnTo>
                  <a:lnTo>
                    <a:pt x="1500" y="447"/>
                  </a:lnTo>
                  <a:lnTo>
                    <a:pt x="1500" y="443"/>
                  </a:lnTo>
                  <a:lnTo>
                    <a:pt x="1499" y="439"/>
                  </a:lnTo>
                  <a:lnTo>
                    <a:pt x="1496" y="434"/>
                  </a:lnTo>
                  <a:lnTo>
                    <a:pt x="1484" y="434"/>
                  </a:lnTo>
                  <a:lnTo>
                    <a:pt x="1476" y="437"/>
                  </a:lnTo>
                  <a:lnTo>
                    <a:pt x="1469" y="440"/>
                  </a:lnTo>
                  <a:lnTo>
                    <a:pt x="1460" y="444"/>
                  </a:lnTo>
                  <a:lnTo>
                    <a:pt x="1460" y="433"/>
                  </a:lnTo>
                  <a:lnTo>
                    <a:pt x="1457" y="424"/>
                  </a:lnTo>
                  <a:lnTo>
                    <a:pt x="1452" y="423"/>
                  </a:lnTo>
                  <a:lnTo>
                    <a:pt x="1445" y="422"/>
                  </a:lnTo>
                  <a:lnTo>
                    <a:pt x="1442" y="429"/>
                  </a:lnTo>
                  <a:lnTo>
                    <a:pt x="1436" y="434"/>
                  </a:lnTo>
                  <a:lnTo>
                    <a:pt x="1430" y="439"/>
                  </a:lnTo>
                  <a:lnTo>
                    <a:pt x="1423" y="442"/>
                  </a:lnTo>
                  <a:lnTo>
                    <a:pt x="1425" y="447"/>
                  </a:lnTo>
                  <a:lnTo>
                    <a:pt x="1426" y="454"/>
                  </a:lnTo>
                  <a:lnTo>
                    <a:pt x="1432" y="456"/>
                  </a:lnTo>
                  <a:lnTo>
                    <a:pt x="1436" y="456"/>
                  </a:lnTo>
                  <a:lnTo>
                    <a:pt x="1439" y="459"/>
                  </a:lnTo>
                  <a:lnTo>
                    <a:pt x="1442" y="460"/>
                  </a:lnTo>
                  <a:lnTo>
                    <a:pt x="1445" y="462"/>
                  </a:lnTo>
                  <a:lnTo>
                    <a:pt x="1447" y="464"/>
                  </a:lnTo>
                  <a:lnTo>
                    <a:pt x="1450" y="466"/>
                  </a:lnTo>
                  <a:lnTo>
                    <a:pt x="1456" y="466"/>
                  </a:lnTo>
                  <a:lnTo>
                    <a:pt x="1459" y="463"/>
                  </a:lnTo>
                  <a:lnTo>
                    <a:pt x="1460" y="462"/>
                  </a:lnTo>
                  <a:lnTo>
                    <a:pt x="1464" y="460"/>
                  </a:lnTo>
                  <a:lnTo>
                    <a:pt x="1467" y="460"/>
                  </a:lnTo>
                  <a:lnTo>
                    <a:pt x="1476" y="463"/>
                  </a:lnTo>
                  <a:lnTo>
                    <a:pt x="1482" y="466"/>
                  </a:lnTo>
                  <a:lnTo>
                    <a:pt x="1474" y="472"/>
                  </a:lnTo>
                  <a:lnTo>
                    <a:pt x="1469" y="477"/>
                  </a:lnTo>
                  <a:lnTo>
                    <a:pt x="1466" y="480"/>
                  </a:lnTo>
                  <a:lnTo>
                    <a:pt x="1463" y="483"/>
                  </a:lnTo>
                  <a:lnTo>
                    <a:pt x="1462" y="487"/>
                  </a:lnTo>
                  <a:lnTo>
                    <a:pt x="1460" y="493"/>
                  </a:lnTo>
                  <a:lnTo>
                    <a:pt x="1464" y="500"/>
                  </a:lnTo>
                  <a:lnTo>
                    <a:pt x="1469" y="506"/>
                  </a:lnTo>
                  <a:lnTo>
                    <a:pt x="1473" y="510"/>
                  </a:lnTo>
                  <a:lnTo>
                    <a:pt x="1479" y="516"/>
                  </a:lnTo>
                  <a:lnTo>
                    <a:pt x="1489" y="524"/>
                  </a:lnTo>
                  <a:lnTo>
                    <a:pt x="1499" y="534"/>
                  </a:lnTo>
                  <a:lnTo>
                    <a:pt x="1496" y="536"/>
                  </a:lnTo>
                  <a:lnTo>
                    <a:pt x="1494" y="536"/>
                  </a:lnTo>
                  <a:lnTo>
                    <a:pt x="1494" y="537"/>
                  </a:lnTo>
                  <a:lnTo>
                    <a:pt x="1494" y="540"/>
                  </a:lnTo>
                  <a:lnTo>
                    <a:pt x="1499" y="542"/>
                  </a:lnTo>
                  <a:lnTo>
                    <a:pt x="1503" y="544"/>
                  </a:lnTo>
                  <a:lnTo>
                    <a:pt x="1497" y="550"/>
                  </a:lnTo>
                  <a:lnTo>
                    <a:pt x="1492" y="556"/>
                  </a:lnTo>
                  <a:lnTo>
                    <a:pt x="1493" y="556"/>
                  </a:lnTo>
                  <a:lnTo>
                    <a:pt x="1494" y="556"/>
                  </a:lnTo>
                  <a:lnTo>
                    <a:pt x="1503" y="557"/>
                  </a:lnTo>
                  <a:lnTo>
                    <a:pt x="1509" y="561"/>
                  </a:lnTo>
                  <a:lnTo>
                    <a:pt x="1510" y="566"/>
                  </a:lnTo>
                  <a:lnTo>
                    <a:pt x="1509" y="569"/>
                  </a:lnTo>
                  <a:lnTo>
                    <a:pt x="1509" y="571"/>
                  </a:lnTo>
                  <a:lnTo>
                    <a:pt x="1507" y="574"/>
                  </a:lnTo>
                  <a:lnTo>
                    <a:pt x="1503" y="580"/>
                  </a:lnTo>
                  <a:lnTo>
                    <a:pt x="1500" y="586"/>
                  </a:lnTo>
                  <a:lnTo>
                    <a:pt x="1492" y="607"/>
                  </a:lnTo>
                  <a:lnTo>
                    <a:pt x="1484" y="626"/>
                  </a:lnTo>
                  <a:lnTo>
                    <a:pt x="1480" y="634"/>
                  </a:lnTo>
                  <a:lnTo>
                    <a:pt x="1473" y="641"/>
                  </a:lnTo>
                  <a:lnTo>
                    <a:pt x="1466" y="647"/>
                  </a:lnTo>
                  <a:lnTo>
                    <a:pt x="1455" y="653"/>
                  </a:lnTo>
                  <a:lnTo>
                    <a:pt x="1442" y="653"/>
                  </a:lnTo>
                  <a:lnTo>
                    <a:pt x="1433" y="651"/>
                  </a:lnTo>
                  <a:lnTo>
                    <a:pt x="1433" y="654"/>
                  </a:lnTo>
                  <a:lnTo>
                    <a:pt x="1433" y="659"/>
                  </a:lnTo>
                  <a:lnTo>
                    <a:pt x="1423" y="661"/>
                  </a:lnTo>
                  <a:lnTo>
                    <a:pt x="1415" y="666"/>
                  </a:lnTo>
                  <a:lnTo>
                    <a:pt x="1409" y="671"/>
                  </a:lnTo>
                  <a:lnTo>
                    <a:pt x="1403" y="677"/>
                  </a:lnTo>
                  <a:lnTo>
                    <a:pt x="1400" y="673"/>
                  </a:lnTo>
                  <a:lnTo>
                    <a:pt x="1396" y="667"/>
                  </a:lnTo>
                  <a:lnTo>
                    <a:pt x="1395" y="666"/>
                  </a:lnTo>
                  <a:lnTo>
                    <a:pt x="1390" y="664"/>
                  </a:lnTo>
                  <a:lnTo>
                    <a:pt x="1386" y="663"/>
                  </a:lnTo>
                  <a:lnTo>
                    <a:pt x="1380" y="661"/>
                  </a:lnTo>
                  <a:lnTo>
                    <a:pt x="1370" y="670"/>
                  </a:lnTo>
                  <a:lnTo>
                    <a:pt x="1363" y="679"/>
                  </a:lnTo>
                  <a:lnTo>
                    <a:pt x="1360" y="684"/>
                  </a:lnTo>
                  <a:lnTo>
                    <a:pt x="1359" y="691"/>
                  </a:lnTo>
                  <a:lnTo>
                    <a:pt x="1357" y="699"/>
                  </a:lnTo>
                  <a:lnTo>
                    <a:pt x="1357" y="709"/>
                  </a:lnTo>
                  <a:lnTo>
                    <a:pt x="1370" y="719"/>
                  </a:lnTo>
                  <a:lnTo>
                    <a:pt x="1383" y="730"/>
                  </a:lnTo>
                  <a:lnTo>
                    <a:pt x="1390" y="736"/>
                  </a:lnTo>
                  <a:lnTo>
                    <a:pt x="1396" y="741"/>
                  </a:lnTo>
                  <a:lnTo>
                    <a:pt x="1400" y="749"/>
                  </a:lnTo>
                  <a:lnTo>
                    <a:pt x="1405" y="756"/>
                  </a:lnTo>
                  <a:lnTo>
                    <a:pt x="1407" y="774"/>
                  </a:lnTo>
                  <a:lnTo>
                    <a:pt x="1409" y="791"/>
                  </a:lnTo>
                  <a:lnTo>
                    <a:pt x="1392" y="810"/>
                  </a:lnTo>
                  <a:lnTo>
                    <a:pt x="1373" y="828"/>
                  </a:lnTo>
                  <a:lnTo>
                    <a:pt x="1366" y="828"/>
                  </a:lnTo>
                  <a:lnTo>
                    <a:pt x="1360" y="826"/>
                  </a:lnTo>
                  <a:lnTo>
                    <a:pt x="1362" y="818"/>
                  </a:lnTo>
                  <a:lnTo>
                    <a:pt x="1365" y="814"/>
                  </a:lnTo>
                  <a:lnTo>
                    <a:pt x="1363" y="813"/>
                  </a:lnTo>
                  <a:lnTo>
                    <a:pt x="1362" y="813"/>
                  </a:lnTo>
                  <a:lnTo>
                    <a:pt x="1352" y="807"/>
                  </a:lnTo>
                  <a:lnTo>
                    <a:pt x="1340" y="803"/>
                  </a:lnTo>
                  <a:lnTo>
                    <a:pt x="1337" y="793"/>
                  </a:lnTo>
                  <a:lnTo>
                    <a:pt x="1336" y="784"/>
                  </a:lnTo>
                  <a:lnTo>
                    <a:pt x="1323" y="774"/>
                  </a:lnTo>
                  <a:lnTo>
                    <a:pt x="1309" y="767"/>
                  </a:lnTo>
                  <a:lnTo>
                    <a:pt x="1307" y="767"/>
                  </a:lnTo>
                  <a:lnTo>
                    <a:pt x="1305" y="769"/>
                  </a:lnTo>
                  <a:lnTo>
                    <a:pt x="1303" y="771"/>
                  </a:lnTo>
                  <a:lnTo>
                    <a:pt x="1302" y="774"/>
                  </a:lnTo>
                  <a:lnTo>
                    <a:pt x="1303" y="780"/>
                  </a:lnTo>
                  <a:lnTo>
                    <a:pt x="1303" y="786"/>
                  </a:lnTo>
                  <a:lnTo>
                    <a:pt x="1302" y="791"/>
                  </a:lnTo>
                  <a:lnTo>
                    <a:pt x="1300" y="797"/>
                  </a:lnTo>
                  <a:lnTo>
                    <a:pt x="1299" y="808"/>
                  </a:lnTo>
                  <a:lnTo>
                    <a:pt x="1299" y="820"/>
                  </a:lnTo>
                  <a:lnTo>
                    <a:pt x="1305" y="824"/>
                  </a:lnTo>
                  <a:lnTo>
                    <a:pt x="1309" y="827"/>
                  </a:lnTo>
                  <a:lnTo>
                    <a:pt x="1310" y="836"/>
                  </a:lnTo>
                  <a:lnTo>
                    <a:pt x="1312" y="844"/>
                  </a:lnTo>
                  <a:lnTo>
                    <a:pt x="1316" y="846"/>
                  </a:lnTo>
                  <a:lnTo>
                    <a:pt x="1322" y="846"/>
                  </a:lnTo>
                  <a:lnTo>
                    <a:pt x="1327" y="851"/>
                  </a:lnTo>
                  <a:lnTo>
                    <a:pt x="1333" y="856"/>
                  </a:lnTo>
                  <a:lnTo>
                    <a:pt x="1337" y="861"/>
                  </a:lnTo>
                  <a:lnTo>
                    <a:pt x="1342" y="867"/>
                  </a:lnTo>
                  <a:lnTo>
                    <a:pt x="1345" y="874"/>
                  </a:lnTo>
                  <a:lnTo>
                    <a:pt x="1346" y="881"/>
                  </a:lnTo>
                  <a:lnTo>
                    <a:pt x="1347" y="891"/>
                  </a:lnTo>
                  <a:lnTo>
                    <a:pt x="1347" y="900"/>
                  </a:lnTo>
                  <a:lnTo>
                    <a:pt x="1352" y="898"/>
                  </a:lnTo>
                  <a:lnTo>
                    <a:pt x="1356" y="897"/>
                  </a:lnTo>
                  <a:lnTo>
                    <a:pt x="1356" y="901"/>
                  </a:lnTo>
                  <a:lnTo>
                    <a:pt x="1356" y="906"/>
                  </a:lnTo>
                  <a:lnTo>
                    <a:pt x="1353" y="913"/>
                  </a:lnTo>
                  <a:lnTo>
                    <a:pt x="1350" y="921"/>
                  </a:lnTo>
                  <a:lnTo>
                    <a:pt x="1340" y="913"/>
                  </a:lnTo>
                  <a:lnTo>
                    <a:pt x="1332" y="903"/>
                  </a:lnTo>
                  <a:lnTo>
                    <a:pt x="1325" y="891"/>
                  </a:lnTo>
                  <a:lnTo>
                    <a:pt x="1317" y="880"/>
                  </a:lnTo>
                  <a:lnTo>
                    <a:pt x="1310" y="867"/>
                  </a:lnTo>
                  <a:lnTo>
                    <a:pt x="1305" y="856"/>
                  </a:lnTo>
                  <a:lnTo>
                    <a:pt x="1297" y="844"/>
                  </a:lnTo>
                  <a:lnTo>
                    <a:pt x="1289" y="833"/>
                  </a:lnTo>
                  <a:lnTo>
                    <a:pt x="1290" y="807"/>
                  </a:lnTo>
                  <a:lnTo>
                    <a:pt x="1290" y="784"/>
                  </a:lnTo>
                  <a:lnTo>
                    <a:pt x="1289" y="774"/>
                  </a:lnTo>
                  <a:lnTo>
                    <a:pt x="1286" y="764"/>
                  </a:lnTo>
                  <a:lnTo>
                    <a:pt x="1280" y="756"/>
                  </a:lnTo>
                  <a:lnTo>
                    <a:pt x="1273" y="749"/>
                  </a:lnTo>
                  <a:lnTo>
                    <a:pt x="1269" y="750"/>
                  </a:lnTo>
                  <a:lnTo>
                    <a:pt x="1266" y="750"/>
                  </a:lnTo>
                  <a:lnTo>
                    <a:pt x="1263" y="750"/>
                  </a:lnTo>
                  <a:lnTo>
                    <a:pt x="1259" y="749"/>
                  </a:lnTo>
                  <a:lnTo>
                    <a:pt x="1259" y="747"/>
                  </a:lnTo>
                  <a:lnTo>
                    <a:pt x="1259" y="747"/>
                  </a:lnTo>
                  <a:lnTo>
                    <a:pt x="1260" y="744"/>
                  </a:lnTo>
                  <a:lnTo>
                    <a:pt x="1260" y="740"/>
                  </a:lnTo>
                  <a:lnTo>
                    <a:pt x="1266" y="741"/>
                  </a:lnTo>
                  <a:lnTo>
                    <a:pt x="1269" y="741"/>
                  </a:lnTo>
                  <a:lnTo>
                    <a:pt x="1270" y="741"/>
                  </a:lnTo>
                  <a:lnTo>
                    <a:pt x="1273" y="737"/>
                  </a:lnTo>
                  <a:lnTo>
                    <a:pt x="1273" y="736"/>
                  </a:lnTo>
                  <a:lnTo>
                    <a:pt x="1275" y="733"/>
                  </a:lnTo>
                  <a:lnTo>
                    <a:pt x="1270" y="726"/>
                  </a:lnTo>
                  <a:lnTo>
                    <a:pt x="1266" y="719"/>
                  </a:lnTo>
                  <a:lnTo>
                    <a:pt x="1257" y="729"/>
                  </a:lnTo>
                  <a:lnTo>
                    <a:pt x="1247" y="737"/>
                  </a:lnTo>
                  <a:lnTo>
                    <a:pt x="1242" y="734"/>
                  </a:lnTo>
                  <a:lnTo>
                    <a:pt x="1235" y="731"/>
                  </a:lnTo>
                  <a:lnTo>
                    <a:pt x="1236" y="721"/>
                  </a:lnTo>
                  <a:lnTo>
                    <a:pt x="1236" y="713"/>
                  </a:lnTo>
                  <a:lnTo>
                    <a:pt x="1233" y="707"/>
                  </a:lnTo>
                  <a:lnTo>
                    <a:pt x="1230" y="701"/>
                  </a:lnTo>
                  <a:lnTo>
                    <a:pt x="1220" y="690"/>
                  </a:lnTo>
                  <a:lnTo>
                    <a:pt x="1209" y="677"/>
                  </a:lnTo>
                  <a:lnTo>
                    <a:pt x="1206" y="669"/>
                  </a:lnTo>
                  <a:lnTo>
                    <a:pt x="1203" y="660"/>
                  </a:lnTo>
                  <a:lnTo>
                    <a:pt x="1202" y="657"/>
                  </a:lnTo>
                  <a:lnTo>
                    <a:pt x="1200" y="653"/>
                  </a:lnTo>
                  <a:lnTo>
                    <a:pt x="1198" y="650"/>
                  </a:lnTo>
                  <a:lnTo>
                    <a:pt x="1193" y="647"/>
                  </a:lnTo>
                  <a:lnTo>
                    <a:pt x="1190" y="650"/>
                  </a:lnTo>
                  <a:lnTo>
                    <a:pt x="1186" y="653"/>
                  </a:lnTo>
                  <a:lnTo>
                    <a:pt x="1185" y="649"/>
                  </a:lnTo>
                  <a:lnTo>
                    <a:pt x="1183" y="644"/>
                  </a:lnTo>
                  <a:lnTo>
                    <a:pt x="1182" y="641"/>
                  </a:lnTo>
                  <a:lnTo>
                    <a:pt x="1179" y="640"/>
                  </a:lnTo>
                  <a:lnTo>
                    <a:pt x="1178" y="650"/>
                  </a:lnTo>
                  <a:lnTo>
                    <a:pt x="1176" y="657"/>
                  </a:lnTo>
                  <a:lnTo>
                    <a:pt x="1168" y="659"/>
                  </a:lnTo>
                  <a:lnTo>
                    <a:pt x="1160" y="660"/>
                  </a:lnTo>
                  <a:lnTo>
                    <a:pt x="1155" y="663"/>
                  </a:lnTo>
                  <a:lnTo>
                    <a:pt x="1149" y="666"/>
                  </a:lnTo>
                  <a:lnTo>
                    <a:pt x="1145" y="677"/>
                  </a:lnTo>
                  <a:lnTo>
                    <a:pt x="1140" y="687"/>
                  </a:lnTo>
                  <a:lnTo>
                    <a:pt x="1126" y="700"/>
                  </a:lnTo>
                  <a:lnTo>
                    <a:pt x="1108" y="717"/>
                  </a:lnTo>
                  <a:lnTo>
                    <a:pt x="1099" y="726"/>
                  </a:lnTo>
                  <a:lnTo>
                    <a:pt x="1090" y="734"/>
                  </a:lnTo>
                  <a:lnTo>
                    <a:pt x="1085" y="743"/>
                  </a:lnTo>
                  <a:lnTo>
                    <a:pt x="1082" y="750"/>
                  </a:lnTo>
                  <a:lnTo>
                    <a:pt x="1085" y="761"/>
                  </a:lnTo>
                  <a:lnTo>
                    <a:pt x="1086" y="774"/>
                  </a:lnTo>
                  <a:lnTo>
                    <a:pt x="1085" y="787"/>
                  </a:lnTo>
                  <a:lnTo>
                    <a:pt x="1082" y="798"/>
                  </a:lnTo>
                  <a:lnTo>
                    <a:pt x="1073" y="820"/>
                  </a:lnTo>
                  <a:lnTo>
                    <a:pt x="1068" y="837"/>
                  </a:lnTo>
                  <a:lnTo>
                    <a:pt x="1062" y="836"/>
                  </a:lnTo>
                  <a:lnTo>
                    <a:pt x="1058" y="833"/>
                  </a:lnTo>
                  <a:lnTo>
                    <a:pt x="1052" y="827"/>
                  </a:lnTo>
                  <a:lnTo>
                    <a:pt x="1046" y="820"/>
                  </a:lnTo>
                  <a:lnTo>
                    <a:pt x="1036" y="803"/>
                  </a:lnTo>
                  <a:lnTo>
                    <a:pt x="1025" y="781"/>
                  </a:lnTo>
                  <a:lnTo>
                    <a:pt x="1006" y="739"/>
                  </a:lnTo>
                  <a:lnTo>
                    <a:pt x="995" y="707"/>
                  </a:lnTo>
                  <a:lnTo>
                    <a:pt x="993" y="694"/>
                  </a:lnTo>
                  <a:lnTo>
                    <a:pt x="993" y="681"/>
                  </a:lnTo>
                  <a:lnTo>
                    <a:pt x="993" y="674"/>
                  </a:lnTo>
                  <a:lnTo>
                    <a:pt x="993" y="669"/>
                  </a:lnTo>
                  <a:lnTo>
                    <a:pt x="992" y="663"/>
                  </a:lnTo>
                  <a:lnTo>
                    <a:pt x="989" y="659"/>
                  </a:lnTo>
                  <a:lnTo>
                    <a:pt x="986" y="660"/>
                  </a:lnTo>
                  <a:lnTo>
                    <a:pt x="983" y="663"/>
                  </a:lnTo>
                  <a:lnTo>
                    <a:pt x="983" y="670"/>
                  </a:lnTo>
                  <a:lnTo>
                    <a:pt x="982" y="674"/>
                  </a:lnTo>
                  <a:lnTo>
                    <a:pt x="980" y="676"/>
                  </a:lnTo>
                  <a:lnTo>
                    <a:pt x="979" y="676"/>
                  </a:lnTo>
                  <a:lnTo>
                    <a:pt x="975" y="676"/>
                  </a:lnTo>
                  <a:lnTo>
                    <a:pt x="969" y="674"/>
                  </a:lnTo>
                  <a:lnTo>
                    <a:pt x="963" y="671"/>
                  </a:lnTo>
                  <a:lnTo>
                    <a:pt x="959" y="667"/>
                  </a:lnTo>
                  <a:lnTo>
                    <a:pt x="955" y="663"/>
                  </a:lnTo>
                  <a:lnTo>
                    <a:pt x="952" y="657"/>
                  </a:lnTo>
                  <a:lnTo>
                    <a:pt x="961" y="653"/>
                  </a:lnTo>
                  <a:lnTo>
                    <a:pt x="968" y="647"/>
                  </a:lnTo>
                  <a:lnTo>
                    <a:pt x="968" y="646"/>
                  </a:lnTo>
                  <a:lnTo>
                    <a:pt x="968" y="646"/>
                  </a:lnTo>
                  <a:lnTo>
                    <a:pt x="956" y="647"/>
                  </a:lnTo>
                  <a:lnTo>
                    <a:pt x="945" y="647"/>
                  </a:lnTo>
                  <a:lnTo>
                    <a:pt x="941" y="639"/>
                  </a:lnTo>
                  <a:lnTo>
                    <a:pt x="932" y="630"/>
                  </a:lnTo>
                  <a:lnTo>
                    <a:pt x="923" y="621"/>
                  </a:lnTo>
                  <a:lnTo>
                    <a:pt x="916" y="616"/>
                  </a:lnTo>
                  <a:lnTo>
                    <a:pt x="883" y="619"/>
                  </a:lnTo>
                  <a:lnTo>
                    <a:pt x="853" y="621"/>
                  </a:lnTo>
                  <a:lnTo>
                    <a:pt x="846" y="621"/>
                  </a:lnTo>
                  <a:lnTo>
                    <a:pt x="839" y="620"/>
                  </a:lnTo>
                  <a:lnTo>
                    <a:pt x="833" y="619"/>
                  </a:lnTo>
                  <a:lnTo>
                    <a:pt x="828" y="616"/>
                  </a:lnTo>
                  <a:lnTo>
                    <a:pt x="823" y="613"/>
                  </a:lnTo>
                  <a:lnTo>
                    <a:pt x="819" y="609"/>
                  </a:lnTo>
                  <a:lnTo>
                    <a:pt x="815" y="603"/>
                  </a:lnTo>
                  <a:lnTo>
                    <a:pt x="812" y="596"/>
                  </a:lnTo>
                  <a:lnTo>
                    <a:pt x="792" y="596"/>
                  </a:lnTo>
                  <a:lnTo>
                    <a:pt x="773" y="596"/>
                  </a:lnTo>
                  <a:lnTo>
                    <a:pt x="765" y="593"/>
                  </a:lnTo>
                  <a:lnTo>
                    <a:pt x="758" y="590"/>
                  </a:lnTo>
                  <a:lnTo>
                    <a:pt x="751" y="584"/>
                  </a:lnTo>
                  <a:lnTo>
                    <a:pt x="745" y="576"/>
                  </a:lnTo>
                  <a:lnTo>
                    <a:pt x="741" y="569"/>
                  </a:lnTo>
                  <a:lnTo>
                    <a:pt x="738" y="563"/>
                  </a:lnTo>
                  <a:lnTo>
                    <a:pt x="735" y="559"/>
                  </a:lnTo>
                  <a:lnTo>
                    <a:pt x="729" y="553"/>
                  </a:lnTo>
                  <a:lnTo>
                    <a:pt x="722" y="553"/>
                  </a:lnTo>
                  <a:lnTo>
                    <a:pt x="715" y="554"/>
                  </a:lnTo>
                  <a:lnTo>
                    <a:pt x="716" y="564"/>
                  </a:lnTo>
                  <a:lnTo>
                    <a:pt x="721" y="576"/>
                  </a:lnTo>
                  <a:lnTo>
                    <a:pt x="728" y="587"/>
                  </a:lnTo>
                  <a:lnTo>
                    <a:pt x="735" y="599"/>
                  </a:lnTo>
                  <a:lnTo>
                    <a:pt x="751" y="620"/>
                  </a:lnTo>
                  <a:lnTo>
                    <a:pt x="765" y="634"/>
                  </a:lnTo>
                  <a:lnTo>
                    <a:pt x="773" y="634"/>
                  </a:lnTo>
                  <a:lnTo>
                    <a:pt x="779" y="634"/>
                  </a:lnTo>
                  <a:lnTo>
                    <a:pt x="785" y="631"/>
                  </a:lnTo>
                  <a:lnTo>
                    <a:pt x="791" y="629"/>
                  </a:lnTo>
                  <a:lnTo>
                    <a:pt x="792" y="621"/>
                  </a:lnTo>
                  <a:lnTo>
                    <a:pt x="793" y="613"/>
                  </a:lnTo>
                  <a:lnTo>
                    <a:pt x="798" y="607"/>
                  </a:lnTo>
                  <a:lnTo>
                    <a:pt x="803" y="603"/>
                  </a:lnTo>
                  <a:lnTo>
                    <a:pt x="805" y="611"/>
                  </a:lnTo>
                  <a:lnTo>
                    <a:pt x="809" y="619"/>
                  </a:lnTo>
                  <a:lnTo>
                    <a:pt x="815" y="626"/>
                  </a:lnTo>
                  <a:lnTo>
                    <a:pt x="821" y="631"/>
                  </a:lnTo>
                  <a:lnTo>
                    <a:pt x="835" y="641"/>
                  </a:lnTo>
                  <a:lnTo>
                    <a:pt x="848" y="651"/>
                  </a:lnTo>
                  <a:lnTo>
                    <a:pt x="846" y="659"/>
                  </a:lnTo>
                  <a:lnTo>
                    <a:pt x="842" y="669"/>
                  </a:lnTo>
                  <a:lnTo>
                    <a:pt x="836" y="679"/>
                  </a:lnTo>
                  <a:lnTo>
                    <a:pt x="829" y="690"/>
                  </a:lnTo>
                  <a:lnTo>
                    <a:pt x="816" y="710"/>
                  </a:lnTo>
                  <a:lnTo>
                    <a:pt x="806" y="721"/>
                  </a:lnTo>
                  <a:lnTo>
                    <a:pt x="785" y="731"/>
                  </a:lnTo>
                  <a:lnTo>
                    <a:pt x="765" y="741"/>
                  </a:lnTo>
                  <a:lnTo>
                    <a:pt x="748" y="751"/>
                  </a:lnTo>
                  <a:lnTo>
                    <a:pt x="728" y="763"/>
                  </a:lnTo>
                  <a:lnTo>
                    <a:pt x="721" y="767"/>
                  </a:lnTo>
                  <a:lnTo>
                    <a:pt x="715" y="767"/>
                  </a:lnTo>
                  <a:lnTo>
                    <a:pt x="711" y="767"/>
                  </a:lnTo>
                  <a:lnTo>
                    <a:pt x="706" y="767"/>
                  </a:lnTo>
                  <a:lnTo>
                    <a:pt x="704" y="767"/>
                  </a:lnTo>
                  <a:lnTo>
                    <a:pt x="699" y="770"/>
                  </a:lnTo>
                  <a:lnTo>
                    <a:pt x="695" y="774"/>
                  </a:lnTo>
                  <a:lnTo>
                    <a:pt x="688" y="783"/>
                  </a:lnTo>
                  <a:lnTo>
                    <a:pt x="682" y="781"/>
                  </a:lnTo>
                  <a:lnTo>
                    <a:pt x="676" y="780"/>
                  </a:lnTo>
                  <a:lnTo>
                    <a:pt x="675" y="780"/>
                  </a:lnTo>
                  <a:lnTo>
                    <a:pt x="674" y="780"/>
                  </a:lnTo>
                  <a:lnTo>
                    <a:pt x="674" y="760"/>
                  </a:lnTo>
                  <a:lnTo>
                    <a:pt x="669" y="743"/>
                  </a:lnTo>
                  <a:lnTo>
                    <a:pt x="665" y="729"/>
                  </a:lnTo>
                  <a:lnTo>
                    <a:pt x="658" y="716"/>
                  </a:lnTo>
                  <a:lnTo>
                    <a:pt x="641" y="691"/>
                  </a:lnTo>
                  <a:lnTo>
                    <a:pt x="624" y="669"/>
                  </a:lnTo>
                  <a:lnTo>
                    <a:pt x="618" y="653"/>
                  </a:lnTo>
                  <a:lnTo>
                    <a:pt x="615" y="639"/>
                  </a:lnTo>
                  <a:lnTo>
                    <a:pt x="612" y="631"/>
                  </a:lnTo>
                  <a:lnTo>
                    <a:pt x="608" y="626"/>
                  </a:lnTo>
                  <a:lnTo>
                    <a:pt x="602" y="621"/>
                  </a:lnTo>
                  <a:lnTo>
                    <a:pt x="594" y="619"/>
                  </a:lnTo>
                  <a:lnTo>
                    <a:pt x="594" y="611"/>
                  </a:lnTo>
                  <a:lnTo>
                    <a:pt x="592" y="604"/>
                  </a:lnTo>
                  <a:lnTo>
                    <a:pt x="589" y="599"/>
                  </a:lnTo>
                  <a:lnTo>
                    <a:pt x="586" y="593"/>
                  </a:lnTo>
                  <a:lnTo>
                    <a:pt x="579" y="584"/>
                  </a:lnTo>
                  <a:lnTo>
                    <a:pt x="571" y="576"/>
                  </a:lnTo>
                  <a:lnTo>
                    <a:pt x="568" y="577"/>
                  </a:lnTo>
                  <a:lnTo>
                    <a:pt x="564" y="579"/>
                  </a:lnTo>
                  <a:lnTo>
                    <a:pt x="559" y="579"/>
                  </a:lnTo>
                  <a:lnTo>
                    <a:pt x="555" y="577"/>
                  </a:lnTo>
                  <a:lnTo>
                    <a:pt x="555" y="571"/>
                  </a:lnTo>
                  <a:lnTo>
                    <a:pt x="554" y="569"/>
                  </a:lnTo>
                  <a:lnTo>
                    <a:pt x="551" y="567"/>
                  </a:lnTo>
                  <a:lnTo>
                    <a:pt x="545" y="566"/>
                  </a:lnTo>
                  <a:lnTo>
                    <a:pt x="548" y="574"/>
                  </a:lnTo>
                  <a:lnTo>
                    <a:pt x="551" y="581"/>
                  </a:lnTo>
                  <a:lnTo>
                    <a:pt x="555" y="587"/>
                  </a:lnTo>
                  <a:lnTo>
                    <a:pt x="559" y="593"/>
                  </a:lnTo>
                  <a:lnTo>
                    <a:pt x="569" y="604"/>
                  </a:lnTo>
                  <a:lnTo>
                    <a:pt x="578" y="616"/>
                  </a:lnTo>
                  <a:lnTo>
                    <a:pt x="579" y="630"/>
                  </a:lnTo>
                  <a:lnTo>
                    <a:pt x="582" y="644"/>
                  </a:lnTo>
                  <a:lnTo>
                    <a:pt x="589" y="649"/>
                  </a:lnTo>
                  <a:lnTo>
                    <a:pt x="596" y="653"/>
                  </a:lnTo>
                  <a:lnTo>
                    <a:pt x="602" y="673"/>
                  </a:lnTo>
                  <a:lnTo>
                    <a:pt x="608" y="693"/>
                  </a:lnTo>
                  <a:lnTo>
                    <a:pt x="615" y="703"/>
                  </a:lnTo>
                  <a:lnTo>
                    <a:pt x="622" y="714"/>
                  </a:lnTo>
                  <a:lnTo>
                    <a:pt x="622" y="721"/>
                  </a:lnTo>
                  <a:lnTo>
                    <a:pt x="622" y="729"/>
                  </a:lnTo>
                  <a:lnTo>
                    <a:pt x="632" y="736"/>
                  </a:lnTo>
                  <a:lnTo>
                    <a:pt x="641" y="744"/>
                  </a:lnTo>
                  <a:lnTo>
                    <a:pt x="651" y="757"/>
                  </a:lnTo>
                  <a:lnTo>
                    <a:pt x="661" y="771"/>
                  </a:lnTo>
                  <a:lnTo>
                    <a:pt x="671" y="786"/>
                  </a:lnTo>
                  <a:lnTo>
                    <a:pt x="682" y="800"/>
                  </a:lnTo>
                  <a:lnTo>
                    <a:pt x="682" y="801"/>
                  </a:lnTo>
                  <a:lnTo>
                    <a:pt x="682" y="804"/>
                  </a:lnTo>
                  <a:lnTo>
                    <a:pt x="689" y="804"/>
                  </a:lnTo>
                  <a:lnTo>
                    <a:pt x="696" y="804"/>
                  </a:lnTo>
                  <a:lnTo>
                    <a:pt x="711" y="800"/>
                  </a:lnTo>
                  <a:lnTo>
                    <a:pt x="728" y="797"/>
                  </a:lnTo>
                  <a:lnTo>
                    <a:pt x="743" y="794"/>
                  </a:lnTo>
                  <a:lnTo>
                    <a:pt x="759" y="790"/>
                  </a:lnTo>
                  <a:lnTo>
                    <a:pt x="758" y="808"/>
                  </a:lnTo>
                  <a:lnTo>
                    <a:pt x="755" y="824"/>
                  </a:lnTo>
                  <a:lnTo>
                    <a:pt x="751" y="840"/>
                  </a:lnTo>
                  <a:lnTo>
                    <a:pt x="745" y="854"/>
                  </a:lnTo>
                  <a:lnTo>
                    <a:pt x="738" y="867"/>
                  </a:lnTo>
                  <a:lnTo>
                    <a:pt x="729" y="880"/>
                  </a:lnTo>
                  <a:lnTo>
                    <a:pt x="719" y="891"/>
                  </a:lnTo>
                  <a:lnTo>
                    <a:pt x="709" y="901"/>
                  </a:lnTo>
                  <a:lnTo>
                    <a:pt x="688" y="923"/>
                  </a:lnTo>
                  <a:lnTo>
                    <a:pt x="666" y="943"/>
                  </a:lnTo>
                  <a:lnTo>
                    <a:pt x="655" y="953"/>
                  </a:lnTo>
                  <a:lnTo>
                    <a:pt x="646" y="963"/>
                  </a:lnTo>
                  <a:lnTo>
                    <a:pt x="636" y="973"/>
                  </a:lnTo>
                  <a:lnTo>
                    <a:pt x="629" y="984"/>
                  </a:lnTo>
                  <a:lnTo>
                    <a:pt x="625" y="991"/>
                  </a:lnTo>
                  <a:lnTo>
                    <a:pt x="624" y="998"/>
                  </a:lnTo>
                  <a:lnTo>
                    <a:pt x="624" y="1004"/>
                  </a:lnTo>
                  <a:lnTo>
                    <a:pt x="625" y="1010"/>
                  </a:lnTo>
                  <a:lnTo>
                    <a:pt x="629" y="1021"/>
                  </a:lnTo>
                  <a:lnTo>
                    <a:pt x="634" y="1033"/>
                  </a:lnTo>
                  <a:lnTo>
                    <a:pt x="629" y="1045"/>
                  </a:lnTo>
                  <a:lnTo>
                    <a:pt x="625" y="1057"/>
                  </a:lnTo>
                  <a:lnTo>
                    <a:pt x="632" y="1064"/>
                  </a:lnTo>
                  <a:lnTo>
                    <a:pt x="636" y="1073"/>
                  </a:lnTo>
                  <a:lnTo>
                    <a:pt x="639" y="1083"/>
                  </a:lnTo>
                  <a:lnTo>
                    <a:pt x="641" y="1095"/>
                  </a:lnTo>
                  <a:lnTo>
                    <a:pt x="639" y="1108"/>
                  </a:lnTo>
                  <a:lnTo>
                    <a:pt x="638" y="1120"/>
                  </a:lnTo>
                  <a:lnTo>
                    <a:pt x="635" y="1128"/>
                  </a:lnTo>
                  <a:lnTo>
                    <a:pt x="632" y="1135"/>
                  </a:lnTo>
                  <a:lnTo>
                    <a:pt x="628" y="1141"/>
                  </a:lnTo>
                  <a:lnTo>
                    <a:pt x="624" y="1147"/>
                  </a:lnTo>
                  <a:lnTo>
                    <a:pt x="619" y="1151"/>
                  </a:lnTo>
                  <a:lnTo>
                    <a:pt x="614" y="1154"/>
                  </a:lnTo>
                  <a:lnTo>
                    <a:pt x="602" y="1161"/>
                  </a:lnTo>
                  <a:lnTo>
                    <a:pt x="591" y="1168"/>
                  </a:lnTo>
                  <a:lnTo>
                    <a:pt x="586" y="1173"/>
                  </a:lnTo>
                  <a:lnTo>
                    <a:pt x="582" y="1178"/>
                  </a:lnTo>
                  <a:lnTo>
                    <a:pt x="578" y="1184"/>
                  </a:lnTo>
                  <a:lnTo>
                    <a:pt x="574" y="1193"/>
                  </a:lnTo>
                  <a:lnTo>
                    <a:pt x="572" y="1200"/>
                  </a:lnTo>
                  <a:lnTo>
                    <a:pt x="572" y="1207"/>
                  </a:lnTo>
                  <a:lnTo>
                    <a:pt x="574" y="1214"/>
                  </a:lnTo>
                  <a:lnTo>
                    <a:pt x="575" y="1221"/>
                  </a:lnTo>
                  <a:lnTo>
                    <a:pt x="576" y="1227"/>
                  </a:lnTo>
                  <a:lnTo>
                    <a:pt x="576" y="1234"/>
                  </a:lnTo>
                  <a:lnTo>
                    <a:pt x="576" y="1241"/>
                  </a:lnTo>
                  <a:lnTo>
                    <a:pt x="576" y="1248"/>
                  </a:lnTo>
                  <a:lnTo>
                    <a:pt x="568" y="1250"/>
                  </a:lnTo>
                  <a:lnTo>
                    <a:pt x="561" y="1254"/>
                  </a:lnTo>
                  <a:lnTo>
                    <a:pt x="555" y="1258"/>
                  </a:lnTo>
                  <a:lnTo>
                    <a:pt x="549" y="1263"/>
                  </a:lnTo>
                  <a:lnTo>
                    <a:pt x="554" y="1271"/>
                  </a:lnTo>
                  <a:lnTo>
                    <a:pt x="555" y="1282"/>
                  </a:lnTo>
                  <a:lnTo>
                    <a:pt x="551" y="1287"/>
                  </a:lnTo>
                  <a:lnTo>
                    <a:pt x="546" y="1290"/>
                  </a:lnTo>
                  <a:lnTo>
                    <a:pt x="544" y="1294"/>
                  </a:lnTo>
                  <a:lnTo>
                    <a:pt x="542" y="1298"/>
                  </a:lnTo>
                  <a:lnTo>
                    <a:pt x="539" y="1307"/>
                  </a:lnTo>
                  <a:lnTo>
                    <a:pt x="534" y="1318"/>
                  </a:lnTo>
                  <a:lnTo>
                    <a:pt x="525" y="1331"/>
                  </a:lnTo>
                  <a:lnTo>
                    <a:pt x="515" y="1341"/>
                  </a:lnTo>
                  <a:lnTo>
                    <a:pt x="504" y="1350"/>
                  </a:lnTo>
                  <a:lnTo>
                    <a:pt x="491" y="1355"/>
                  </a:lnTo>
                  <a:lnTo>
                    <a:pt x="461" y="1362"/>
                  </a:lnTo>
                  <a:lnTo>
                    <a:pt x="427" y="1370"/>
                  </a:lnTo>
                  <a:lnTo>
                    <a:pt x="417" y="1372"/>
                  </a:lnTo>
                  <a:lnTo>
                    <a:pt x="408" y="1374"/>
                  </a:lnTo>
                  <a:lnTo>
                    <a:pt x="404" y="1375"/>
                  </a:lnTo>
                  <a:lnTo>
                    <a:pt x="399" y="1375"/>
                  </a:lnTo>
                  <a:lnTo>
                    <a:pt x="394" y="1374"/>
                  </a:lnTo>
                  <a:lnTo>
                    <a:pt x="389" y="1371"/>
                  </a:lnTo>
                  <a:lnTo>
                    <a:pt x="388" y="1351"/>
                  </a:lnTo>
                  <a:lnTo>
                    <a:pt x="384" y="1330"/>
                  </a:lnTo>
                  <a:lnTo>
                    <a:pt x="371" y="1310"/>
                  </a:lnTo>
                  <a:lnTo>
                    <a:pt x="358" y="1291"/>
                  </a:lnTo>
                  <a:lnTo>
                    <a:pt x="354" y="1267"/>
                  </a:lnTo>
                  <a:lnTo>
                    <a:pt x="351" y="1241"/>
                  </a:lnTo>
                  <a:lnTo>
                    <a:pt x="351" y="1228"/>
                  </a:lnTo>
                  <a:lnTo>
                    <a:pt x="348" y="1217"/>
                  </a:lnTo>
                  <a:lnTo>
                    <a:pt x="347" y="1204"/>
                  </a:lnTo>
                  <a:lnTo>
                    <a:pt x="342" y="1194"/>
                  </a:lnTo>
                  <a:lnTo>
                    <a:pt x="332" y="1183"/>
                  </a:lnTo>
                  <a:lnTo>
                    <a:pt x="322" y="1173"/>
                  </a:lnTo>
                  <a:lnTo>
                    <a:pt x="319" y="1158"/>
                  </a:lnTo>
                  <a:lnTo>
                    <a:pt x="319" y="1147"/>
                  </a:lnTo>
                  <a:lnTo>
                    <a:pt x="322" y="1135"/>
                  </a:lnTo>
                  <a:lnTo>
                    <a:pt x="325" y="1124"/>
                  </a:lnTo>
                  <a:lnTo>
                    <a:pt x="335" y="1105"/>
                  </a:lnTo>
                  <a:lnTo>
                    <a:pt x="342" y="1088"/>
                  </a:lnTo>
                  <a:lnTo>
                    <a:pt x="344" y="1078"/>
                  </a:lnTo>
                  <a:lnTo>
                    <a:pt x="344" y="1065"/>
                  </a:lnTo>
                  <a:lnTo>
                    <a:pt x="341" y="1051"/>
                  </a:lnTo>
                  <a:lnTo>
                    <a:pt x="337" y="1037"/>
                  </a:lnTo>
                  <a:lnTo>
                    <a:pt x="328" y="1011"/>
                  </a:lnTo>
                  <a:lnTo>
                    <a:pt x="321" y="994"/>
                  </a:lnTo>
                  <a:lnTo>
                    <a:pt x="307" y="980"/>
                  </a:lnTo>
                  <a:lnTo>
                    <a:pt x="294" y="967"/>
                  </a:lnTo>
                  <a:lnTo>
                    <a:pt x="291" y="960"/>
                  </a:lnTo>
                  <a:lnTo>
                    <a:pt x="289" y="953"/>
                  </a:lnTo>
                  <a:lnTo>
                    <a:pt x="289" y="944"/>
                  </a:lnTo>
                  <a:lnTo>
                    <a:pt x="289" y="937"/>
                  </a:lnTo>
                  <a:lnTo>
                    <a:pt x="292" y="921"/>
                  </a:lnTo>
                  <a:lnTo>
                    <a:pt x="295" y="907"/>
                  </a:lnTo>
                  <a:lnTo>
                    <a:pt x="297" y="901"/>
                  </a:lnTo>
                  <a:lnTo>
                    <a:pt x="295" y="896"/>
                  </a:lnTo>
                  <a:lnTo>
                    <a:pt x="294" y="890"/>
                  </a:lnTo>
                  <a:lnTo>
                    <a:pt x="291" y="886"/>
                  </a:lnTo>
                  <a:lnTo>
                    <a:pt x="285" y="881"/>
                  </a:lnTo>
                  <a:lnTo>
                    <a:pt x="278" y="880"/>
                  </a:lnTo>
                  <a:lnTo>
                    <a:pt x="268" y="877"/>
                  </a:lnTo>
                  <a:lnTo>
                    <a:pt x="254" y="877"/>
                  </a:lnTo>
                  <a:lnTo>
                    <a:pt x="254" y="871"/>
                  </a:lnTo>
                  <a:lnTo>
                    <a:pt x="252" y="866"/>
                  </a:lnTo>
                  <a:lnTo>
                    <a:pt x="241" y="863"/>
                  </a:lnTo>
                  <a:lnTo>
                    <a:pt x="231" y="861"/>
                  </a:lnTo>
                  <a:lnTo>
                    <a:pt x="221" y="861"/>
                  </a:lnTo>
                  <a:lnTo>
                    <a:pt x="214" y="863"/>
                  </a:lnTo>
                  <a:lnTo>
                    <a:pt x="195" y="868"/>
                  </a:lnTo>
                  <a:lnTo>
                    <a:pt x="175" y="876"/>
                  </a:lnTo>
                  <a:lnTo>
                    <a:pt x="162" y="876"/>
                  </a:lnTo>
                  <a:lnTo>
                    <a:pt x="150" y="874"/>
                  </a:lnTo>
                  <a:lnTo>
                    <a:pt x="138" y="873"/>
                  </a:lnTo>
                  <a:lnTo>
                    <a:pt x="125" y="873"/>
                  </a:lnTo>
                  <a:lnTo>
                    <a:pt x="121" y="876"/>
                  </a:lnTo>
                  <a:lnTo>
                    <a:pt x="117" y="878"/>
                  </a:lnTo>
                  <a:lnTo>
                    <a:pt x="111" y="880"/>
                  </a:lnTo>
                  <a:lnTo>
                    <a:pt x="102" y="881"/>
                  </a:lnTo>
                  <a:lnTo>
                    <a:pt x="90" y="870"/>
                  </a:lnTo>
                  <a:lnTo>
                    <a:pt x="77" y="860"/>
                  </a:lnTo>
                  <a:lnTo>
                    <a:pt x="64" y="848"/>
                  </a:lnTo>
                  <a:lnTo>
                    <a:pt x="51" y="837"/>
                  </a:lnTo>
                  <a:lnTo>
                    <a:pt x="48" y="827"/>
                  </a:lnTo>
                  <a:lnTo>
                    <a:pt x="44" y="817"/>
                  </a:lnTo>
                  <a:lnTo>
                    <a:pt x="37" y="810"/>
                  </a:lnTo>
                  <a:lnTo>
                    <a:pt x="25" y="801"/>
                  </a:lnTo>
                  <a:lnTo>
                    <a:pt x="14" y="793"/>
                  </a:lnTo>
                  <a:lnTo>
                    <a:pt x="8" y="784"/>
                  </a:lnTo>
                  <a:lnTo>
                    <a:pt x="8" y="774"/>
                  </a:lnTo>
                  <a:lnTo>
                    <a:pt x="10" y="763"/>
                  </a:lnTo>
                  <a:lnTo>
                    <a:pt x="5" y="759"/>
                  </a:lnTo>
                  <a:lnTo>
                    <a:pt x="1" y="756"/>
                  </a:lnTo>
                  <a:lnTo>
                    <a:pt x="0" y="750"/>
                  </a:lnTo>
                  <a:lnTo>
                    <a:pt x="1" y="744"/>
                  </a:lnTo>
                  <a:lnTo>
                    <a:pt x="2" y="740"/>
                  </a:lnTo>
                  <a:lnTo>
                    <a:pt x="5" y="734"/>
                  </a:lnTo>
                  <a:lnTo>
                    <a:pt x="11" y="726"/>
                  </a:lnTo>
                  <a:lnTo>
                    <a:pt x="15" y="717"/>
                  </a:lnTo>
                  <a:lnTo>
                    <a:pt x="17" y="709"/>
                  </a:lnTo>
                  <a:lnTo>
                    <a:pt x="17" y="700"/>
                  </a:lnTo>
                  <a:lnTo>
                    <a:pt x="15" y="693"/>
                  </a:lnTo>
                  <a:lnTo>
                    <a:pt x="14" y="687"/>
                  </a:lnTo>
                  <a:lnTo>
                    <a:pt x="8" y="676"/>
                  </a:lnTo>
                  <a:lnTo>
                    <a:pt x="5" y="663"/>
                  </a:lnTo>
                  <a:lnTo>
                    <a:pt x="14" y="644"/>
                  </a:lnTo>
                  <a:lnTo>
                    <a:pt x="24" y="624"/>
                  </a:lnTo>
                  <a:lnTo>
                    <a:pt x="30" y="614"/>
                  </a:lnTo>
                  <a:lnTo>
                    <a:pt x="35" y="606"/>
                  </a:lnTo>
                  <a:lnTo>
                    <a:pt x="42" y="597"/>
                  </a:lnTo>
                  <a:lnTo>
                    <a:pt x="51" y="591"/>
                  </a:lnTo>
                  <a:lnTo>
                    <a:pt x="60" y="584"/>
                  </a:lnTo>
                  <a:lnTo>
                    <a:pt x="70" y="579"/>
                  </a:lnTo>
                  <a:lnTo>
                    <a:pt x="80" y="573"/>
                  </a:lnTo>
                  <a:lnTo>
                    <a:pt x="87" y="564"/>
                  </a:lnTo>
                  <a:lnTo>
                    <a:pt x="88" y="549"/>
                  </a:lnTo>
                  <a:lnTo>
                    <a:pt x="90" y="534"/>
                  </a:lnTo>
                  <a:lnTo>
                    <a:pt x="92" y="529"/>
                  </a:lnTo>
                  <a:lnTo>
                    <a:pt x="97" y="524"/>
                  </a:lnTo>
                  <a:lnTo>
                    <a:pt x="100" y="520"/>
                  </a:lnTo>
                  <a:lnTo>
                    <a:pt x="104" y="517"/>
                  </a:lnTo>
                  <a:lnTo>
                    <a:pt x="112" y="513"/>
                  </a:lnTo>
                  <a:lnTo>
                    <a:pt x="121" y="509"/>
                  </a:lnTo>
                  <a:lnTo>
                    <a:pt x="124" y="506"/>
                  </a:lnTo>
                  <a:lnTo>
                    <a:pt x="128" y="503"/>
                  </a:lnTo>
                  <a:lnTo>
                    <a:pt x="131" y="499"/>
                  </a:lnTo>
                  <a:lnTo>
                    <a:pt x="132" y="494"/>
                  </a:lnTo>
                  <a:lnTo>
                    <a:pt x="134" y="489"/>
                  </a:lnTo>
                  <a:lnTo>
                    <a:pt x="135" y="483"/>
                  </a:lnTo>
                  <a:lnTo>
                    <a:pt x="134" y="474"/>
                  </a:lnTo>
                  <a:lnTo>
                    <a:pt x="132" y="464"/>
                  </a:lnTo>
                  <a:lnTo>
                    <a:pt x="118" y="466"/>
                  </a:lnTo>
                  <a:lnTo>
                    <a:pt x="104" y="466"/>
                  </a:lnTo>
                  <a:lnTo>
                    <a:pt x="102" y="449"/>
                  </a:lnTo>
                  <a:lnTo>
                    <a:pt x="105" y="432"/>
                  </a:lnTo>
                  <a:lnTo>
                    <a:pt x="107" y="423"/>
                  </a:lnTo>
                  <a:lnTo>
                    <a:pt x="110" y="416"/>
                  </a:lnTo>
                  <a:lnTo>
                    <a:pt x="114" y="410"/>
                  </a:lnTo>
                  <a:lnTo>
                    <a:pt x="118" y="404"/>
                  </a:lnTo>
                  <a:lnTo>
                    <a:pt x="115" y="402"/>
                  </a:lnTo>
                  <a:lnTo>
                    <a:pt x="112" y="399"/>
                  </a:lnTo>
                  <a:lnTo>
                    <a:pt x="111" y="394"/>
                  </a:lnTo>
                  <a:lnTo>
                    <a:pt x="110" y="389"/>
                  </a:lnTo>
                  <a:lnTo>
                    <a:pt x="128" y="386"/>
                  </a:lnTo>
                  <a:lnTo>
                    <a:pt x="151" y="384"/>
                  </a:lnTo>
                  <a:lnTo>
                    <a:pt x="161" y="384"/>
                  </a:lnTo>
                  <a:lnTo>
                    <a:pt x="172" y="383"/>
                  </a:lnTo>
                  <a:lnTo>
                    <a:pt x="181" y="382"/>
                  </a:lnTo>
                  <a:lnTo>
                    <a:pt x="190" y="379"/>
                  </a:lnTo>
                  <a:lnTo>
                    <a:pt x="191" y="369"/>
                  </a:lnTo>
                  <a:lnTo>
                    <a:pt x="190" y="359"/>
                  </a:lnTo>
                  <a:lnTo>
                    <a:pt x="188" y="352"/>
                  </a:lnTo>
                  <a:lnTo>
                    <a:pt x="184" y="344"/>
                  </a:lnTo>
                  <a:lnTo>
                    <a:pt x="180" y="339"/>
                  </a:lnTo>
                  <a:lnTo>
                    <a:pt x="172" y="334"/>
                  </a:lnTo>
                  <a:lnTo>
                    <a:pt x="165" y="330"/>
                  </a:lnTo>
                  <a:lnTo>
                    <a:pt x="158" y="329"/>
                  </a:lnTo>
                  <a:lnTo>
                    <a:pt x="158" y="324"/>
                  </a:lnTo>
                  <a:lnTo>
                    <a:pt x="158" y="322"/>
                  </a:lnTo>
                  <a:lnTo>
                    <a:pt x="160" y="322"/>
                  </a:lnTo>
                  <a:lnTo>
                    <a:pt x="161" y="322"/>
                  </a:lnTo>
                  <a:lnTo>
                    <a:pt x="167" y="320"/>
                  </a:lnTo>
                  <a:lnTo>
                    <a:pt x="172" y="320"/>
                  </a:lnTo>
                  <a:lnTo>
                    <a:pt x="178" y="322"/>
                  </a:lnTo>
                  <a:lnTo>
                    <a:pt x="184" y="323"/>
                  </a:lnTo>
                  <a:lnTo>
                    <a:pt x="184" y="316"/>
                  </a:lnTo>
                  <a:lnTo>
                    <a:pt x="184" y="310"/>
                  </a:lnTo>
                  <a:lnTo>
                    <a:pt x="197" y="312"/>
                  </a:lnTo>
                  <a:lnTo>
                    <a:pt x="204" y="310"/>
                  </a:lnTo>
                  <a:lnTo>
                    <a:pt x="210" y="309"/>
                  </a:lnTo>
                  <a:lnTo>
                    <a:pt x="214" y="306"/>
                  </a:lnTo>
                  <a:lnTo>
                    <a:pt x="221" y="297"/>
                  </a:lnTo>
                  <a:lnTo>
                    <a:pt x="232" y="287"/>
                  </a:lnTo>
                  <a:lnTo>
                    <a:pt x="244" y="285"/>
                  </a:lnTo>
                  <a:lnTo>
                    <a:pt x="255" y="280"/>
                  </a:lnTo>
                  <a:lnTo>
                    <a:pt x="264" y="269"/>
                  </a:lnTo>
                  <a:lnTo>
                    <a:pt x="272" y="257"/>
                  </a:lnTo>
                  <a:lnTo>
                    <a:pt x="282" y="256"/>
                  </a:lnTo>
                  <a:lnTo>
                    <a:pt x="292" y="255"/>
                  </a:lnTo>
                  <a:lnTo>
                    <a:pt x="289" y="247"/>
                  </a:lnTo>
                  <a:lnTo>
                    <a:pt x="287" y="240"/>
                  </a:lnTo>
                  <a:lnTo>
                    <a:pt x="285" y="232"/>
                  </a:lnTo>
                  <a:lnTo>
                    <a:pt x="287" y="223"/>
                  </a:lnTo>
                  <a:lnTo>
                    <a:pt x="298" y="223"/>
                  </a:lnTo>
                  <a:lnTo>
                    <a:pt x="308" y="225"/>
                  </a:lnTo>
                  <a:lnTo>
                    <a:pt x="311" y="226"/>
                  </a:lnTo>
                  <a:lnTo>
                    <a:pt x="312" y="227"/>
                  </a:lnTo>
                  <a:lnTo>
                    <a:pt x="312" y="229"/>
                  </a:lnTo>
                  <a:lnTo>
                    <a:pt x="312" y="230"/>
                  </a:lnTo>
                  <a:lnTo>
                    <a:pt x="307" y="233"/>
                  </a:lnTo>
                  <a:lnTo>
                    <a:pt x="301" y="237"/>
                  </a:lnTo>
                  <a:lnTo>
                    <a:pt x="302" y="243"/>
                  </a:lnTo>
                  <a:lnTo>
                    <a:pt x="302" y="249"/>
                  </a:lnTo>
                  <a:lnTo>
                    <a:pt x="305" y="253"/>
                  </a:lnTo>
                  <a:lnTo>
                    <a:pt x="307" y="256"/>
                  </a:lnTo>
                  <a:lnTo>
                    <a:pt x="308" y="256"/>
                  </a:lnTo>
                  <a:lnTo>
                    <a:pt x="308" y="256"/>
                  </a:lnTo>
                  <a:lnTo>
                    <a:pt x="318" y="253"/>
                  </a:lnTo>
                  <a:lnTo>
                    <a:pt x="328" y="250"/>
                  </a:lnTo>
                  <a:lnTo>
                    <a:pt x="334" y="256"/>
                  </a:lnTo>
                  <a:lnTo>
                    <a:pt x="339" y="260"/>
                  </a:lnTo>
                  <a:lnTo>
                    <a:pt x="354" y="253"/>
                  </a:lnTo>
                  <a:lnTo>
                    <a:pt x="367" y="247"/>
                  </a:lnTo>
                  <a:lnTo>
                    <a:pt x="382" y="247"/>
                  </a:lnTo>
                  <a:lnTo>
                    <a:pt x="399" y="245"/>
                  </a:lnTo>
                  <a:lnTo>
                    <a:pt x="405" y="230"/>
                  </a:lnTo>
                  <a:lnTo>
                    <a:pt x="412" y="216"/>
                  </a:lnTo>
                  <a:lnTo>
                    <a:pt x="419" y="215"/>
                  </a:lnTo>
                  <a:lnTo>
                    <a:pt x="425" y="216"/>
                  </a:lnTo>
                  <a:lnTo>
                    <a:pt x="431" y="219"/>
                  </a:lnTo>
                  <a:lnTo>
                    <a:pt x="435" y="220"/>
                  </a:lnTo>
                  <a:lnTo>
                    <a:pt x="437" y="217"/>
                  </a:lnTo>
                  <a:lnTo>
                    <a:pt x="439" y="215"/>
                  </a:lnTo>
                  <a:lnTo>
                    <a:pt x="434" y="207"/>
                  </a:lnTo>
                  <a:lnTo>
                    <a:pt x="429" y="202"/>
                  </a:lnTo>
                  <a:lnTo>
                    <a:pt x="429" y="197"/>
                  </a:lnTo>
                  <a:lnTo>
                    <a:pt x="429" y="192"/>
                  </a:lnTo>
                  <a:lnTo>
                    <a:pt x="444" y="195"/>
                  </a:lnTo>
                  <a:lnTo>
                    <a:pt x="458" y="195"/>
                  </a:lnTo>
                  <a:lnTo>
                    <a:pt x="465" y="195"/>
                  </a:lnTo>
                  <a:lnTo>
                    <a:pt x="471" y="192"/>
                  </a:lnTo>
                  <a:lnTo>
                    <a:pt x="475" y="189"/>
                  </a:lnTo>
                  <a:lnTo>
                    <a:pt x="479" y="183"/>
                  </a:lnTo>
                  <a:lnTo>
                    <a:pt x="471" y="182"/>
                  </a:lnTo>
                  <a:lnTo>
                    <a:pt x="462" y="180"/>
                  </a:lnTo>
                  <a:lnTo>
                    <a:pt x="452" y="182"/>
                  </a:lnTo>
                  <a:lnTo>
                    <a:pt x="444" y="182"/>
                  </a:lnTo>
                  <a:lnTo>
                    <a:pt x="434" y="182"/>
                  </a:lnTo>
                  <a:lnTo>
                    <a:pt x="424" y="182"/>
                  </a:lnTo>
                  <a:lnTo>
                    <a:pt x="415" y="180"/>
                  </a:lnTo>
                  <a:lnTo>
                    <a:pt x="407" y="176"/>
                  </a:lnTo>
                  <a:lnTo>
                    <a:pt x="407" y="175"/>
                  </a:lnTo>
                  <a:lnTo>
                    <a:pt x="407" y="173"/>
                  </a:lnTo>
                  <a:lnTo>
                    <a:pt x="407" y="165"/>
                  </a:lnTo>
                  <a:lnTo>
                    <a:pt x="405" y="155"/>
                  </a:lnTo>
                  <a:lnTo>
                    <a:pt x="421" y="145"/>
                  </a:lnTo>
                  <a:lnTo>
                    <a:pt x="435" y="133"/>
                  </a:lnTo>
                  <a:lnTo>
                    <a:pt x="434" y="127"/>
                  </a:lnTo>
                  <a:lnTo>
                    <a:pt x="434" y="125"/>
                  </a:lnTo>
                  <a:lnTo>
                    <a:pt x="431" y="122"/>
                  </a:lnTo>
                  <a:lnTo>
                    <a:pt x="429" y="119"/>
                  </a:lnTo>
                  <a:lnTo>
                    <a:pt x="428" y="119"/>
                  </a:lnTo>
                  <a:lnTo>
                    <a:pt x="428" y="119"/>
                  </a:lnTo>
                  <a:lnTo>
                    <a:pt x="419" y="120"/>
                  </a:lnTo>
                  <a:lnTo>
                    <a:pt x="411" y="123"/>
                  </a:lnTo>
                  <a:lnTo>
                    <a:pt x="402" y="127"/>
                  </a:lnTo>
                  <a:lnTo>
                    <a:pt x="395" y="133"/>
                  </a:lnTo>
                  <a:lnTo>
                    <a:pt x="381" y="146"/>
                  </a:lnTo>
                  <a:lnTo>
                    <a:pt x="369" y="156"/>
                  </a:lnTo>
                  <a:lnTo>
                    <a:pt x="369" y="166"/>
                  </a:lnTo>
                  <a:lnTo>
                    <a:pt x="371" y="175"/>
                  </a:lnTo>
                  <a:lnTo>
                    <a:pt x="372" y="179"/>
                  </a:lnTo>
                  <a:lnTo>
                    <a:pt x="377" y="182"/>
                  </a:lnTo>
                  <a:lnTo>
                    <a:pt x="381" y="185"/>
                  </a:lnTo>
                  <a:lnTo>
                    <a:pt x="385" y="186"/>
                  </a:lnTo>
                  <a:lnTo>
                    <a:pt x="384" y="189"/>
                  </a:lnTo>
                  <a:lnTo>
                    <a:pt x="384" y="192"/>
                  </a:lnTo>
                  <a:lnTo>
                    <a:pt x="372" y="196"/>
                  </a:lnTo>
                  <a:lnTo>
                    <a:pt x="362" y="202"/>
                  </a:lnTo>
                  <a:lnTo>
                    <a:pt x="365" y="209"/>
                  </a:lnTo>
                  <a:lnTo>
                    <a:pt x="364" y="216"/>
                  </a:lnTo>
                  <a:lnTo>
                    <a:pt x="361" y="223"/>
                  </a:lnTo>
                  <a:lnTo>
                    <a:pt x="357" y="229"/>
                  </a:lnTo>
                  <a:lnTo>
                    <a:pt x="349" y="230"/>
                  </a:lnTo>
                  <a:lnTo>
                    <a:pt x="342" y="232"/>
                  </a:lnTo>
                  <a:lnTo>
                    <a:pt x="342" y="236"/>
                  </a:lnTo>
                  <a:lnTo>
                    <a:pt x="341" y="237"/>
                  </a:lnTo>
                  <a:lnTo>
                    <a:pt x="341" y="240"/>
                  </a:lnTo>
                  <a:lnTo>
                    <a:pt x="338" y="242"/>
                  </a:lnTo>
                  <a:lnTo>
                    <a:pt x="334" y="237"/>
                  </a:lnTo>
                  <a:lnTo>
                    <a:pt x="331" y="233"/>
                  </a:lnTo>
                  <a:lnTo>
                    <a:pt x="327" y="227"/>
                  </a:lnTo>
                  <a:lnTo>
                    <a:pt x="324" y="220"/>
                  </a:lnTo>
                  <a:lnTo>
                    <a:pt x="321" y="206"/>
                  </a:lnTo>
                  <a:lnTo>
                    <a:pt x="319" y="192"/>
                  </a:lnTo>
                  <a:lnTo>
                    <a:pt x="311" y="193"/>
                  </a:lnTo>
                  <a:lnTo>
                    <a:pt x="304" y="195"/>
                  </a:lnTo>
                  <a:lnTo>
                    <a:pt x="299" y="197"/>
                  </a:lnTo>
                  <a:lnTo>
                    <a:pt x="294" y="200"/>
                  </a:lnTo>
                  <a:lnTo>
                    <a:pt x="289" y="203"/>
                  </a:lnTo>
                  <a:lnTo>
                    <a:pt x="285" y="205"/>
                  </a:lnTo>
                  <a:lnTo>
                    <a:pt x="278" y="207"/>
                  </a:lnTo>
                  <a:lnTo>
                    <a:pt x="271" y="207"/>
                  </a:lnTo>
                  <a:lnTo>
                    <a:pt x="271" y="206"/>
                  </a:lnTo>
                  <a:lnTo>
                    <a:pt x="271" y="205"/>
                  </a:lnTo>
                  <a:lnTo>
                    <a:pt x="267" y="197"/>
                  </a:lnTo>
                  <a:lnTo>
                    <a:pt x="262" y="186"/>
                  </a:lnTo>
                  <a:lnTo>
                    <a:pt x="259" y="175"/>
                  </a:lnTo>
                  <a:lnTo>
                    <a:pt x="258" y="166"/>
                  </a:lnTo>
                  <a:lnTo>
                    <a:pt x="271" y="160"/>
                  </a:lnTo>
                  <a:lnTo>
                    <a:pt x="287" y="153"/>
                  </a:lnTo>
                  <a:lnTo>
                    <a:pt x="301" y="147"/>
                  </a:lnTo>
                  <a:lnTo>
                    <a:pt x="314" y="139"/>
                  </a:lnTo>
                  <a:lnTo>
                    <a:pt x="325" y="123"/>
                  </a:lnTo>
                  <a:lnTo>
                    <a:pt x="344" y="97"/>
                  </a:lnTo>
                  <a:lnTo>
                    <a:pt x="354" y="87"/>
                  </a:lnTo>
                  <a:lnTo>
                    <a:pt x="364" y="79"/>
                  </a:lnTo>
                  <a:lnTo>
                    <a:pt x="368" y="77"/>
                  </a:lnTo>
                  <a:lnTo>
                    <a:pt x="371" y="77"/>
                  </a:lnTo>
                  <a:lnTo>
                    <a:pt x="374" y="79"/>
                  </a:lnTo>
                  <a:lnTo>
                    <a:pt x="377" y="83"/>
                  </a:lnTo>
                  <a:lnTo>
                    <a:pt x="387" y="76"/>
                  </a:lnTo>
                  <a:lnTo>
                    <a:pt x="398" y="72"/>
                  </a:lnTo>
                  <a:lnTo>
                    <a:pt x="409" y="69"/>
                  </a:lnTo>
                  <a:lnTo>
                    <a:pt x="419" y="67"/>
                  </a:lnTo>
                  <a:lnTo>
                    <a:pt x="442" y="67"/>
                  </a:lnTo>
                  <a:lnTo>
                    <a:pt x="467" y="70"/>
                  </a:lnTo>
                  <a:lnTo>
                    <a:pt x="467" y="75"/>
                  </a:lnTo>
                  <a:lnTo>
                    <a:pt x="465" y="79"/>
                  </a:lnTo>
                  <a:lnTo>
                    <a:pt x="481" y="79"/>
                  </a:lnTo>
                  <a:lnTo>
                    <a:pt x="495" y="80"/>
                  </a:lnTo>
                  <a:lnTo>
                    <a:pt x="509" y="82"/>
                  </a:lnTo>
                  <a:lnTo>
                    <a:pt x="524" y="86"/>
                  </a:lnTo>
                  <a:lnTo>
                    <a:pt x="536" y="90"/>
                  </a:lnTo>
                  <a:lnTo>
                    <a:pt x="549" y="96"/>
                  </a:lnTo>
                  <a:lnTo>
                    <a:pt x="559" y="103"/>
                  </a:lnTo>
                  <a:lnTo>
                    <a:pt x="566" y="113"/>
                  </a:lnTo>
                  <a:lnTo>
                    <a:pt x="565" y="115"/>
                  </a:lnTo>
                  <a:lnTo>
                    <a:pt x="562" y="116"/>
                  </a:lnTo>
                  <a:lnTo>
                    <a:pt x="554" y="117"/>
                  </a:lnTo>
                  <a:lnTo>
                    <a:pt x="545" y="117"/>
                  </a:lnTo>
                  <a:lnTo>
                    <a:pt x="536" y="117"/>
                  </a:lnTo>
                  <a:lnTo>
                    <a:pt x="528" y="115"/>
                  </a:lnTo>
                  <a:lnTo>
                    <a:pt x="509" y="109"/>
                  </a:lnTo>
                  <a:lnTo>
                    <a:pt x="494" y="106"/>
                  </a:lnTo>
                  <a:lnTo>
                    <a:pt x="494" y="106"/>
                  </a:lnTo>
                  <a:lnTo>
                    <a:pt x="494" y="107"/>
                  </a:lnTo>
                  <a:lnTo>
                    <a:pt x="504" y="119"/>
                  </a:lnTo>
                  <a:lnTo>
                    <a:pt x="514" y="130"/>
                  </a:lnTo>
                  <a:lnTo>
                    <a:pt x="519" y="135"/>
                  </a:lnTo>
                  <a:lnTo>
                    <a:pt x="525" y="139"/>
                  </a:lnTo>
                  <a:lnTo>
                    <a:pt x="534" y="143"/>
                  </a:lnTo>
                  <a:lnTo>
                    <a:pt x="542" y="145"/>
                  </a:lnTo>
                  <a:lnTo>
                    <a:pt x="538" y="137"/>
                  </a:lnTo>
                  <a:lnTo>
                    <a:pt x="535" y="129"/>
                  </a:lnTo>
                  <a:lnTo>
                    <a:pt x="536" y="127"/>
                  </a:lnTo>
                  <a:lnTo>
                    <a:pt x="538" y="126"/>
                  </a:lnTo>
                  <a:lnTo>
                    <a:pt x="549" y="132"/>
                  </a:lnTo>
                  <a:lnTo>
                    <a:pt x="562" y="135"/>
                  </a:lnTo>
                  <a:lnTo>
                    <a:pt x="562" y="133"/>
                  </a:lnTo>
                  <a:lnTo>
                    <a:pt x="562" y="130"/>
                  </a:lnTo>
                  <a:lnTo>
                    <a:pt x="559" y="129"/>
                  </a:lnTo>
                  <a:lnTo>
                    <a:pt x="558" y="125"/>
                  </a:lnTo>
                  <a:lnTo>
                    <a:pt x="571" y="117"/>
                  </a:lnTo>
                  <a:lnTo>
                    <a:pt x="586" y="112"/>
                  </a:lnTo>
                  <a:lnTo>
                    <a:pt x="585" y="99"/>
                  </a:lnTo>
                  <a:lnTo>
                    <a:pt x="584" y="87"/>
                  </a:lnTo>
                  <a:lnTo>
                    <a:pt x="596" y="90"/>
                  </a:lnTo>
                  <a:lnTo>
                    <a:pt x="606" y="93"/>
                  </a:lnTo>
                  <a:lnTo>
                    <a:pt x="608" y="95"/>
                  </a:lnTo>
                  <a:lnTo>
                    <a:pt x="608" y="96"/>
                  </a:lnTo>
                  <a:lnTo>
                    <a:pt x="608" y="97"/>
                  </a:lnTo>
                  <a:lnTo>
                    <a:pt x="606" y="99"/>
                  </a:lnTo>
                  <a:lnTo>
                    <a:pt x="604" y="100"/>
                  </a:lnTo>
                  <a:lnTo>
                    <a:pt x="599" y="100"/>
                  </a:lnTo>
                  <a:lnTo>
                    <a:pt x="599" y="106"/>
                  </a:lnTo>
                  <a:lnTo>
                    <a:pt x="599" y="110"/>
                  </a:lnTo>
                  <a:lnTo>
                    <a:pt x="608" y="109"/>
                  </a:lnTo>
                  <a:lnTo>
                    <a:pt x="616" y="106"/>
                  </a:lnTo>
                  <a:lnTo>
                    <a:pt x="624" y="103"/>
                  </a:lnTo>
                  <a:lnTo>
                    <a:pt x="629" y="99"/>
                  </a:lnTo>
                  <a:lnTo>
                    <a:pt x="636" y="95"/>
                  </a:lnTo>
                  <a:lnTo>
                    <a:pt x="645" y="92"/>
                  </a:lnTo>
                  <a:lnTo>
                    <a:pt x="654" y="89"/>
                  </a:lnTo>
                  <a:lnTo>
                    <a:pt x="665" y="87"/>
                  </a:lnTo>
                  <a:lnTo>
                    <a:pt x="665" y="92"/>
                  </a:lnTo>
                  <a:lnTo>
                    <a:pt x="665" y="95"/>
                  </a:lnTo>
                  <a:lnTo>
                    <a:pt x="679" y="95"/>
                  </a:lnTo>
                  <a:lnTo>
                    <a:pt x="694" y="92"/>
                  </a:lnTo>
                  <a:lnTo>
                    <a:pt x="708" y="89"/>
                  </a:lnTo>
                  <a:lnTo>
                    <a:pt x="719" y="85"/>
                  </a:lnTo>
                  <a:lnTo>
                    <a:pt x="718" y="83"/>
                  </a:lnTo>
                  <a:lnTo>
                    <a:pt x="716" y="80"/>
                  </a:lnTo>
                  <a:lnTo>
                    <a:pt x="706" y="79"/>
                  </a:lnTo>
                  <a:lnTo>
                    <a:pt x="698" y="76"/>
                  </a:lnTo>
                  <a:lnTo>
                    <a:pt x="696" y="70"/>
                  </a:lnTo>
                  <a:lnTo>
                    <a:pt x="696" y="66"/>
                  </a:lnTo>
                  <a:lnTo>
                    <a:pt x="718" y="72"/>
                  </a:lnTo>
                  <a:lnTo>
                    <a:pt x="741" y="79"/>
                  </a:lnTo>
                  <a:lnTo>
                    <a:pt x="763" y="87"/>
                  </a:lnTo>
                  <a:lnTo>
                    <a:pt x="786" y="93"/>
                  </a:lnTo>
                  <a:lnTo>
                    <a:pt x="789" y="92"/>
                  </a:lnTo>
                  <a:lnTo>
                    <a:pt x="791" y="89"/>
                  </a:lnTo>
                  <a:lnTo>
                    <a:pt x="773" y="79"/>
                  </a:lnTo>
                  <a:lnTo>
                    <a:pt x="759" y="70"/>
                  </a:lnTo>
                  <a:lnTo>
                    <a:pt x="759" y="62"/>
                  </a:lnTo>
                  <a:lnTo>
                    <a:pt x="761" y="55"/>
                  </a:lnTo>
                  <a:lnTo>
                    <a:pt x="763" y="49"/>
                  </a:lnTo>
                  <a:lnTo>
                    <a:pt x="765" y="45"/>
                  </a:lnTo>
                  <a:lnTo>
                    <a:pt x="768" y="43"/>
                  </a:lnTo>
                  <a:lnTo>
                    <a:pt x="771" y="40"/>
                  </a:lnTo>
                  <a:lnTo>
                    <a:pt x="782" y="45"/>
                  </a:lnTo>
                  <a:lnTo>
                    <a:pt x="795" y="48"/>
                  </a:lnTo>
                  <a:lnTo>
                    <a:pt x="796" y="56"/>
                  </a:lnTo>
                  <a:lnTo>
                    <a:pt x="799" y="63"/>
                  </a:lnTo>
                  <a:lnTo>
                    <a:pt x="803" y="69"/>
                  </a:lnTo>
                  <a:lnTo>
                    <a:pt x="809" y="75"/>
                  </a:lnTo>
                  <a:lnTo>
                    <a:pt x="815" y="80"/>
                  </a:lnTo>
                  <a:lnTo>
                    <a:pt x="819" y="86"/>
                  </a:lnTo>
                  <a:lnTo>
                    <a:pt x="823" y="92"/>
                  </a:lnTo>
                  <a:lnTo>
                    <a:pt x="826" y="97"/>
                  </a:lnTo>
                  <a:lnTo>
                    <a:pt x="821" y="103"/>
                  </a:lnTo>
                  <a:lnTo>
                    <a:pt x="815" y="110"/>
                  </a:lnTo>
                  <a:lnTo>
                    <a:pt x="818" y="113"/>
                  </a:lnTo>
                  <a:lnTo>
                    <a:pt x="821" y="117"/>
                  </a:lnTo>
                  <a:lnTo>
                    <a:pt x="825" y="117"/>
                  </a:lnTo>
                  <a:lnTo>
                    <a:pt x="829" y="117"/>
                  </a:lnTo>
                  <a:lnTo>
                    <a:pt x="835" y="112"/>
                  </a:lnTo>
                  <a:lnTo>
                    <a:pt x="839" y="107"/>
                  </a:lnTo>
                  <a:lnTo>
                    <a:pt x="839" y="97"/>
                  </a:lnTo>
                  <a:lnTo>
                    <a:pt x="835" y="90"/>
                  </a:lnTo>
                  <a:lnTo>
                    <a:pt x="835" y="90"/>
                  </a:lnTo>
                  <a:lnTo>
                    <a:pt x="835" y="89"/>
                  </a:lnTo>
                  <a:lnTo>
                    <a:pt x="846" y="90"/>
                  </a:lnTo>
                  <a:lnTo>
                    <a:pt x="855" y="92"/>
                  </a:lnTo>
                  <a:lnTo>
                    <a:pt x="856" y="96"/>
                  </a:lnTo>
                  <a:lnTo>
                    <a:pt x="856" y="97"/>
                  </a:lnTo>
                  <a:lnTo>
                    <a:pt x="859" y="97"/>
                  </a:lnTo>
                  <a:lnTo>
                    <a:pt x="863" y="97"/>
                  </a:lnTo>
                  <a:lnTo>
                    <a:pt x="862" y="96"/>
                  </a:lnTo>
                  <a:lnTo>
                    <a:pt x="861" y="95"/>
                  </a:lnTo>
                  <a:lnTo>
                    <a:pt x="858" y="90"/>
                  </a:lnTo>
                  <a:lnTo>
                    <a:pt x="855" y="86"/>
                  </a:lnTo>
                  <a:lnTo>
                    <a:pt x="842" y="86"/>
                  </a:lnTo>
                  <a:lnTo>
                    <a:pt x="829" y="86"/>
                  </a:lnTo>
                  <a:lnTo>
                    <a:pt x="819" y="72"/>
                  </a:lnTo>
                  <a:lnTo>
                    <a:pt x="809" y="59"/>
                  </a:lnTo>
                  <a:lnTo>
                    <a:pt x="811" y="53"/>
                  </a:lnTo>
                  <a:lnTo>
                    <a:pt x="812" y="50"/>
                  </a:lnTo>
                  <a:lnTo>
                    <a:pt x="819" y="56"/>
                  </a:lnTo>
                  <a:lnTo>
                    <a:pt x="826" y="62"/>
                  </a:lnTo>
                  <a:lnTo>
                    <a:pt x="831" y="63"/>
                  </a:lnTo>
                  <a:lnTo>
                    <a:pt x="836" y="65"/>
                  </a:lnTo>
                  <a:lnTo>
                    <a:pt x="842" y="65"/>
                  </a:lnTo>
                  <a:lnTo>
                    <a:pt x="848" y="63"/>
                  </a:lnTo>
                  <a:lnTo>
                    <a:pt x="839" y="60"/>
                  </a:lnTo>
                  <a:lnTo>
                    <a:pt x="832" y="58"/>
                  </a:lnTo>
                  <a:lnTo>
                    <a:pt x="832" y="52"/>
                  </a:lnTo>
                  <a:lnTo>
                    <a:pt x="832" y="46"/>
                  </a:lnTo>
                  <a:lnTo>
                    <a:pt x="845" y="50"/>
                  </a:lnTo>
                  <a:lnTo>
                    <a:pt x="856" y="56"/>
                  </a:lnTo>
                  <a:lnTo>
                    <a:pt x="861" y="58"/>
                  </a:lnTo>
                  <a:lnTo>
                    <a:pt x="866" y="59"/>
                  </a:lnTo>
                  <a:lnTo>
                    <a:pt x="872" y="60"/>
                  </a:lnTo>
                  <a:lnTo>
                    <a:pt x="878" y="60"/>
                  </a:lnTo>
                  <a:lnTo>
                    <a:pt x="876" y="58"/>
                  </a:lnTo>
                  <a:lnTo>
                    <a:pt x="875" y="56"/>
                  </a:lnTo>
                  <a:lnTo>
                    <a:pt x="861" y="49"/>
                  </a:lnTo>
                  <a:lnTo>
                    <a:pt x="848" y="43"/>
                  </a:lnTo>
                  <a:lnTo>
                    <a:pt x="848" y="40"/>
                  </a:lnTo>
                  <a:lnTo>
                    <a:pt x="848" y="38"/>
                  </a:lnTo>
                  <a:lnTo>
                    <a:pt x="849" y="36"/>
                  </a:lnTo>
                  <a:lnTo>
                    <a:pt x="851" y="35"/>
                  </a:lnTo>
                  <a:lnTo>
                    <a:pt x="863" y="35"/>
                  </a:lnTo>
                  <a:lnTo>
                    <a:pt x="875" y="36"/>
                  </a:lnTo>
                  <a:lnTo>
                    <a:pt x="885" y="38"/>
                  </a:lnTo>
                  <a:lnTo>
                    <a:pt x="896" y="39"/>
                  </a:lnTo>
                  <a:lnTo>
                    <a:pt x="896" y="39"/>
                  </a:lnTo>
                  <a:lnTo>
                    <a:pt x="896" y="38"/>
                  </a:lnTo>
                  <a:lnTo>
                    <a:pt x="892" y="35"/>
                  </a:lnTo>
                  <a:lnTo>
                    <a:pt x="889" y="32"/>
                  </a:lnTo>
                  <a:lnTo>
                    <a:pt x="888" y="28"/>
                  </a:lnTo>
                  <a:lnTo>
                    <a:pt x="888" y="22"/>
                  </a:lnTo>
                  <a:lnTo>
                    <a:pt x="901" y="22"/>
                  </a:lnTo>
                  <a:lnTo>
                    <a:pt x="915" y="22"/>
                  </a:lnTo>
                  <a:lnTo>
                    <a:pt x="928" y="20"/>
                  </a:lnTo>
                  <a:lnTo>
                    <a:pt x="939" y="18"/>
                  </a:lnTo>
                  <a:lnTo>
                    <a:pt x="952" y="15"/>
                  </a:lnTo>
                  <a:lnTo>
                    <a:pt x="962" y="10"/>
                  </a:lnTo>
                  <a:lnTo>
                    <a:pt x="971" y="6"/>
                  </a:lnTo>
                  <a:lnTo>
                    <a:pt x="978" y="0"/>
                  </a:lnTo>
                  <a:lnTo>
                    <a:pt x="992" y="0"/>
                  </a:lnTo>
                  <a:lnTo>
                    <a:pt x="1002" y="2"/>
                  </a:lnTo>
                  <a:lnTo>
                    <a:pt x="1010" y="6"/>
                  </a:lnTo>
                  <a:lnTo>
                    <a:pt x="1019" y="10"/>
                  </a:lnTo>
                  <a:lnTo>
                    <a:pt x="1040" y="10"/>
                  </a:lnTo>
                  <a:lnTo>
                    <a:pt x="1062" y="10"/>
                  </a:lnTo>
                  <a:lnTo>
                    <a:pt x="1066" y="16"/>
                  </a:lnTo>
                  <a:lnTo>
                    <a:pt x="1072" y="22"/>
                  </a:lnTo>
                  <a:lnTo>
                    <a:pt x="1073" y="25"/>
                  </a:lnTo>
                  <a:lnTo>
                    <a:pt x="1075" y="29"/>
                  </a:lnTo>
                  <a:lnTo>
                    <a:pt x="1073" y="29"/>
                  </a:lnTo>
                  <a:lnTo>
                    <a:pt x="1072" y="29"/>
                  </a:lnTo>
                  <a:lnTo>
                    <a:pt x="1065" y="32"/>
                  </a:lnTo>
                  <a:lnTo>
                    <a:pt x="1059" y="33"/>
                  </a:lnTo>
                  <a:lnTo>
                    <a:pt x="1055" y="36"/>
                  </a:lnTo>
                  <a:lnTo>
                    <a:pt x="1050" y="42"/>
                  </a:lnTo>
                  <a:lnTo>
                    <a:pt x="1050" y="43"/>
                  </a:lnTo>
                  <a:lnTo>
                    <a:pt x="1050" y="43"/>
                  </a:lnTo>
                  <a:lnTo>
                    <a:pt x="1052" y="43"/>
                  </a:lnTo>
                  <a:lnTo>
                    <a:pt x="1055" y="43"/>
                  </a:lnTo>
                  <a:lnTo>
                    <a:pt x="1059" y="43"/>
                  </a:lnTo>
                  <a:lnTo>
                    <a:pt x="1063" y="42"/>
                  </a:lnTo>
                  <a:lnTo>
                    <a:pt x="1068" y="39"/>
                  </a:lnTo>
                  <a:lnTo>
                    <a:pt x="1073" y="36"/>
                  </a:lnTo>
                  <a:lnTo>
                    <a:pt x="1080" y="33"/>
                  </a:lnTo>
                  <a:lnTo>
                    <a:pt x="1086" y="32"/>
                  </a:lnTo>
                  <a:lnTo>
                    <a:pt x="1093" y="32"/>
                  </a:lnTo>
                  <a:lnTo>
                    <a:pt x="1099" y="33"/>
                  </a:lnTo>
                  <a:lnTo>
                    <a:pt x="1118" y="39"/>
                  </a:lnTo>
                  <a:lnTo>
                    <a:pt x="1139" y="43"/>
                  </a:lnTo>
                  <a:lnTo>
                    <a:pt x="1160" y="46"/>
                  </a:lnTo>
                  <a:lnTo>
                    <a:pt x="1182" y="46"/>
                  </a:lnTo>
                  <a:lnTo>
                    <a:pt x="1183" y="43"/>
                  </a:lnTo>
                  <a:lnTo>
                    <a:pt x="1186" y="39"/>
                  </a:lnTo>
                  <a:lnTo>
                    <a:pt x="1202" y="40"/>
                  </a:lnTo>
                  <a:lnTo>
                    <a:pt x="1220" y="42"/>
                  </a:lnTo>
                  <a:lnTo>
                    <a:pt x="1232" y="49"/>
                  </a:lnTo>
                  <a:lnTo>
                    <a:pt x="1242" y="56"/>
                  </a:lnTo>
                  <a:lnTo>
                    <a:pt x="1247" y="60"/>
                  </a:lnTo>
                  <a:lnTo>
                    <a:pt x="1255" y="63"/>
                  </a:lnTo>
                  <a:lnTo>
                    <a:pt x="1262" y="65"/>
                  </a:lnTo>
                  <a:lnTo>
                    <a:pt x="1272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1" name="Freeform 447"/>
            <p:cNvSpPr/>
            <p:nvPr/>
          </p:nvSpPr>
          <p:spPr bwMode="auto">
            <a:xfrm>
              <a:off x="4328" y="2368"/>
              <a:ext cx="101" cy="64"/>
            </a:xfrm>
            <a:custGeom>
              <a:avLst/>
              <a:gdLst>
                <a:gd name="T0" fmla="*/ 101 w 101"/>
                <a:gd name="T1" fmla="*/ 13 h 64"/>
                <a:gd name="T2" fmla="*/ 89 w 101"/>
                <a:gd name="T3" fmla="*/ 13 h 64"/>
                <a:gd name="T4" fmla="*/ 77 w 101"/>
                <a:gd name="T5" fmla="*/ 13 h 64"/>
                <a:gd name="T6" fmla="*/ 67 w 101"/>
                <a:gd name="T7" fmla="*/ 15 h 64"/>
                <a:gd name="T8" fmla="*/ 57 w 101"/>
                <a:gd name="T9" fmla="*/ 17 h 64"/>
                <a:gd name="T10" fmla="*/ 47 w 101"/>
                <a:gd name="T11" fmla="*/ 20 h 64"/>
                <a:gd name="T12" fmla="*/ 40 w 101"/>
                <a:gd name="T13" fmla="*/ 25 h 64"/>
                <a:gd name="T14" fmla="*/ 33 w 101"/>
                <a:gd name="T15" fmla="*/ 30 h 64"/>
                <a:gd name="T16" fmla="*/ 29 w 101"/>
                <a:gd name="T17" fmla="*/ 37 h 64"/>
                <a:gd name="T18" fmla="*/ 29 w 101"/>
                <a:gd name="T19" fmla="*/ 45 h 64"/>
                <a:gd name="T20" fmla="*/ 27 w 101"/>
                <a:gd name="T21" fmla="*/ 53 h 64"/>
                <a:gd name="T22" fmla="*/ 33 w 101"/>
                <a:gd name="T23" fmla="*/ 55 h 64"/>
                <a:gd name="T24" fmla="*/ 40 w 101"/>
                <a:gd name="T25" fmla="*/ 57 h 64"/>
                <a:gd name="T26" fmla="*/ 47 w 101"/>
                <a:gd name="T27" fmla="*/ 60 h 64"/>
                <a:gd name="T28" fmla="*/ 51 w 101"/>
                <a:gd name="T29" fmla="*/ 64 h 64"/>
                <a:gd name="T30" fmla="*/ 33 w 101"/>
                <a:gd name="T31" fmla="*/ 64 h 64"/>
                <a:gd name="T32" fmla="*/ 16 w 101"/>
                <a:gd name="T33" fmla="*/ 64 h 64"/>
                <a:gd name="T34" fmla="*/ 13 w 101"/>
                <a:gd name="T35" fmla="*/ 60 h 64"/>
                <a:gd name="T36" fmla="*/ 10 w 101"/>
                <a:gd name="T37" fmla="*/ 57 h 64"/>
                <a:gd name="T38" fmla="*/ 6 w 101"/>
                <a:gd name="T39" fmla="*/ 56 h 64"/>
                <a:gd name="T40" fmla="*/ 0 w 101"/>
                <a:gd name="T41" fmla="*/ 56 h 64"/>
                <a:gd name="T42" fmla="*/ 0 w 101"/>
                <a:gd name="T43" fmla="*/ 46 h 64"/>
                <a:gd name="T44" fmla="*/ 3 w 101"/>
                <a:gd name="T45" fmla="*/ 39 h 64"/>
                <a:gd name="T46" fmla="*/ 11 w 101"/>
                <a:gd name="T47" fmla="*/ 36 h 64"/>
                <a:gd name="T48" fmla="*/ 20 w 101"/>
                <a:gd name="T49" fmla="*/ 33 h 64"/>
                <a:gd name="T50" fmla="*/ 17 w 101"/>
                <a:gd name="T51" fmla="*/ 30 h 64"/>
                <a:gd name="T52" fmla="*/ 14 w 101"/>
                <a:gd name="T53" fmla="*/ 27 h 64"/>
                <a:gd name="T54" fmla="*/ 33 w 101"/>
                <a:gd name="T55" fmla="*/ 19 h 64"/>
                <a:gd name="T56" fmla="*/ 54 w 101"/>
                <a:gd name="T57" fmla="*/ 9 h 64"/>
                <a:gd name="T58" fmla="*/ 66 w 101"/>
                <a:gd name="T59" fmla="*/ 5 h 64"/>
                <a:gd name="T60" fmla="*/ 77 w 101"/>
                <a:gd name="T61" fmla="*/ 2 h 64"/>
                <a:gd name="T62" fmla="*/ 90 w 101"/>
                <a:gd name="T63" fmla="*/ 0 h 64"/>
                <a:gd name="T64" fmla="*/ 101 w 101"/>
                <a:gd name="T65" fmla="*/ 2 h 64"/>
                <a:gd name="T66" fmla="*/ 101 w 101"/>
                <a:gd name="T67" fmla="*/ 7 h 64"/>
                <a:gd name="T68" fmla="*/ 101 w 101"/>
                <a:gd name="T69" fmla="*/ 1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1" h="64">
                  <a:moveTo>
                    <a:pt x="101" y="13"/>
                  </a:moveTo>
                  <a:lnTo>
                    <a:pt x="89" y="13"/>
                  </a:lnTo>
                  <a:lnTo>
                    <a:pt x="77" y="13"/>
                  </a:lnTo>
                  <a:lnTo>
                    <a:pt x="67" y="15"/>
                  </a:lnTo>
                  <a:lnTo>
                    <a:pt x="57" y="17"/>
                  </a:lnTo>
                  <a:lnTo>
                    <a:pt x="47" y="20"/>
                  </a:lnTo>
                  <a:lnTo>
                    <a:pt x="40" y="25"/>
                  </a:lnTo>
                  <a:lnTo>
                    <a:pt x="33" y="30"/>
                  </a:lnTo>
                  <a:lnTo>
                    <a:pt x="29" y="37"/>
                  </a:lnTo>
                  <a:lnTo>
                    <a:pt x="29" y="45"/>
                  </a:lnTo>
                  <a:lnTo>
                    <a:pt x="27" y="53"/>
                  </a:lnTo>
                  <a:lnTo>
                    <a:pt x="33" y="55"/>
                  </a:lnTo>
                  <a:lnTo>
                    <a:pt x="40" y="57"/>
                  </a:lnTo>
                  <a:lnTo>
                    <a:pt x="47" y="60"/>
                  </a:lnTo>
                  <a:lnTo>
                    <a:pt x="51" y="64"/>
                  </a:lnTo>
                  <a:lnTo>
                    <a:pt x="33" y="64"/>
                  </a:lnTo>
                  <a:lnTo>
                    <a:pt x="16" y="64"/>
                  </a:lnTo>
                  <a:lnTo>
                    <a:pt x="13" y="60"/>
                  </a:lnTo>
                  <a:lnTo>
                    <a:pt x="10" y="57"/>
                  </a:lnTo>
                  <a:lnTo>
                    <a:pt x="6" y="56"/>
                  </a:lnTo>
                  <a:lnTo>
                    <a:pt x="0" y="56"/>
                  </a:lnTo>
                  <a:lnTo>
                    <a:pt x="0" y="46"/>
                  </a:lnTo>
                  <a:lnTo>
                    <a:pt x="3" y="39"/>
                  </a:lnTo>
                  <a:lnTo>
                    <a:pt x="11" y="36"/>
                  </a:lnTo>
                  <a:lnTo>
                    <a:pt x="20" y="33"/>
                  </a:lnTo>
                  <a:lnTo>
                    <a:pt x="17" y="30"/>
                  </a:lnTo>
                  <a:lnTo>
                    <a:pt x="14" y="27"/>
                  </a:lnTo>
                  <a:lnTo>
                    <a:pt x="33" y="19"/>
                  </a:lnTo>
                  <a:lnTo>
                    <a:pt x="54" y="9"/>
                  </a:lnTo>
                  <a:lnTo>
                    <a:pt x="66" y="5"/>
                  </a:lnTo>
                  <a:lnTo>
                    <a:pt x="77" y="2"/>
                  </a:lnTo>
                  <a:lnTo>
                    <a:pt x="90" y="0"/>
                  </a:lnTo>
                  <a:lnTo>
                    <a:pt x="101" y="2"/>
                  </a:lnTo>
                  <a:lnTo>
                    <a:pt x="101" y="7"/>
                  </a:lnTo>
                  <a:lnTo>
                    <a:pt x="101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2" name="Freeform 448"/>
            <p:cNvSpPr/>
            <p:nvPr/>
          </p:nvSpPr>
          <p:spPr bwMode="auto">
            <a:xfrm>
              <a:off x="3150" y="2371"/>
              <a:ext cx="66" cy="16"/>
            </a:xfrm>
            <a:custGeom>
              <a:avLst/>
              <a:gdLst>
                <a:gd name="T0" fmla="*/ 32 w 66"/>
                <a:gd name="T1" fmla="*/ 0 h 16"/>
                <a:gd name="T2" fmla="*/ 37 w 66"/>
                <a:gd name="T3" fmla="*/ 0 h 16"/>
                <a:gd name="T4" fmla="*/ 42 w 66"/>
                <a:gd name="T5" fmla="*/ 0 h 16"/>
                <a:gd name="T6" fmla="*/ 44 w 66"/>
                <a:gd name="T7" fmla="*/ 0 h 16"/>
                <a:gd name="T8" fmla="*/ 47 w 66"/>
                <a:gd name="T9" fmla="*/ 3 h 16"/>
                <a:gd name="T10" fmla="*/ 46 w 66"/>
                <a:gd name="T11" fmla="*/ 6 h 16"/>
                <a:gd name="T12" fmla="*/ 44 w 66"/>
                <a:gd name="T13" fmla="*/ 9 h 16"/>
                <a:gd name="T14" fmla="*/ 54 w 66"/>
                <a:gd name="T15" fmla="*/ 10 h 16"/>
                <a:gd name="T16" fmla="*/ 66 w 66"/>
                <a:gd name="T17" fmla="*/ 12 h 16"/>
                <a:gd name="T18" fmla="*/ 64 w 66"/>
                <a:gd name="T19" fmla="*/ 13 h 16"/>
                <a:gd name="T20" fmla="*/ 63 w 66"/>
                <a:gd name="T21" fmla="*/ 16 h 16"/>
                <a:gd name="T22" fmla="*/ 46 w 66"/>
                <a:gd name="T23" fmla="*/ 16 h 16"/>
                <a:gd name="T24" fmla="*/ 30 w 66"/>
                <a:gd name="T25" fmla="*/ 14 h 16"/>
                <a:gd name="T26" fmla="*/ 14 w 66"/>
                <a:gd name="T27" fmla="*/ 12 h 16"/>
                <a:gd name="T28" fmla="*/ 0 w 66"/>
                <a:gd name="T29" fmla="*/ 9 h 16"/>
                <a:gd name="T30" fmla="*/ 0 w 66"/>
                <a:gd name="T31" fmla="*/ 7 h 16"/>
                <a:gd name="T32" fmla="*/ 0 w 66"/>
                <a:gd name="T33" fmla="*/ 6 h 16"/>
                <a:gd name="T34" fmla="*/ 2 w 66"/>
                <a:gd name="T35" fmla="*/ 4 h 16"/>
                <a:gd name="T36" fmla="*/ 2 w 66"/>
                <a:gd name="T37" fmla="*/ 3 h 16"/>
                <a:gd name="T38" fmla="*/ 12 w 66"/>
                <a:gd name="T39" fmla="*/ 3 h 16"/>
                <a:gd name="T40" fmla="*/ 19 w 66"/>
                <a:gd name="T41" fmla="*/ 4 h 16"/>
                <a:gd name="T42" fmla="*/ 23 w 66"/>
                <a:gd name="T43" fmla="*/ 4 h 16"/>
                <a:gd name="T44" fmla="*/ 26 w 66"/>
                <a:gd name="T45" fmla="*/ 4 h 16"/>
                <a:gd name="T46" fmla="*/ 29 w 66"/>
                <a:gd name="T47" fmla="*/ 3 h 16"/>
                <a:gd name="T48" fmla="*/ 32 w 66"/>
                <a:gd name="T4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" h="16">
                  <a:moveTo>
                    <a:pt x="32" y="0"/>
                  </a:moveTo>
                  <a:lnTo>
                    <a:pt x="37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7" y="3"/>
                  </a:lnTo>
                  <a:lnTo>
                    <a:pt x="46" y="6"/>
                  </a:lnTo>
                  <a:lnTo>
                    <a:pt x="44" y="9"/>
                  </a:lnTo>
                  <a:lnTo>
                    <a:pt x="54" y="10"/>
                  </a:lnTo>
                  <a:lnTo>
                    <a:pt x="66" y="12"/>
                  </a:lnTo>
                  <a:lnTo>
                    <a:pt x="64" y="13"/>
                  </a:lnTo>
                  <a:lnTo>
                    <a:pt x="63" y="16"/>
                  </a:lnTo>
                  <a:lnTo>
                    <a:pt x="46" y="16"/>
                  </a:lnTo>
                  <a:lnTo>
                    <a:pt x="30" y="14"/>
                  </a:lnTo>
                  <a:lnTo>
                    <a:pt x="14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3"/>
                  </a:lnTo>
                  <a:lnTo>
                    <a:pt x="12" y="3"/>
                  </a:lnTo>
                  <a:lnTo>
                    <a:pt x="19" y="4"/>
                  </a:lnTo>
                  <a:lnTo>
                    <a:pt x="23" y="4"/>
                  </a:lnTo>
                  <a:lnTo>
                    <a:pt x="26" y="4"/>
                  </a:lnTo>
                  <a:lnTo>
                    <a:pt x="29" y="3"/>
                  </a:lnTo>
                  <a:lnTo>
                    <a:pt x="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3" name="Freeform 449"/>
            <p:cNvSpPr/>
            <p:nvPr/>
          </p:nvSpPr>
          <p:spPr bwMode="auto">
            <a:xfrm>
              <a:off x="3229" y="2373"/>
              <a:ext cx="90" cy="18"/>
            </a:xfrm>
            <a:custGeom>
              <a:avLst/>
              <a:gdLst>
                <a:gd name="T0" fmla="*/ 7 w 90"/>
                <a:gd name="T1" fmla="*/ 0 h 18"/>
                <a:gd name="T2" fmla="*/ 11 w 90"/>
                <a:gd name="T3" fmla="*/ 0 h 18"/>
                <a:gd name="T4" fmla="*/ 14 w 90"/>
                <a:gd name="T5" fmla="*/ 0 h 18"/>
                <a:gd name="T6" fmla="*/ 18 w 90"/>
                <a:gd name="T7" fmla="*/ 0 h 18"/>
                <a:gd name="T8" fmla="*/ 21 w 90"/>
                <a:gd name="T9" fmla="*/ 1 h 18"/>
                <a:gd name="T10" fmla="*/ 37 w 90"/>
                <a:gd name="T11" fmla="*/ 5 h 18"/>
                <a:gd name="T12" fmla="*/ 58 w 90"/>
                <a:gd name="T13" fmla="*/ 8 h 18"/>
                <a:gd name="T14" fmla="*/ 80 w 90"/>
                <a:gd name="T15" fmla="*/ 11 h 18"/>
                <a:gd name="T16" fmla="*/ 90 w 90"/>
                <a:gd name="T17" fmla="*/ 14 h 18"/>
                <a:gd name="T18" fmla="*/ 88 w 90"/>
                <a:gd name="T19" fmla="*/ 15 h 18"/>
                <a:gd name="T20" fmla="*/ 88 w 90"/>
                <a:gd name="T21" fmla="*/ 17 h 18"/>
                <a:gd name="T22" fmla="*/ 64 w 90"/>
                <a:gd name="T23" fmla="*/ 18 h 18"/>
                <a:gd name="T24" fmla="*/ 42 w 90"/>
                <a:gd name="T25" fmla="*/ 18 h 18"/>
                <a:gd name="T26" fmla="*/ 21 w 90"/>
                <a:gd name="T27" fmla="*/ 17 h 18"/>
                <a:gd name="T28" fmla="*/ 0 w 90"/>
                <a:gd name="T29" fmla="*/ 14 h 18"/>
                <a:gd name="T30" fmla="*/ 2 w 90"/>
                <a:gd name="T31" fmla="*/ 5 h 18"/>
                <a:gd name="T32" fmla="*/ 7 w 90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18">
                  <a:moveTo>
                    <a:pt x="7" y="0"/>
                  </a:moveTo>
                  <a:lnTo>
                    <a:pt x="11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37" y="5"/>
                  </a:lnTo>
                  <a:lnTo>
                    <a:pt x="58" y="8"/>
                  </a:lnTo>
                  <a:lnTo>
                    <a:pt x="80" y="11"/>
                  </a:lnTo>
                  <a:lnTo>
                    <a:pt x="90" y="14"/>
                  </a:lnTo>
                  <a:lnTo>
                    <a:pt x="88" y="15"/>
                  </a:lnTo>
                  <a:lnTo>
                    <a:pt x="88" y="17"/>
                  </a:lnTo>
                  <a:lnTo>
                    <a:pt x="64" y="18"/>
                  </a:lnTo>
                  <a:lnTo>
                    <a:pt x="42" y="18"/>
                  </a:lnTo>
                  <a:lnTo>
                    <a:pt x="21" y="17"/>
                  </a:lnTo>
                  <a:lnTo>
                    <a:pt x="0" y="14"/>
                  </a:lnTo>
                  <a:lnTo>
                    <a:pt x="2" y="5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4" name="Freeform 450"/>
            <p:cNvSpPr/>
            <p:nvPr/>
          </p:nvSpPr>
          <p:spPr bwMode="auto">
            <a:xfrm>
              <a:off x="4669" y="2375"/>
              <a:ext cx="2" cy="3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2 h 3"/>
                <a:gd name="T4" fmla="*/ 2 w 2"/>
                <a:gd name="T5" fmla="*/ 3 h 3"/>
                <a:gd name="T6" fmla="*/ 2 w 2"/>
                <a:gd name="T7" fmla="*/ 2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2"/>
                  </a:lnTo>
                  <a:lnTo>
                    <a:pt x="2" y="3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5" name="Freeform 451"/>
            <p:cNvSpPr/>
            <p:nvPr/>
          </p:nvSpPr>
          <p:spPr bwMode="auto">
            <a:xfrm>
              <a:off x="4946" y="2380"/>
              <a:ext cx="63" cy="14"/>
            </a:xfrm>
            <a:custGeom>
              <a:avLst/>
              <a:gdLst>
                <a:gd name="T0" fmla="*/ 0 w 63"/>
                <a:gd name="T1" fmla="*/ 0 h 14"/>
                <a:gd name="T2" fmla="*/ 16 w 63"/>
                <a:gd name="T3" fmla="*/ 1 h 14"/>
                <a:gd name="T4" fmla="*/ 32 w 63"/>
                <a:gd name="T5" fmla="*/ 1 h 14"/>
                <a:gd name="T6" fmla="*/ 47 w 63"/>
                <a:gd name="T7" fmla="*/ 3 h 14"/>
                <a:gd name="T8" fmla="*/ 63 w 63"/>
                <a:gd name="T9" fmla="*/ 4 h 14"/>
                <a:gd name="T10" fmla="*/ 63 w 63"/>
                <a:gd name="T11" fmla="*/ 7 h 14"/>
                <a:gd name="T12" fmla="*/ 63 w 63"/>
                <a:gd name="T13" fmla="*/ 10 h 14"/>
                <a:gd name="T14" fmla="*/ 56 w 63"/>
                <a:gd name="T15" fmla="*/ 13 h 14"/>
                <a:gd name="T16" fmla="*/ 47 w 63"/>
                <a:gd name="T17" fmla="*/ 13 h 14"/>
                <a:gd name="T18" fmla="*/ 39 w 63"/>
                <a:gd name="T19" fmla="*/ 14 h 14"/>
                <a:gd name="T20" fmla="*/ 30 w 63"/>
                <a:gd name="T21" fmla="*/ 13 h 14"/>
                <a:gd name="T22" fmla="*/ 14 w 63"/>
                <a:gd name="T23" fmla="*/ 10 h 14"/>
                <a:gd name="T24" fmla="*/ 0 w 63"/>
                <a:gd name="T25" fmla="*/ 4 h 14"/>
                <a:gd name="T26" fmla="*/ 0 w 63"/>
                <a:gd name="T27" fmla="*/ 1 h 14"/>
                <a:gd name="T28" fmla="*/ 0 w 63"/>
                <a:gd name="T2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14">
                  <a:moveTo>
                    <a:pt x="0" y="0"/>
                  </a:moveTo>
                  <a:lnTo>
                    <a:pt x="16" y="1"/>
                  </a:lnTo>
                  <a:lnTo>
                    <a:pt x="32" y="1"/>
                  </a:lnTo>
                  <a:lnTo>
                    <a:pt x="47" y="3"/>
                  </a:lnTo>
                  <a:lnTo>
                    <a:pt x="63" y="4"/>
                  </a:lnTo>
                  <a:lnTo>
                    <a:pt x="63" y="7"/>
                  </a:lnTo>
                  <a:lnTo>
                    <a:pt x="63" y="10"/>
                  </a:lnTo>
                  <a:lnTo>
                    <a:pt x="56" y="13"/>
                  </a:lnTo>
                  <a:lnTo>
                    <a:pt x="47" y="13"/>
                  </a:lnTo>
                  <a:lnTo>
                    <a:pt x="39" y="14"/>
                  </a:lnTo>
                  <a:lnTo>
                    <a:pt x="30" y="13"/>
                  </a:lnTo>
                  <a:lnTo>
                    <a:pt x="14" y="10"/>
                  </a:lnTo>
                  <a:lnTo>
                    <a:pt x="0" y="4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6" name="Freeform 452"/>
            <p:cNvSpPr/>
            <p:nvPr/>
          </p:nvSpPr>
          <p:spPr bwMode="auto">
            <a:xfrm>
              <a:off x="2936" y="2390"/>
              <a:ext cx="168" cy="60"/>
            </a:xfrm>
            <a:custGeom>
              <a:avLst/>
              <a:gdLst>
                <a:gd name="T0" fmla="*/ 58 w 168"/>
                <a:gd name="T1" fmla="*/ 1 h 60"/>
                <a:gd name="T2" fmla="*/ 84 w 168"/>
                <a:gd name="T3" fmla="*/ 5 h 60"/>
                <a:gd name="T4" fmla="*/ 91 w 168"/>
                <a:gd name="T5" fmla="*/ 10 h 60"/>
                <a:gd name="T6" fmla="*/ 94 w 168"/>
                <a:gd name="T7" fmla="*/ 14 h 60"/>
                <a:gd name="T8" fmla="*/ 98 w 168"/>
                <a:gd name="T9" fmla="*/ 15 h 60"/>
                <a:gd name="T10" fmla="*/ 104 w 168"/>
                <a:gd name="T11" fmla="*/ 15 h 60"/>
                <a:gd name="T12" fmla="*/ 110 w 168"/>
                <a:gd name="T13" fmla="*/ 14 h 60"/>
                <a:gd name="T14" fmla="*/ 116 w 168"/>
                <a:gd name="T15" fmla="*/ 18 h 60"/>
                <a:gd name="T16" fmla="*/ 120 w 168"/>
                <a:gd name="T17" fmla="*/ 23 h 60"/>
                <a:gd name="T18" fmla="*/ 124 w 168"/>
                <a:gd name="T19" fmla="*/ 20 h 60"/>
                <a:gd name="T20" fmla="*/ 128 w 168"/>
                <a:gd name="T21" fmla="*/ 17 h 60"/>
                <a:gd name="T22" fmla="*/ 133 w 168"/>
                <a:gd name="T23" fmla="*/ 21 h 60"/>
                <a:gd name="T24" fmla="*/ 146 w 168"/>
                <a:gd name="T25" fmla="*/ 20 h 60"/>
                <a:gd name="T26" fmla="*/ 160 w 168"/>
                <a:gd name="T27" fmla="*/ 14 h 60"/>
                <a:gd name="T28" fmla="*/ 164 w 168"/>
                <a:gd name="T29" fmla="*/ 20 h 60"/>
                <a:gd name="T30" fmla="*/ 158 w 168"/>
                <a:gd name="T31" fmla="*/ 31 h 60"/>
                <a:gd name="T32" fmla="*/ 153 w 168"/>
                <a:gd name="T33" fmla="*/ 40 h 60"/>
                <a:gd name="T34" fmla="*/ 160 w 168"/>
                <a:gd name="T35" fmla="*/ 41 h 60"/>
                <a:gd name="T36" fmla="*/ 164 w 168"/>
                <a:gd name="T37" fmla="*/ 48 h 60"/>
                <a:gd name="T38" fmla="*/ 151 w 168"/>
                <a:gd name="T39" fmla="*/ 57 h 60"/>
                <a:gd name="T40" fmla="*/ 128 w 168"/>
                <a:gd name="T41" fmla="*/ 55 h 60"/>
                <a:gd name="T42" fmla="*/ 91 w 168"/>
                <a:gd name="T43" fmla="*/ 58 h 60"/>
                <a:gd name="T44" fmla="*/ 57 w 168"/>
                <a:gd name="T45" fmla="*/ 58 h 60"/>
                <a:gd name="T46" fmla="*/ 37 w 168"/>
                <a:gd name="T47" fmla="*/ 50 h 60"/>
                <a:gd name="T48" fmla="*/ 51 w 168"/>
                <a:gd name="T49" fmla="*/ 44 h 60"/>
                <a:gd name="T50" fmla="*/ 53 w 168"/>
                <a:gd name="T51" fmla="*/ 41 h 60"/>
                <a:gd name="T52" fmla="*/ 40 w 168"/>
                <a:gd name="T53" fmla="*/ 38 h 60"/>
                <a:gd name="T54" fmla="*/ 43 w 168"/>
                <a:gd name="T55" fmla="*/ 34 h 60"/>
                <a:gd name="T56" fmla="*/ 51 w 168"/>
                <a:gd name="T57" fmla="*/ 35 h 60"/>
                <a:gd name="T58" fmla="*/ 61 w 168"/>
                <a:gd name="T59" fmla="*/ 37 h 60"/>
                <a:gd name="T60" fmla="*/ 57 w 168"/>
                <a:gd name="T61" fmla="*/ 33 h 60"/>
                <a:gd name="T62" fmla="*/ 48 w 168"/>
                <a:gd name="T63" fmla="*/ 28 h 60"/>
                <a:gd name="T64" fmla="*/ 53 w 168"/>
                <a:gd name="T65" fmla="*/ 23 h 60"/>
                <a:gd name="T66" fmla="*/ 57 w 168"/>
                <a:gd name="T67" fmla="*/ 20 h 60"/>
                <a:gd name="T68" fmla="*/ 43 w 168"/>
                <a:gd name="T69" fmla="*/ 23 h 60"/>
                <a:gd name="T70" fmla="*/ 24 w 168"/>
                <a:gd name="T71" fmla="*/ 31 h 60"/>
                <a:gd name="T72" fmla="*/ 10 w 168"/>
                <a:gd name="T73" fmla="*/ 34 h 60"/>
                <a:gd name="T74" fmla="*/ 1 w 168"/>
                <a:gd name="T75" fmla="*/ 27 h 60"/>
                <a:gd name="T76" fmla="*/ 14 w 168"/>
                <a:gd name="T77" fmla="*/ 18 h 60"/>
                <a:gd name="T78" fmla="*/ 36 w 168"/>
                <a:gd name="T79" fmla="*/ 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8" h="60">
                  <a:moveTo>
                    <a:pt x="43" y="0"/>
                  </a:moveTo>
                  <a:lnTo>
                    <a:pt x="58" y="1"/>
                  </a:lnTo>
                  <a:lnTo>
                    <a:pt x="73" y="4"/>
                  </a:lnTo>
                  <a:lnTo>
                    <a:pt x="84" y="5"/>
                  </a:lnTo>
                  <a:lnTo>
                    <a:pt x="93" y="4"/>
                  </a:lnTo>
                  <a:lnTo>
                    <a:pt x="91" y="10"/>
                  </a:lnTo>
                  <a:lnTo>
                    <a:pt x="90" y="14"/>
                  </a:lnTo>
                  <a:lnTo>
                    <a:pt x="94" y="14"/>
                  </a:lnTo>
                  <a:lnTo>
                    <a:pt x="97" y="14"/>
                  </a:lnTo>
                  <a:lnTo>
                    <a:pt x="98" y="15"/>
                  </a:lnTo>
                  <a:lnTo>
                    <a:pt x="100" y="18"/>
                  </a:lnTo>
                  <a:lnTo>
                    <a:pt x="104" y="15"/>
                  </a:lnTo>
                  <a:lnTo>
                    <a:pt x="106" y="14"/>
                  </a:lnTo>
                  <a:lnTo>
                    <a:pt x="110" y="14"/>
                  </a:lnTo>
                  <a:lnTo>
                    <a:pt x="116" y="14"/>
                  </a:lnTo>
                  <a:lnTo>
                    <a:pt x="116" y="18"/>
                  </a:lnTo>
                  <a:lnTo>
                    <a:pt x="117" y="23"/>
                  </a:lnTo>
                  <a:lnTo>
                    <a:pt x="120" y="23"/>
                  </a:lnTo>
                  <a:lnTo>
                    <a:pt x="123" y="23"/>
                  </a:lnTo>
                  <a:lnTo>
                    <a:pt x="124" y="20"/>
                  </a:lnTo>
                  <a:lnTo>
                    <a:pt x="126" y="17"/>
                  </a:lnTo>
                  <a:lnTo>
                    <a:pt x="128" y="17"/>
                  </a:lnTo>
                  <a:lnTo>
                    <a:pt x="134" y="15"/>
                  </a:lnTo>
                  <a:lnTo>
                    <a:pt x="133" y="21"/>
                  </a:lnTo>
                  <a:lnTo>
                    <a:pt x="133" y="25"/>
                  </a:lnTo>
                  <a:lnTo>
                    <a:pt x="146" y="20"/>
                  </a:lnTo>
                  <a:lnTo>
                    <a:pt x="156" y="11"/>
                  </a:lnTo>
                  <a:lnTo>
                    <a:pt x="160" y="14"/>
                  </a:lnTo>
                  <a:lnTo>
                    <a:pt x="164" y="15"/>
                  </a:lnTo>
                  <a:lnTo>
                    <a:pt x="164" y="20"/>
                  </a:lnTo>
                  <a:lnTo>
                    <a:pt x="164" y="23"/>
                  </a:lnTo>
                  <a:lnTo>
                    <a:pt x="158" y="31"/>
                  </a:lnTo>
                  <a:lnTo>
                    <a:pt x="153" y="40"/>
                  </a:lnTo>
                  <a:lnTo>
                    <a:pt x="153" y="40"/>
                  </a:lnTo>
                  <a:lnTo>
                    <a:pt x="153" y="41"/>
                  </a:lnTo>
                  <a:lnTo>
                    <a:pt x="160" y="41"/>
                  </a:lnTo>
                  <a:lnTo>
                    <a:pt x="168" y="42"/>
                  </a:lnTo>
                  <a:lnTo>
                    <a:pt x="164" y="48"/>
                  </a:lnTo>
                  <a:lnTo>
                    <a:pt x="158" y="52"/>
                  </a:lnTo>
                  <a:lnTo>
                    <a:pt x="151" y="57"/>
                  </a:lnTo>
                  <a:lnTo>
                    <a:pt x="147" y="60"/>
                  </a:lnTo>
                  <a:lnTo>
                    <a:pt x="128" y="55"/>
                  </a:lnTo>
                  <a:lnTo>
                    <a:pt x="113" y="54"/>
                  </a:lnTo>
                  <a:lnTo>
                    <a:pt x="91" y="58"/>
                  </a:lnTo>
                  <a:lnTo>
                    <a:pt x="74" y="60"/>
                  </a:lnTo>
                  <a:lnTo>
                    <a:pt x="57" y="58"/>
                  </a:lnTo>
                  <a:lnTo>
                    <a:pt x="36" y="54"/>
                  </a:lnTo>
                  <a:lnTo>
                    <a:pt x="37" y="50"/>
                  </a:lnTo>
                  <a:lnTo>
                    <a:pt x="37" y="47"/>
                  </a:lnTo>
                  <a:lnTo>
                    <a:pt x="51" y="44"/>
                  </a:lnTo>
                  <a:lnTo>
                    <a:pt x="66" y="41"/>
                  </a:lnTo>
                  <a:lnTo>
                    <a:pt x="53" y="41"/>
                  </a:lnTo>
                  <a:lnTo>
                    <a:pt x="40" y="41"/>
                  </a:lnTo>
                  <a:lnTo>
                    <a:pt x="40" y="38"/>
                  </a:lnTo>
                  <a:lnTo>
                    <a:pt x="40" y="35"/>
                  </a:lnTo>
                  <a:lnTo>
                    <a:pt x="43" y="34"/>
                  </a:lnTo>
                  <a:lnTo>
                    <a:pt x="46" y="34"/>
                  </a:lnTo>
                  <a:lnTo>
                    <a:pt x="51" y="35"/>
                  </a:lnTo>
                  <a:lnTo>
                    <a:pt x="56" y="35"/>
                  </a:lnTo>
                  <a:lnTo>
                    <a:pt x="61" y="37"/>
                  </a:lnTo>
                  <a:lnTo>
                    <a:pt x="67" y="35"/>
                  </a:lnTo>
                  <a:lnTo>
                    <a:pt x="57" y="33"/>
                  </a:lnTo>
                  <a:lnTo>
                    <a:pt x="47" y="31"/>
                  </a:lnTo>
                  <a:lnTo>
                    <a:pt x="48" y="28"/>
                  </a:lnTo>
                  <a:lnTo>
                    <a:pt x="48" y="25"/>
                  </a:lnTo>
                  <a:lnTo>
                    <a:pt x="53" y="23"/>
                  </a:lnTo>
                  <a:lnTo>
                    <a:pt x="57" y="20"/>
                  </a:lnTo>
                  <a:lnTo>
                    <a:pt x="57" y="20"/>
                  </a:lnTo>
                  <a:lnTo>
                    <a:pt x="57" y="18"/>
                  </a:lnTo>
                  <a:lnTo>
                    <a:pt x="43" y="23"/>
                  </a:lnTo>
                  <a:lnTo>
                    <a:pt x="30" y="28"/>
                  </a:lnTo>
                  <a:lnTo>
                    <a:pt x="24" y="31"/>
                  </a:lnTo>
                  <a:lnTo>
                    <a:pt x="17" y="33"/>
                  </a:lnTo>
                  <a:lnTo>
                    <a:pt x="10" y="34"/>
                  </a:lnTo>
                  <a:lnTo>
                    <a:pt x="0" y="33"/>
                  </a:lnTo>
                  <a:lnTo>
                    <a:pt x="1" y="27"/>
                  </a:lnTo>
                  <a:lnTo>
                    <a:pt x="1" y="21"/>
                  </a:lnTo>
                  <a:lnTo>
                    <a:pt x="14" y="18"/>
                  </a:lnTo>
                  <a:lnTo>
                    <a:pt x="26" y="14"/>
                  </a:lnTo>
                  <a:lnTo>
                    <a:pt x="36" y="7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7" name="Freeform 453"/>
            <p:cNvSpPr/>
            <p:nvPr/>
          </p:nvSpPr>
          <p:spPr bwMode="auto">
            <a:xfrm>
              <a:off x="3123" y="2397"/>
              <a:ext cx="51" cy="30"/>
            </a:xfrm>
            <a:custGeom>
              <a:avLst/>
              <a:gdLst>
                <a:gd name="T0" fmla="*/ 23 w 51"/>
                <a:gd name="T1" fmla="*/ 0 h 30"/>
                <a:gd name="T2" fmla="*/ 37 w 51"/>
                <a:gd name="T3" fmla="*/ 0 h 30"/>
                <a:gd name="T4" fmla="*/ 51 w 51"/>
                <a:gd name="T5" fmla="*/ 0 h 30"/>
                <a:gd name="T6" fmla="*/ 44 w 51"/>
                <a:gd name="T7" fmla="*/ 8 h 30"/>
                <a:gd name="T8" fmla="*/ 37 w 51"/>
                <a:gd name="T9" fmla="*/ 14 h 30"/>
                <a:gd name="T10" fmla="*/ 40 w 51"/>
                <a:gd name="T11" fmla="*/ 17 h 30"/>
                <a:gd name="T12" fmla="*/ 40 w 51"/>
                <a:gd name="T13" fmla="*/ 20 h 30"/>
                <a:gd name="T14" fmla="*/ 37 w 51"/>
                <a:gd name="T15" fmla="*/ 23 h 30"/>
                <a:gd name="T16" fmla="*/ 34 w 51"/>
                <a:gd name="T17" fmla="*/ 26 h 30"/>
                <a:gd name="T18" fmla="*/ 26 w 51"/>
                <a:gd name="T19" fmla="*/ 24 h 30"/>
                <a:gd name="T20" fmla="*/ 20 w 51"/>
                <a:gd name="T21" fmla="*/ 26 h 30"/>
                <a:gd name="T22" fmla="*/ 13 w 51"/>
                <a:gd name="T23" fmla="*/ 27 h 30"/>
                <a:gd name="T24" fmla="*/ 7 w 51"/>
                <a:gd name="T25" fmla="*/ 30 h 30"/>
                <a:gd name="T26" fmla="*/ 7 w 51"/>
                <a:gd name="T27" fmla="*/ 23 h 30"/>
                <a:gd name="T28" fmla="*/ 6 w 51"/>
                <a:gd name="T29" fmla="*/ 18 h 30"/>
                <a:gd name="T30" fmla="*/ 3 w 51"/>
                <a:gd name="T31" fmla="*/ 16 h 30"/>
                <a:gd name="T32" fmla="*/ 0 w 51"/>
                <a:gd name="T33" fmla="*/ 10 h 30"/>
                <a:gd name="T34" fmla="*/ 7 w 51"/>
                <a:gd name="T35" fmla="*/ 13 h 30"/>
                <a:gd name="T36" fmla="*/ 14 w 51"/>
                <a:gd name="T37" fmla="*/ 14 h 30"/>
                <a:gd name="T38" fmla="*/ 19 w 51"/>
                <a:gd name="T39" fmla="*/ 7 h 30"/>
                <a:gd name="T40" fmla="*/ 23 w 51"/>
                <a:gd name="T4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" h="30">
                  <a:moveTo>
                    <a:pt x="23" y="0"/>
                  </a:moveTo>
                  <a:lnTo>
                    <a:pt x="37" y="0"/>
                  </a:lnTo>
                  <a:lnTo>
                    <a:pt x="51" y="0"/>
                  </a:lnTo>
                  <a:lnTo>
                    <a:pt x="44" y="8"/>
                  </a:lnTo>
                  <a:lnTo>
                    <a:pt x="37" y="14"/>
                  </a:lnTo>
                  <a:lnTo>
                    <a:pt x="40" y="17"/>
                  </a:lnTo>
                  <a:lnTo>
                    <a:pt x="40" y="20"/>
                  </a:lnTo>
                  <a:lnTo>
                    <a:pt x="37" y="23"/>
                  </a:lnTo>
                  <a:lnTo>
                    <a:pt x="34" y="26"/>
                  </a:lnTo>
                  <a:lnTo>
                    <a:pt x="26" y="24"/>
                  </a:lnTo>
                  <a:lnTo>
                    <a:pt x="20" y="26"/>
                  </a:lnTo>
                  <a:lnTo>
                    <a:pt x="13" y="27"/>
                  </a:lnTo>
                  <a:lnTo>
                    <a:pt x="7" y="30"/>
                  </a:lnTo>
                  <a:lnTo>
                    <a:pt x="7" y="23"/>
                  </a:lnTo>
                  <a:lnTo>
                    <a:pt x="6" y="18"/>
                  </a:lnTo>
                  <a:lnTo>
                    <a:pt x="3" y="16"/>
                  </a:lnTo>
                  <a:lnTo>
                    <a:pt x="0" y="10"/>
                  </a:lnTo>
                  <a:lnTo>
                    <a:pt x="7" y="13"/>
                  </a:lnTo>
                  <a:lnTo>
                    <a:pt x="14" y="14"/>
                  </a:lnTo>
                  <a:lnTo>
                    <a:pt x="19" y="7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8" name="Freeform 454"/>
            <p:cNvSpPr/>
            <p:nvPr/>
          </p:nvSpPr>
          <p:spPr bwMode="auto">
            <a:xfrm>
              <a:off x="3177" y="2397"/>
              <a:ext cx="37" cy="23"/>
            </a:xfrm>
            <a:custGeom>
              <a:avLst/>
              <a:gdLst>
                <a:gd name="T0" fmla="*/ 13 w 37"/>
                <a:gd name="T1" fmla="*/ 0 h 23"/>
                <a:gd name="T2" fmla="*/ 25 w 37"/>
                <a:gd name="T3" fmla="*/ 0 h 23"/>
                <a:gd name="T4" fmla="*/ 36 w 37"/>
                <a:gd name="T5" fmla="*/ 0 h 23"/>
                <a:gd name="T6" fmla="*/ 36 w 37"/>
                <a:gd name="T7" fmla="*/ 1 h 23"/>
                <a:gd name="T8" fmla="*/ 36 w 37"/>
                <a:gd name="T9" fmla="*/ 3 h 23"/>
                <a:gd name="T10" fmla="*/ 36 w 37"/>
                <a:gd name="T11" fmla="*/ 6 h 23"/>
                <a:gd name="T12" fmla="*/ 37 w 37"/>
                <a:gd name="T13" fmla="*/ 8 h 23"/>
                <a:gd name="T14" fmla="*/ 36 w 37"/>
                <a:gd name="T15" fmla="*/ 10 h 23"/>
                <a:gd name="T16" fmla="*/ 36 w 37"/>
                <a:gd name="T17" fmla="*/ 10 h 23"/>
                <a:gd name="T18" fmla="*/ 25 w 37"/>
                <a:gd name="T19" fmla="*/ 11 h 23"/>
                <a:gd name="T20" fmla="*/ 16 w 37"/>
                <a:gd name="T21" fmla="*/ 13 h 23"/>
                <a:gd name="T22" fmla="*/ 9 w 37"/>
                <a:gd name="T23" fmla="*/ 17 h 23"/>
                <a:gd name="T24" fmla="*/ 3 w 37"/>
                <a:gd name="T25" fmla="*/ 23 h 23"/>
                <a:gd name="T26" fmla="*/ 2 w 37"/>
                <a:gd name="T27" fmla="*/ 21 h 23"/>
                <a:gd name="T28" fmla="*/ 0 w 37"/>
                <a:gd name="T29" fmla="*/ 21 h 23"/>
                <a:gd name="T30" fmla="*/ 0 w 37"/>
                <a:gd name="T31" fmla="*/ 20 h 23"/>
                <a:gd name="T32" fmla="*/ 0 w 37"/>
                <a:gd name="T33" fmla="*/ 18 h 23"/>
                <a:gd name="T34" fmla="*/ 2 w 37"/>
                <a:gd name="T35" fmla="*/ 13 h 23"/>
                <a:gd name="T36" fmla="*/ 5 w 37"/>
                <a:gd name="T37" fmla="*/ 7 h 23"/>
                <a:gd name="T38" fmla="*/ 9 w 37"/>
                <a:gd name="T39" fmla="*/ 4 h 23"/>
                <a:gd name="T40" fmla="*/ 13 w 37"/>
                <a:gd name="T4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" h="23">
                  <a:moveTo>
                    <a:pt x="13" y="0"/>
                  </a:moveTo>
                  <a:lnTo>
                    <a:pt x="25" y="0"/>
                  </a:lnTo>
                  <a:lnTo>
                    <a:pt x="36" y="0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6"/>
                  </a:lnTo>
                  <a:lnTo>
                    <a:pt x="37" y="8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25" y="11"/>
                  </a:lnTo>
                  <a:lnTo>
                    <a:pt x="16" y="13"/>
                  </a:lnTo>
                  <a:lnTo>
                    <a:pt x="9" y="17"/>
                  </a:lnTo>
                  <a:lnTo>
                    <a:pt x="3" y="23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2" y="13"/>
                  </a:lnTo>
                  <a:lnTo>
                    <a:pt x="5" y="7"/>
                  </a:lnTo>
                  <a:lnTo>
                    <a:pt x="9" y="4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9" name="Freeform 455"/>
            <p:cNvSpPr/>
            <p:nvPr/>
          </p:nvSpPr>
          <p:spPr bwMode="auto">
            <a:xfrm>
              <a:off x="2371" y="2397"/>
              <a:ext cx="1120" cy="1599"/>
            </a:xfrm>
            <a:custGeom>
              <a:avLst/>
              <a:gdLst>
                <a:gd name="T0" fmla="*/ 1020 w 1120"/>
                <a:gd name="T1" fmla="*/ 74 h 1599"/>
                <a:gd name="T2" fmla="*/ 972 w 1120"/>
                <a:gd name="T3" fmla="*/ 117 h 1599"/>
                <a:gd name="T4" fmla="*/ 909 w 1120"/>
                <a:gd name="T5" fmla="*/ 103 h 1599"/>
                <a:gd name="T6" fmla="*/ 950 w 1120"/>
                <a:gd name="T7" fmla="*/ 75 h 1599"/>
                <a:gd name="T8" fmla="*/ 866 w 1120"/>
                <a:gd name="T9" fmla="*/ 71 h 1599"/>
                <a:gd name="T10" fmla="*/ 782 w 1120"/>
                <a:gd name="T11" fmla="*/ 88 h 1599"/>
                <a:gd name="T12" fmla="*/ 738 w 1120"/>
                <a:gd name="T13" fmla="*/ 108 h 1599"/>
                <a:gd name="T14" fmla="*/ 682 w 1120"/>
                <a:gd name="T15" fmla="*/ 184 h 1599"/>
                <a:gd name="T16" fmla="*/ 761 w 1120"/>
                <a:gd name="T17" fmla="*/ 257 h 1599"/>
                <a:gd name="T18" fmla="*/ 859 w 1120"/>
                <a:gd name="T19" fmla="*/ 124 h 1599"/>
                <a:gd name="T20" fmla="*/ 943 w 1120"/>
                <a:gd name="T21" fmla="*/ 163 h 1599"/>
                <a:gd name="T22" fmla="*/ 1000 w 1120"/>
                <a:gd name="T23" fmla="*/ 234 h 1599"/>
                <a:gd name="T24" fmla="*/ 852 w 1120"/>
                <a:gd name="T25" fmla="*/ 287 h 1599"/>
                <a:gd name="T26" fmla="*/ 886 w 1120"/>
                <a:gd name="T27" fmla="*/ 294 h 1599"/>
                <a:gd name="T28" fmla="*/ 918 w 1120"/>
                <a:gd name="T29" fmla="*/ 327 h 1599"/>
                <a:gd name="T30" fmla="*/ 883 w 1120"/>
                <a:gd name="T31" fmla="*/ 328 h 1599"/>
                <a:gd name="T32" fmla="*/ 728 w 1120"/>
                <a:gd name="T33" fmla="*/ 425 h 1599"/>
                <a:gd name="T34" fmla="*/ 645 w 1120"/>
                <a:gd name="T35" fmla="*/ 574 h 1599"/>
                <a:gd name="T36" fmla="*/ 512 w 1120"/>
                <a:gd name="T37" fmla="*/ 528 h 1599"/>
                <a:gd name="T38" fmla="*/ 455 w 1120"/>
                <a:gd name="T39" fmla="*/ 662 h 1599"/>
                <a:gd name="T40" fmla="*/ 565 w 1120"/>
                <a:gd name="T41" fmla="*/ 639 h 1599"/>
                <a:gd name="T42" fmla="*/ 588 w 1120"/>
                <a:gd name="T43" fmla="*/ 734 h 1599"/>
                <a:gd name="T44" fmla="*/ 668 w 1120"/>
                <a:gd name="T45" fmla="*/ 776 h 1599"/>
                <a:gd name="T46" fmla="*/ 746 w 1120"/>
                <a:gd name="T47" fmla="*/ 762 h 1599"/>
                <a:gd name="T48" fmla="*/ 868 w 1120"/>
                <a:gd name="T49" fmla="*/ 826 h 1599"/>
                <a:gd name="T50" fmla="*/ 952 w 1120"/>
                <a:gd name="T51" fmla="*/ 928 h 1599"/>
                <a:gd name="T52" fmla="*/ 1073 w 1120"/>
                <a:gd name="T53" fmla="*/ 951 h 1599"/>
                <a:gd name="T54" fmla="*/ 1077 w 1120"/>
                <a:gd name="T55" fmla="*/ 1105 h 1599"/>
                <a:gd name="T56" fmla="*/ 996 w 1120"/>
                <a:gd name="T57" fmla="*/ 1223 h 1599"/>
                <a:gd name="T58" fmla="*/ 925 w 1120"/>
                <a:gd name="T59" fmla="*/ 1379 h 1599"/>
                <a:gd name="T60" fmla="*/ 859 w 1120"/>
                <a:gd name="T61" fmla="*/ 1436 h 1599"/>
                <a:gd name="T62" fmla="*/ 859 w 1120"/>
                <a:gd name="T63" fmla="*/ 1543 h 1599"/>
                <a:gd name="T64" fmla="*/ 792 w 1120"/>
                <a:gd name="T65" fmla="*/ 1526 h 1599"/>
                <a:gd name="T66" fmla="*/ 786 w 1120"/>
                <a:gd name="T67" fmla="*/ 1468 h 1599"/>
                <a:gd name="T68" fmla="*/ 751 w 1120"/>
                <a:gd name="T69" fmla="*/ 1358 h 1599"/>
                <a:gd name="T70" fmla="*/ 668 w 1120"/>
                <a:gd name="T71" fmla="*/ 1086 h 1599"/>
                <a:gd name="T72" fmla="*/ 601 w 1120"/>
                <a:gd name="T73" fmla="*/ 929 h 1599"/>
                <a:gd name="T74" fmla="*/ 635 w 1120"/>
                <a:gd name="T75" fmla="*/ 795 h 1599"/>
                <a:gd name="T76" fmla="*/ 551 w 1120"/>
                <a:gd name="T77" fmla="*/ 752 h 1599"/>
                <a:gd name="T78" fmla="*/ 454 w 1120"/>
                <a:gd name="T79" fmla="*/ 702 h 1599"/>
                <a:gd name="T80" fmla="*/ 325 w 1120"/>
                <a:gd name="T81" fmla="*/ 562 h 1599"/>
                <a:gd name="T82" fmla="*/ 317 w 1120"/>
                <a:gd name="T83" fmla="*/ 611 h 1599"/>
                <a:gd name="T84" fmla="*/ 244 w 1120"/>
                <a:gd name="T85" fmla="*/ 462 h 1599"/>
                <a:gd name="T86" fmla="*/ 307 w 1120"/>
                <a:gd name="T87" fmla="*/ 292 h 1599"/>
                <a:gd name="T88" fmla="*/ 328 w 1120"/>
                <a:gd name="T89" fmla="*/ 281 h 1599"/>
                <a:gd name="T90" fmla="*/ 317 w 1120"/>
                <a:gd name="T91" fmla="*/ 174 h 1599"/>
                <a:gd name="T92" fmla="*/ 225 w 1120"/>
                <a:gd name="T93" fmla="*/ 140 h 1599"/>
                <a:gd name="T94" fmla="*/ 124 w 1120"/>
                <a:gd name="T95" fmla="*/ 177 h 1599"/>
                <a:gd name="T96" fmla="*/ 65 w 1120"/>
                <a:gd name="T97" fmla="*/ 191 h 1599"/>
                <a:gd name="T98" fmla="*/ 71 w 1120"/>
                <a:gd name="T99" fmla="*/ 138 h 1599"/>
                <a:gd name="T100" fmla="*/ 121 w 1120"/>
                <a:gd name="T101" fmla="*/ 97 h 1599"/>
                <a:gd name="T102" fmla="*/ 177 w 1120"/>
                <a:gd name="T103" fmla="*/ 55 h 1599"/>
                <a:gd name="T104" fmla="*/ 469 w 1120"/>
                <a:gd name="T105" fmla="*/ 50 h 1599"/>
                <a:gd name="T106" fmla="*/ 591 w 1120"/>
                <a:gd name="T107" fmla="*/ 54 h 1599"/>
                <a:gd name="T108" fmla="*/ 666 w 1120"/>
                <a:gd name="T109" fmla="*/ 57 h 1599"/>
                <a:gd name="T110" fmla="*/ 743 w 1120"/>
                <a:gd name="T111" fmla="*/ 55 h 1599"/>
                <a:gd name="T112" fmla="*/ 793 w 1120"/>
                <a:gd name="T113" fmla="*/ 26 h 1599"/>
                <a:gd name="T114" fmla="*/ 812 w 1120"/>
                <a:gd name="T115" fmla="*/ 71 h 1599"/>
                <a:gd name="T116" fmla="*/ 863 w 1120"/>
                <a:gd name="T117" fmla="*/ 7 h 1599"/>
                <a:gd name="T118" fmla="*/ 910 w 1120"/>
                <a:gd name="T119" fmla="*/ 6 h 1599"/>
                <a:gd name="T120" fmla="*/ 928 w 1120"/>
                <a:gd name="T121" fmla="*/ 10 h 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20" h="1599">
                  <a:moveTo>
                    <a:pt x="928" y="0"/>
                  </a:moveTo>
                  <a:lnTo>
                    <a:pt x="940" y="1"/>
                  </a:lnTo>
                  <a:lnTo>
                    <a:pt x="953" y="3"/>
                  </a:lnTo>
                  <a:lnTo>
                    <a:pt x="958" y="14"/>
                  </a:lnTo>
                  <a:lnTo>
                    <a:pt x="962" y="27"/>
                  </a:lnTo>
                  <a:lnTo>
                    <a:pt x="969" y="26"/>
                  </a:lnTo>
                  <a:lnTo>
                    <a:pt x="976" y="26"/>
                  </a:lnTo>
                  <a:lnTo>
                    <a:pt x="978" y="30"/>
                  </a:lnTo>
                  <a:lnTo>
                    <a:pt x="978" y="34"/>
                  </a:lnTo>
                  <a:lnTo>
                    <a:pt x="982" y="34"/>
                  </a:lnTo>
                  <a:lnTo>
                    <a:pt x="985" y="34"/>
                  </a:lnTo>
                  <a:lnTo>
                    <a:pt x="985" y="43"/>
                  </a:lnTo>
                  <a:lnTo>
                    <a:pt x="985" y="50"/>
                  </a:lnTo>
                  <a:lnTo>
                    <a:pt x="988" y="55"/>
                  </a:lnTo>
                  <a:lnTo>
                    <a:pt x="990" y="63"/>
                  </a:lnTo>
                  <a:lnTo>
                    <a:pt x="1000" y="65"/>
                  </a:lnTo>
                  <a:lnTo>
                    <a:pt x="1012" y="70"/>
                  </a:lnTo>
                  <a:lnTo>
                    <a:pt x="1020" y="74"/>
                  </a:lnTo>
                  <a:lnTo>
                    <a:pt x="1026" y="81"/>
                  </a:lnTo>
                  <a:lnTo>
                    <a:pt x="1018" y="83"/>
                  </a:lnTo>
                  <a:lnTo>
                    <a:pt x="1010" y="85"/>
                  </a:lnTo>
                  <a:lnTo>
                    <a:pt x="1005" y="90"/>
                  </a:lnTo>
                  <a:lnTo>
                    <a:pt x="999" y="95"/>
                  </a:lnTo>
                  <a:lnTo>
                    <a:pt x="996" y="95"/>
                  </a:lnTo>
                  <a:lnTo>
                    <a:pt x="993" y="95"/>
                  </a:lnTo>
                  <a:lnTo>
                    <a:pt x="993" y="93"/>
                  </a:lnTo>
                  <a:lnTo>
                    <a:pt x="990" y="88"/>
                  </a:lnTo>
                  <a:lnTo>
                    <a:pt x="988" y="85"/>
                  </a:lnTo>
                  <a:lnTo>
                    <a:pt x="983" y="83"/>
                  </a:lnTo>
                  <a:lnTo>
                    <a:pt x="980" y="81"/>
                  </a:lnTo>
                  <a:lnTo>
                    <a:pt x="976" y="80"/>
                  </a:lnTo>
                  <a:lnTo>
                    <a:pt x="973" y="81"/>
                  </a:lnTo>
                  <a:lnTo>
                    <a:pt x="970" y="85"/>
                  </a:lnTo>
                  <a:lnTo>
                    <a:pt x="973" y="98"/>
                  </a:lnTo>
                  <a:lnTo>
                    <a:pt x="978" y="114"/>
                  </a:lnTo>
                  <a:lnTo>
                    <a:pt x="972" y="117"/>
                  </a:lnTo>
                  <a:lnTo>
                    <a:pt x="965" y="120"/>
                  </a:lnTo>
                  <a:lnTo>
                    <a:pt x="959" y="115"/>
                  </a:lnTo>
                  <a:lnTo>
                    <a:pt x="953" y="110"/>
                  </a:lnTo>
                  <a:lnTo>
                    <a:pt x="952" y="110"/>
                  </a:lnTo>
                  <a:lnTo>
                    <a:pt x="950" y="110"/>
                  </a:lnTo>
                  <a:lnTo>
                    <a:pt x="949" y="113"/>
                  </a:lnTo>
                  <a:lnTo>
                    <a:pt x="948" y="114"/>
                  </a:lnTo>
                  <a:lnTo>
                    <a:pt x="953" y="120"/>
                  </a:lnTo>
                  <a:lnTo>
                    <a:pt x="959" y="124"/>
                  </a:lnTo>
                  <a:lnTo>
                    <a:pt x="959" y="128"/>
                  </a:lnTo>
                  <a:lnTo>
                    <a:pt x="959" y="131"/>
                  </a:lnTo>
                  <a:lnTo>
                    <a:pt x="956" y="131"/>
                  </a:lnTo>
                  <a:lnTo>
                    <a:pt x="953" y="131"/>
                  </a:lnTo>
                  <a:lnTo>
                    <a:pt x="938" y="125"/>
                  </a:lnTo>
                  <a:lnTo>
                    <a:pt x="923" y="118"/>
                  </a:lnTo>
                  <a:lnTo>
                    <a:pt x="918" y="114"/>
                  </a:lnTo>
                  <a:lnTo>
                    <a:pt x="912" y="108"/>
                  </a:lnTo>
                  <a:lnTo>
                    <a:pt x="909" y="103"/>
                  </a:lnTo>
                  <a:lnTo>
                    <a:pt x="906" y="95"/>
                  </a:lnTo>
                  <a:lnTo>
                    <a:pt x="915" y="90"/>
                  </a:lnTo>
                  <a:lnTo>
                    <a:pt x="920" y="85"/>
                  </a:lnTo>
                  <a:lnTo>
                    <a:pt x="925" y="83"/>
                  </a:lnTo>
                  <a:lnTo>
                    <a:pt x="929" y="81"/>
                  </a:lnTo>
                  <a:lnTo>
                    <a:pt x="935" y="80"/>
                  </a:lnTo>
                  <a:lnTo>
                    <a:pt x="943" y="80"/>
                  </a:lnTo>
                  <a:lnTo>
                    <a:pt x="945" y="81"/>
                  </a:lnTo>
                  <a:lnTo>
                    <a:pt x="946" y="84"/>
                  </a:lnTo>
                  <a:lnTo>
                    <a:pt x="948" y="84"/>
                  </a:lnTo>
                  <a:lnTo>
                    <a:pt x="950" y="85"/>
                  </a:lnTo>
                  <a:lnTo>
                    <a:pt x="955" y="84"/>
                  </a:lnTo>
                  <a:lnTo>
                    <a:pt x="960" y="83"/>
                  </a:lnTo>
                  <a:lnTo>
                    <a:pt x="960" y="81"/>
                  </a:lnTo>
                  <a:lnTo>
                    <a:pt x="960" y="81"/>
                  </a:lnTo>
                  <a:lnTo>
                    <a:pt x="959" y="78"/>
                  </a:lnTo>
                  <a:lnTo>
                    <a:pt x="956" y="77"/>
                  </a:lnTo>
                  <a:lnTo>
                    <a:pt x="950" y="75"/>
                  </a:lnTo>
                  <a:lnTo>
                    <a:pt x="945" y="75"/>
                  </a:lnTo>
                  <a:lnTo>
                    <a:pt x="945" y="68"/>
                  </a:lnTo>
                  <a:lnTo>
                    <a:pt x="946" y="61"/>
                  </a:lnTo>
                  <a:lnTo>
                    <a:pt x="940" y="60"/>
                  </a:lnTo>
                  <a:lnTo>
                    <a:pt x="938" y="57"/>
                  </a:lnTo>
                  <a:lnTo>
                    <a:pt x="933" y="54"/>
                  </a:lnTo>
                  <a:lnTo>
                    <a:pt x="930" y="50"/>
                  </a:lnTo>
                  <a:lnTo>
                    <a:pt x="925" y="43"/>
                  </a:lnTo>
                  <a:lnTo>
                    <a:pt x="918" y="35"/>
                  </a:lnTo>
                  <a:lnTo>
                    <a:pt x="900" y="40"/>
                  </a:lnTo>
                  <a:lnTo>
                    <a:pt x="879" y="43"/>
                  </a:lnTo>
                  <a:lnTo>
                    <a:pt x="879" y="48"/>
                  </a:lnTo>
                  <a:lnTo>
                    <a:pt x="879" y="53"/>
                  </a:lnTo>
                  <a:lnTo>
                    <a:pt x="873" y="57"/>
                  </a:lnTo>
                  <a:lnTo>
                    <a:pt x="868" y="61"/>
                  </a:lnTo>
                  <a:lnTo>
                    <a:pt x="868" y="65"/>
                  </a:lnTo>
                  <a:lnTo>
                    <a:pt x="868" y="68"/>
                  </a:lnTo>
                  <a:lnTo>
                    <a:pt x="866" y="71"/>
                  </a:lnTo>
                  <a:lnTo>
                    <a:pt x="863" y="75"/>
                  </a:lnTo>
                  <a:lnTo>
                    <a:pt x="852" y="75"/>
                  </a:lnTo>
                  <a:lnTo>
                    <a:pt x="840" y="77"/>
                  </a:lnTo>
                  <a:lnTo>
                    <a:pt x="840" y="80"/>
                  </a:lnTo>
                  <a:lnTo>
                    <a:pt x="842" y="83"/>
                  </a:lnTo>
                  <a:lnTo>
                    <a:pt x="835" y="81"/>
                  </a:lnTo>
                  <a:lnTo>
                    <a:pt x="829" y="83"/>
                  </a:lnTo>
                  <a:lnTo>
                    <a:pt x="825" y="83"/>
                  </a:lnTo>
                  <a:lnTo>
                    <a:pt x="819" y="84"/>
                  </a:lnTo>
                  <a:lnTo>
                    <a:pt x="809" y="88"/>
                  </a:lnTo>
                  <a:lnTo>
                    <a:pt x="798" y="91"/>
                  </a:lnTo>
                  <a:lnTo>
                    <a:pt x="793" y="88"/>
                  </a:lnTo>
                  <a:lnTo>
                    <a:pt x="791" y="85"/>
                  </a:lnTo>
                  <a:lnTo>
                    <a:pt x="786" y="84"/>
                  </a:lnTo>
                  <a:lnTo>
                    <a:pt x="779" y="83"/>
                  </a:lnTo>
                  <a:lnTo>
                    <a:pt x="778" y="85"/>
                  </a:lnTo>
                  <a:lnTo>
                    <a:pt x="776" y="88"/>
                  </a:lnTo>
                  <a:lnTo>
                    <a:pt x="782" y="88"/>
                  </a:lnTo>
                  <a:lnTo>
                    <a:pt x="785" y="90"/>
                  </a:lnTo>
                  <a:lnTo>
                    <a:pt x="788" y="93"/>
                  </a:lnTo>
                  <a:lnTo>
                    <a:pt x="791" y="95"/>
                  </a:lnTo>
                  <a:lnTo>
                    <a:pt x="789" y="101"/>
                  </a:lnTo>
                  <a:lnTo>
                    <a:pt x="789" y="105"/>
                  </a:lnTo>
                  <a:lnTo>
                    <a:pt x="775" y="107"/>
                  </a:lnTo>
                  <a:lnTo>
                    <a:pt x="761" y="107"/>
                  </a:lnTo>
                  <a:lnTo>
                    <a:pt x="761" y="111"/>
                  </a:lnTo>
                  <a:lnTo>
                    <a:pt x="761" y="113"/>
                  </a:lnTo>
                  <a:lnTo>
                    <a:pt x="759" y="113"/>
                  </a:lnTo>
                  <a:lnTo>
                    <a:pt x="755" y="113"/>
                  </a:lnTo>
                  <a:lnTo>
                    <a:pt x="751" y="110"/>
                  </a:lnTo>
                  <a:lnTo>
                    <a:pt x="746" y="108"/>
                  </a:lnTo>
                  <a:lnTo>
                    <a:pt x="742" y="107"/>
                  </a:lnTo>
                  <a:lnTo>
                    <a:pt x="736" y="105"/>
                  </a:lnTo>
                  <a:lnTo>
                    <a:pt x="736" y="107"/>
                  </a:lnTo>
                  <a:lnTo>
                    <a:pt x="736" y="107"/>
                  </a:lnTo>
                  <a:lnTo>
                    <a:pt x="738" y="108"/>
                  </a:lnTo>
                  <a:lnTo>
                    <a:pt x="739" y="108"/>
                  </a:lnTo>
                  <a:lnTo>
                    <a:pt x="745" y="113"/>
                  </a:lnTo>
                  <a:lnTo>
                    <a:pt x="752" y="117"/>
                  </a:lnTo>
                  <a:lnTo>
                    <a:pt x="741" y="120"/>
                  </a:lnTo>
                  <a:lnTo>
                    <a:pt x="731" y="123"/>
                  </a:lnTo>
                  <a:lnTo>
                    <a:pt x="721" y="127"/>
                  </a:lnTo>
                  <a:lnTo>
                    <a:pt x="712" y="133"/>
                  </a:lnTo>
                  <a:lnTo>
                    <a:pt x="696" y="143"/>
                  </a:lnTo>
                  <a:lnTo>
                    <a:pt x="679" y="153"/>
                  </a:lnTo>
                  <a:lnTo>
                    <a:pt x="679" y="160"/>
                  </a:lnTo>
                  <a:lnTo>
                    <a:pt x="681" y="167"/>
                  </a:lnTo>
                  <a:lnTo>
                    <a:pt x="685" y="170"/>
                  </a:lnTo>
                  <a:lnTo>
                    <a:pt x="691" y="173"/>
                  </a:lnTo>
                  <a:lnTo>
                    <a:pt x="691" y="175"/>
                  </a:lnTo>
                  <a:lnTo>
                    <a:pt x="691" y="180"/>
                  </a:lnTo>
                  <a:lnTo>
                    <a:pt x="686" y="181"/>
                  </a:lnTo>
                  <a:lnTo>
                    <a:pt x="682" y="184"/>
                  </a:lnTo>
                  <a:lnTo>
                    <a:pt x="682" y="184"/>
                  </a:lnTo>
                  <a:lnTo>
                    <a:pt x="682" y="185"/>
                  </a:lnTo>
                  <a:lnTo>
                    <a:pt x="693" y="185"/>
                  </a:lnTo>
                  <a:lnTo>
                    <a:pt x="703" y="187"/>
                  </a:lnTo>
                  <a:lnTo>
                    <a:pt x="711" y="190"/>
                  </a:lnTo>
                  <a:lnTo>
                    <a:pt x="715" y="193"/>
                  </a:lnTo>
                  <a:lnTo>
                    <a:pt x="723" y="201"/>
                  </a:lnTo>
                  <a:lnTo>
                    <a:pt x="735" y="210"/>
                  </a:lnTo>
                  <a:lnTo>
                    <a:pt x="746" y="210"/>
                  </a:lnTo>
                  <a:lnTo>
                    <a:pt x="755" y="213"/>
                  </a:lnTo>
                  <a:lnTo>
                    <a:pt x="756" y="218"/>
                  </a:lnTo>
                  <a:lnTo>
                    <a:pt x="755" y="224"/>
                  </a:lnTo>
                  <a:lnTo>
                    <a:pt x="753" y="228"/>
                  </a:lnTo>
                  <a:lnTo>
                    <a:pt x="752" y="234"/>
                  </a:lnTo>
                  <a:lnTo>
                    <a:pt x="751" y="240"/>
                  </a:lnTo>
                  <a:lnTo>
                    <a:pt x="749" y="245"/>
                  </a:lnTo>
                  <a:lnTo>
                    <a:pt x="749" y="251"/>
                  </a:lnTo>
                  <a:lnTo>
                    <a:pt x="752" y="258"/>
                  </a:lnTo>
                  <a:lnTo>
                    <a:pt x="761" y="257"/>
                  </a:lnTo>
                  <a:lnTo>
                    <a:pt x="768" y="257"/>
                  </a:lnTo>
                  <a:lnTo>
                    <a:pt x="775" y="247"/>
                  </a:lnTo>
                  <a:lnTo>
                    <a:pt x="781" y="235"/>
                  </a:lnTo>
                  <a:lnTo>
                    <a:pt x="786" y="223"/>
                  </a:lnTo>
                  <a:lnTo>
                    <a:pt x="791" y="211"/>
                  </a:lnTo>
                  <a:lnTo>
                    <a:pt x="802" y="210"/>
                  </a:lnTo>
                  <a:lnTo>
                    <a:pt x="811" y="205"/>
                  </a:lnTo>
                  <a:lnTo>
                    <a:pt x="819" y="201"/>
                  </a:lnTo>
                  <a:lnTo>
                    <a:pt x="828" y="197"/>
                  </a:lnTo>
                  <a:lnTo>
                    <a:pt x="828" y="181"/>
                  </a:lnTo>
                  <a:lnTo>
                    <a:pt x="828" y="164"/>
                  </a:lnTo>
                  <a:lnTo>
                    <a:pt x="835" y="160"/>
                  </a:lnTo>
                  <a:lnTo>
                    <a:pt x="839" y="154"/>
                  </a:lnTo>
                  <a:lnTo>
                    <a:pt x="842" y="147"/>
                  </a:lnTo>
                  <a:lnTo>
                    <a:pt x="846" y="141"/>
                  </a:lnTo>
                  <a:lnTo>
                    <a:pt x="849" y="134"/>
                  </a:lnTo>
                  <a:lnTo>
                    <a:pt x="853" y="128"/>
                  </a:lnTo>
                  <a:lnTo>
                    <a:pt x="859" y="124"/>
                  </a:lnTo>
                  <a:lnTo>
                    <a:pt x="866" y="121"/>
                  </a:lnTo>
                  <a:lnTo>
                    <a:pt x="870" y="124"/>
                  </a:lnTo>
                  <a:lnTo>
                    <a:pt x="873" y="125"/>
                  </a:lnTo>
                  <a:lnTo>
                    <a:pt x="876" y="127"/>
                  </a:lnTo>
                  <a:lnTo>
                    <a:pt x="879" y="125"/>
                  </a:lnTo>
                  <a:lnTo>
                    <a:pt x="886" y="124"/>
                  </a:lnTo>
                  <a:lnTo>
                    <a:pt x="895" y="121"/>
                  </a:lnTo>
                  <a:lnTo>
                    <a:pt x="898" y="128"/>
                  </a:lnTo>
                  <a:lnTo>
                    <a:pt x="902" y="134"/>
                  </a:lnTo>
                  <a:lnTo>
                    <a:pt x="909" y="138"/>
                  </a:lnTo>
                  <a:lnTo>
                    <a:pt x="915" y="143"/>
                  </a:lnTo>
                  <a:lnTo>
                    <a:pt x="910" y="154"/>
                  </a:lnTo>
                  <a:lnTo>
                    <a:pt x="908" y="165"/>
                  </a:lnTo>
                  <a:lnTo>
                    <a:pt x="913" y="171"/>
                  </a:lnTo>
                  <a:lnTo>
                    <a:pt x="919" y="174"/>
                  </a:lnTo>
                  <a:lnTo>
                    <a:pt x="926" y="173"/>
                  </a:lnTo>
                  <a:lnTo>
                    <a:pt x="932" y="171"/>
                  </a:lnTo>
                  <a:lnTo>
                    <a:pt x="943" y="163"/>
                  </a:lnTo>
                  <a:lnTo>
                    <a:pt x="955" y="153"/>
                  </a:lnTo>
                  <a:lnTo>
                    <a:pt x="958" y="154"/>
                  </a:lnTo>
                  <a:lnTo>
                    <a:pt x="960" y="157"/>
                  </a:lnTo>
                  <a:lnTo>
                    <a:pt x="965" y="171"/>
                  </a:lnTo>
                  <a:lnTo>
                    <a:pt x="968" y="187"/>
                  </a:lnTo>
                  <a:lnTo>
                    <a:pt x="963" y="190"/>
                  </a:lnTo>
                  <a:lnTo>
                    <a:pt x="959" y="193"/>
                  </a:lnTo>
                  <a:lnTo>
                    <a:pt x="962" y="197"/>
                  </a:lnTo>
                  <a:lnTo>
                    <a:pt x="965" y="200"/>
                  </a:lnTo>
                  <a:lnTo>
                    <a:pt x="966" y="204"/>
                  </a:lnTo>
                  <a:lnTo>
                    <a:pt x="966" y="210"/>
                  </a:lnTo>
                  <a:lnTo>
                    <a:pt x="976" y="211"/>
                  </a:lnTo>
                  <a:lnTo>
                    <a:pt x="985" y="211"/>
                  </a:lnTo>
                  <a:lnTo>
                    <a:pt x="988" y="220"/>
                  </a:lnTo>
                  <a:lnTo>
                    <a:pt x="989" y="228"/>
                  </a:lnTo>
                  <a:lnTo>
                    <a:pt x="996" y="228"/>
                  </a:lnTo>
                  <a:lnTo>
                    <a:pt x="1002" y="227"/>
                  </a:lnTo>
                  <a:lnTo>
                    <a:pt x="1000" y="234"/>
                  </a:lnTo>
                  <a:lnTo>
                    <a:pt x="1000" y="241"/>
                  </a:lnTo>
                  <a:lnTo>
                    <a:pt x="995" y="245"/>
                  </a:lnTo>
                  <a:lnTo>
                    <a:pt x="989" y="250"/>
                  </a:lnTo>
                  <a:lnTo>
                    <a:pt x="980" y="255"/>
                  </a:lnTo>
                  <a:lnTo>
                    <a:pt x="972" y="261"/>
                  </a:lnTo>
                  <a:lnTo>
                    <a:pt x="962" y="265"/>
                  </a:lnTo>
                  <a:lnTo>
                    <a:pt x="952" y="270"/>
                  </a:lnTo>
                  <a:lnTo>
                    <a:pt x="943" y="272"/>
                  </a:lnTo>
                  <a:lnTo>
                    <a:pt x="936" y="272"/>
                  </a:lnTo>
                  <a:lnTo>
                    <a:pt x="925" y="271"/>
                  </a:lnTo>
                  <a:lnTo>
                    <a:pt x="910" y="268"/>
                  </a:lnTo>
                  <a:lnTo>
                    <a:pt x="903" y="267"/>
                  </a:lnTo>
                  <a:lnTo>
                    <a:pt x="896" y="265"/>
                  </a:lnTo>
                  <a:lnTo>
                    <a:pt x="888" y="267"/>
                  </a:lnTo>
                  <a:lnTo>
                    <a:pt x="880" y="268"/>
                  </a:lnTo>
                  <a:lnTo>
                    <a:pt x="869" y="275"/>
                  </a:lnTo>
                  <a:lnTo>
                    <a:pt x="858" y="282"/>
                  </a:lnTo>
                  <a:lnTo>
                    <a:pt x="852" y="287"/>
                  </a:lnTo>
                  <a:lnTo>
                    <a:pt x="846" y="290"/>
                  </a:lnTo>
                  <a:lnTo>
                    <a:pt x="840" y="292"/>
                  </a:lnTo>
                  <a:lnTo>
                    <a:pt x="832" y="295"/>
                  </a:lnTo>
                  <a:lnTo>
                    <a:pt x="829" y="301"/>
                  </a:lnTo>
                  <a:lnTo>
                    <a:pt x="826" y="307"/>
                  </a:lnTo>
                  <a:lnTo>
                    <a:pt x="828" y="307"/>
                  </a:lnTo>
                  <a:lnTo>
                    <a:pt x="828" y="307"/>
                  </a:lnTo>
                  <a:lnTo>
                    <a:pt x="843" y="297"/>
                  </a:lnTo>
                  <a:lnTo>
                    <a:pt x="859" y="287"/>
                  </a:lnTo>
                  <a:lnTo>
                    <a:pt x="869" y="284"/>
                  </a:lnTo>
                  <a:lnTo>
                    <a:pt x="879" y="281"/>
                  </a:lnTo>
                  <a:lnTo>
                    <a:pt x="889" y="280"/>
                  </a:lnTo>
                  <a:lnTo>
                    <a:pt x="900" y="281"/>
                  </a:lnTo>
                  <a:lnTo>
                    <a:pt x="899" y="287"/>
                  </a:lnTo>
                  <a:lnTo>
                    <a:pt x="899" y="292"/>
                  </a:lnTo>
                  <a:lnTo>
                    <a:pt x="893" y="292"/>
                  </a:lnTo>
                  <a:lnTo>
                    <a:pt x="889" y="292"/>
                  </a:lnTo>
                  <a:lnTo>
                    <a:pt x="886" y="294"/>
                  </a:lnTo>
                  <a:lnTo>
                    <a:pt x="882" y="297"/>
                  </a:lnTo>
                  <a:lnTo>
                    <a:pt x="882" y="297"/>
                  </a:lnTo>
                  <a:lnTo>
                    <a:pt x="882" y="298"/>
                  </a:lnTo>
                  <a:lnTo>
                    <a:pt x="886" y="301"/>
                  </a:lnTo>
                  <a:lnTo>
                    <a:pt x="890" y="304"/>
                  </a:lnTo>
                  <a:lnTo>
                    <a:pt x="886" y="307"/>
                  </a:lnTo>
                  <a:lnTo>
                    <a:pt x="882" y="310"/>
                  </a:lnTo>
                  <a:lnTo>
                    <a:pt x="886" y="312"/>
                  </a:lnTo>
                  <a:lnTo>
                    <a:pt x="886" y="314"/>
                  </a:lnTo>
                  <a:lnTo>
                    <a:pt x="888" y="317"/>
                  </a:lnTo>
                  <a:lnTo>
                    <a:pt x="886" y="322"/>
                  </a:lnTo>
                  <a:lnTo>
                    <a:pt x="896" y="325"/>
                  </a:lnTo>
                  <a:lnTo>
                    <a:pt x="903" y="327"/>
                  </a:lnTo>
                  <a:lnTo>
                    <a:pt x="906" y="327"/>
                  </a:lnTo>
                  <a:lnTo>
                    <a:pt x="909" y="327"/>
                  </a:lnTo>
                  <a:lnTo>
                    <a:pt x="913" y="325"/>
                  </a:lnTo>
                  <a:lnTo>
                    <a:pt x="918" y="322"/>
                  </a:lnTo>
                  <a:lnTo>
                    <a:pt x="918" y="327"/>
                  </a:lnTo>
                  <a:lnTo>
                    <a:pt x="918" y="330"/>
                  </a:lnTo>
                  <a:lnTo>
                    <a:pt x="916" y="330"/>
                  </a:lnTo>
                  <a:lnTo>
                    <a:pt x="915" y="330"/>
                  </a:lnTo>
                  <a:lnTo>
                    <a:pt x="902" y="335"/>
                  </a:lnTo>
                  <a:lnTo>
                    <a:pt x="889" y="341"/>
                  </a:lnTo>
                  <a:lnTo>
                    <a:pt x="878" y="347"/>
                  </a:lnTo>
                  <a:lnTo>
                    <a:pt x="865" y="354"/>
                  </a:lnTo>
                  <a:lnTo>
                    <a:pt x="860" y="352"/>
                  </a:lnTo>
                  <a:lnTo>
                    <a:pt x="856" y="351"/>
                  </a:lnTo>
                  <a:lnTo>
                    <a:pt x="855" y="348"/>
                  </a:lnTo>
                  <a:lnTo>
                    <a:pt x="855" y="347"/>
                  </a:lnTo>
                  <a:lnTo>
                    <a:pt x="855" y="344"/>
                  </a:lnTo>
                  <a:lnTo>
                    <a:pt x="856" y="342"/>
                  </a:lnTo>
                  <a:lnTo>
                    <a:pt x="869" y="337"/>
                  </a:lnTo>
                  <a:lnTo>
                    <a:pt x="882" y="332"/>
                  </a:lnTo>
                  <a:lnTo>
                    <a:pt x="883" y="331"/>
                  </a:lnTo>
                  <a:lnTo>
                    <a:pt x="883" y="330"/>
                  </a:lnTo>
                  <a:lnTo>
                    <a:pt x="883" y="328"/>
                  </a:lnTo>
                  <a:lnTo>
                    <a:pt x="882" y="327"/>
                  </a:lnTo>
                  <a:lnTo>
                    <a:pt x="876" y="327"/>
                  </a:lnTo>
                  <a:lnTo>
                    <a:pt x="869" y="325"/>
                  </a:lnTo>
                  <a:lnTo>
                    <a:pt x="862" y="331"/>
                  </a:lnTo>
                  <a:lnTo>
                    <a:pt x="855" y="337"/>
                  </a:lnTo>
                  <a:lnTo>
                    <a:pt x="846" y="341"/>
                  </a:lnTo>
                  <a:lnTo>
                    <a:pt x="836" y="345"/>
                  </a:lnTo>
                  <a:lnTo>
                    <a:pt x="818" y="354"/>
                  </a:lnTo>
                  <a:lnTo>
                    <a:pt x="802" y="362"/>
                  </a:lnTo>
                  <a:lnTo>
                    <a:pt x="801" y="370"/>
                  </a:lnTo>
                  <a:lnTo>
                    <a:pt x="801" y="377"/>
                  </a:lnTo>
                  <a:lnTo>
                    <a:pt x="789" y="381"/>
                  </a:lnTo>
                  <a:lnTo>
                    <a:pt x="776" y="387"/>
                  </a:lnTo>
                  <a:lnTo>
                    <a:pt x="766" y="392"/>
                  </a:lnTo>
                  <a:lnTo>
                    <a:pt x="755" y="400"/>
                  </a:lnTo>
                  <a:lnTo>
                    <a:pt x="745" y="407"/>
                  </a:lnTo>
                  <a:lnTo>
                    <a:pt x="736" y="415"/>
                  </a:lnTo>
                  <a:lnTo>
                    <a:pt x="728" y="425"/>
                  </a:lnTo>
                  <a:lnTo>
                    <a:pt x="722" y="434"/>
                  </a:lnTo>
                  <a:lnTo>
                    <a:pt x="719" y="442"/>
                  </a:lnTo>
                  <a:lnTo>
                    <a:pt x="718" y="450"/>
                  </a:lnTo>
                  <a:lnTo>
                    <a:pt x="715" y="455"/>
                  </a:lnTo>
                  <a:lnTo>
                    <a:pt x="709" y="461"/>
                  </a:lnTo>
                  <a:lnTo>
                    <a:pt x="692" y="471"/>
                  </a:lnTo>
                  <a:lnTo>
                    <a:pt x="672" y="482"/>
                  </a:lnTo>
                  <a:lnTo>
                    <a:pt x="662" y="490"/>
                  </a:lnTo>
                  <a:lnTo>
                    <a:pt x="653" y="497"/>
                  </a:lnTo>
                  <a:lnTo>
                    <a:pt x="646" y="504"/>
                  </a:lnTo>
                  <a:lnTo>
                    <a:pt x="642" y="512"/>
                  </a:lnTo>
                  <a:lnTo>
                    <a:pt x="641" y="519"/>
                  </a:lnTo>
                  <a:lnTo>
                    <a:pt x="641" y="528"/>
                  </a:lnTo>
                  <a:lnTo>
                    <a:pt x="641" y="537"/>
                  </a:lnTo>
                  <a:lnTo>
                    <a:pt x="642" y="545"/>
                  </a:lnTo>
                  <a:lnTo>
                    <a:pt x="643" y="555"/>
                  </a:lnTo>
                  <a:lnTo>
                    <a:pt x="645" y="564"/>
                  </a:lnTo>
                  <a:lnTo>
                    <a:pt x="645" y="574"/>
                  </a:lnTo>
                  <a:lnTo>
                    <a:pt x="643" y="582"/>
                  </a:lnTo>
                  <a:lnTo>
                    <a:pt x="636" y="582"/>
                  </a:lnTo>
                  <a:lnTo>
                    <a:pt x="631" y="581"/>
                  </a:lnTo>
                  <a:lnTo>
                    <a:pt x="626" y="569"/>
                  </a:lnTo>
                  <a:lnTo>
                    <a:pt x="621" y="562"/>
                  </a:lnTo>
                  <a:lnTo>
                    <a:pt x="622" y="548"/>
                  </a:lnTo>
                  <a:lnTo>
                    <a:pt x="622" y="535"/>
                  </a:lnTo>
                  <a:lnTo>
                    <a:pt x="619" y="531"/>
                  </a:lnTo>
                  <a:lnTo>
                    <a:pt x="615" y="527"/>
                  </a:lnTo>
                  <a:lnTo>
                    <a:pt x="609" y="524"/>
                  </a:lnTo>
                  <a:lnTo>
                    <a:pt x="602" y="522"/>
                  </a:lnTo>
                  <a:lnTo>
                    <a:pt x="586" y="519"/>
                  </a:lnTo>
                  <a:lnTo>
                    <a:pt x="574" y="515"/>
                  </a:lnTo>
                  <a:lnTo>
                    <a:pt x="562" y="525"/>
                  </a:lnTo>
                  <a:lnTo>
                    <a:pt x="552" y="534"/>
                  </a:lnTo>
                  <a:lnTo>
                    <a:pt x="539" y="529"/>
                  </a:lnTo>
                  <a:lnTo>
                    <a:pt x="526" y="528"/>
                  </a:lnTo>
                  <a:lnTo>
                    <a:pt x="512" y="528"/>
                  </a:lnTo>
                  <a:lnTo>
                    <a:pt x="499" y="529"/>
                  </a:lnTo>
                  <a:lnTo>
                    <a:pt x="486" y="534"/>
                  </a:lnTo>
                  <a:lnTo>
                    <a:pt x="475" y="541"/>
                  </a:lnTo>
                  <a:lnTo>
                    <a:pt x="469" y="544"/>
                  </a:lnTo>
                  <a:lnTo>
                    <a:pt x="465" y="548"/>
                  </a:lnTo>
                  <a:lnTo>
                    <a:pt x="462" y="554"/>
                  </a:lnTo>
                  <a:lnTo>
                    <a:pt x="458" y="559"/>
                  </a:lnTo>
                  <a:lnTo>
                    <a:pt x="456" y="568"/>
                  </a:lnTo>
                  <a:lnTo>
                    <a:pt x="455" y="578"/>
                  </a:lnTo>
                  <a:lnTo>
                    <a:pt x="451" y="587"/>
                  </a:lnTo>
                  <a:lnTo>
                    <a:pt x="445" y="598"/>
                  </a:lnTo>
                  <a:lnTo>
                    <a:pt x="442" y="604"/>
                  </a:lnTo>
                  <a:lnTo>
                    <a:pt x="441" y="611"/>
                  </a:lnTo>
                  <a:lnTo>
                    <a:pt x="441" y="617"/>
                  </a:lnTo>
                  <a:lnTo>
                    <a:pt x="441" y="624"/>
                  </a:lnTo>
                  <a:lnTo>
                    <a:pt x="444" y="638"/>
                  </a:lnTo>
                  <a:lnTo>
                    <a:pt x="449" y="651"/>
                  </a:lnTo>
                  <a:lnTo>
                    <a:pt x="455" y="662"/>
                  </a:lnTo>
                  <a:lnTo>
                    <a:pt x="461" y="674"/>
                  </a:lnTo>
                  <a:lnTo>
                    <a:pt x="472" y="674"/>
                  </a:lnTo>
                  <a:lnTo>
                    <a:pt x="484" y="672"/>
                  </a:lnTo>
                  <a:lnTo>
                    <a:pt x="494" y="671"/>
                  </a:lnTo>
                  <a:lnTo>
                    <a:pt x="505" y="671"/>
                  </a:lnTo>
                  <a:lnTo>
                    <a:pt x="509" y="662"/>
                  </a:lnTo>
                  <a:lnTo>
                    <a:pt x="514" y="655"/>
                  </a:lnTo>
                  <a:lnTo>
                    <a:pt x="519" y="647"/>
                  </a:lnTo>
                  <a:lnTo>
                    <a:pt x="526" y="639"/>
                  </a:lnTo>
                  <a:lnTo>
                    <a:pt x="534" y="634"/>
                  </a:lnTo>
                  <a:lnTo>
                    <a:pt x="544" y="629"/>
                  </a:lnTo>
                  <a:lnTo>
                    <a:pt x="548" y="629"/>
                  </a:lnTo>
                  <a:lnTo>
                    <a:pt x="554" y="629"/>
                  </a:lnTo>
                  <a:lnTo>
                    <a:pt x="559" y="631"/>
                  </a:lnTo>
                  <a:lnTo>
                    <a:pt x="565" y="634"/>
                  </a:lnTo>
                  <a:lnTo>
                    <a:pt x="565" y="635"/>
                  </a:lnTo>
                  <a:lnTo>
                    <a:pt x="565" y="635"/>
                  </a:lnTo>
                  <a:lnTo>
                    <a:pt x="565" y="639"/>
                  </a:lnTo>
                  <a:lnTo>
                    <a:pt x="564" y="642"/>
                  </a:lnTo>
                  <a:lnTo>
                    <a:pt x="558" y="645"/>
                  </a:lnTo>
                  <a:lnTo>
                    <a:pt x="552" y="651"/>
                  </a:lnTo>
                  <a:lnTo>
                    <a:pt x="548" y="658"/>
                  </a:lnTo>
                  <a:lnTo>
                    <a:pt x="544" y="667"/>
                  </a:lnTo>
                  <a:lnTo>
                    <a:pt x="539" y="675"/>
                  </a:lnTo>
                  <a:lnTo>
                    <a:pt x="538" y="684"/>
                  </a:lnTo>
                  <a:lnTo>
                    <a:pt x="536" y="692"/>
                  </a:lnTo>
                  <a:lnTo>
                    <a:pt x="538" y="698"/>
                  </a:lnTo>
                  <a:lnTo>
                    <a:pt x="552" y="701"/>
                  </a:lnTo>
                  <a:lnTo>
                    <a:pt x="565" y="701"/>
                  </a:lnTo>
                  <a:lnTo>
                    <a:pt x="571" y="702"/>
                  </a:lnTo>
                  <a:lnTo>
                    <a:pt x="576" y="702"/>
                  </a:lnTo>
                  <a:lnTo>
                    <a:pt x="584" y="705"/>
                  </a:lnTo>
                  <a:lnTo>
                    <a:pt x="589" y="708"/>
                  </a:lnTo>
                  <a:lnTo>
                    <a:pt x="589" y="711"/>
                  </a:lnTo>
                  <a:lnTo>
                    <a:pt x="591" y="712"/>
                  </a:lnTo>
                  <a:lnTo>
                    <a:pt x="588" y="734"/>
                  </a:lnTo>
                  <a:lnTo>
                    <a:pt x="584" y="752"/>
                  </a:lnTo>
                  <a:lnTo>
                    <a:pt x="584" y="759"/>
                  </a:lnTo>
                  <a:lnTo>
                    <a:pt x="585" y="769"/>
                  </a:lnTo>
                  <a:lnTo>
                    <a:pt x="586" y="779"/>
                  </a:lnTo>
                  <a:lnTo>
                    <a:pt x="591" y="791"/>
                  </a:lnTo>
                  <a:lnTo>
                    <a:pt x="615" y="785"/>
                  </a:lnTo>
                  <a:lnTo>
                    <a:pt x="632" y="784"/>
                  </a:lnTo>
                  <a:lnTo>
                    <a:pt x="638" y="786"/>
                  </a:lnTo>
                  <a:lnTo>
                    <a:pt x="642" y="792"/>
                  </a:lnTo>
                  <a:lnTo>
                    <a:pt x="645" y="798"/>
                  </a:lnTo>
                  <a:lnTo>
                    <a:pt x="648" y="804"/>
                  </a:lnTo>
                  <a:lnTo>
                    <a:pt x="649" y="802"/>
                  </a:lnTo>
                  <a:lnTo>
                    <a:pt x="652" y="801"/>
                  </a:lnTo>
                  <a:lnTo>
                    <a:pt x="656" y="794"/>
                  </a:lnTo>
                  <a:lnTo>
                    <a:pt x="662" y="788"/>
                  </a:lnTo>
                  <a:lnTo>
                    <a:pt x="665" y="785"/>
                  </a:lnTo>
                  <a:lnTo>
                    <a:pt x="666" y="782"/>
                  </a:lnTo>
                  <a:lnTo>
                    <a:pt x="668" y="776"/>
                  </a:lnTo>
                  <a:lnTo>
                    <a:pt x="668" y="771"/>
                  </a:lnTo>
                  <a:lnTo>
                    <a:pt x="679" y="766"/>
                  </a:lnTo>
                  <a:lnTo>
                    <a:pt x="691" y="762"/>
                  </a:lnTo>
                  <a:lnTo>
                    <a:pt x="701" y="758"/>
                  </a:lnTo>
                  <a:lnTo>
                    <a:pt x="712" y="754"/>
                  </a:lnTo>
                  <a:lnTo>
                    <a:pt x="713" y="755"/>
                  </a:lnTo>
                  <a:lnTo>
                    <a:pt x="715" y="755"/>
                  </a:lnTo>
                  <a:lnTo>
                    <a:pt x="712" y="764"/>
                  </a:lnTo>
                  <a:lnTo>
                    <a:pt x="711" y="775"/>
                  </a:lnTo>
                  <a:lnTo>
                    <a:pt x="711" y="781"/>
                  </a:lnTo>
                  <a:lnTo>
                    <a:pt x="712" y="785"/>
                  </a:lnTo>
                  <a:lnTo>
                    <a:pt x="715" y="789"/>
                  </a:lnTo>
                  <a:lnTo>
                    <a:pt x="718" y="792"/>
                  </a:lnTo>
                  <a:lnTo>
                    <a:pt x="718" y="781"/>
                  </a:lnTo>
                  <a:lnTo>
                    <a:pt x="716" y="771"/>
                  </a:lnTo>
                  <a:lnTo>
                    <a:pt x="725" y="765"/>
                  </a:lnTo>
                  <a:lnTo>
                    <a:pt x="735" y="758"/>
                  </a:lnTo>
                  <a:lnTo>
                    <a:pt x="746" y="762"/>
                  </a:lnTo>
                  <a:lnTo>
                    <a:pt x="756" y="768"/>
                  </a:lnTo>
                  <a:lnTo>
                    <a:pt x="768" y="772"/>
                  </a:lnTo>
                  <a:lnTo>
                    <a:pt x="781" y="776"/>
                  </a:lnTo>
                  <a:lnTo>
                    <a:pt x="796" y="774"/>
                  </a:lnTo>
                  <a:lnTo>
                    <a:pt x="811" y="772"/>
                  </a:lnTo>
                  <a:lnTo>
                    <a:pt x="812" y="775"/>
                  </a:lnTo>
                  <a:lnTo>
                    <a:pt x="813" y="778"/>
                  </a:lnTo>
                  <a:lnTo>
                    <a:pt x="815" y="781"/>
                  </a:lnTo>
                  <a:lnTo>
                    <a:pt x="818" y="782"/>
                  </a:lnTo>
                  <a:lnTo>
                    <a:pt x="823" y="785"/>
                  </a:lnTo>
                  <a:lnTo>
                    <a:pt x="829" y="786"/>
                  </a:lnTo>
                  <a:lnTo>
                    <a:pt x="829" y="791"/>
                  </a:lnTo>
                  <a:lnTo>
                    <a:pt x="829" y="795"/>
                  </a:lnTo>
                  <a:lnTo>
                    <a:pt x="840" y="798"/>
                  </a:lnTo>
                  <a:lnTo>
                    <a:pt x="850" y="801"/>
                  </a:lnTo>
                  <a:lnTo>
                    <a:pt x="855" y="811"/>
                  </a:lnTo>
                  <a:lnTo>
                    <a:pt x="860" y="819"/>
                  </a:lnTo>
                  <a:lnTo>
                    <a:pt x="868" y="826"/>
                  </a:lnTo>
                  <a:lnTo>
                    <a:pt x="875" y="834"/>
                  </a:lnTo>
                  <a:lnTo>
                    <a:pt x="892" y="834"/>
                  </a:lnTo>
                  <a:lnTo>
                    <a:pt x="906" y="836"/>
                  </a:lnTo>
                  <a:lnTo>
                    <a:pt x="919" y="841"/>
                  </a:lnTo>
                  <a:lnTo>
                    <a:pt x="929" y="846"/>
                  </a:lnTo>
                  <a:lnTo>
                    <a:pt x="933" y="851"/>
                  </a:lnTo>
                  <a:lnTo>
                    <a:pt x="938" y="856"/>
                  </a:lnTo>
                  <a:lnTo>
                    <a:pt x="942" y="861"/>
                  </a:lnTo>
                  <a:lnTo>
                    <a:pt x="945" y="866"/>
                  </a:lnTo>
                  <a:lnTo>
                    <a:pt x="949" y="879"/>
                  </a:lnTo>
                  <a:lnTo>
                    <a:pt x="950" y="895"/>
                  </a:lnTo>
                  <a:lnTo>
                    <a:pt x="943" y="901"/>
                  </a:lnTo>
                  <a:lnTo>
                    <a:pt x="939" y="908"/>
                  </a:lnTo>
                  <a:lnTo>
                    <a:pt x="935" y="915"/>
                  </a:lnTo>
                  <a:lnTo>
                    <a:pt x="930" y="924"/>
                  </a:lnTo>
                  <a:lnTo>
                    <a:pt x="939" y="922"/>
                  </a:lnTo>
                  <a:lnTo>
                    <a:pt x="946" y="924"/>
                  </a:lnTo>
                  <a:lnTo>
                    <a:pt x="952" y="928"/>
                  </a:lnTo>
                  <a:lnTo>
                    <a:pt x="958" y="934"/>
                  </a:lnTo>
                  <a:lnTo>
                    <a:pt x="965" y="928"/>
                  </a:lnTo>
                  <a:lnTo>
                    <a:pt x="969" y="922"/>
                  </a:lnTo>
                  <a:lnTo>
                    <a:pt x="972" y="919"/>
                  </a:lnTo>
                  <a:lnTo>
                    <a:pt x="975" y="918"/>
                  </a:lnTo>
                  <a:lnTo>
                    <a:pt x="979" y="915"/>
                  </a:lnTo>
                  <a:lnTo>
                    <a:pt x="985" y="914"/>
                  </a:lnTo>
                  <a:lnTo>
                    <a:pt x="995" y="921"/>
                  </a:lnTo>
                  <a:lnTo>
                    <a:pt x="1000" y="926"/>
                  </a:lnTo>
                  <a:lnTo>
                    <a:pt x="1006" y="934"/>
                  </a:lnTo>
                  <a:lnTo>
                    <a:pt x="1012" y="945"/>
                  </a:lnTo>
                  <a:lnTo>
                    <a:pt x="1019" y="942"/>
                  </a:lnTo>
                  <a:lnTo>
                    <a:pt x="1026" y="942"/>
                  </a:lnTo>
                  <a:lnTo>
                    <a:pt x="1035" y="942"/>
                  </a:lnTo>
                  <a:lnTo>
                    <a:pt x="1045" y="942"/>
                  </a:lnTo>
                  <a:lnTo>
                    <a:pt x="1053" y="944"/>
                  </a:lnTo>
                  <a:lnTo>
                    <a:pt x="1063" y="946"/>
                  </a:lnTo>
                  <a:lnTo>
                    <a:pt x="1073" y="951"/>
                  </a:lnTo>
                  <a:lnTo>
                    <a:pt x="1082" y="955"/>
                  </a:lnTo>
                  <a:lnTo>
                    <a:pt x="1090" y="961"/>
                  </a:lnTo>
                  <a:lnTo>
                    <a:pt x="1099" y="966"/>
                  </a:lnTo>
                  <a:lnTo>
                    <a:pt x="1106" y="972"/>
                  </a:lnTo>
                  <a:lnTo>
                    <a:pt x="1112" y="979"/>
                  </a:lnTo>
                  <a:lnTo>
                    <a:pt x="1116" y="986"/>
                  </a:lnTo>
                  <a:lnTo>
                    <a:pt x="1119" y="995"/>
                  </a:lnTo>
                  <a:lnTo>
                    <a:pt x="1120" y="1002"/>
                  </a:lnTo>
                  <a:lnTo>
                    <a:pt x="1120" y="1011"/>
                  </a:lnTo>
                  <a:lnTo>
                    <a:pt x="1117" y="1019"/>
                  </a:lnTo>
                  <a:lnTo>
                    <a:pt x="1113" y="1028"/>
                  </a:lnTo>
                  <a:lnTo>
                    <a:pt x="1109" y="1036"/>
                  </a:lnTo>
                  <a:lnTo>
                    <a:pt x="1103" y="1043"/>
                  </a:lnTo>
                  <a:lnTo>
                    <a:pt x="1090" y="1058"/>
                  </a:lnTo>
                  <a:lnTo>
                    <a:pt x="1079" y="1071"/>
                  </a:lnTo>
                  <a:lnTo>
                    <a:pt x="1079" y="1082"/>
                  </a:lnTo>
                  <a:lnTo>
                    <a:pt x="1079" y="1093"/>
                  </a:lnTo>
                  <a:lnTo>
                    <a:pt x="1077" y="1105"/>
                  </a:lnTo>
                  <a:lnTo>
                    <a:pt x="1077" y="1116"/>
                  </a:lnTo>
                  <a:lnTo>
                    <a:pt x="1077" y="1131"/>
                  </a:lnTo>
                  <a:lnTo>
                    <a:pt x="1076" y="1142"/>
                  </a:lnTo>
                  <a:lnTo>
                    <a:pt x="1075" y="1153"/>
                  </a:lnTo>
                  <a:lnTo>
                    <a:pt x="1072" y="1165"/>
                  </a:lnTo>
                  <a:lnTo>
                    <a:pt x="1068" y="1175"/>
                  </a:lnTo>
                  <a:lnTo>
                    <a:pt x="1063" y="1183"/>
                  </a:lnTo>
                  <a:lnTo>
                    <a:pt x="1058" y="1192"/>
                  </a:lnTo>
                  <a:lnTo>
                    <a:pt x="1052" y="1201"/>
                  </a:lnTo>
                  <a:lnTo>
                    <a:pt x="1042" y="1201"/>
                  </a:lnTo>
                  <a:lnTo>
                    <a:pt x="1033" y="1201"/>
                  </a:lnTo>
                  <a:lnTo>
                    <a:pt x="1026" y="1202"/>
                  </a:lnTo>
                  <a:lnTo>
                    <a:pt x="1019" y="1203"/>
                  </a:lnTo>
                  <a:lnTo>
                    <a:pt x="1013" y="1206"/>
                  </a:lnTo>
                  <a:lnTo>
                    <a:pt x="1008" y="1209"/>
                  </a:lnTo>
                  <a:lnTo>
                    <a:pt x="1003" y="1213"/>
                  </a:lnTo>
                  <a:lnTo>
                    <a:pt x="999" y="1218"/>
                  </a:lnTo>
                  <a:lnTo>
                    <a:pt x="996" y="1223"/>
                  </a:lnTo>
                  <a:lnTo>
                    <a:pt x="993" y="1228"/>
                  </a:lnTo>
                  <a:lnTo>
                    <a:pt x="990" y="1235"/>
                  </a:lnTo>
                  <a:lnTo>
                    <a:pt x="989" y="1241"/>
                  </a:lnTo>
                  <a:lnTo>
                    <a:pt x="986" y="1256"/>
                  </a:lnTo>
                  <a:lnTo>
                    <a:pt x="986" y="1273"/>
                  </a:lnTo>
                  <a:lnTo>
                    <a:pt x="978" y="1280"/>
                  </a:lnTo>
                  <a:lnTo>
                    <a:pt x="970" y="1288"/>
                  </a:lnTo>
                  <a:lnTo>
                    <a:pt x="965" y="1296"/>
                  </a:lnTo>
                  <a:lnTo>
                    <a:pt x="960" y="1305"/>
                  </a:lnTo>
                  <a:lnTo>
                    <a:pt x="953" y="1326"/>
                  </a:lnTo>
                  <a:lnTo>
                    <a:pt x="945" y="1348"/>
                  </a:lnTo>
                  <a:lnTo>
                    <a:pt x="925" y="1346"/>
                  </a:lnTo>
                  <a:lnTo>
                    <a:pt x="906" y="1345"/>
                  </a:lnTo>
                  <a:lnTo>
                    <a:pt x="912" y="1353"/>
                  </a:lnTo>
                  <a:lnTo>
                    <a:pt x="919" y="1363"/>
                  </a:lnTo>
                  <a:lnTo>
                    <a:pt x="922" y="1369"/>
                  </a:lnTo>
                  <a:lnTo>
                    <a:pt x="925" y="1375"/>
                  </a:lnTo>
                  <a:lnTo>
                    <a:pt x="925" y="1379"/>
                  </a:lnTo>
                  <a:lnTo>
                    <a:pt x="923" y="1383"/>
                  </a:lnTo>
                  <a:lnTo>
                    <a:pt x="919" y="1389"/>
                  </a:lnTo>
                  <a:lnTo>
                    <a:pt x="912" y="1393"/>
                  </a:lnTo>
                  <a:lnTo>
                    <a:pt x="905" y="1396"/>
                  </a:lnTo>
                  <a:lnTo>
                    <a:pt x="898" y="1398"/>
                  </a:lnTo>
                  <a:lnTo>
                    <a:pt x="882" y="1399"/>
                  </a:lnTo>
                  <a:lnTo>
                    <a:pt x="869" y="1405"/>
                  </a:lnTo>
                  <a:lnTo>
                    <a:pt x="873" y="1409"/>
                  </a:lnTo>
                  <a:lnTo>
                    <a:pt x="875" y="1415"/>
                  </a:lnTo>
                  <a:lnTo>
                    <a:pt x="876" y="1420"/>
                  </a:lnTo>
                  <a:lnTo>
                    <a:pt x="873" y="1428"/>
                  </a:lnTo>
                  <a:lnTo>
                    <a:pt x="873" y="1428"/>
                  </a:lnTo>
                  <a:lnTo>
                    <a:pt x="872" y="1428"/>
                  </a:lnTo>
                  <a:lnTo>
                    <a:pt x="862" y="1426"/>
                  </a:lnTo>
                  <a:lnTo>
                    <a:pt x="853" y="1426"/>
                  </a:lnTo>
                  <a:lnTo>
                    <a:pt x="853" y="1428"/>
                  </a:lnTo>
                  <a:lnTo>
                    <a:pt x="853" y="1428"/>
                  </a:lnTo>
                  <a:lnTo>
                    <a:pt x="859" y="1436"/>
                  </a:lnTo>
                  <a:lnTo>
                    <a:pt x="865" y="1445"/>
                  </a:lnTo>
                  <a:lnTo>
                    <a:pt x="863" y="1462"/>
                  </a:lnTo>
                  <a:lnTo>
                    <a:pt x="859" y="1475"/>
                  </a:lnTo>
                  <a:lnTo>
                    <a:pt x="853" y="1478"/>
                  </a:lnTo>
                  <a:lnTo>
                    <a:pt x="849" y="1480"/>
                  </a:lnTo>
                  <a:lnTo>
                    <a:pt x="849" y="1486"/>
                  </a:lnTo>
                  <a:lnTo>
                    <a:pt x="850" y="1490"/>
                  </a:lnTo>
                  <a:lnTo>
                    <a:pt x="852" y="1493"/>
                  </a:lnTo>
                  <a:lnTo>
                    <a:pt x="855" y="1496"/>
                  </a:lnTo>
                  <a:lnTo>
                    <a:pt x="860" y="1497"/>
                  </a:lnTo>
                  <a:lnTo>
                    <a:pt x="863" y="1499"/>
                  </a:lnTo>
                  <a:lnTo>
                    <a:pt x="868" y="1502"/>
                  </a:lnTo>
                  <a:lnTo>
                    <a:pt x="870" y="1503"/>
                  </a:lnTo>
                  <a:lnTo>
                    <a:pt x="870" y="1512"/>
                  </a:lnTo>
                  <a:lnTo>
                    <a:pt x="869" y="1519"/>
                  </a:lnTo>
                  <a:lnTo>
                    <a:pt x="866" y="1525"/>
                  </a:lnTo>
                  <a:lnTo>
                    <a:pt x="863" y="1530"/>
                  </a:lnTo>
                  <a:lnTo>
                    <a:pt x="859" y="1543"/>
                  </a:lnTo>
                  <a:lnTo>
                    <a:pt x="856" y="1556"/>
                  </a:lnTo>
                  <a:lnTo>
                    <a:pt x="868" y="1565"/>
                  </a:lnTo>
                  <a:lnTo>
                    <a:pt x="886" y="1577"/>
                  </a:lnTo>
                  <a:lnTo>
                    <a:pt x="905" y="1592"/>
                  </a:lnTo>
                  <a:lnTo>
                    <a:pt x="913" y="1599"/>
                  </a:lnTo>
                  <a:lnTo>
                    <a:pt x="892" y="1599"/>
                  </a:lnTo>
                  <a:lnTo>
                    <a:pt x="876" y="1597"/>
                  </a:lnTo>
                  <a:lnTo>
                    <a:pt x="863" y="1593"/>
                  </a:lnTo>
                  <a:lnTo>
                    <a:pt x="852" y="1587"/>
                  </a:lnTo>
                  <a:lnTo>
                    <a:pt x="833" y="1573"/>
                  </a:lnTo>
                  <a:lnTo>
                    <a:pt x="808" y="1555"/>
                  </a:lnTo>
                  <a:lnTo>
                    <a:pt x="809" y="1550"/>
                  </a:lnTo>
                  <a:lnTo>
                    <a:pt x="809" y="1545"/>
                  </a:lnTo>
                  <a:lnTo>
                    <a:pt x="809" y="1543"/>
                  </a:lnTo>
                  <a:lnTo>
                    <a:pt x="809" y="1540"/>
                  </a:lnTo>
                  <a:lnTo>
                    <a:pt x="808" y="1539"/>
                  </a:lnTo>
                  <a:lnTo>
                    <a:pt x="806" y="1537"/>
                  </a:lnTo>
                  <a:lnTo>
                    <a:pt x="792" y="1526"/>
                  </a:lnTo>
                  <a:lnTo>
                    <a:pt x="779" y="1513"/>
                  </a:lnTo>
                  <a:lnTo>
                    <a:pt x="788" y="1513"/>
                  </a:lnTo>
                  <a:lnTo>
                    <a:pt x="796" y="1515"/>
                  </a:lnTo>
                  <a:lnTo>
                    <a:pt x="795" y="1512"/>
                  </a:lnTo>
                  <a:lnTo>
                    <a:pt x="795" y="1510"/>
                  </a:lnTo>
                  <a:lnTo>
                    <a:pt x="788" y="1506"/>
                  </a:lnTo>
                  <a:lnTo>
                    <a:pt x="779" y="1502"/>
                  </a:lnTo>
                  <a:lnTo>
                    <a:pt x="772" y="1496"/>
                  </a:lnTo>
                  <a:lnTo>
                    <a:pt x="768" y="1490"/>
                  </a:lnTo>
                  <a:lnTo>
                    <a:pt x="772" y="1490"/>
                  </a:lnTo>
                  <a:lnTo>
                    <a:pt x="776" y="1489"/>
                  </a:lnTo>
                  <a:lnTo>
                    <a:pt x="776" y="1485"/>
                  </a:lnTo>
                  <a:lnTo>
                    <a:pt x="776" y="1480"/>
                  </a:lnTo>
                  <a:lnTo>
                    <a:pt x="783" y="1480"/>
                  </a:lnTo>
                  <a:lnTo>
                    <a:pt x="791" y="1480"/>
                  </a:lnTo>
                  <a:lnTo>
                    <a:pt x="791" y="1475"/>
                  </a:lnTo>
                  <a:lnTo>
                    <a:pt x="791" y="1470"/>
                  </a:lnTo>
                  <a:lnTo>
                    <a:pt x="786" y="1468"/>
                  </a:lnTo>
                  <a:lnTo>
                    <a:pt x="783" y="1465"/>
                  </a:lnTo>
                  <a:lnTo>
                    <a:pt x="781" y="1462"/>
                  </a:lnTo>
                  <a:lnTo>
                    <a:pt x="781" y="1458"/>
                  </a:lnTo>
                  <a:lnTo>
                    <a:pt x="781" y="1449"/>
                  </a:lnTo>
                  <a:lnTo>
                    <a:pt x="781" y="1438"/>
                  </a:lnTo>
                  <a:lnTo>
                    <a:pt x="776" y="1435"/>
                  </a:lnTo>
                  <a:lnTo>
                    <a:pt x="772" y="1429"/>
                  </a:lnTo>
                  <a:lnTo>
                    <a:pt x="771" y="1429"/>
                  </a:lnTo>
                  <a:lnTo>
                    <a:pt x="769" y="1429"/>
                  </a:lnTo>
                  <a:lnTo>
                    <a:pt x="768" y="1438"/>
                  </a:lnTo>
                  <a:lnTo>
                    <a:pt x="766" y="1446"/>
                  </a:lnTo>
                  <a:lnTo>
                    <a:pt x="765" y="1446"/>
                  </a:lnTo>
                  <a:lnTo>
                    <a:pt x="763" y="1445"/>
                  </a:lnTo>
                  <a:lnTo>
                    <a:pt x="762" y="1426"/>
                  </a:lnTo>
                  <a:lnTo>
                    <a:pt x="759" y="1409"/>
                  </a:lnTo>
                  <a:lnTo>
                    <a:pt x="755" y="1392"/>
                  </a:lnTo>
                  <a:lnTo>
                    <a:pt x="751" y="1373"/>
                  </a:lnTo>
                  <a:lnTo>
                    <a:pt x="751" y="1358"/>
                  </a:lnTo>
                  <a:lnTo>
                    <a:pt x="751" y="1343"/>
                  </a:lnTo>
                  <a:lnTo>
                    <a:pt x="752" y="1328"/>
                  </a:lnTo>
                  <a:lnTo>
                    <a:pt x="752" y="1313"/>
                  </a:lnTo>
                  <a:lnTo>
                    <a:pt x="748" y="1290"/>
                  </a:lnTo>
                  <a:lnTo>
                    <a:pt x="745" y="1265"/>
                  </a:lnTo>
                  <a:lnTo>
                    <a:pt x="743" y="1239"/>
                  </a:lnTo>
                  <a:lnTo>
                    <a:pt x="741" y="1213"/>
                  </a:lnTo>
                  <a:lnTo>
                    <a:pt x="738" y="1192"/>
                  </a:lnTo>
                  <a:lnTo>
                    <a:pt x="738" y="1172"/>
                  </a:lnTo>
                  <a:lnTo>
                    <a:pt x="738" y="1162"/>
                  </a:lnTo>
                  <a:lnTo>
                    <a:pt x="736" y="1152"/>
                  </a:lnTo>
                  <a:lnTo>
                    <a:pt x="735" y="1143"/>
                  </a:lnTo>
                  <a:lnTo>
                    <a:pt x="732" y="1136"/>
                  </a:lnTo>
                  <a:lnTo>
                    <a:pt x="716" y="1129"/>
                  </a:lnTo>
                  <a:lnTo>
                    <a:pt x="703" y="1121"/>
                  </a:lnTo>
                  <a:lnTo>
                    <a:pt x="691" y="1111"/>
                  </a:lnTo>
                  <a:lnTo>
                    <a:pt x="678" y="1099"/>
                  </a:lnTo>
                  <a:lnTo>
                    <a:pt x="668" y="1086"/>
                  </a:lnTo>
                  <a:lnTo>
                    <a:pt x="658" y="1073"/>
                  </a:lnTo>
                  <a:lnTo>
                    <a:pt x="649" y="1059"/>
                  </a:lnTo>
                  <a:lnTo>
                    <a:pt x="642" y="1045"/>
                  </a:lnTo>
                  <a:lnTo>
                    <a:pt x="636" y="1026"/>
                  </a:lnTo>
                  <a:lnTo>
                    <a:pt x="632" y="1009"/>
                  </a:lnTo>
                  <a:lnTo>
                    <a:pt x="615" y="991"/>
                  </a:lnTo>
                  <a:lnTo>
                    <a:pt x="598" y="971"/>
                  </a:lnTo>
                  <a:lnTo>
                    <a:pt x="601" y="958"/>
                  </a:lnTo>
                  <a:lnTo>
                    <a:pt x="606" y="946"/>
                  </a:lnTo>
                  <a:lnTo>
                    <a:pt x="611" y="946"/>
                  </a:lnTo>
                  <a:lnTo>
                    <a:pt x="613" y="946"/>
                  </a:lnTo>
                  <a:lnTo>
                    <a:pt x="615" y="945"/>
                  </a:lnTo>
                  <a:lnTo>
                    <a:pt x="616" y="942"/>
                  </a:lnTo>
                  <a:lnTo>
                    <a:pt x="616" y="941"/>
                  </a:lnTo>
                  <a:lnTo>
                    <a:pt x="615" y="939"/>
                  </a:lnTo>
                  <a:lnTo>
                    <a:pt x="606" y="938"/>
                  </a:lnTo>
                  <a:lnTo>
                    <a:pt x="601" y="935"/>
                  </a:lnTo>
                  <a:lnTo>
                    <a:pt x="601" y="929"/>
                  </a:lnTo>
                  <a:lnTo>
                    <a:pt x="599" y="925"/>
                  </a:lnTo>
                  <a:lnTo>
                    <a:pt x="606" y="909"/>
                  </a:lnTo>
                  <a:lnTo>
                    <a:pt x="612" y="892"/>
                  </a:lnTo>
                  <a:lnTo>
                    <a:pt x="619" y="891"/>
                  </a:lnTo>
                  <a:lnTo>
                    <a:pt x="623" y="891"/>
                  </a:lnTo>
                  <a:lnTo>
                    <a:pt x="625" y="888"/>
                  </a:lnTo>
                  <a:lnTo>
                    <a:pt x="626" y="886"/>
                  </a:lnTo>
                  <a:lnTo>
                    <a:pt x="628" y="881"/>
                  </a:lnTo>
                  <a:lnTo>
                    <a:pt x="632" y="874"/>
                  </a:lnTo>
                  <a:lnTo>
                    <a:pt x="638" y="862"/>
                  </a:lnTo>
                  <a:lnTo>
                    <a:pt x="642" y="851"/>
                  </a:lnTo>
                  <a:lnTo>
                    <a:pt x="642" y="841"/>
                  </a:lnTo>
                  <a:lnTo>
                    <a:pt x="642" y="831"/>
                  </a:lnTo>
                  <a:lnTo>
                    <a:pt x="641" y="822"/>
                  </a:lnTo>
                  <a:lnTo>
                    <a:pt x="639" y="814"/>
                  </a:lnTo>
                  <a:lnTo>
                    <a:pt x="639" y="805"/>
                  </a:lnTo>
                  <a:lnTo>
                    <a:pt x="641" y="796"/>
                  </a:lnTo>
                  <a:lnTo>
                    <a:pt x="635" y="795"/>
                  </a:lnTo>
                  <a:lnTo>
                    <a:pt x="631" y="794"/>
                  </a:lnTo>
                  <a:lnTo>
                    <a:pt x="626" y="794"/>
                  </a:lnTo>
                  <a:lnTo>
                    <a:pt x="621" y="795"/>
                  </a:lnTo>
                  <a:lnTo>
                    <a:pt x="618" y="796"/>
                  </a:lnTo>
                  <a:lnTo>
                    <a:pt x="615" y="798"/>
                  </a:lnTo>
                  <a:lnTo>
                    <a:pt x="616" y="804"/>
                  </a:lnTo>
                  <a:lnTo>
                    <a:pt x="618" y="808"/>
                  </a:lnTo>
                  <a:lnTo>
                    <a:pt x="616" y="811"/>
                  </a:lnTo>
                  <a:lnTo>
                    <a:pt x="611" y="812"/>
                  </a:lnTo>
                  <a:lnTo>
                    <a:pt x="605" y="806"/>
                  </a:lnTo>
                  <a:lnTo>
                    <a:pt x="598" y="804"/>
                  </a:lnTo>
                  <a:lnTo>
                    <a:pt x="591" y="801"/>
                  </a:lnTo>
                  <a:lnTo>
                    <a:pt x="582" y="796"/>
                  </a:lnTo>
                  <a:lnTo>
                    <a:pt x="575" y="791"/>
                  </a:lnTo>
                  <a:lnTo>
                    <a:pt x="568" y="785"/>
                  </a:lnTo>
                  <a:lnTo>
                    <a:pt x="564" y="778"/>
                  </a:lnTo>
                  <a:lnTo>
                    <a:pt x="558" y="769"/>
                  </a:lnTo>
                  <a:lnTo>
                    <a:pt x="551" y="752"/>
                  </a:lnTo>
                  <a:lnTo>
                    <a:pt x="542" y="734"/>
                  </a:lnTo>
                  <a:lnTo>
                    <a:pt x="538" y="732"/>
                  </a:lnTo>
                  <a:lnTo>
                    <a:pt x="535" y="732"/>
                  </a:lnTo>
                  <a:lnTo>
                    <a:pt x="532" y="735"/>
                  </a:lnTo>
                  <a:lnTo>
                    <a:pt x="531" y="739"/>
                  </a:lnTo>
                  <a:lnTo>
                    <a:pt x="522" y="738"/>
                  </a:lnTo>
                  <a:lnTo>
                    <a:pt x="518" y="735"/>
                  </a:lnTo>
                  <a:lnTo>
                    <a:pt x="515" y="731"/>
                  </a:lnTo>
                  <a:lnTo>
                    <a:pt x="509" y="727"/>
                  </a:lnTo>
                  <a:lnTo>
                    <a:pt x="504" y="728"/>
                  </a:lnTo>
                  <a:lnTo>
                    <a:pt x="495" y="728"/>
                  </a:lnTo>
                  <a:lnTo>
                    <a:pt x="484" y="712"/>
                  </a:lnTo>
                  <a:lnTo>
                    <a:pt x="474" y="697"/>
                  </a:lnTo>
                  <a:lnTo>
                    <a:pt x="468" y="695"/>
                  </a:lnTo>
                  <a:lnTo>
                    <a:pt x="464" y="697"/>
                  </a:lnTo>
                  <a:lnTo>
                    <a:pt x="461" y="698"/>
                  </a:lnTo>
                  <a:lnTo>
                    <a:pt x="456" y="699"/>
                  </a:lnTo>
                  <a:lnTo>
                    <a:pt x="454" y="702"/>
                  </a:lnTo>
                  <a:lnTo>
                    <a:pt x="449" y="704"/>
                  </a:lnTo>
                  <a:lnTo>
                    <a:pt x="446" y="705"/>
                  </a:lnTo>
                  <a:lnTo>
                    <a:pt x="442" y="705"/>
                  </a:lnTo>
                  <a:lnTo>
                    <a:pt x="429" y="702"/>
                  </a:lnTo>
                  <a:lnTo>
                    <a:pt x="416" y="698"/>
                  </a:lnTo>
                  <a:lnTo>
                    <a:pt x="404" y="692"/>
                  </a:lnTo>
                  <a:lnTo>
                    <a:pt x="391" y="684"/>
                  </a:lnTo>
                  <a:lnTo>
                    <a:pt x="379" y="677"/>
                  </a:lnTo>
                  <a:lnTo>
                    <a:pt x="368" y="667"/>
                  </a:lnTo>
                  <a:lnTo>
                    <a:pt x="359" y="658"/>
                  </a:lnTo>
                  <a:lnTo>
                    <a:pt x="351" y="649"/>
                  </a:lnTo>
                  <a:lnTo>
                    <a:pt x="354" y="642"/>
                  </a:lnTo>
                  <a:lnTo>
                    <a:pt x="354" y="635"/>
                  </a:lnTo>
                  <a:lnTo>
                    <a:pt x="354" y="627"/>
                  </a:lnTo>
                  <a:lnTo>
                    <a:pt x="351" y="618"/>
                  </a:lnTo>
                  <a:lnTo>
                    <a:pt x="345" y="601"/>
                  </a:lnTo>
                  <a:lnTo>
                    <a:pt x="335" y="582"/>
                  </a:lnTo>
                  <a:lnTo>
                    <a:pt x="325" y="562"/>
                  </a:lnTo>
                  <a:lnTo>
                    <a:pt x="314" y="544"/>
                  </a:lnTo>
                  <a:lnTo>
                    <a:pt x="309" y="534"/>
                  </a:lnTo>
                  <a:lnTo>
                    <a:pt x="307" y="525"/>
                  </a:lnTo>
                  <a:lnTo>
                    <a:pt x="304" y="515"/>
                  </a:lnTo>
                  <a:lnTo>
                    <a:pt x="301" y="507"/>
                  </a:lnTo>
                  <a:lnTo>
                    <a:pt x="298" y="504"/>
                  </a:lnTo>
                  <a:lnTo>
                    <a:pt x="294" y="504"/>
                  </a:lnTo>
                  <a:lnTo>
                    <a:pt x="291" y="502"/>
                  </a:lnTo>
                  <a:lnTo>
                    <a:pt x="287" y="504"/>
                  </a:lnTo>
                  <a:lnTo>
                    <a:pt x="288" y="518"/>
                  </a:lnTo>
                  <a:lnTo>
                    <a:pt x="291" y="532"/>
                  </a:lnTo>
                  <a:lnTo>
                    <a:pt x="295" y="547"/>
                  </a:lnTo>
                  <a:lnTo>
                    <a:pt x="299" y="559"/>
                  </a:lnTo>
                  <a:lnTo>
                    <a:pt x="305" y="572"/>
                  </a:lnTo>
                  <a:lnTo>
                    <a:pt x="309" y="584"/>
                  </a:lnTo>
                  <a:lnTo>
                    <a:pt x="315" y="597"/>
                  </a:lnTo>
                  <a:lnTo>
                    <a:pt x="318" y="611"/>
                  </a:lnTo>
                  <a:lnTo>
                    <a:pt x="317" y="611"/>
                  </a:lnTo>
                  <a:lnTo>
                    <a:pt x="315" y="611"/>
                  </a:lnTo>
                  <a:lnTo>
                    <a:pt x="309" y="611"/>
                  </a:lnTo>
                  <a:lnTo>
                    <a:pt x="307" y="609"/>
                  </a:lnTo>
                  <a:lnTo>
                    <a:pt x="299" y="601"/>
                  </a:lnTo>
                  <a:lnTo>
                    <a:pt x="292" y="594"/>
                  </a:lnTo>
                  <a:lnTo>
                    <a:pt x="294" y="588"/>
                  </a:lnTo>
                  <a:lnTo>
                    <a:pt x="294" y="581"/>
                  </a:lnTo>
                  <a:lnTo>
                    <a:pt x="294" y="577"/>
                  </a:lnTo>
                  <a:lnTo>
                    <a:pt x="291" y="574"/>
                  </a:lnTo>
                  <a:lnTo>
                    <a:pt x="289" y="571"/>
                  </a:lnTo>
                  <a:lnTo>
                    <a:pt x="287" y="568"/>
                  </a:lnTo>
                  <a:lnTo>
                    <a:pt x="279" y="564"/>
                  </a:lnTo>
                  <a:lnTo>
                    <a:pt x="274" y="561"/>
                  </a:lnTo>
                  <a:lnTo>
                    <a:pt x="277" y="555"/>
                  </a:lnTo>
                  <a:lnTo>
                    <a:pt x="281" y="549"/>
                  </a:lnTo>
                  <a:lnTo>
                    <a:pt x="265" y="472"/>
                  </a:lnTo>
                  <a:lnTo>
                    <a:pt x="255" y="467"/>
                  </a:lnTo>
                  <a:lnTo>
                    <a:pt x="244" y="462"/>
                  </a:lnTo>
                  <a:lnTo>
                    <a:pt x="244" y="451"/>
                  </a:lnTo>
                  <a:lnTo>
                    <a:pt x="242" y="442"/>
                  </a:lnTo>
                  <a:lnTo>
                    <a:pt x="244" y="435"/>
                  </a:lnTo>
                  <a:lnTo>
                    <a:pt x="247" y="425"/>
                  </a:lnTo>
                  <a:lnTo>
                    <a:pt x="244" y="424"/>
                  </a:lnTo>
                  <a:lnTo>
                    <a:pt x="242" y="422"/>
                  </a:lnTo>
                  <a:lnTo>
                    <a:pt x="241" y="420"/>
                  </a:lnTo>
                  <a:lnTo>
                    <a:pt x="239" y="417"/>
                  </a:lnTo>
                  <a:lnTo>
                    <a:pt x="239" y="411"/>
                  </a:lnTo>
                  <a:lnTo>
                    <a:pt x="239" y="402"/>
                  </a:lnTo>
                  <a:lnTo>
                    <a:pt x="252" y="375"/>
                  </a:lnTo>
                  <a:lnTo>
                    <a:pt x="269" y="344"/>
                  </a:lnTo>
                  <a:lnTo>
                    <a:pt x="279" y="328"/>
                  </a:lnTo>
                  <a:lnTo>
                    <a:pt x="289" y="314"/>
                  </a:lnTo>
                  <a:lnTo>
                    <a:pt x="299" y="302"/>
                  </a:lnTo>
                  <a:lnTo>
                    <a:pt x="308" y="295"/>
                  </a:lnTo>
                  <a:lnTo>
                    <a:pt x="307" y="294"/>
                  </a:lnTo>
                  <a:lnTo>
                    <a:pt x="307" y="292"/>
                  </a:lnTo>
                  <a:lnTo>
                    <a:pt x="298" y="288"/>
                  </a:lnTo>
                  <a:lnTo>
                    <a:pt x="294" y="282"/>
                  </a:lnTo>
                  <a:lnTo>
                    <a:pt x="289" y="275"/>
                  </a:lnTo>
                  <a:lnTo>
                    <a:pt x="285" y="268"/>
                  </a:lnTo>
                  <a:lnTo>
                    <a:pt x="287" y="265"/>
                  </a:lnTo>
                  <a:lnTo>
                    <a:pt x="287" y="261"/>
                  </a:lnTo>
                  <a:lnTo>
                    <a:pt x="292" y="260"/>
                  </a:lnTo>
                  <a:lnTo>
                    <a:pt x="295" y="260"/>
                  </a:lnTo>
                  <a:lnTo>
                    <a:pt x="299" y="261"/>
                  </a:lnTo>
                  <a:lnTo>
                    <a:pt x="302" y="263"/>
                  </a:lnTo>
                  <a:lnTo>
                    <a:pt x="307" y="267"/>
                  </a:lnTo>
                  <a:lnTo>
                    <a:pt x="309" y="272"/>
                  </a:lnTo>
                  <a:lnTo>
                    <a:pt x="312" y="290"/>
                  </a:lnTo>
                  <a:lnTo>
                    <a:pt x="315" y="305"/>
                  </a:lnTo>
                  <a:lnTo>
                    <a:pt x="315" y="305"/>
                  </a:lnTo>
                  <a:lnTo>
                    <a:pt x="317" y="305"/>
                  </a:lnTo>
                  <a:lnTo>
                    <a:pt x="324" y="292"/>
                  </a:lnTo>
                  <a:lnTo>
                    <a:pt x="328" y="281"/>
                  </a:lnTo>
                  <a:lnTo>
                    <a:pt x="317" y="267"/>
                  </a:lnTo>
                  <a:lnTo>
                    <a:pt x="304" y="253"/>
                  </a:lnTo>
                  <a:lnTo>
                    <a:pt x="308" y="247"/>
                  </a:lnTo>
                  <a:lnTo>
                    <a:pt x="308" y="240"/>
                  </a:lnTo>
                  <a:lnTo>
                    <a:pt x="307" y="234"/>
                  </a:lnTo>
                  <a:lnTo>
                    <a:pt x="304" y="227"/>
                  </a:lnTo>
                  <a:lnTo>
                    <a:pt x="314" y="214"/>
                  </a:lnTo>
                  <a:lnTo>
                    <a:pt x="325" y="203"/>
                  </a:lnTo>
                  <a:lnTo>
                    <a:pt x="315" y="203"/>
                  </a:lnTo>
                  <a:lnTo>
                    <a:pt x="308" y="204"/>
                  </a:lnTo>
                  <a:lnTo>
                    <a:pt x="301" y="207"/>
                  </a:lnTo>
                  <a:lnTo>
                    <a:pt x="292" y="210"/>
                  </a:lnTo>
                  <a:lnTo>
                    <a:pt x="301" y="203"/>
                  </a:lnTo>
                  <a:lnTo>
                    <a:pt x="307" y="195"/>
                  </a:lnTo>
                  <a:lnTo>
                    <a:pt x="309" y="191"/>
                  </a:lnTo>
                  <a:lnTo>
                    <a:pt x="312" y="187"/>
                  </a:lnTo>
                  <a:lnTo>
                    <a:pt x="315" y="181"/>
                  </a:lnTo>
                  <a:lnTo>
                    <a:pt x="317" y="174"/>
                  </a:lnTo>
                  <a:lnTo>
                    <a:pt x="311" y="174"/>
                  </a:lnTo>
                  <a:lnTo>
                    <a:pt x="307" y="173"/>
                  </a:lnTo>
                  <a:lnTo>
                    <a:pt x="308" y="171"/>
                  </a:lnTo>
                  <a:lnTo>
                    <a:pt x="311" y="168"/>
                  </a:lnTo>
                  <a:lnTo>
                    <a:pt x="312" y="165"/>
                  </a:lnTo>
                  <a:lnTo>
                    <a:pt x="315" y="164"/>
                  </a:lnTo>
                  <a:lnTo>
                    <a:pt x="315" y="163"/>
                  </a:lnTo>
                  <a:lnTo>
                    <a:pt x="315" y="161"/>
                  </a:lnTo>
                  <a:lnTo>
                    <a:pt x="302" y="165"/>
                  </a:lnTo>
                  <a:lnTo>
                    <a:pt x="291" y="168"/>
                  </a:lnTo>
                  <a:lnTo>
                    <a:pt x="288" y="167"/>
                  </a:lnTo>
                  <a:lnTo>
                    <a:pt x="284" y="165"/>
                  </a:lnTo>
                  <a:lnTo>
                    <a:pt x="287" y="160"/>
                  </a:lnTo>
                  <a:lnTo>
                    <a:pt x="289" y="153"/>
                  </a:lnTo>
                  <a:lnTo>
                    <a:pt x="269" y="150"/>
                  </a:lnTo>
                  <a:lnTo>
                    <a:pt x="251" y="145"/>
                  </a:lnTo>
                  <a:lnTo>
                    <a:pt x="235" y="140"/>
                  </a:lnTo>
                  <a:lnTo>
                    <a:pt x="225" y="140"/>
                  </a:lnTo>
                  <a:lnTo>
                    <a:pt x="218" y="145"/>
                  </a:lnTo>
                  <a:lnTo>
                    <a:pt x="211" y="153"/>
                  </a:lnTo>
                  <a:lnTo>
                    <a:pt x="202" y="154"/>
                  </a:lnTo>
                  <a:lnTo>
                    <a:pt x="195" y="155"/>
                  </a:lnTo>
                  <a:lnTo>
                    <a:pt x="189" y="154"/>
                  </a:lnTo>
                  <a:lnTo>
                    <a:pt x="184" y="153"/>
                  </a:lnTo>
                  <a:lnTo>
                    <a:pt x="178" y="153"/>
                  </a:lnTo>
                  <a:lnTo>
                    <a:pt x="172" y="151"/>
                  </a:lnTo>
                  <a:lnTo>
                    <a:pt x="167" y="151"/>
                  </a:lnTo>
                  <a:lnTo>
                    <a:pt x="161" y="153"/>
                  </a:lnTo>
                  <a:lnTo>
                    <a:pt x="155" y="155"/>
                  </a:lnTo>
                  <a:lnTo>
                    <a:pt x="151" y="160"/>
                  </a:lnTo>
                  <a:lnTo>
                    <a:pt x="148" y="164"/>
                  </a:lnTo>
                  <a:lnTo>
                    <a:pt x="144" y="168"/>
                  </a:lnTo>
                  <a:lnTo>
                    <a:pt x="141" y="171"/>
                  </a:lnTo>
                  <a:lnTo>
                    <a:pt x="135" y="174"/>
                  </a:lnTo>
                  <a:lnTo>
                    <a:pt x="129" y="175"/>
                  </a:lnTo>
                  <a:lnTo>
                    <a:pt x="124" y="177"/>
                  </a:lnTo>
                  <a:lnTo>
                    <a:pt x="111" y="178"/>
                  </a:lnTo>
                  <a:lnTo>
                    <a:pt x="101" y="181"/>
                  </a:lnTo>
                  <a:lnTo>
                    <a:pt x="100" y="185"/>
                  </a:lnTo>
                  <a:lnTo>
                    <a:pt x="98" y="190"/>
                  </a:lnTo>
                  <a:lnTo>
                    <a:pt x="87" y="190"/>
                  </a:lnTo>
                  <a:lnTo>
                    <a:pt x="78" y="191"/>
                  </a:lnTo>
                  <a:lnTo>
                    <a:pt x="70" y="193"/>
                  </a:lnTo>
                  <a:lnTo>
                    <a:pt x="62" y="195"/>
                  </a:lnTo>
                  <a:lnTo>
                    <a:pt x="48" y="203"/>
                  </a:lnTo>
                  <a:lnTo>
                    <a:pt x="32" y="208"/>
                  </a:lnTo>
                  <a:lnTo>
                    <a:pt x="31" y="205"/>
                  </a:lnTo>
                  <a:lnTo>
                    <a:pt x="28" y="203"/>
                  </a:lnTo>
                  <a:lnTo>
                    <a:pt x="15" y="207"/>
                  </a:lnTo>
                  <a:lnTo>
                    <a:pt x="0" y="211"/>
                  </a:lnTo>
                  <a:lnTo>
                    <a:pt x="0" y="210"/>
                  </a:lnTo>
                  <a:lnTo>
                    <a:pt x="1" y="207"/>
                  </a:lnTo>
                  <a:lnTo>
                    <a:pt x="31" y="198"/>
                  </a:lnTo>
                  <a:lnTo>
                    <a:pt x="65" y="191"/>
                  </a:lnTo>
                  <a:lnTo>
                    <a:pt x="81" y="185"/>
                  </a:lnTo>
                  <a:lnTo>
                    <a:pt x="97" y="180"/>
                  </a:lnTo>
                  <a:lnTo>
                    <a:pt x="109" y="174"/>
                  </a:lnTo>
                  <a:lnTo>
                    <a:pt x="119" y="165"/>
                  </a:lnTo>
                  <a:lnTo>
                    <a:pt x="118" y="164"/>
                  </a:lnTo>
                  <a:lnTo>
                    <a:pt x="118" y="163"/>
                  </a:lnTo>
                  <a:lnTo>
                    <a:pt x="97" y="164"/>
                  </a:lnTo>
                  <a:lnTo>
                    <a:pt x="77" y="164"/>
                  </a:lnTo>
                  <a:lnTo>
                    <a:pt x="77" y="163"/>
                  </a:lnTo>
                  <a:lnTo>
                    <a:pt x="77" y="160"/>
                  </a:lnTo>
                  <a:lnTo>
                    <a:pt x="84" y="153"/>
                  </a:lnTo>
                  <a:lnTo>
                    <a:pt x="90" y="144"/>
                  </a:lnTo>
                  <a:lnTo>
                    <a:pt x="81" y="144"/>
                  </a:lnTo>
                  <a:lnTo>
                    <a:pt x="71" y="144"/>
                  </a:lnTo>
                  <a:lnTo>
                    <a:pt x="71" y="141"/>
                  </a:lnTo>
                  <a:lnTo>
                    <a:pt x="71" y="140"/>
                  </a:lnTo>
                  <a:lnTo>
                    <a:pt x="71" y="138"/>
                  </a:lnTo>
                  <a:lnTo>
                    <a:pt x="71" y="138"/>
                  </a:lnTo>
                  <a:lnTo>
                    <a:pt x="81" y="130"/>
                  </a:lnTo>
                  <a:lnTo>
                    <a:pt x="90" y="121"/>
                  </a:lnTo>
                  <a:lnTo>
                    <a:pt x="109" y="117"/>
                  </a:lnTo>
                  <a:lnTo>
                    <a:pt x="134" y="114"/>
                  </a:lnTo>
                  <a:lnTo>
                    <a:pt x="144" y="113"/>
                  </a:lnTo>
                  <a:lnTo>
                    <a:pt x="155" y="110"/>
                  </a:lnTo>
                  <a:lnTo>
                    <a:pt x="159" y="107"/>
                  </a:lnTo>
                  <a:lnTo>
                    <a:pt x="162" y="105"/>
                  </a:lnTo>
                  <a:lnTo>
                    <a:pt x="165" y="103"/>
                  </a:lnTo>
                  <a:lnTo>
                    <a:pt x="168" y="98"/>
                  </a:lnTo>
                  <a:lnTo>
                    <a:pt x="157" y="100"/>
                  </a:lnTo>
                  <a:lnTo>
                    <a:pt x="144" y="101"/>
                  </a:lnTo>
                  <a:lnTo>
                    <a:pt x="138" y="101"/>
                  </a:lnTo>
                  <a:lnTo>
                    <a:pt x="132" y="101"/>
                  </a:lnTo>
                  <a:lnTo>
                    <a:pt x="128" y="100"/>
                  </a:lnTo>
                  <a:lnTo>
                    <a:pt x="124" y="98"/>
                  </a:lnTo>
                  <a:lnTo>
                    <a:pt x="122" y="97"/>
                  </a:lnTo>
                  <a:lnTo>
                    <a:pt x="121" y="97"/>
                  </a:lnTo>
                  <a:lnTo>
                    <a:pt x="122" y="91"/>
                  </a:lnTo>
                  <a:lnTo>
                    <a:pt x="124" y="87"/>
                  </a:lnTo>
                  <a:lnTo>
                    <a:pt x="135" y="84"/>
                  </a:lnTo>
                  <a:lnTo>
                    <a:pt x="145" y="81"/>
                  </a:lnTo>
                  <a:lnTo>
                    <a:pt x="157" y="78"/>
                  </a:lnTo>
                  <a:lnTo>
                    <a:pt x="168" y="77"/>
                  </a:lnTo>
                  <a:lnTo>
                    <a:pt x="169" y="81"/>
                  </a:lnTo>
                  <a:lnTo>
                    <a:pt x="171" y="83"/>
                  </a:lnTo>
                  <a:lnTo>
                    <a:pt x="172" y="84"/>
                  </a:lnTo>
                  <a:lnTo>
                    <a:pt x="177" y="85"/>
                  </a:lnTo>
                  <a:lnTo>
                    <a:pt x="184" y="83"/>
                  </a:lnTo>
                  <a:lnTo>
                    <a:pt x="189" y="81"/>
                  </a:lnTo>
                  <a:lnTo>
                    <a:pt x="185" y="74"/>
                  </a:lnTo>
                  <a:lnTo>
                    <a:pt x="181" y="68"/>
                  </a:lnTo>
                  <a:lnTo>
                    <a:pt x="178" y="65"/>
                  </a:lnTo>
                  <a:lnTo>
                    <a:pt x="177" y="63"/>
                  </a:lnTo>
                  <a:lnTo>
                    <a:pt x="177" y="60"/>
                  </a:lnTo>
                  <a:lnTo>
                    <a:pt x="177" y="55"/>
                  </a:lnTo>
                  <a:lnTo>
                    <a:pt x="188" y="54"/>
                  </a:lnTo>
                  <a:lnTo>
                    <a:pt x="201" y="53"/>
                  </a:lnTo>
                  <a:lnTo>
                    <a:pt x="212" y="50"/>
                  </a:lnTo>
                  <a:lnTo>
                    <a:pt x="224" y="48"/>
                  </a:lnTo>
                  <a:lnTo>
                    <a:pt x="241" y="43"/>
                  </a:lnTo>
                  <a:lnTo>
                    <a:pt x="262" y="34"/>
                  </a:lnTo>
                  <a:lnTo>
                    <a:pt x="274" y="30"/>
                  </a:lnTo>
                  <a:lnTo>
                    <a:pt x="285" y="27"/>
                  </a:lnTo>
                  <a:lnTo>
                    <a:pt x="297" y="26"/>
                  </a:lnTo>
                  <a:lnTo>
                    <a:pt x="307" y="26"/>
                  </a:lnTo>
                  <a:lnTo>
                    <a:pt x="334" y="30"/>
                  </a:lnTo>
                  <a:lnTo>
                    <a:pt x="361" y="35"/>
                  </a:lnTo>
                  <a:lnTo>
                    <a:pt x="389" y="41"/>
                  </a:lnTo>
                  <a:lnTo>
                    <a:pt x="416" y="45"/>
                  </a:lnTo>
                  <a:lnTo>
                    <a:pt x="429" y="48"/>
                  </a:lnTo>
                  <a:lnTo>
                    <a:pt x="444" y="50"/>
                  </a:lnTo>
                  <a:lnTo>
                    <a:pt x="456" y="50"/>
                  </a:lnTo>
                  <a:lnTo>
                    <a:pt x="469" y="50"/>
                  </a:lnTo>
                  <a:lnTo>
                    <a:pt x="482" y="48"/>
                  </a:lnTo>
                  <a:lnTo>
                    <a:pt x="495" y="45"/>
                  </a:lnTo>
                  <a:lnTo>
                    <a:pt x="508" y="41"/>
                  </a:lnTo>
                  <a:lnTo>
                    <a:pt x="521" y="37"/>
                  </a:lnTo>
                  <a:lnTo>
                    <a:pt x="524" y="41"/>
                  </a:lnTo>
                  <a:lnTo>
                    <a:pt x="528" y="44"/>
                  </a:lnTo>
                  <a:lnTo>
                    <a:pt x="532" y="45"/>
                  </a:lnTo>
                  <a:lnTo>
                    <a:pt x="541" y="45"/>
                  </a:lnTo>
                  <a:lnTo>
                    <a:pt x="545" y="44"/>
                  </a:lnTo>
                  <a:lnTo>
                    <a:pt x="551" y="43"/>
                  </a:lnTo>
                  <a:lnTo>
                    <a:pt x="556" y="43"/>
                  </a:lnTo>
                  <a:lnTo>
                    <a:pt x="562" y="44"/>
                  </a:lnTo>
                  <a:lnTo>
                    <a:pt x="565" y="48"/>
                  </a:lnTo>
                  <a:lnTo>
                    <a:pt x="569" y="51"/>
                  </a:lnTo>
                  <a:lnTo>
                    <a:pt x="574" y="53"/>
                  </a:lnTo>
                  <a:lnTo>
                    <a:pt x="579" y="53"/>
                  </a:lnTo>
                  <a:lnTo>
                    <a:pt x="585" y="53"/>
                  </a:lnTo>
                  <a:lnTo>
                    <a:pt x="591" y="54"/>
                  </a:lnTo>
                  <a:lnTo>
                    <a:pt x="596" y="55"/>
                  </a:lnTo>
                  <a:lnTo>
                    <a:pt x="601" y="58"/>
                  </a:lnTo>
                  <a:lnTo>
                    <a:pt x="599" y="63"/>
                  </a:lnTo>
                  <a:lnTo>
                    <a:pt x="599" y="67"/>
                  </a:lnTo>
                  <a:lnTo>
                    <a:pt x="619" y="67"/>
                  </a:lnTo>
                  <a:lnTo>
                    <a:pt x="639" y="65"/>
                  </a:lnTo>
                  <a:lnTo>
                    <a:pt x="639" y="71"/>
                  </a:lnTo>
                  <a:lnTo>
                    <a:pt x="641" y="78"/>
                  </a:lnTo>
                  <a:lnTo>
                    <a:pt x="643" y="78"/>
                  </a:lnTo>
                  <a:lnTo>
                    <a:pt x="646" y="78"/>
                  </a:lnTo>
                  <a:lnTo>
                    <a:pt x="648" y="77"/>
                  </a:lnTo>
                  <a:lnTo>
                    <a:pt x="649" y="77"/>
                  </a:lnTo>
                  <a:lnTo>
                    <a:pt x="651" y="73"/>
                  </a:lnTo>
                  <a:lnTo>
                    <a:pt x="652" y="68"/>
                  </a:lnTo>
                  <a:lnTo>
                    <a:pt x="653" y="67"/>
                  </a:lnTo>
                  <a:lnTo>
                    <a:pt x="656" y="64"/>
                  </a:lnTo>
                  <a:lnTo>
                    <a:pt x="661" y="61"/>
                  </a:lnTo>
                  <a:lnTo>
                    <a:pt x="666" y="57"/>
                  </a:lnTo>
                  <a:lnTo>
                    <a:pt x="682" y="58"/>
                  </a:lnTo>
                  <a:lnTo>
                    <a:pt x="703" y="61"/>
                  </a:lnTo>
                  <a:lnTo>
                    <a:pt x="725" y="64"/>
                  </a:lnTo>
                  <a:lnTo>
                    <a:pt x="742" y="67"/>
                  </a:lnTo>
                  <a:lnTo>
                    <a:pt x="742" y="68"/>
                  </a:lnTo>
                  <a:lnTo>
                    <a:pt x="742" y="68"/>
                  </a:lnTo>
                  <a:lnTo>
                    <a:pt x="739" y="73"/>
                  </a:lnTo>
                  <a:lnTo>
                    <a:pt x="738" y="77"/>
                  </a:lnTo>
                  <a:lnTo>
                    <a:pt x="738" y="78"/>
                  </a:lnTo>
                  <a:lnTo>
                    <a:pt x="739" y="80"/>
                  </a:lnTo>
                  <a:lnTo>
                    <a:pt x="742" y="78"/>
                  </a:lnTo>
                  <a:lnTo>
                    <a:pt x="746" y="78"/>
                  </a:lnTo>
                  <a:lnTo>
                    <a:pt x="751" y="70"/>
                  </a:lnTo>
                  <a:lnTo>
                    <a:pt x="755" y="64"/>
                  </a:lnTo>
                  <a:lnTo>
                    <a:pt x="755" y="63"/>
                  </a:lnTo>
                  <a:lnTo>
                    <a:pt x="755" y="61"/>
                  </a:lnTo>
                  <a:lnTo>
                    <a:pt x="749" y="58"/>
                  </a:lnTo>
                  <a:lnTo>
                    <a:pt x="743" y="55"/>
                  </a:lnTo>
                  <a:lnTo>
                    <a:pt x="746" y="50"/>
                  </a:lnTo>
                  <a:lnTo>
                    <a:pt x="749" y="44"/>
                  </a:lnTo>
                  <a:lnTo>
                    <a:pt x="755" y="47"/>
                  </a:lnTo>
                  <a:lnTo>
                    <a:pt x="761" y="48"/>
                  </a:lnTo>
                  <a:lnTo>
                    <a:pt x="758" y="53"/>
                  </a:lnTo>
                  <a:lnTo>
                    <a:pt x="753" y="55"/>
                  </a:lnTo>
                  <a:lnTo>
                    <a:pt x="753" y="57"/>
                  </a:lnTo>
                  <a:lnTo>
                    <a:pt x="753" y="57"/>
                  </a:lnTo>
                  <a:lnTo>
                    <a:pt x="762" y="58"/>
                  </a:lnTo>
                  <a:lnTo>
                    <a:pt x="771" y="58"/>
                  </a:lnTo>
                  <a:lnTo>
                    <a:pt x="776" y="53"/>
                  </a:lnTo>
                  <a:lnTo>
                    <a:pt x="782" y="48"/>
                  </a:lnTo>
                  <a:lnTo>
                    <a:pt x="776" y="45"/>
                  </a:lnTo>
                  <a:lnTo>
                    <a:pt x="771" y="40"/>
                  </a:lnTo>
                  <a:lnTo>
                    <a:pt x="775" y="34"/>
                  </a:lnTo>
                  <a:lnTo>
                    <a:pt x="779" y="28"/>
                  </a:lnTo>
                  <a:lnTo>
                    <a:pt x="788" y="27"/>
                  </a:lnTo>
                  <a:lnTo>
                    <a:pt x="793" y="26"/>
                  </a:lnTo>
                  <a:lnTo>
                    <a:pt x="799" y="24"/>
                  </a:lnTo>
                  <a:lnTo>
                    <a:pt x="806" y="27"/>
                  </a:lnTo>
                  <a:lnTo>
                    <a:pt x="806" y="31"/>
                  </a:lnTo>
                  <a:lnTo>
                    <a:pt x="806" y="37"/>
                  </a:lnTo>
                  <a:lnTo>
                    <a:pt x="801" y="40"/>
                  </a:lnTo>
                  <a:lnTo>
                    <a:pt x="796" y="44"/>
                  </a:lnTo>
                  <a:lnTo>
                    <a:pt x="801" y="50"/>
                  </a:lnTo>
                  <a:lnTo>
                    <a:pt x="805" y="55"/>
                  </a:lnTo>
                  <a:lnTo>
                    <a:pt x="809" y="53"/>
                  </a:lnTo>
                  <a:lnTo>
                    <a:pt x="813" y="50"/>
                  </a:lnTo>
                  <a:lnTo>
                    <a:pt x="819" y="48"/>
                  </a:lnTo>
                  <a:lnTo>
                    <a:pt x="825" y="50"/>
                  </a:lnTo>
                  <a:lnTo>
                    <a:pt x="823" y="54"/>
                  </a:lnTo>
                  <a:lnTo>
                    <a:pt x="822" y="58"/>
                  </a:lnTo>
                  <a:lnTo>
                    <a:pt x="818" y="61"/>
                  </a:lnTo>
                  <a:lnTo>
                    <a:pt x="813" y="63"/>
                  </a:lnTo>
                  <a:lnTo>
                    <a:pt x="813" y="67"/>
                  </a:lnTo>
                  <a:lnTo>
                    <a:pt x="812" y="71"/>
                  </a:lnTo>
                  <a:lnTo>
                    <a:pt x="816" y="71"/>
                  </a:lnTo>
                  <a:lnTo>
                    <a:pt x="819" y="71"/>
                  </a:lnTo>
                  <a:lnTo>
                    <a:pt x="831" y="67"/>
                  </a:lnTo>
                  <a:lnTo>
                    <a:pt x="843" y="60"/>
                  </a:lnTo>
                  <a:lnTo>
                    <a:pt x="849" y="55"/>
                  </a:lnTo>
                  <a:lnTo>
                    <a:pt x="853" y="51"/>
                  </a:lnTo>
                  <a:lnTo>
                    <a:pt x="858" y="45"/>
                  </a:lnTo>
                  <a:lnTo>
                    <a:pt x="860" y="41"/>
                  </a:lnTo>
                  <a:lnTo>
                    <a:pt x="849" y="37"/>
                  </a:lnTo>
                  <a:lnTo>
                    <a:pt x="833" y="35"/>
                  </a:lnTo>
                  <a:lnTo>
                    <a:pt x="835" y="31"/>
                  </a:lnTo>
                  <a:lnTo>
                    <a:pt x="836" y="30"/>
                  </a:lnTo>
                  <a:lnTo>
                    <a:pt x="839" y="30"/>
                  </a:lnTo>
                  <a:lnTo>
                    <a:pt x="843" y="30"/>
                  </a:lnTo>
                  <a:lnTo>
                    <a:pt x="840" y="26"/>
                  </a:lnTo>
                  <a:lnTo>
                    <a:pt x="839" y="21"/>
                  </a:lnTo>
                  <a:lnTo>
                    <a:pt x="849" y="14"/>
                  </a:lnTo>
                  <a:lnTo>
                    <a:pt x="863" y="7"/>
                  </a:lnTo>
                  <a:lnTo>
                    <a:pt x="870" y="4"/>
                  </a:lnTo>
                  <a:lnTo>
                    <a:pt x="876" y="3"/>
                  </a:lnTo>
                  <a:lnTo>
                    <a:pt x="879" y="4"/>
                  </a:lnTo>
                  <a:lnTo>
                    <a:pt x="880" y="6"/>
                  </a:lnTo>
                  <a:lnTo>
                    <a:pt x="883" y="7"/>
                  </a:lnTo>
                  <a:lnTo>
                    <a:pt x="883" y="10"/>
                  </a:lnTo>
                  <a:lnTo>
                    <a:pt x="876" y="13"/>
                  </a:lnTo>
                  <a:lnTo>
                    <a:pt x="869" y="14"/>
                  </a:lnTo>
                  <a:lnTo>
                    <a:pt x="869" y="21"/>
                  </a:lnTo>
                  <a:lnTo>
                    <a:pt x="869" y="27"/>
                  </a:lnTo>
                  <a:lnTo>
                    <a:pt x="876" y="27"/>
                  </a:lnTo>
                  <a:lnTo>
                    <a:pt x="882" y="27"/>
                  </a:lnTo>
                  <a:lnTo>
                    <a:pt x="880" y="23"/>
                  </a:lnTo>
                  <a:lnTo>
                    <a:pt x="879" y="17"/>
                  </a:lnTo>
                  <a:lnTo>
                    <a:pt x="890" y="13"/>
                  </a:lnTo>
                  <a:lnTo>
                    <a:pt x="900" y="8"/>
                  </a:lnTo>
                  <a:lnTo>
                    <a:pt x="905" y="7"/>
                  </a:lnTo>
                  <a:lnTo>
                    <a:pt x="910" y="6"/>
                  </a:lnTo>
                  <a:lnTo>
                    <a:pt x="918" y="6"/>
                  </a:lnTo>
                  <a:lnTo>
                    <a:pt x="925" y="6"/>
                  </a:lnTo>
                  <a:lnTo>
                    <a:pt x="923" y="10"/>
                  </a:lnTo>
                  <a:lnTo>
                    <a:pt x="922" y="13"/>
                  </a:lnTo>
                  <a:lnTo>
                    <a:pt x="920" y="14"/>
                  </a:lnTo>
                  <a:lnTo>
                    <a:pt x="916" y="16"/>
                  </a:lnTo>
                  <a:lnTo>
                    <a:pt x="918" y="18"/>
                  </a:lnTo>
                  <a:lnTo>
                    <a:pt x="918" y="23"/>
                  </a:lnTo>
                  <a:lnTo>
                    <a:pt x="930" y="21"/>
                  </a:lnTo>
                  <a:lnTo>
                    <a:pt x="943" y="18"/>
                  </a:lnTo>
                  <a:lnTo>
                    <a:pt x="943" y="16"/>
                  </a:lnTo>
                  <a:lnTo>
                    <a:pt x="943" y="11"/>
                  </a:lnTo>
                  <a:lnTo>
                    <a:pt x="942" y="11"/>
                  </a:lnTo>
                  <a:lnTo>
                    <a:pt x="940" y="11"/>
                  </a:lnTo>
                  <a:lnTo>
                    <a:pt x="938" y="13"/>
                  </a:lnTo>
                  <a:lnTo>
                    <a:pt x="935" y="13"/>
                  </a:lnTo>
                  <a:lnTo>
                    <a:pt x="932" y="11"/>
                  </a:lnTo>
                  <a:lnTo>
                    <a:pt x="928" y="10"/>
                  </a:lnTo>
                  <a:lnTo>
                    <a:pt x="928" y="6"/>
                  </a:lnTo>
                  <a:lnTo>
                    <a:pt x="9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0" name="Freeform 456"/>
            <p:cNvSpPr/>
            <p:nvPr/>
          </p:nvSpPr>
          <p:spPr bwMode="auto">
            <a:xfrm>
              <a:off x="3714" y="2410"/>
              <a:ext cx="11" cy="5"/>
            </a:xfrm>
            <a:custGeom>
              <a:avLst/>
              <a:gdLst>
                <a:gd name="T0" fmla="*/ 0 w 11"/>
                <a:gd name="T1" fmla="*/ 0 h 5"/>
                <a:gd name="T2" fmla="*/ 1 w 11"/>
                <a:gd name="T3" fmla="*/ 3 h 5"/>
                <a:gd name="T4" fmla="*/ 3 w 11"/>
                <a:gd name="T5" fmla="*/ 5 h 5"/>
                <a:gd name="T6" fmla="*/ 7 w 11"/>
                <a:gd name="T7" fmla="*/ 5 h 5"/>
                <a:gd name="T8" fmla="*/ 11 w 11"/>
                <a:gd name="T9" fmla="*/ 4 h 5"/>
                <a:gd name="T10" fmla="*/ 10 w 11"/>
                <a:gd name="T11" fmla="*/ 4 h 5"/>
                <a:gd name="T12" fmla="*/ 9 w 11"/>
                <a:gd name="T13" fmla="*/ 4 h 5"/>
                <a:gd name="T14" fmla="*/ 4 w 11"/>
                <a:gd name="T15" fmla="*/ 3 h 5"/>
                <a:gd name="T16" fmla="*/ 0 w 11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">
                  <a:moveTo>
                    <a:pt x="0" y="0"/>
                  </a:moveTo>
                  <a:lnTo>
                    <a:pt x="1" y="3"/>
                  </a:lnTo>
                  <a:lnTo>
                    <a:pt x="3" y="5"/>
                  </a:lnTo>
                  <a:lnTo>
                    <a:pt x="7" y="5"/>
                  </a:lnTo>
                  <a:lnTo>
                    <a:pt x="11" y="4"/>
                  </a:lnTo>
                  <a:lnTo>
                    <a:pt x="10" y="4"/>
                  </a:lnTo>
                  <a:lnTo>
                    <a:pt x="9" y="4"/>
                  </a:lnTo>
                  <a:lnTo>
                    <a:pt x="4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1" name="Freeform 457"/>
            <p:cNvSpPr/>
            <p:nvPr/>
          </p:nvSpPr>
          <p:spPr bwMode="auto">
            <a:xfrm>
              <a:off x="3476" y="2432"/>
              <a:ext cx="17" cy="13"/>
            </a:xfrm>
            <a:custGeom>
              <a:avLst/>
              <a:gdLst>
                <a:gd name="T0" fmla="*/ 2 w 17"/>
                <a:gd name="T1" fmla="*/ 0 h 13"/>
                <a:gd name="T2" fmla="*/ 10 w 17"/>
                <a:gd name="T3" fmla="*/ 0 h 13"/>
                <a:gd name="T4" fmla="*/ 17 w 17"/>
                <a:gd name="T5" fmla="*/ 2 h 13"/>
                <a:gd name="T6" fmla="*/ 17 w 17"/>
                <a:gd name="T7" fmla="*/ 5 h 13"/>
                <a:gd name="T8" fmla="*/ 17 w 17"/>
                <a:gd name="T9" fmla="*/ 8 h 13"/>
                <a:gd name="T10" fmla="*/ 14 w 17"/>
                <a:gd name="T11" fmla="*/ 10 h 13"/>
                <a:gd name="T12" fmla="*/ 11 w 17"/>
                <a:gd name="T13" fmla="*/ 13 h 13"/>
                <a:gd name="T14" fmla="*/ 7 w 17"/>
                <a:gd name="T15" fmla="*/ 12 h 13"/>
                <a:gd name="T16" fmla="*/ 2 w 17"/>
                <a:gd name="T17" fmla="*/ 10 h 13"/>
                <a:gd name="T18" fmla="*/ 1 w 17"/>
                <a:gd name="T19" fmla="*/ 10 h 13"/>
                <a:gd name="T20" fmla="*/ 0 w 17"/>
                <a:gd name="T21" fmla="*/ 10 h 13"/>
                <a:gd name="T22" fmla="*/ 1 w 17"/>
                <a:gd name="T23" fmla="*/ 5 h 13"/>
                <a:gd name="T24" fmla="*/ 2 w 17"/>
                <a:gd name="T2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13">
                  <a:moveTo>
                    <a:pt x="2" y="0"/>
                  </a:moveTo>
                  <a:lnTo>
                    <a:pt x="10" y="0"/>
                  </a:lnTo>
                  <a:lnTo>
                    <a:pt x="17" y="2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4" y="10"/>
                  </a:lnTo>
                  <a:lnTo>
                    <a:pt x="11" y="13"/>
                  </a:lnTo>
                  <a:lnTo>
                    <a:pt x="7" y="12"/>
                  </a:lnTo>
                  <a:lnTo>
                    <a:pt x="2" y="10"/>
                  </a:lnTo>
                  <a:lnTo>
                    <a:pt x="1" y="10"/>
                  </a:lnTo>
                  <a:lnTo>
                    <a:pt x="0" y="10"/>
                  </a:lnTo>
                  <a:lnTo>
                    <a:pt x="1" y="5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2" name="Freeform 458"/>
            <p:cNvSpPr/>
            <p:nvPr/>
          </p:nvSpPr>
          <p:spPr bwMode="auto">
            <a:xfrm>
              <a:off x="3274" y="2457"/>
              <a:ext cx="20" cy="13"/>
            </a:xfrm>
            <a:custGeom>
              <a:avLst/>
              <a:gdLst>
                <a:gd name="T0" fmla="*/ 5 w 20"/>
                <a:gd name="T1" fmla="*/ 0 h 13"/>
                <a:gd name="T2" fmla="*/ 12 w 20"/>
                <a:gd name="T3" fmla="*/ 1 h 13"/>
                <a:gd name="T4" fmla="*/ 20 w 20"/>
                <a:gd name="T5" fmla="*/ 3 h 13"/>
                <a:gd name="T6" fmla="*/ 20 w 20"/>
                <a:gd name="T7" fmla="*/ 4 h 13"/>
                <a:gd name="T8" fmla="*/ 20 w 20"/>
                <a:gd name="T9" fmla="*/ 4 h 13"/>
                <a:gd name="T10" fmla="*/ 20 w 20"/>
                <a:gd name="T11" fmla="*/ 7 h 13"/>
                <a:gd name="T12" fmla="*/ 19 w 20"/>
                <a:gd name="T13" fmla="*/ 8 h 13"/>
                <a:gd name="T14" fmla="*/ 13 w 20"/>
                <a:gd name="T15" fmla="*/ 11 h 13"/>
                <a:gd name="T16" fmla="*/ 9 w 20"/>
                <a:gd name="T17" fmla="*/ 13 h 13"/>
                <a:gd name="T18" fmla="*/ 5 w 20"/>
                <a:gd name="T19" fmla="*/ 11 h 13"/>
                <a:gd name="T20" fmla="*/ 0 w 20"/>
                <a:gd name="T21" fmla="*/ 7 h 13"/>
                <a:gd name="T22" fmla="*/ 2 w 20"/>
                <a:gd name="T23" fmla="*/ 5 h 13"/>
                <a:gd name="T24" fmla="*/ 3 w 20"/>
                <a:gd name="T25" fmla="*/ 4 h 13"/>
                <a:gd name="T26" fmla="*/ 3 w 20"/>
                <a:gd name="T27" fmla="*/ 3 h 13"/>
                <a:gd name="T28" fmla="*/ 5 w 20"/>
                <a:gd name="T2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13">
                  <a:moveTo>
                    <a:pt x="5" y="0"/>
                  </a:moveTo>
                  <a:lnTo>
                    <a:pt x="12" y="1"/>
                  </a:lnTo>
                  <a:lnTo>
                    <a:pt x="20" y="3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7"/>
                  </a:lnTo>
                  <a:lnTo>
                    <a:pt x="19" y="8"/>
                  </a:lnTo>
                  <a:lnTo>
                    <a:pt x="13" y="11"/>
                  </a:lnTo>
                  <a:lnTo>
                    <a:pt x="9" y="13"/>
                  </a:lnTo>
                  <a:lnTo>
                    <a:pt x="5" y="11"/>
                  </a:lnTo>
                  <a:lnTo>
                    <a:pt x="0" y="7"/>
                  </a:lnTo>
                  <a:lnTo>
                    <a:pt x="2" y="5"/>
                  </a:lnTo>
                  <a:lnTo>
                    <a:pt x="3" y="4"/>
                  </a:lnTo>
                  <a:lnTo>
                    <a:pt x="3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3" name="Freeform 459"/>
            <p:cNvSpPr/>
            <p:nvPr/>
          </p:nvSpPr>
          <p:spPr bwMode="auto">
            <a:xfrm>
              <a:off x="3713" y="2477"/>
              <a:ext cx="82" cy="33"/>
            </a:xfrm>
            <a:custGeom>
              <a:avLst/>
              <a:gdLst>
                <a:gd name="T0" fmla="*/ 4 w 82"/>
                <a:gd name="T1" fmla="*/ 0 h 33"/>
                <a:gd name="T2" fmla="*/ 11 w 82"/>
                <a:gd name="T3" fmla="*/ 1 h 33"/>
                <a:gd name="T4" fmla="*/ 15 w 82"/>
                <a:gd name="T5" fmla="*/ 3 h 33"/>
                <a:gd name="T6" fmla="*/ 18 w 82"/>
                <a:gd name="T7" fmla="*/ 7 h 33"/>
                <a:gd name="T8" fmla="*/ 21 w 82"/>
                <a:gd name="T9" fmla="*/ 11 h 33"/>
                <a:gd name="T10" fmla="*/ 28 w 82"/>
                <a:gd name="T11" fmla="*/ 5 h 33"/>
                <a:gd name="T12" fmla="*/ 35 w 82"/>
                <a:gd name="T13" fmla="*/ 1 h 33"/>
                <a:gd name="T14" fmla="*/ 47 w 82"/>
                <a:gd name="T15" fmla="*/ 4 h 33"/>
                <a:gd name="T16" fmla="*/ 58 w 82"/>
                <a:gd name="T17" fmla="*/ 4 h 33"/>
                <a:gd name="T18" fmla="*/ 64 w 82"/>
                <a:gd name="T19" fmla="*/ 4 h 33"/>
                <a:gd name="T20" fmla="*/ 70 w 82"/>
                <a:gd name="T21" fmla="*/ 5 h 33"/>
                <a:gd name="T22" fmla="*/ 74 w 82"/>
                <a:gd name="T23" fmla="*/ 7 h 33"/>
                <a:gd name="T24" fmla="*/ 80 w 82"/>
                <a:gd name="T25" fmla="*/ 10 h 33"/>
                <a:gd name="T26" fmla="*/ 81 w 82"/>
                <a:gd name="T27" fmla="*/ 10 h 33"/>
                <a:gd name="T28" fmla="*/ 82 w 82"/>
                <a:gd name="T29" fmla="*/ 10 h 33"/>
                <a:gd name="T30" fmla="*/ 81 w 82"/>
                <a:gd name="T31" fmla="*/ 13 h 33"/>
                <a:gd name="T32" fmla="*/ 80 w 82"/>
                <a:gd name="T33" fmla="*/ 15 h 33"/>
                <a:gd name="T34" fmla="*/ 74 w 82"/>
                <a:gd name="T35" fmla="*/ 21 h 33"/>
                <a:gd name="T36" fmla="*/ 65 w 82"/>
                <a:gd name="T37" fmla="*/ 25 h 33"/>
                <a:gd name="T38" fmla="*/ 54 w 82"/>
                <a:gd name="T39" fmla="*/ 30 h 33"/>
                <a:gd name="T40" fmla="*/ 41 w 82"/>
                <a:gd name="T41" fmla="*/ 33 h 33"/>
                <a:gd name="T42" fmla="*/ 30 w 82"/>
                <a:gd name="T43" fmla="*/ 33 h 33"/>
                <a:gd name="T44" fmla="*/ 18 w 82"/>
                <a:gd name="T45" fmla="*/ 33 h 33"/>
                <a:gd name="T46" fmla="*/ 15 w 82"/>
                <a:gd name="T47" fmla="*/ 30 h 33"/>
                <a:gd name="T48" fmla="*/ 12 w 82"/>
                <a:gd name="T49" fmla="*/ 28 h 33"/>
                <a:gd name="T50" fmla="*/ 10 w 82"/>
                <a:gd name="T51" fmla="*/ 25 h 33"/>
                <a:gd name="T52" fmla="*/ 10 w 82"/>
                <a:gd name="T53" fmla="*/ 21 h 33"/>
                <a:gd name="T54" fmla="*/ 7 w 82"/>
                <a:gd name="T55" fmla="*/ 20 h 33"/>
                <a:gd name="T56" fmla="*/ 5 w 82"/>
                <a:gd name="T57" fmla="*/ 20 h 33"/>
                <a:gd name="T58" fmla="*/ 5 w 82"/>
                <a:gd name="T59" fmla="*/ 18 h 33"/>
                <a:gd name="T60" fmla="*/ 4 w 82"/>
                <a:gd name="T61" fmla="*/ 15 h 33"/>
                <a:gd name="T62" fmla="*/ 7 w 82"/>
                <a:gd name="T63" fmla="*/ 15 h 33"/>
                <a:gd name="T64" fmla="*/ 8 w 82"/>
                <a:gd name="T65" fmla="*/ 15 h 33"/>
                <a:gd name="T66" fmla="*/ 4 w 82"/>
                <a:gd name="T67" fmla="*/ 13 h 33"/>
                <a:gd name="T68" fmla="*/ 0 w 82"/>
                <a:gd name="T69" fmla="*/ 10 h 33"/>
                <a:gd name="T70" fmla="*/ 0 w 82"/>
                <a:gd name="T71" fmla="*/ 8 h 33"/>
                <a:gd name="T72" fmla="*/ 0 w 82"/>
                <a:gd name="T73" fmla="*/ 8 h 33"/>
                <a:gd name="T74" fmla="*/ 4 w 82"/>
                <a:gd name="T75" fmla="*/ 7 h 33"/>
                <a:gd name="T76" fmla="*/ 7 w 82"/>
                <a:gd name="T77" fmla="*/ 5 h 33"/>
                <a:gd name="T78" fmla="*/ 5 w 82"/>
                <a:gd name="T79" fmla="*/ 3 h 33"/>
                <a:gd name="T80" fmla="*/ 4 w 82"/>
                <a:gd name="T8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2" h="33">
                  <a:moveTo>
                    <a:pt x="4" y="0"/>
                  </a:moveTo>
                  <a:lnTo>
                    <a:pt x="11" y="1"/>
                  </a:lnTo>
                  <a:lnTo>
                    <a:pt x="15" y="3"/>
                  </a:lnTo>
                  <a:lnTo>
                    <a:pt x="18" y="7"/>
                  </a:lnTo>
                  <a:lnTo>
                    <a:pt x="21" y="11"/>
                  </a:lnTo>
                  <a:lnTo>
                    <a:pt x="28" y="5"/>
                  </a:lnTo>
                  <a:lnTo>
                    <a:pt x="35" y="1"/>
                  </a:lnTo>
                  <a:lnTo>
                    <a:pt x="47" y="4"/>
                  </a:lnTo>
                  <a:lnTo>
                    <a:pt x="58" y="4"/>
                  </a:lnTo>
                  <a:lnTo>
                    <a:pt x="64" y="4"/>
                  </a:lnTo>
                  <a:lnTo>
                    <a:pt x="70" y="5"/>
                  </a:lnTo>
                  <a:lnTo>
                    <a:pt x="74" y="7"/>
                  </a:lnTo>
                  <a:lnTo>
                    <a:pt x="80" y="10"/>
                  </a:lnTo>
                  <a:lnTo>
                    <a:pt x="81" y="10"/>
                  </a:lnTo>
                  <a:lnTo>
                    <a:pt x="82" y="10"/>
                  </a:lnTo>
                  <a:lnTo>
                    <a:pt x="81" y="13"/>
                  </a:lnTo>
                  <a:lnTo>
                    <a:pt x="80" y="15"/>
                  </a:lnTo>
                  <a:lnTo>
                    <a:pt x="74" y="21"/>
                  </a:lnTo>
                  <a:lnTo>
                    <a:pt x="65" y="25"/>
                  </a:lnTo>
                  <a:lnTo>
                    <a:pt x="54" y="30"/>
                  </a:lnTo>
                  <a:lnTo>
                    <a:pt x="41" y="33"/>
                  </a:lnTo>
                  <a:lnTo>
                    <a:pt x="30" y="33"/>
                  </a:lnTo>
                  <a:lnTo>
                    <a:pt x="18" y="33"/>
                  </a:lnTo>
                  <a:lnTo>
                    <a:pt x="15" y="30"/>
                  </a:lnTo>
                  <a:lnTo>
                    <a:pt x="12" y="28"/>
                  </a:lnTo>
                  <a:lnTo>
                    <a:pt x="10" y="25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18"/>
                  </a:lnTo>
                  <a:lnTo>
                    <a:pt x="4" y="15"/>
                  </a:lnTo>
                  <a:lnTo>
                    <a:pt x="7" y="15"/>
                  </a:lnTo>
                  <a:lnTo>
                    <a:pt x="8" y="15"/>
                  </a:lnTo>
                  <a:lnTo>
                    <a:pt x="4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7"/>
                  </a:lnTo>
                  <a:lnTo>
                    <a:pt x="7" y="5"/>
                  </a:lnTo>
                  <a:lnTo>
                    <a:pt x="5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4" name="Freeform 460"/>
            <p:cNvSpPr/>
            <p:nvPr/>
          </p:nvSpPr>
          <p:spPr bwMode="auto">
            <a:xfrm>
              <a:off x="3244" y="2485"/>
              <a:ext cx="26" cy="17"/>
            </a:xfrm>
            <a:custGeom>
              <a:avLst/>
              <a:gdLst>
                <a:gd name="T0" fmla="*/ 17 w 26"/>
                <a:gd name="T1" fmla="*/ 0 h 17"/>
                <a:gd name="T2" fmla="*/ 22 w 26"/>
                <a:gd name="T3" fmla="*/ 3 h 17"/>
                <a:gd name="T4" fmla="*/ 26 w 26"/>
                <a:gd name="T5" fmla="*/ 9 h 17"/>
                <a:gd name="T6" fmla="*/ 25 w 26"/>
                <a:gd name="T7" fmla="*/ 12 h 17"/>
                <a:gd name="T8" fmla="*/ 25 w 26"/>
                <a:gd name="T9" fmla="*/ 15 h 17"/>
                <a:gd name="T10" fmla="*/ 13 w 26"/>
                <a:gd name="T11" fmla="*/ 16 h 17"/>
                <a:gd name="T12" fmla="*/ 3 w 26"/>
                <a:gd name="T13" fmla="*/ 17 h 17"/>
                <a:gd name="T14" fmla="*/ 2 w 26"/>
                <a:gd name="T15" fmla="*/ 16 h 17"/>
                <a:gd name="T16" fmla="*/ 0 w 26"/>
                <a:gd name="T17" fmla="*/ 15 h 17"/>
                <a:gd name="T18" fmla="*/ 0 w 26"/>
                <a:gd name="T19" fmla="*/ 13 h 17"/>
                <a:gd name="T20" fmla="*/ 0 w 26"/>
                <a:gd name="T21" fmla="*/ 10 h 17"/>
                <a:gd name="T22" fmla="*/ 9 w 26"/>
                <a:gd name="T23" fmla="*/ 6 h 17"/>
                <a:gd name="T24" fmla="*/ 17 w 26"/>
                <a:gd name="T2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17">
                  <a:moveTo>
                    <a:pt x="17" y="0"/>
                  </a:moveTo>
                  <a:lnTo>
                    <a:pt x="22" y="3"/>
                  </a:lnTo>
                  <a:lnTo>
                    <a:pt x="26" y="9"/>
                  </a:lnTo>
                  <a:lnTo>
                    <a:pt x="25" y="12"/>
                  </a:lnTo>
                  <a:lnTo>
                    <a:pt x="25" y="15"/>
                  </a:lnTo>
                  <a:lnTo>
                    <a:pt x="13" y="16"/>
                  </a:lnTo>
                  <a:lnTo>
                    <a:pt x="3" y="17"/>
                  </a:lnTo>
                  <a:lnTo>
                    <a:pt x="2" y="16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9" y="6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5" name="Freeform 461"/>
            <p:cNvSpPr/>
            <p:nvPr/>
          </p:nvSpPr>
          <p:spPr bwMode="auto">
            <a:xfrm>
              <a:off x="3167" y="2487"/>
              <a:ext cx="52" cy="23"/>
            </a:xfrm>
            <a:custGeom>
              <a:avLst/>
              <a:gdLst>
                <a:gd name="T0" fmla="*/ 17 w 52"/>
                <a:gd name="T1" fmla="*/ 0 h 23"/>
                <a:gd name="T2" fmla="*/ 26 w 52"/>
                <a:gd name="T3" fmla="*/ 1 h 23"/>
                <a:gd name="T4" fmla="*/ 35 w 52"/>
                <a:gd name="T5" fmla="*/ 4 h 23"/>
                <a:gd name="T6" fmla="*/ 43 w 52"/>
                <a:gd name="T7" fmla="*/ 13 h 23"/>
                <a:gd name="T8" fmla="*/ 52 w 52"/>
                <a:gd name="T9" fmla="*/ 18 h 23"/>
                <a:gd name="T10" fmla="*/ 50 w 52"/>
                <a:gd name="T11" fmla="*/ 20 h 23"/>
                <a:gd name="T12" fmla="*/ 50 w 52"/>
                <a:gd name="T13" fmla="*/ 21 h 23"/>
                <a:gd name="T14" fmla="*/ 49 w 52"/>
                <a:gd name="T15" fmla="*/ 21 h 23"/>
                <a:gd name="T16" fmla="*/ 47 w 52"/>
                <a:gd name="T17" fmla="*/ 21 h 23"/>
                <a:gd name="T18" fmla="*/ 35 w 52"/>
                <a:gd name="T19" fmla="*/ 18 h 23"/>
                <a:gd name="T20" fmla="*/ 19 w 52"/>
                <a:gd name="T21" fmla="*/ 15 h 23"/>
                <a:gd name="T22" fmla="*/ 15 w 52"/>
                <a:gd name="T23" fmla="*/ 18 h 23"/>
                <a:gd name="T24" fmla="*/ 12 w 52"/>
                <a:gd name="T25" fmla="*/ 20 h 23"/>
                <a:gd name="T26" fmla="*/ 7 w 52"/>
                <a:gd name="T27" fmla="*/ 23 h 23"/>
                <a:gd name="T28" fmla="*/ 0 w 52"/>
                <a:gd name="T29" fmla="*/ 23 h 23"/>
                <a:gd name="T30" fmla="*/ 7 w 52"/>
                <a:gd name="T31" fmla="*/ 11 h 23"/>
                <a:gd name="T32" fmla="*/ 17 w 52"/>
                <a:gd name="T3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23">
                  <a:moveTo>
                    <a:pt x="17" y="0"/>
                  </a:moveTo>
                  <a:lnTo>
                    <a:pt x="26" y="1"/>
                  </a:lnTo>
                  <a:lnTo>
                    <a:pt x="35" y="4"/>
                  </a:lnTo>
                  <a:lnTo>
                    <a:pt x="43" y="13"/>
                  </a:lnTo>
                  <a:lnTo>
                    <a:pt x="52" y="18"/>
                  </a:lnTo>
                  <a:lnTo>
                    <a:pt x="50" y="20"/>
                  </a:lnTo>
                  <a:lnTo>
                    <a:pt x="50" y="21"/>
                  </a:lnTo>
                  <a:lnTo>
                    <a:pt x="49" y="21"/>
                  </a:lnTo>
                  <a:lnTo>
                    <a:pt x="47" y="21"/>
                  </a:lnTo>
                  <a:lnTo>
                    <a:pt x="35" y="18"/>
                  </a:lnTo>
                  <a:lnTo>
                    <a:pt x="19" y="15"/>
                  </a:lnTo>
                  <a:lnTo>
                    <a:pt x="15" y="18"/>
                  </a:lnTo>
                  <a:lnTo>
                    <a:pt x="12" y="20"/>
                  </a:lnTo>
                  <a:lnTo>
                    <a:pt x="7" y="23"/>
                  </a:lnTo>
                  <a:lnTo>
                    <a:pt x="0" y="23"/>
                  </a:lnTo>
                  <a:lnTo>
                    <a:pt x="7" y="11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6" name="Freeform 462"/>
            <p:cNvSpPr/>
            <p:nvPr/>
          </p:nvSpPr>
          <p:spPr bwMode="auto">
            <a:xfrm>
              <a:off x="3864" y="2567"/>
              <a:ext cx="14" cy="10"/>
            </a:xfrm>
            <a:custGeom>
              <a:avLst/>
              <a:gdLst>
                <a:gd name="T0" fmla="*/ 0 w 14"/>
                <a:gd name="T1" fmla="*/ 0 h 10"/>
                <a:gd name="T2" fmla="*/ 7 w 14"/>
                <a:gd name="T3" fmla="*/ 1 h 10"/>
                <a:gd name="T4" fmla="*/ 13 w 14"/>
                <a:gd name="T5" fmla="*/ 3 h 10"/>
                <a:gd name="T6" fmla="*/ 14 w 14"/>
                <a:gd name="T7" fmla="*/ 5 h 10"/>
                <a:gd name="T8" fmla="*/ 14 w 14"/>
                <a:gd name="T9" fmla="*/ 7 h 10"/>
                <a:gd name="T10" fmla="*/ 14 w 14"/>
                <a:gd name="T11" fmla="*/ 8 h 10"/>
                <a:gd name="T12" fmla="*/ 14 w 14"/>
                <a:gd name="T13" fmla="*/ 10 h 10"/>
                <a:gd name="T14" fmla="*/ 14 w 14"/>
                <a:gd name="T15" fmla="*/ 10 h 10"/>
                <a:gd name="T16" fmla="*/ 13 w 14"/>
                <a:gd name="T17" fmla="*/ 10 h 10"/>
                <a:gd name="T18" fmla="*/ 4 w 14"/>
                <a:gd name="T19" fmla="*/ 5 h 10"/>
                <a:gd name="T20" fmla="*/ 0 w 14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0">
                  <a:moveTo>
                    <a:pt x="0" y="0"/>
                  </a:moveTo>
                  <a:lnTo>
                    <a:pt x="7" y="1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0"/>
                  </a:lnTo>
                  <a:lnTo>
                    <a:pt x="4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7" name="Freeform 463"/>
            <p:cNvSpPr/>
            <p:nvPr/>
          </p:nvSpPr>
          <p:spPr bwMode="auto">
            <a:xfrm>
              <a:off x="2655" y="2577"/>
              <a:ext cx="17" cy="18"/>
            </a:xfrm>
            <a:custGeom>
              <a:avLst/>
              <a:gdLst>
                <a:gd name="T0" fmla="*/ 4 w 17"/>
                <a:gd name="T1" fmla="*/ 0 h 18"/>
                <a:gd name="T2" fmla="*/ 5 w 17"/>
                <a:gd name="T3" fmla="*/ 1 h 18"/>
                <a:gd name="T4" fmla="*/ 5 w 17"/>
                <a:gd name="T5" fmla="*/ 4 h 18"/>
                <a:gd name="T6" fmla="*/ 11 w 17"/>
                <a:gd name="T7" fmla="*/ 3 h 18"/>
                <a:gd name="T8" fmla="*/ 17 w 17"/>
                <a:gd name="T9" fmla="*/ 3 h 18"/>
                <a:gd name="T10" fmla="*/ 17 w 17"/>
                <a:gd name="T11" fmla="*/ 5 h 18"/>
                <a:gd name="T12" fmla="*/ 17 w 17"/>
                <a:gd name="T13" fmla="*/ 8 h 18"/>
                <a:gd name="T14" fmla="*/ 15 w 17"/>
                <a:gd name="T15" fmla="*/ 10 h 18"/>
                <a:gd name="T16" fmla="*/ 14 w 17"/>
                <a:gd name="T17" fmla="*/ 13 h 18"/>
                <a:gd name="T18" fmla="*/ 10 w 17"/>
                <a:gd name="T19" fmla="*/ 14 h 18"/>
                <a:gd name="T20" fmla="*/ 5 w 17"/>
                <a:gd name="T21" fmla="*/ 18 h 18"/>
                <a:gd name="T22" fmla="*/ 4 w 17"/>
                <a:gd name="T23" fmla="*/ 17 h 18"/>
                <a:gd name="T24" fmla="*/ 3 w 17"/>
                <a:gd name="T25" fmla="*/ 17 h 18"/>
                <a:gd name="T26" fmla="*/ 1 w 17"/>
                <a:gd name="T27" fmla="*/ 10 h 18"/>
                <a:gd name="T28" fmla="*/ 0 w 17"/>
                <a:gd name="T29" fmla="*/ 4 h 18"/>
                <a:gd name="T30" fmla="*/ 3 w 17"/>
                <a:gd name="T31" fmla="*/ 1 h 18"/>
                <a:gd name="T32" fmla="*/ 4 w 17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18">
                  <a:moveTo>
                    <a:pt x="4" y="0"/>
                  </a:moveTo>
                  <a:lnTo>
                    <a:pt x="5" y="1"/>
                  </a:lnTo>
                  <a:lnTo>
                    <a:pt x="5" y="4"/>
                  </a:lnTo>
                  <a:lnTo>
                    <a:pt x="11" y="3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5" y="10"/>
                  </a:lnTo>
                  <a:lnTo>
                    <a:pt x="14" y="13"/>
                  </a:lnTo>
                  <a:lnTo>
                    <a:pt x="10" y="14"/>
                  </a:lnTo>
                  <a:lnTo>
                    <a:pt x="5" y="18"/>
                  </a:lnTo>
                  <a:lnTo>
                    <a:pt x="4" y="17"/>
                  </a:lnTo>
                  <a:lnTo>
                    <a:pt x="3" y="17"/>
                  </a:lnTo>
                  <a:lnTo>
                    <a:pt x="1" y="10"/>
                  </a:lnTo>
                  <a:lnTo>
                    <a:pt x="0" y="4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8" name="Freeform 464"/>
            <p:cNvSpPr/>
            <p:nvPr/>
          </p:nvSpPr>
          <p:spPr bwMode="auto">
            <a:xfrm>
              <a:off x="3845" y="2580"/>
              <a:ext cx="70" cy="91"/>
            </a:xfrm>
            <a:custGeom>
              <a:avLst/>
              <a:gdLst>
                <a:gd name="T0" fmla="*/ 70 w 70"/>
                <a:gd name="T1" fmla="*/ 55 h 91"/>
                <a:gd name="T2" fmla="*/ 70 w 70"/>
                <a:gd name="T3" fmla="*/ 60 h 91"/>
                <a:gd name="T4" fmla="*/ 70 w 70"/>
                <a:gd name="T5" fmla="*/ 65 h 91"/>
                <a:gd name="T6" fmla="*/ 66 w 70"/>
                <a:gd name="T7" fmla="*/ 65 h 91"/>
                <a:gd name="T8" fmla="*/ 62 w 70"/>
                <a:gd name="T9" fmla="*/ 67 h 91"/>
                <a:gd name="T10" fmla="*/ 63 w 70"/>
                <a:gd name="T11" fmla="*/ 68 h 91"/>
                <a:gd name="T12" fmla="*/ 65 w 70"/>
                <a:gd name="T13" fmla="*/ 71 h 91"/>
                <a:gd name="T14" fmla="*/ 68 w 70"/>
                <a:gd name="T15" fmla="*/ 72 h 91"/>
                <a:gd name="T16" fmla="*/ 69 w 70"/>
                <a:gd name="T17" fmla="*/ 75 h 91"/>
                <a:gd name="T18" fmla="*/ 69 w 70"/>
                <a:gd name="T19" fmla="*/ 77 h 91"/>
                <a:gd name="T20" fmla="*/ 69 w 70"/>
                <a:gd name="T21" fmla="*/ 77 h 91"/>
                <a:gd name="T22" fmla="*/ 49 w 70"/>
                <a:gd name="T23" fmla="*/ 78 h 91"/>
                <a:gd name="T24" fmla="*/ 32 w 70"/>
                <a:gd name="T25" fmla="*/ 81 h 91"/>
                <a:gd name="T26" fmla="*/ 15 w 70"/>
                <a:gd name="T27" fmla="*/ 87 h 91"/>
                <a:gd name="T28" fmla="*/ 0 w 70"/>
                <a:gd name="T29" fmla="*/ 91 h 91"/>
                <a:gd name="T30" fmla="*/ 0 w 70"/>
                <a:gd name="T31" fmla="*/ 91 h 91"/>
                <a:gd name="T32" fmla="*/ 0 w 70"/>
                <a:gd name="T33" fmla="*/ 89 h 91"/>
                <a:gd name="T34" fmla="*/ 0 w 70"/>
                <a:gd name="T35" fmla="*/ 88 h 91"/>
                <a:gd name="T36" fmla="*/ 2 w 70"/>
                <a:gd name="T37" fmla="*/ 85 h 91"/>
                <a:gd name="T38" fmla="*/ 12 w 70"/>
                <a:gd name="T39" fmla="*/ 80 h 91"/>
                <a:gd name="T40" fmla="*/ 25 w 70"/>
                <a:gd name="T41" fmla="*/ 72 h 91"/>
                <a:gd name="T42" fmla="*/ 16 w 70"/>
                <a:gd name="T43" fmla="*/ 71 h 91"/>
                <a:gd name="T44" fmla="*/ 9 w 70"/>
                <a:gd name="T45" fmla="*/ 67 h 91"/>
                <a:gd name="T46" fmla="*/ 12 w 70"/>
                <a:gd name="T47" fmla="*/ 58 h 91"/>
                <a:gd name="T48" fmla="*/ 13 w 70"/>
                <a:gd name="T49" fmla="*/ 51 h 91"/>
                <a:gd name="T50" fmla="*/ 22 w 70"/>
                <a:gd name="T51" fmla="*/ 51 h 91"/>
                <a:gd name="T52" fmla="*/ 30 w 70"/>
                <a:gd name="T53" fmla="*/ 51 h 91"/>
                <a:gd name="T54" fmla="*/ 26 w 70"/>
                <a:gd name="T55" fmla="*/ 37 h 91"/>
                <a:gd name="T56" fmla="*/ 19 w 70"/>
                <a:gd name="T57" fmla="*/ 25 h 91"/>
                <a:gd name="T58" fmla="*/ 10 w 70"/>
                <a:gd name="T59" fmla="*/ 12 h 91"/>
                <a:gd name="T60" fmla="*/ 5 w 70"/>
                <a:gd name="T61" fmla="*/ 1 h 91"/>
                <a:gd name="T62" fmla="*/ 5 w 70"/>
                <a:gd name="T63" fmla="*/ 0 h 91"/>
                <a:gd name="T64" fmla="*/ 5 w 70"/>
                <a:gd name="T65" fmla="*/ 0 h 91"/>
                <a:gd name="T66" fmla="*/ 9 w 70"/>
                <a:gd name="T67" fmla="*/ 0 h 91"/>
                <a:gd name="T68" fmla="*/ 15 w 70"/>
                <a:gd name="T69" fmla="*/ 0 h 91"/>
                <a:gd name="T70" fmla="*/ 15 w 70"/>
                <a:gd name="T71" fmla="*/ 4 h 91"/>
                <a:gd name="T72" fmla="*/ 15 w 70"/>
                <a:gd name="T73" fmla="*/ 8 h 91"/>
                <a:gd name="T74" fmla="*/ 16 w 70"/>
                <a:gd name="T75" fmla="*/ 8 h 91"/>
                <a:gd name="T76" fmla="*/ 19 w 70"/>
                <a:gd name="T77" fmla="*/ 8 h 91"/>
                <a:gd name="T78" fmla="*/ 23 w 70"/>
                <a:gd name="T79" fmla="*/ 5 h 91"/>
                <a:gd name="T80" fmla="*/ 26 w 70"/>
                <a:gd name="T81" fmla="*/ 2 h 91"/>
                <a:gd name="T82" fmla="*/ 32 w 70"/>
                <a:gd name="T83" fmla="*/ 1 h 91"/>
                <a:gd name="T84" fmla="*/ 38 w 70"/>
                <a:gd name="T85" fmla="*/ 1 h 91"/>
                <a:gd name="T86" fmla="*/ 39 w 70"/>
                <a:gd name="T87" fmla="*/ 8 h 91"/>
                <a:gd name="T88" fmla="*/ 40 w 70"/>
                <a:gd name="T89" fmla="*/ 15 h 91"/>
                <a:gd name="T90" fmla="*/ 42 w 70"/>
                <a:gd name="T91" fmla="*/ 24 h 91"/>
                <a:gd name="T92" fmla="*/ 46 w 70"/>
                <a:gd name="T93" fmla="*/ 31 h 91"/>
                <a:gd name="T94" fmla="*/ 49 w 70"/>
                <a:gd name="T95" fmla="*/ 38 h 91"/>
                <a:gd name="T96" fmla="*/ 53 w 70"/>
                <a:gd name="T97" fmla="*/ 45 h 91"/>
                <a:gd name="T98" fmla="*/ 58 w 70"/>
                <a:gd name="T99" fmla="*/ 51 h 91"/>
                <a:gd name="T100" fmla="*/ 62 w 70"/>
                <a:gd name="T101" fmla="*/ 55 h 91"/>
                <a:gd name="T102" fmla="*/ 66 w 70"/>
                <a:gd name="T103" fmla="*/ 55 h 91"/>
                <a:gd name="T104" fmla="*/ 70 w 70"/>
                <a:gd name="T105" fmla="*/ 5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0" h="91">
                  <a:moveTo>
                    <a:pt x="70" y="55"/>
                  </a:moveTo>
                  <a:lnTo>
                    <a:pt x="70" y="60"/>
                  </a:lnTo>
                  <a:lnTo>
                    <a:pt x="70" y="65"/>
                  </a:lnTo>
                  <a:lnTo>
                    <a:pt x="66" y="65"/>
                  </a:lnTo>
                  <a:lnTo>
                    <a:pt x="62" y="67"/>
                  </a:lnTo>
                  <a:lnTo>
                    <a:pt x="63" y="68"/>
                  </a:lnTo>
                  <a:lnTo>
                    <a:pt x="65" y="71"/>
                  </a:lnTo>
                  <a:lnTo>
                    <a:pt x="68" y="72"/>
                  </a:lnTo>
                  <a:lnTo>
                    <a:pt x="69" y="75"/>
                  </a:lnTo>
                  <a:lnTo>
                    <a:pt x="69" y="77"/>
                  </a:lnTo>
                  <a:lnTo>
                    <a:pt x="69" y="77"/>
                  </a:lnTo>
                  <a:lnTo>
                    <a:pt x="49" y="78"/>
                  </a:lnTo>
                  <a:lnTo>
                    <a:pt x="32" y="81"/>
                  </a:lnTo>
                  <a:lnTo>
                    <a:pt x="15" y="87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0" y="89"/>
                  </a:lnTo>
                  <a:lnTo>
                    <a:pt x="0" y="88"/>
                  </a:lnTo>
                  <a:lnTo>
                    <a:pt x="2" y="85"/>
                  </a:lnTo>
                  <a:lnTo>
                    <a:pt x="12" y="80"/>
                  </a:lnTo>
                  <a:lnTo>
                    <a:pt x="25" y="72"/>
                  </a:lnTo>
                  <a:lnTo>
                    <a:pt x="16" y="71"/>
                  </a:lnTo>
                  <a:lnTo>
                    <a:pt x="9" y="67"/>
                  </a:lnTo>
                  <a:lnTo>
                    <a:pt x="12" y="58"/>
                  </a:lnTo>
                  <a:lnTo>
                    <a:pt x="13" y="51"/>
                  </a:lnTo>
                  <a:lnTo>
                    <a:pt x="22" y="51"/>
                  </a:lnTo>
                  <a:lnTo>
                    <a:pt x="30" y="51"/>
                  </a:lnTo>
                  <a:lnTo>
                    <a:pt x="26" y="37"/>
                  </a:lnTo>
                  <a:lnTo>
                    <a:pt x="19" y="25"/>
                  </a:lnTo>
                  <a:lnTo>
                    <a:pt x="10" y="12"/>
                  </a:lnTo>
                  <a:lnTo>
                    <a:pt x="5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15" y="0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6" y="8"/>
                  </a:lnTo>
                  <a:lnTo>
                    <a:pt x="19" y="8"/>
                  </a:lnTo>
                  <a:lnTo>
                    <a:pt x="23" y="5"/>
                  </a:lnTo>
                  <a:lnTo>
                    <a:pt x="26" y="2"/>
                  </a:lnTo>
                  <a:lnTo>
                    <a:pt x="32" y="1"/>
                  </a:lnTo>
                  <a:lnTo>
                    <a:pt x="38" y="1"/>
                  </a:lnTo>
                  <a:lnTo>
                    <a:pt x="39" y="8"/>
                  </a:lnTo>
                  <a:lnTo>
                    <a:pt x="40" y="15"/>
                  </a:lnTo>
                  <a:lnTo>
                    <a:pt x="42" y="24"/>
                  </a:lnTo>
                  <a:lnTo>
                    <a:pt x="46" y="31"/>
                  </a:lnTo>
                  <a:lnTo>
                    <a:pt x="49" y="38"/>
                  </a:lnTo>
                  <a:lnTo>
                    <a:pt x="53" y="45"/>
                  </a:lnTo>
                  <a:lnTo>
                    <a:pt x="58" y="51"/>
                  </a:lnTo>
                  <a:lnTo>
                    <a:pt x="62" y="55"/>
                  </a:lnTo>
                  <a:lnTo>
                    <a:pt x="66" y="55"/>
                  </a:lnTo>
                  <a:lnTo>
                    <a:pt x="70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9" name="Freeform 465"/>
            <p:cNvSpPr/>
            <p:nvPr/>
          </p:nvSpPr>
          <p:spPr bwMode="auto">
            <a:xfrm>
              <a:off x="2359" y="2610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0 h 4"/>
                <a:gd name="T4" fmla="*/ 9 w 9"/>
                <a:gd name="T5" fmla="*/ 0 h 4"/>
                <a:gd name="T6" fmla="*/ 7 w 9"/>
                <a:gd name="T7" fmla="*/ 1 h 4"/>
                <a:gd name="T8" fmla="*/ 7 w 9"/>
                <a:gd name="T9" fmla="*/ 2 h 4"/>
                <a:gd name="T10" fmla="*/ 6 w 9"/>
                <a:gd name="T11" fmla="*/ 2 h 4"/>
                <a:gd name="T12" fmla="*/ 4 w 9"/>
                <a:gd name="T13" fmla="*/ 2 h 4"/>
                <a:gd name="T14" fmla="*/ 2 w 9"/>
                <a:gd name="T15" fmla="*/ 4 h 4"/>
                <a:gd name="T16" fmla="*/ 0 w 9"/>
                <a:gd name="T17" fmla="*/ 4 h 4"/>
                <a:gd name="T18" fmla="*/ 0 w 9"/>
                <a:gd name="T19" fmla="*/ 2 h 4"/>
                <a:gd name="T20" fmla="*/ 0 w 9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4" y="0"/>
                  </a:lnTo>
                  <a:lnTo>
                    <a:pt x="9" y="0"/>
                  </a:lnTo>
                  <a:lnTo>
                    <a:pt x="7" y="1"/>
                  </a:lnTo>
                  <a:lnTo>
                    <a:pt x="7" y="2"/>
                  </a:lnTo>
                  <a:lnTo>
                    <a:pt x="6" y="2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0" name="Freeform 466"/>
            <p:cNvSpPr/>
            <p:nvPr/>
          </p:nvSpPr>
          <p:spPr bwMode="auto">
            <a:xfrm>
              <a:off x="3798" y="2611"/>
              <a:ext cx="49" cy="40"/>
            </a:xfrm>
            <a:custGeom>
              <a:avLst/>
              <a:gdLst>
                <a:gd name="T0" fmla="*/ 23 w 49"/>
                <a:gd name="T1" fmla="*/ 0 h 40"/>
                <a:gd name="T2" fmla="*/ 36 w 49"/>
                <a:gd name="T3" fmla="*/ 1 h 40"/>
                <a:gd name="T4" fmla="*/ 49 w 49"/>
                <a:gd name="T5" fmla="*/ 1 h 40"/>
                <a:gd name="T6" fmla="*/ 49 w 49"/>
                <a:gd name="T7" fmla="*/ 3 h 40"/>
                <a:gd name="T8" fmla="*/ 49 w 49"/>
                <a:gd name="T9" fmla="*/ 3 h 40"/>
                <a:gd name="T10" fmla="*/ 45 w 49"/>
                <a:gd name="T11" fmla="*/ 14 h 40"/>
                <a:gd name="T12" fmla="*/ 42 w 49"/>
                <a:gd name="T13" fmla="*/ 27 h 40"/>
                <a:gd name="T14" fmla="*/ 35 w 49"/>
                <a:gd name="T15" fmla="*/ 31 h 40"/>
                <a:gd name="T16" fmla="*/ 25 w 49"/>
                <a:gd name="T17" fmla="*/ 36 h 40"/>
                <a:gd name="T18" fmla="*/ 20 w 49"/>
                <a:gd name="T19" fmla="*/ 39 h 40"/>
                <a:gd name="T20" fmla="*/ 15 w 49"/>
                <a:gd name="T21" fmla="*/ 40 h 40"/>
                <a:gd name="T22" fmla="*/ 10 w 49"/>
                <a:gd name="T23" fmla="*/ 40 h 40"/>
                <a:gd name="T24" fmla="*/ 6 w 49"/>
                <a:gd name="T25" fmla="*/ 40 h 40"/>
                <a:gd name="T26" fmla="*/ 3 w 49"/>
                <a:gd name="T27" fmla="*/ 39 h 40"/>
                <a:gd name="T28" fmla="*/ 0 w 49"/>
                <a:gd name="T29" fmla="*/ 37 h 40"/>
                <a:gd name="T30" fmla="*/ 5 w 49"/>
                <a:gd name="T31" fmla="*/ 23 h 40"/>
                <a:gd name="T32" fmla="*/ 10 w 49"/>
                <a:gd name="T33" fmla="*/ 9 h 40"/>
                <a:gd name="T34" fmla="*/ 17 w 49"/>
                <a:gd name="T35" fmla="*/ 6 h 40"/>
                <a:gd name="T36" fmla="*/ 23 w 49"/>
                <a:gd name="T3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" h="40">
                  <a:moveTo>
                    <a:pt x="23" y="0"/>
                  </a:moveTo>
                  <a:lnTo>
                    <a:pt x="36" y="1"/>
                  </a:lnTo>
                  <a:lnTo>
                    <a:pt x="49" y="1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45" y="14"/>
                  </a:lnTo>
                  <a:lnTo>
                    <a:pt x="42" y="27"/>
                  </a:lnTo>
                  <a:lnTo>
                    <a:pt x="35" y="31"/>
                  </a:lnTo>
                  <a:lnTo>
                    <a:pt x="25" y="36"/>
                  </a:lnTo>
                  <a:lnTo>
                    <a:pt x="20" y="39"/>
                  </a:lnTo>
                  <a:lnTo>
                    <a:pt x="15" y="40"/>
                  </a:lnTo>
                  <a:lnTo>
                    <a:pt x="10" y="40"/>
                  </a:lnTo>
                  <a:lnTo>
                    <a:pt x="6" y="40"/>
                  </a:lnTo>
                  <a:lnTo>
                    <a:pt x="3" y="39"/>
                  </a:lnTo>
                  <a:lnTo>
                    <a:pt x="0" y="37"/>
                  </a:lnTo>
                  <a:lnTo>
                    <a:pt x="5" y="23"/>
                  </a:lnTo>
                  <a:lnTo>
                    <a:pt x="10" y="9"/>
                  </a:lnTo>
                  <a:lnTo>
                    <a:pt x="17" y="6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1" name="Freeform 467"/>
            <p:cNvSpPr/>
            <p:nvPr/>
          </p:nvSpPr>
          <p:spPr bwMode="auto">
            <a:xfrm>
              <a:off x="2643" y="2620"/>
              <a:ext cx="12" cy="18"/>
            </a:xfrm>
            <a:custGeom>
              <a:avLst/>
              <a:gdLst>
                <a:gd name="T0" fmla="*/ 7 w 12"/>
                <a:gd name="T1" fmla="*/ 0 h 18"/>
                <a:gd name="T2" fmla="*/ 10 w 12"/>
                <a:gd name="T3" fmla="*/ 0 h 18"/>
                <a:gd name="T4" fmla="*/ 12 w 12"/>
                <a:gd name="T5" fmla="*/ 0 h 18"/>
                <a:gd name="T6" fmla="*/ 10 w 12"/>
                <a:gd name="T7" fmla="*/ 5 h 18"/>
                <a:gd name="T8" fmla="*/ 9 w 12"/>
                <a:gd name="T9" fmla="*/ 10 h 18"/>
                <a:gd name="T10" fmla="*/ 6 w 12"/>
                <a:gd name="T11" fmla="*/ 14 h 18"/>
                <a:gd name="T12" fmla="*/ 3 w 12"/>
                <a:gd name="T13" fmla="*/ 18 h 18"/>
                <a:gd name="T14" fmla="*/ 2 w 12"/>
                <a:gd name="T15" fmla="*/ 17 h 18"/>
                <a:gd name="T16" fmla="*/ 0 w 12"/>
                <a:gd name="T17" fmla="*/ 17 h 18"/>
                <a:gd name="T18" fmla="*/ 0 w 12"/>
                <a:gd name="T19" fmla="*/ 12 h 18"/>
                <a:gd name="T20" fmla="*/ 0 w 12"/>
                <a:gd name="T21" fmla="*/ 7 h 18"/>
                <a:gd name="T22" fmla="*/ 3 w 12"/>
                <a:gd name="T23" fmla="*/ 4 h 18"/>
                <a:gd name="T24" fmla="*/ 7 w 12"/>
                <a:gd name="T2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18">
                  <a:moveTo>
                    <a:pt x="7" y="0"/>
                  </a:moveTo>
                  <a:lnTo>
                    <a:pt x="10" y="0"/>
                  </a:lnTo>
                  <a:lnTo>
                    <a:pt x="12" y="0"/>
                  </a:lnTo>
                  <a:lnTo>
                    <a:pt x="10" y="5"/>
                  </a:lnTo>
                  <a:lnTo>
                    <a:pt x="9" y="10"/>
                  </a:lnTo>
                  <a:lnTo>
                    <a:pt x="6" y="14"/>
                  </a:lnTo>
                  <a:lnTo>
                    <a:pt x="3" y="18"/>
                  </a:lnTo>
                  <a:lnTo>
                    <a:pt x="2" y="17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0" y="7"/>
                  </a:lnTo>
                  <a:lnTo>
                    <a:pt x="3" y="4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2" name="Freeform 468"/>
            <p:cNvSpPr/>
            <p:nvPr/>
          </p:nvSpPr>
          <p:spPr bwMode="auto">
            <a:xfrm>
              <a:off x="3317" y="2654"/>
              <a:ext cx="63" cy="57"/>
            </a:xfrm>
            <a:custGeom>
              <a:avLst/>
              <a:gdLst>
                <a:gd name="T0" fmla="*/ 36 w 63"/>
                <a:gd name="T1" fmla="*/ 0 h 57"/>
                <a:gd name="T2" fmla="*/ 39 w 63"/>
                <a:gd name="T3" fmla="*/ 3 h 57"/>
                <a:gd name="T4" fmla="*/ 39 w 63"/>
                <a:gd name="T5" fmla="*/ 6 h 57"/>
                <a:gd name="T6" fmla="*/ 39 w 63"/>
                <a:gd name="T7" fmla="*/ 7 h 57"/>
                <a:gd name="T8" fmla="*/ 37 w 63"/>
                <a:gd name="T9" fmla="*/ 10 h 57"/>
                <a:gd name="T10" fmla="*/ 34 w 63"/>
                <a:gd name="T11" fmla="*/ 14 h 57"/>
                <a:gd name="T12" fmla="*/ 30 w 63"/>
                <a:gd name="T13" fmla="*/ 17 h 57"/>
                <a:gd name="T14" fmla="*/ 34 w 63"/>
                <a:gd name="T15" fmla="*/ 17 h 57"/>
                <a:gd name="T16" fmla="*/ 37 w 63"/>
                <a:gd name="T17" fmla="*/ 17 h 57"/>
                <a:gd name="T18" fmla="*/ 37 w 63"/>
                <a:gd name="T19" fmla="*/ 21 h 57"/>
                <a:gd name="T20" fmla="*/ 37 w 63"/>
                <a:gd name="T21" fmla="*/ 25 h 57"/>
                <a:gd name="T22" fmla="*/ 40 w 63"/>
                <a:gd name="T23" fmla="*/ 24 h 57"/>
                <a:gd name="T24" fmla="*/ 43 w 63"/>
                <a:gd name="T25" fmla="*/ 21 h 57"/>
                <a:gd name="T26" fmla="*/ 47 w 63"/>
                <a:gd name="T27" fmla="*/ 20 h 57"/>
                <a:gd name="T28" fmla="*/ 53 w 63"/>
                <a:gd name="T29" fmla="*/ 18 h 57"/>
                <a:gd name="T30" fmla="*/ 57 w 63"/>
                <a:gd name="T31" fmla="*/ 20 h 57"/>
                <a:gd name="T32" fmla="*/ 63 w 63"/>
                <a:gd name="T33" fmla="*/ 21 h 57"/>
                <a:gd name="T34" fmla="*/ 59 w 63"/>
                <a:gd name="T35" fmla="*/ 38 h 57"/>
                <a:gd name="T36" fmla="*/ 56 w 63"/>
                <a:gd name="T37" fmla="*/ 57 h 57"/>
                <a:gd name="T38" fmla="*/ 50 w 63"/>
                <a:gd name="T39" fmla="*/ 57 h 57"/>
                <a:gd name="T40" fmla="*/ 44 w 63"/>
                <a:gd name="T41" fmla="*/ 57 h 57"/>
                <a:gd name="T42" fmla="*/ 43 w 63"/>
                <a:gd name="T43" fmla="*/ 57 h 57"/>
                <a:gd name="T44" fmla="*/ 40 w 63"/>
                <a:gd name="T45" fmla="*/ 55 h 57"/>
                <a:gd name="T46" fmla="*/ 40 w 63"/>
                <a:gd name="T47" fmla="*/ 51 h 57"/>
                <a:gd name="T48" fmla="*/ 39 w 63"/>
                <a:gd name="T49" fmla="*/ 48 h 57"/>
                <a:gd name="T50" fmla="*/ 37 w 63"/>
                <a:gd name="T51" fmla="*/ 50 h 57"/>
                <a:gd name="T52" fmla="*/ 34 w 63"/>
                <a:gd name="T53" fmla="*/ 51 h 57"/>
                <a:gd name="T54" fmla="*/ 32 w 63"/>
                <a:gd name="T55" fmla="*/ 55 h 57"/>
                <a:gd name="T56" fmla="*/ 27 w 63"/>
                <a:gd name="T57" fmla="*/ 57 h 57"/>
                <a:gd name="T58" fmla="*/ 24 w 63"/>
                <a:gd name="T59" fmla="*/ 51 h 57"/>
                <a:gd name="T60" fmla="*/ 22 w 63"/>
                <a:gd name="T61" fmla="*/ 45 h 57"/>
                <a:gd name="T62" fmla="*/ 12 w 63"/>
                <a:gd name="T63" fmla="*/ 45 h 57"/>
                <a:gd name="T64" fmla="*/ 2 w 63"/>
                <a:gd name="T65" fmla="*/ 47 h 57"/>
                <a:gd name="T66" fmla="*/ 0 w 63"/>
                <a:gd name="T67" fmla="*/ 41 h 57"/>
                <a:gd name="T68" fmla="*/ 0 w 63"/>
                <a:gd name="T69" fmla="*/ 37 h 57"/>
                <a:gd name="T70" fmla="*/ 9 w 63"/>
                <a:gd name="T71" fmla="*/ 30 h 57"/>
                <a:gd name="T72" fmla="*/ 20 w 63"/>
                <a:gd name="T73" fmla="*/ 20 h 57"/>
                <a:gd name="T74" fmla="*/ 30 w 63"/>
                <a:gd name="T75" fmla="*/ 10 h 57"/>
                <a:gd name="T76" fmla="*/ 36 w 63"/>
                <a:gd name="T7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" h="57">
                  <a:moveTo>
                    <a:pt x="36" y="0"/>
                  </a:moveTo>
                  <a:lnTo>
                    <a:pt x="39" y="3"/>
                  </a:lnTo>
                  <a:lnTo>
                    <a:pt x="39" y="6"/>
                  </a:lnTo>
                  <a:lnTo>
                    <a:pt x="39" y="7"/>
                  </a:lnTo>
                  <a:lnTo>
                    <a:pt x="37" y="10"/>
                  </a:lnTo>
                  <a:lnTo>
                    <a:pt x="34" y="14"/>
                  </a:lnTo>
                  <a:lnTo>
                    <a:pt x="30" y="17"/>
                  </a:lnTo>
                  <a:lnTo>
                    <a:pt x="34" y="17"/>
                  </a:lnTo>
                  <a:lnTo>
                    <a:pt x="37" y="17"/>
                  </a:lnTo>
                  <a:lnTo>
                    <a:pt x="37" y="21"/>
                  </a:lnTo>
                  <a:lnTo>
                    <a:pt x="37" y="25"/>
                  </a:lnTo>
                  <a:lnTo>
                    <a:pt x="40" y="24"/>
                  </a:lnTo>
                  <a:lnTo>
                    <a:pt x="43" y="21"/>
                  </a:lnTo>
                  <a:lnTo>
                    <a:pt x="47" y="20"/>
                  </a:lnTo>
                  <a:lnTo>
                    <a:pt x="53" y="18"/>
                  </a:lnTo>
                  <a:lnTo>
                    <a:pt x="57" y="20"/>
                  </a:lnTo>
                  <a:lnTo>
                    <a:pt x="63" y="21"/>
                  </a:lnTo>
                  <a:lnTo>
                    <a:pt x="59" y="38"/>
                  </a:lnTo>
                  <a:lnTo>
                    <a:pt x="56" y="57"/>
                  </a:lnTo>
                  <a:lnTo>
                    <a:pt x="50" y="57"/>
                  </a:lnTo>
                  <a:lnTo>
                    <a:pt x="44" y="57"/>
                  </a:lnTo>
                  <a:lnTo>
                    <a:pt x="43" y="57"/>
                  </a:lnTo>
                  <a:lnTo>
                    <a:pt x="40" y="55"/>
                  </a:lnTo>
                  <a:lnTo>
                    <a:pt x="40" y="51"/>
                  </a:lnTo>
                  <a:lnTo>
                    <a:pt x="39" y="48"/>
                  </a:lnTo>
                  <a:lnTo>
                    <a:pt x="37" y="50"/>
                  </a:lnTo>
                  <a:lnTo>
                    <a:pt x="34" y="51"/>
                  </a:lnTo>
                  <a:lnTo>
                    <a:pt x="32" y="55"/>
                  </a:lnTo>
                  <a:lnTo>
                    <a:pt x="27" y="57"/>
                  </a:lnTo>
                  <a:lnTo>
                    <a:pt x="24" y="51"/>
                  </a:lnTo>
                  <a:lnTo>
                    <a:pt x="22" y="45"/>
                  </a:lnTo>
                  <a:lnTo>
                    <a:pt x="12" y="45"/>
                  </a:lnTo>
                  <a:lnTo>
                    <a:pt x="2" y="47"/>
                  </a:lnTo>
                  <a:lnTo>
                    <a:pt x="0" y="41"/>
                  </a:lnTo>
                  <a:lnTo>
                    <a:pt x="0" y="37"/>
                  </a:lnTo>
                  <a:lnTo>
                    <a:pt x="9" y="30"/>
                  </a:lnTo>
                  <a:lnTo>
                    <a:pt x="20" y="20"/>
                  </a:lnTo>
                  <a:lnTo>
                    <a:pt x="30" y="10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3" name="Freeform 469"/>
            <p:cNvSpPr/>
            <p:nvPr/>
          </p:nvSpPr>
          <p:spPr bwMode="auto">
            <a:xfrm>
              <a:off x="2987" y="2684"/>
              <a:ext cx="106" cy="85"/>
            </a:xfrm>
            <a:custGeom>
              <a:avLst/>
              <a:gdLst>
                <a:gd name="T0" fmla="*/ 43 w 106"/>
                <a:gd name="T1" fmla="*/ 0 h 85"/>
                <a:gd name="T2" fmla="*/ 39 w 106"/>
                <a:gd name="T3" fmla="*/ 3 h 85"/>
                <a:gd name="T4" fmla="*/ 33 w 106"/>
                <a:gd name="T5" fmla="*/ 7 h 85"/>
                <a:gd name="T6" fmla="*/ 26 w 106"/>
                <a:gd name="T7" fmla="*/ 8 h 85"/>
                <a:gd name="T8" fmla="*/ 20 w 106"/>
                <a:gd name="T9" fmla="*/ 11 h 85"/>
                <a:gd name="T10" fmla="*/ 15 w 106"/>
                <a:gd name="T11" fmla="*/ 14 h 85"/>
                <a:gd name="T12" fmla="*/ 9 w 106"/>
                <a:gd name="T13" fmla="*/ 17 h 85"/>
                <a:gd name="T14" fmla="*/ 5 w 106"/>
                <a:gd name="T15" fmla="*/ 21 h 85"/>
                <a:gd name="T16" fmla="*/ 0 w 106"/>
                <a:gd name="T17" fmla="*/ 27 h 85"/>
                <a:gd name="T18" fmla="*/ 2 w 106"/>
                <a:gd name="T19" fmla="*/ 28 h 85"/>
                <a:gd name="T20" fmla="*/ 2 w 106"/>
                <a:gd name="T21" fmla="*/ 30 h 85"/>
                <a:gd name="T22" fmla="*/ 10 w 106"/>
                <a:gd name="T23" fmla="*/ 28 h 85"/>
                <a:gd name="T24" fmla="*/ 17 w 106"/>
                <a:gd name="T25" fmla="*/ 27 h 85"/>
                <a:gd name="T26" fmla="*/ 22 w 106"/>
                <a:gd name="T27" fmla="*/ 23 h 85"/>
                <a:gd name="T28" fmla="*/ 29 w 106"/>
                <a:gd name="T29" fmla="*/ 20 h 85"/>
                <a:gd name="T30" fmla="*/ 45 w 106"/>
                <a:gd name="T31" fmla="*/ 25 h 85"/>
                <a:gd name="T32" fmla="*/ 63 w 106"/>
                <a:gd name="T33" fmla="*/ 31 h 85"/>
                <a:gd name="T34" fmla="*/ 62 w 106"/>
                <a:gd name="T35" fmla="*/ 33 h 85"/>
                <a:gd name="T36" fmla="*/ 62 w 106"/>
                <a:gd name="T37" fmla="*/ 34 h 85"/>
                <a:gd name="T38" fmla="*/ 50 w 106"/>
                <a:gd name="T39" fmla="*/ 37 h 85"/>
                <a:gd name="T40" fmla="*/ 42 w 106"/>
                <a:gd name="T41" fmla="*/ 41 h 85"/>
                <a:gd name="T42" fmla="*/ 33 w 106"/>
                <a:gd name="T43" fmla="*/ 45 h 85"/>
                <a:gd name="T44" fmla="*/ 27 w 106"/>
                <a:gd name="T45" fmla="*/ 51 h 85"/>
                <a:gd name="T46" fmla="*/ 22 w 106"/>
                <a:gd name="T47" fmla="*/ 58 h 85"/>
                <a:gd name="T48" fmla="*/ 17 w 106"/>
                <a:gd name="T49" fmla="*/ 65 h 85"/>
                <a:gd name="T50" fmla="*/ 13 w 106"/>
                <a:gd name="T51" fmla="*/ 74 h 85"/>
                <a:gd name="T52" fmla="*/ 10 w 106"/>
                <a:gd name="T53" fmla="*/ 84 h 85"/>
                <a:gd name="T54" fmla="*/ 10 w 106"/>
                <a:gd name="T55" fmla="*/ 85 h 85"/>
                <a:gd name="T56" fmla="*/ 12 w 106"/>
                <a:gd name="T57" fmla="*/ 85 h 85"/>
                <a:gd name="T58" fmla="*/ 17 w 106"/>
                <a:gd name="T59" fmla="*/ 85 h 85"/>
                <a:gd name="T60" fmla="*/ 23 w 106"/>
                <a:gd name="T61" fmla="*/ 85 h 85"/>
                <a:gd name="T62" fmla="*/ 30 w 106"/>
                <a:gd name="T63" fmla="*/ 70 h 85"/>
                <a:gd name="T64" fmla="*/ 37 w 106"/>
                <a:gd name="T65" fmla="*/ 55 h 85"/>
                <a:gd name="T66" fmla="*/ 43 w 106"/>
                <a:gd name="T67" fmla="*/ 50 h 85"/>
                <a:gd name="T68" fmla="*/ 49 w 106"/>
                <a:gd name="T69" fmla="*/ 45 h 85"/>
                <a:gd name="T70" fmla="*/ 56 w 106"/>
                <a:gd name="T71" fmla="*/ 41 h 85"/>
                <a:gd name="T72" fmla="*/ 66 w 106"/>
                <a:gd name="T73" fmla="*/ 38 h 85"/>
                <a:gd name="T74" fmla="*/ 66 w 106"/>
                <a:gd name="T75" fmla="*/ 40 h 85"/>
                <a:gd name="T76" fmla="*/ 66 w 106"/>
                <a:gd name="T77" fmla="*/ 41 h 85"/>
                <a:gd name="T78" fmla="*/ 67 w 106"/>
                <a:gd name="T79" fmla="*/ 48 h 85"/>
                <a:gd name="T80" fmla="*/ 66 w 106"/>
                <a:gd name="T81" fmla="*/ 54 h 85"/>
                <a:gd name="T82" fmla="*/ 65 w 106"/>
                <a:gd name="T83" fmla="*/ 60 h 85"/>
                <a:gd name="T84" fmla="*/ 63 w 106"/>
                <a:gd name="T85" fmla="*/ 65 h 85"/>
                <a:gd name="T86" fmla="*/ 70 w 106"/>
                <a:gd name="T87" fmla="*/ 65 h 85"/>
                <a:gd name="T88" fmla="*/ 77 w 106"/>
                <a:gd name="T89" fmla="*/ 67 h 85"/>
                <a:gd name="T90" fmla="*/ 85 w 106"/>
                <a:gd name="T91" fmla="*/ 58 h 85"/>
                <a:gd name="T92" fmla="*/ 92 w 106"/>
                <a:gd name="T93" fmla="*/ 48 h 85"/>
                <a:gd name="T94" fmla="*/ 97 w 106"/>
                <a:gd name="T95" fmla="*/ 51 h 85"/>
                <a:gd name="T96" fmla="*/ 105 w 106"/>
                <a:gd name="T97" fmla="*/ 50 h 85"/>
                <a:gd name="T98" fmla="*/ 106 w 106"/>
                <a:gd name="T99" fmla="*/ 48 h 85"/>
                <a:gd name="T100" fmla="*/ 106 w 106"/>
                <a:gd name="T101" fmla="*/ 47 h 85"/>
                <a:gd name="T102" fmla="*/ 87 w 106"/>
                <a:gd name="T103" fmla="*/ 35 h 85"/>
                <a:gd name="T104" fmla="*/ 70 w 106"/>
                <a:gd name="T105" fmla="*/ 25 h 85"/>
                <a:gd name="T106" fmla="*/ 72 w 106"/>
                <a:gd name="T107" fmla="*/ 20 h 85"/>
                <a:gd name="T108" fmla="*/ 73 w 106"/>
                <a:gd name="T109" fmla="*/ 15 h 85"/>
                <a:gd name="T110" fmla="*/ 66 w 106"/>
                <a:gd name="T111" fmla="*/ 8 h 85"/>
                <a:gd name="T112" fmla="*/ 59 w 106"/>
                <a:gd name="T113" fmla="*/ 3 h 85"/>
                <a:gd name="T114" fmla="*/ 52 w 106"/>
                <a:gd name="T115" fmla="*/ 1 h 85"/>
                <a:gd name="T116" fmla="*/ 43 w 106"/>
                <a:gd name="T11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6" h="85">
                  <a:moveTo>
                    <a:pt x="43" y="0"/>
                  </a:moveTo>
                  <a:lnTo>
                    <a:pt x="39" y="3"/>
                  </a:lnTo>
                  <a:lnTo>
                    <a:pt x="33" y="7"/>
                  </a:lnTo>
                  <a:lnTo>
                    <a:pt x="26" y="8"/>
                  </a:lnTo>
                  <a:lnTo>
                    <a:pt x="20" y="11"/>
                  </a:lnTo>
                  <a:lnTo>
                    <a:pt x="15" y="14"/>
                  </a:lnTo>
                  <a:lnTo>
                    <a:pt x="9" y="17"/>
                  </a:lnTo>
                  <a:lnTo>
                    <a:pt x="5" y="21"/>
                  </a:lnTo>
                  <a:lnTo>
                    <a:pt x="0" y="27"/>
                  </a:lnTo>
                  <a:lnTo>
                    <a:pt x="2" y="28"/>
                  </a:lnTo>
                  <a:lnTo>
                    <a:pt x="2" y="30"/>
                  </a:lnTo>
                  <a:lnTo>
                    <a:pt x="10" y="28"/>
                  </a:lnTo>
                  <a:lnTo>
                    <a:pt x="17" y="27"/>
                  </a:lnTo>
                  <a:lnTo>
                    <a:pt x="22" y="23"/>
                  </a:lnTo>
                  <a:lnTo>
                    <a:pt x="29" y="20"/>
                  </a:lnTo>
                  <a:lnTo>
                    <a:pt x="45" y="25"/>
                  </a:lnTo>
                  <a:lnTo>
                    <a:pt x="63" y="31"/>
                  </a:lnTo>
                  <a:lnTo>
                    <a:pt x="62" y="33"/>
                  </a:lnTo>
                  <a:lnTo>
                    <a:pt x="62" y="34"/>
                  </a:lnTo>
                  <a:lnTo>
                    <a:pt x="50" y="37"/>
                  </a:lnTo>
                  <a:lnTo>
                    <a:pt x="42" y="41"/>
                  </a:lnTo>
                  <a:lnTo>
                    <a:pt x="33" y="45"/>
                  </a:lnTo>
                  <a:lnTo>
                    <a:pt x="27" y="51"/>
                  </a:lnTo>
                  <a:lnTo>
                    <a:pt x="22" y="58"/>
                  </a:lnTo>
                  <a:lnTo>
                    <a:pt x="17" y="65"/>
                  </a:lnTo>
                  <a:lnTo>
                    <a:pt x="13" y="74"/>
                  </a:lnTo>
                  <a:lnTo>
                    <a:pt x="10" y="84"/>
                  </a:lnTo>
                  <a:lnTo>
                    <a:pt x="10" y="85"/>
                  </a:lnTo>
                  <a:lnTo>
                    <a:pt x="12" y="85"/>
                  </a:lnTo>
                  <a:lnTo>
                    <a:pt x="17" y="85"/>
                  </a:lnTo>
                  <a:lnTo>
                    <a:pt x="23" y="85"/>
                  </a:lnTo>
                  <a:lnTo>
                    <a:pt x="30" y="70"/>
                  </a:lnTo>
                  <a:lnTo>
                    <a:pt x="37" y="55"/>
                  </a:lnTo>
                  <a:lnTo>
                    <a:pt x="43" y="50"/>
                  </a:lnTo>
                  <a:lnTo>
                    <a:pt x="49" y="45"/>
                  </a:lnTo>
                  <a:lnTo>
                    <a:pt x="56" y="41"/>
                  </a:lnTo>
                  <a:lnTo>
                    <a:pt x="66" y="38"/>
                  </a:lnTo>
                  <a:lnTo>
                    <a:pt x="66" y="40"/>
                  </a:lnTo>
                  <a:lnTo>
                    <a:pt x="66" y="41"/>
                  </a:lnTo>
                  <a:lnTo>
                    <a:pt x="67" y="48"/>
                  </a:lnTo>
                  <a:lnTo>
                    <a:pt x="66" y="54"/>
                  </a:lnTo>
                  <a:lnTo>
                    <a:pt x="65" y="60"/>
                  </a:lnTo>
                  <a:lnTo>
                    <a:pt x="63" y="65"/>
                  </a:lnTo>
                  <a:lnTo>
                    <a:pt x="70" y="65"/>
                  </a:lnTo>
                  <a:lnTo>
                    <a:pt x="77" y="67"/>
                  </a:lnTo>
                  <a:lnTo>
                    <a:pt x="85" y="58"/>
                  </a:lnTo>
                  <a:lnTo>
                    <a:pt x="92" y="48"/>
                  </a:lnTo>
                  <a:lnTo>
                    <a:pt x="97" y="51"/>
                  </a:lnTo>
                  <a:lnTo>
                    <a:pt x="105" y="50"/>
                  </a:lnTo>
                  <a:lnTo>
                    <a:pt x="106" y="48"/>
                  </a:lnTo>
                  <a:lnTo>
                    <a:pt x="106" y="47"/>
                  </a:lnTo>
                  <a:lnTo>
                    <a:pt x="87" y="35"/>
                  </a:lnTo>
                  <a:lnTo>
                    <a:pt x="70" y="25"/>
                  </a:lnTo>
                  <a:lnTo>
                    <a:pt x="72" y="20"/>
                  </a:lnTo>
                  <a:lnTo>
                    <a:pt x="73" y="15"/>
                  </a:lnTo>
                  <a:lnTo>
                    <a:pt x="66" y="8"/>
                  </a:lnTo>
                  <a:lnTo>
                    <a:pt x="59" y="3"/>
                  </a:lnTo>
                  <a:lnTo>
                    <a:pt x="52" y="1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4" name="Freeform 470"/>
            <p:cNvSpPr/>
            <p:nvPr/>
          </p:nvSpPr>
          <p:spPr bwMode="auto">
            <a:xfrm>
              <a:off x="4170" y="2701"/>
              <a:ext cx="157" cy="90"/>
            </a:xfrm>
            <a:custGeom>
              <a:avLst/>
              <a:gdLst>
                <a:gd name="T0" fmla="*/ 51 w 157"/>
                <a:gd name="T1" fmla="*/ 20 h 90"/>
                <a:gd name="T2" fmla="*/ 39 w 157"/>
                <a:gd name="T3" fmla="*/ 14 h 90"/>
                <a:gd name="T4" fmla="*/ 29 w 157"/>
                <a:gd name="T5" fmla="*/ 14 h 90"/>
                <a:gd name="T6" fmla="*/ 22 w 157"/>
                <a:gd name="T7" fmla="*/ 23 h 90"/>
                <a:gd name="T8" fmla="*/ 17 w 157"/>
                <a:gd name="T9" fmla="*/ 31 h 90"/>
                <a:gd name="T10" fmla="*/ 11 w 157"/>
                <a:gd name="T11" fmla="*/ 46 h 90"/>
                <a:gd name="T12" fmla="*/ 11 w 157"/>
                <a:gd name="T13" fmla="*/ 70 h 90"/>
                <a:gd name="T14" fmla="*/ 5 w 157"/>
                <a:gd name="T15" fmla="*/ 87 h 90"/>
                <a:gd name="T16" fmla="*/ 9 w 157"/>
                <a:gd name="T17" fmla="*/ 88 h 90"/>
                <a:gd name="T18" fmla="*/ 29 w 157"/>
                <a:gd name="T19" fmla="*/ 84 h 90"/>
                <a:gd name="T20" fmla="*/ 57 w 157"/>
                <a:gd name="T21" fmla="*/ 74 h 90"/>
                <a:gd name="T22" fmla="*/ 75 w 157"/>
                <a:gd name="T23" fmla="*/ 67 h 90"/>
                <a:gd name="T24" fmla="*/ 82 w 157"/>
                <a:gd name="T25" fmla="*/ 67 h 90"/>
                <a:gd name="T26" fmla="*/ 91 w 157"/>
                <a:gd name="T27" fmla="*/ 70 h 90"/>
                <a:gd name="T28" fmla="*/ 99 w 157"/>
                <a:gd name="T29" fmla="*/ 78 h 90"/>
                <a:gd name="T30" fmla="*/ 118 w 157"/>
                <a:gd name="T31" fmla="*/ 81 h 90"/>
                <a:gd name="T32" fmla="*/ 144 w 157"/>
                <a:gd name="T33" fmla="*/ 78 h 90"/>
                <a:gd name="T34" fmla="*/ 157 w 157"/>
                <a:gd name="T35" fmla="*/ 76 h 90"/>
                <a:gd name="T36" fmla="*/ 149 w 157"/>
                <a:gd name="T37" fmla="*/ 70 h 90"/>
                <a:gd name="T38" fmla="*/ 142 w 157"/>
                <a:gd name="T39" fmla="*/ 61 h 90"/>
                <a:gd name="T40" fmla="*/ 135 w 157"/>
                <a:gd name="T41" fmla="*/ 53 h 90"/>
                <a:gd name="T42" fmla="*/ 119 w 157"/>
                <a:gd name="T43" fmla="*/ 47 h 90"/>
                <a:gd name="T44" fmla="*/ 107 w 157"/>
                <a:gd name="T45" fmla="*/ 38 h 90"/>
                <a:gd name="T46" fmla="*/ 101 w 157"/>
                <a:gd name="T47" fmla="*/ 31 h 90"/>
                <a:gd name="T48" fmla="*/ 101 w 157"/>
                <a:gd name="T49" fmla="*/ 26 h 90"/>
                <a:gd name="T50" fmla="*/ 105 w 157"/>
                <a:gd name="T51" fmla="*/ 21 h 90"/>
                <a:gd name="T52" fmla="*/ 109 w 157"/>
                <a:gd name="T53" fmla="*/ 20 h 90"/>
                <a:gd name="T54" fmla="*/ 107 w 157"/>
                <a:gd name="T55" fmla="*/ 17 h 90"/>
                <a:gd name="T56" fmla="*/ 111 w 157"/>
                <a:gd name="T57" fmla="*/ 13 h 90"/>
                <a:gd name="T58" fmla="*/ 117 w 157"/>
                <a:gd name="T59" fmla="*/ 4 h 90"/>
                <a:gd name="T60" fmla="*/ 111 w 157"/>
                <a:gd name="T61" fmla="*/ 1 h 90"/>
                <a:gd name="T62" fmla="*/ 101 w 157"/>
                <a:gd name="T63" fmla="*/ 6 h 90"/>
                <a:gd name="T64" fmla="*/ 84 w 157"/>
                <a:gd name="T65" fmla="*/ 14 h 90"/>
                <a:gd name="T66" fmla="*/ 75 w 157"/>
                <a:gd name="T67" fmla="*/ 18 h 90"/>
                <a:gd name="T68" fmla="*/ 79 w 157"/>
                <a:gd name="T69" fmla="*/ 21 h 90"/>
                <a:gd name="T70" fmla="*/ 82 w 157"/>
                <a:gd name="T71" fmla="*/ 24 h 90"/>
                <a:gd name="T72" fmla="*/ 82 w 157"/>
                <a:gd name="T73" fmla="*/ 31 h 90"/>
                <a:gd name="T74" fmla="*/ 75 w 157"/>
                <a:gd name="T75" fmla="*/ 36 h 90"/>
                <a:gd name="T76" fmla="*/ 67 w 157"/>
                <a:gd name="T77" fmla="*/ 40 h 90"/>
                <a:gd name="T78" fmla="*/ 58 w 157"/>
                <a:gd name="T79" fmla="*/ 3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7" h="90">
                  <a:moveTo>
                    <a:pt x="58" y="23"/>
                  </a:moveTo>
                  <a:lnTo>
                    <a:pt x="51" y="20"/>
                  </a:lnTo>
                  <a:lnTo>
                    <a:pt x="42" y="16"/>
                  </a:lnTo>
                  <a:lnTo>
                    <a:pt x="39" y="14"/>
                  </a:lnTo>
                  <a:lnTo>
                    <a:pt x="35" y="13"/>
                  </a:lnTo>
                  <a:lnTo>
                    <a:pt x="29" y="14"/>
                  </a:lnTo>
                  <a:lnTo>
                    <a:pt x="24" y="16"/>
                  </a:lnTo>
                  <a:lnTo>
                    <a:pt x="22" y="23"/>
                  </a:lnTo>
                  <a:lnTo>
                    <a:pt x="21" y="28"/>
                  </a:lnTo>
                  <a:lnTo>
                    <a:pt x="17" y="31"/>
                  </a:lnTo>
                  <a:lnTo>
                    <a:pt x="11" y="33"/>
                  </a:lnTo>
                  <a:lnTo>
                    <a:pt x="11" y="46"/>
                  </a:lnTo>
                  <a:lnTo>
                    <a:pt x="11" y="57"/>
                  </a:lnTo>
                  <a:lnTo>
                    <a:pt x="11" y="70"/>
                  </a:lnTo>
                  <a:lnTo>
                    <a:pt x="11" y="84"/>
                  </a:lnTo>
                  <a:lnTo>
                    <a:pt x="5" y="87"/>
                  </a:lnTo>
                  <a:lnTo>
                    <a:pt x="0" y="90"/>
                  </a:lnTo>
                  <a:lnTo>
                    <a:pt x="9" y="88"/>
                  </a:lnTo>
                  <a:lnTo>
                    <a:pt x="19" y="87"/>
                  </a:lnTo>
                  <a:lnTo>
                    <a:pt x="29" y="84"/>
                  </a:lnTo>
                  <a:lnTo>
                    <a:pt x="38" y="81"/>
                  </a:lnTo>
                  <a:lnTo>
                    <a:pt x="57" y="74"/>
                  </a:lnTo>
                  <a:lnTo>
                    <a:pt x="74" y="67"/>
                  </a:lnTo>
                  <a:lnTo>
                    <a:pt x="75" y="67"/>
                  </a:lnTo>
                  <a:lnTo>
                    <a:pt x="77" y="67"/>
                  </a:lnTo>
                  <a:lnTo>
                    <a:pt x="82" y="67"/>
                  </a:lnTo>
                  <a:lnTo>
                    <a:pt x="87" y="68"/>
                  </a:lnTo>
                  <a:lnTo>
                    <a:pt x="91" y="70"/>
                  </a:lnTo>
                  <a:lnTo>
                    <a:pt x="94" y="73"/>
                  </a:lnTo>
                  <a:lnTo>
                    <a:pt x="99" y="78"/>
                  </a:lnTo>
                  <a:lnTo>
                    <a:pt x="107" y="81"/>
                  </a:lnTo>
                  <a:lnTo>
                    <a:pt x="118" y="81"/>
                  </a:lnTo>
                  <a:lnTo>
                    <a:pt x="131" y="80"/>
                  </a:lnTo>
                  <a:lnTo>
                    <a:pt x="144" y="78"/>
                  </a:lnTo>
                  <a:lnTo>
                    <a:pt x="157" y="77"/>
                  </a:lnTo>
                  <a:lnTo>
                    <a:pt x="157" y="76"/>
                  </a:lnTo>
                  <a:lnTo>
                    <a:pt x="157" y="73"/>
                  </a:lnTo>
                  <a:lnTo>
                    <a:pt x="149" y="70"/>
                  </a:lnTo>
                  <a:lnTo>
                    <a:pt x="145" y="67"/>
                  </a:lnTo>
                  <a:lnTo>
                    <a:pt x="142" y="61"/>
                  </a:lnTo>
                  <a:lnTo>
                    <a:pt x="141" y="54"/>
                  </a:lnTo>
                  <a:lnTo>
                    <a:pt x="135" y="53"/>
                  </a:lnTo>
                  <a:lnTo>
                    <a:pt x="128" y="50"/>
                  </a:lnTo>
                  <a:lnTo>
                    <a:pt x="119" y="47"/>
                  </a:lnTo>
                  <a:lnTo>
                    <a:pt x="112" y="43"/>
                  </a:lnTo>
                  <a:lnTo>
                    <a:pt x="107" y="38"/>
                  </a:lnTo>
                  <a:lnTo>
                    <a:pt x="102" y="34"/>
                  </a:lnTo>
                  <a:lnTo>
                    <a:pt x="101" y="31"/>
                  </a:lnTo>
                  <a:lnTo>
                    <a:pt x="101" y="28"/>
                  </a:lnTo>
                  <a:lnTo>
                    <a:pt x="101" y="26"/>
                  </a:lnTo>
                  <a:lnTo>
                    <a:pt x="102" y="23"/>
                  </a:lnTo>
                  <a:lnTo>
                    <a:pt x="105" y="21"/>
                  </a:lnTo>
                  <a:lnTo>
                    <a:pt x="109" y="20"/>
                  </a:lnTo>
                  <a:lnTo>
                    <a:pt x="109" y="20"/>
                  </a:lnTo>
                  <a:lnTo>
                    <a:pt x="109" y="18"/>
                  </a:lnTo>
                  <a:lnTo>
                    <a:pt x="107" y="17"/>
                  </a:lnTo>
                  <a:lnTo>
                    <a:pt x="104" y="16"/>
                  </a:lnTo>
                  <a:lnTo>
                    <a:pt x="111" y="13"/>
                  </a:lnTo>
                  <a:lnTo>
                    <a:pt x="118" y="7"/>
                  </a:lnTo>
                  <a:lnTo>
                    <a:pt x="117" y="4"/>
                  </a:lnTo>
                  <a:lnTo>
                    <a:pt x="115" y="3"/>
                  </a:lnTo>
                  <a:lnTo>
                    <a:pt x="111" y="1"/>
                  </a:lnTo>
                  <a:lnTo>
                    <a:pt x="108" y="0"/>
                  </a:lnTo>
                  <a:lnTo>
                    <a:pt x="101" y="6"/>
                  </a:lnTo>
                  <a:lnTo>
                    <a:pt x="92" y="10"/>
                  </a:lnTo>
                  <a:lnTo>
                    <a:pt x="84" y="14"/>
                  </a:lnTo>
                  <a:lnTo>
                    <a:pt x="74" y="17"/>
                  </a:lnTo>
                  <a:lnTo>
                    <a:pt x="75" y="18"/>
                  </a:lnTo>
                  <a:lnTo>
                    <a:pt x="75" y="20"/>
                  </a:lnTo>
                  <a:lnTo>
                    <a:pt x="79" y="21"/>
                  </a:lnTo>
                  <a:lnTo>
                    <a:pt x="81" y="23"/>
                  </a:lnTo>
                  <a:lnTo>
                    <a:pt x="82" y="24"/>
                  </a:lnTo>
                  <a:lnTo>
                    <a:pt x="84" y="28"/>
                  </a:lnTo>
                  <a:lnTo>
                    <a:pt x="82" y="31"/>
                  </a:lnTo>
                  <a:lnTo>
                    <a:pt x="81" y="33"/>
                  </a:lnTo>
                  <a:lnTo>
                    <a:pt x="75" y="36"/>
                  </a:lnTo>
                  <a:lnTo>
                    <a:pt x="71" y="38"/>
                  </a:lnTo>
                  <a:lnTo>
                    <a:pt x="67" y="40"/>
                  </a:lnTo>
                  <a:lnTo>
                    <a:pt x="59" y="40"/>
                  </a:lnTo>
                  <a:lnTo>
                    <a:pt x="58" y="31"/>
                  </a:lnTo>
                  <a:lnTo>
                    <a:pt x="58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5" name="Freeform 471"/>
            <p:cNvSpPr/>
            <p:nvPr/>
          </p:nvSpPr>
          <p:spPr bwMode="auto">
            <a:xfrm>
              <a:off x="4365" y="2705"/>
              <a:ext cx="97" cy="132"/>
            </a:xfrm>
            <a:custGeom>
              <a:avLst/>
              <a:gdLst>
                <a:gd name="T0" fmla="*/ 43 w 97"/>
                <a:gd name="T1" fmla="*/ 24 h 132"/>
                <a:gd name="T2" fmla="*/ 53 w 97"/>
                <a:gd name="T3" fmla="*/ 24 h 132"/>
                <a:gd name="T4" fmla="*/ 61 w 97"/>
                <a:gd name="T5" fmla="*/ 23 h 132"/>
                <a:gd name="T6" fmla="*/ 61 w 97"/>
                <a:gd name="T7" fmla="*/ 14 h 132"/>
                <a:gd name="T8" fmla="*/ 60 w 97"/>
                <a:gd name="T9" fmla="*/ 4 h 132"/>
                <a:gd name="T10" fmla="*/ 56 w 97"/>
                <a:gd name="T11" fmla="*/ 2 h 132"/>
                <a:gd name="T12" fmla="*/ 52 w 97"/>
                <a:gd name="T13" fmla="*/ 0 h 132"/>
                <a:gd name="T14" fmla="*/ 37 w 97"/>
                <a:gd name="T15" fmla="*/ 6 h 132"/>
                <a:gd name="T16" fmla="*/ 23 w 97"/>
                <a:gd name="T17" fmla="*/ 12 h 132"/>
                <a:gd name="T18" fmla="*/ 17 w 97"/>
                <a:gd name="T19" fmla="*/ 14 h 132"/>
                <a:gd name="T20" fmla="*/ 12 w 97"/>
                <a:gd name="T21" fmla="*/ 17 h 132"/>
                <a:gd name="T22" fmla="*/ 6 w 97"/>
                <a:gd name="T23" fmla="*/ 22 h 132"/>
                <a:gd name="T24" fmla="*/ 0 w 97"/>
                <a:gd name="T25" fmla="*/ 27 h 132"/>
                <a:gd name="T26" fmla="*/ 2 w 97"/>
                <a:gd name="T27" fmla="*/ 33 h 132"/>
                <a:gd name="T28" fmla="*/ 3 w 97"/>
                <a:gd name="T29" fmla="*/ 36 h 132"/>
                <a:gd name="T30" fmla="*/ 6 w 97"/>
                <a:gd name="T31" fmla="*/ 37 h 132"/>
                <a:gd name="T32" fmla="*/ 7 w 97"/>
                <a:gd name="T33" fmla="*/ 40 h 132"/>
                <a:gd name="T34" fmla="*/ 13 w 97"/>
                <a:gd name="T35" fmla="*/ 43 h 132"/>
                <a:gd name="T36" fmla="*/ 19 w 97"/>
                <a:gd name="T37" fmla="*/ 47 h 132"/>
                <a:gd name="T38" fmla="*/ 24 w 97"/>
                <a:gd name="T39" fmla="*/ 59 h 132"/>
                <a:gd name="T40" fmla="*/ 27 w 97"/>
                <a:gd name="T41" fmla="*/ 67 h 132"/>
                <a:gd name="T42" fmla="*/ 30 w 97"/>
                <a:gd name="T43" fmla="*/ 72 h 132"/>
                <a:gd name="T44" fmla="*/ 34 w 97"/>
                <a:gd name="T45" fmla="*/ 76 h 132"/>
                <a:gd name="T46" fmla="*/ 42 w 97"/>
                <a:gd name="T47" fmla="*/ 79 h 132"/>
                <a:gd name="T48" fmla="*/ 52 w 97"/>
                <a:gd name="T49" fmla="*/ 82 h 132"/>
                <a:gd name="T50" fmla="*/ 49 w 97"/>
                <a:gd name="T51" fmla="*/ 87 h 132"/>
                <a:gd name="T52" fmla="*/ 44 w 97"/>
                <a:gd name="T53" fmla="*/ 90 h 132"/>
                <a:gd name="T54" fmla="*/ 39 w 97"/>
                <a:gd name="T55" fmla="*/ 93 h 132"/>
                <a:gd name="T56" fmla="*/ 33 w 97"/>
                <a:gd name="T57" fmla="*/ 96 h 132"/>
                <a:gd name="T58" fmla="*/ 33 w 97"/>
                <a:gd name="T59" fmla="*/ 100 h 132"/>
                <a:gd name="T60" fmla="*/ 33 w 97"/>
                <a:gd name="T61" fmla="*/ 104 h 132"/>
                <a:gd name="T62" fmla="*/ 39 w 97"/>
                <a:gd name="T63" fmla="*/ 112 h 132"/>
                <a:gd name="T64" fmla="*/ 43 w 97"/>
                <a:gd name="T65" fmla="*/ 117 h 132"/>
                <a:gd name="T66" fmla="*/ 49 w 97"/>
                <a:gd name="T67" fmla="*/ 122 h 132"/>
                <a:gd name="T68" fmla="*/ 54 w 97"/>
                <a:gd name="T69" fmla="*/ 126 h 132"/>
                <a:gd name="T70" fmla="*/ 61 w 97"/>
                <a:gd name="T71" fmla="*/ 129 h 132"/>
                <a:gd name="T72" fmla="*/ 70 w 97"/>
                <a:gd name="T73" fmla="*/ 132 h 132"/>
                <a:gd name="T74" fmla="*/ 80 w 97"/>
                <a:gd name="T75" fmla="*/ 132 h 132"/>
                <a:gd name="T76" fmla="*/ 93 w 97"/>
                <a:gd name="T77" fmla="*/ 132 h 132"/>
                <a:gd name="T78" fmla="*/ 96 w 97"/>
                <a:gd name="T79" fmla="*/ 129 h 132"/>
                <a:gd name="T80" fmla="*/ 97 w 97"/>
                <a:gd name="T81" fmla="*/ 126 h 132"/>
                <a:gd name="T82" fmla="*/ 96 w 97"/>
                <a:gd name="T83" fmla="*/ 124 h 132"/>
                <a:gd name="T84" fmla="*/ 94 w 97"/>
                <a:gd name="T85" fmla="*/ 122 h 132"/>
                <a:gd name="T86" fmla="*/ 90 w 97"/>
                <a:gd name="T87" fmla="*/ 120 h 132"/>
                <a:gd name="T88" fmla="*/ 84 w 97"/>
                <a:gd name="T89" fmla="*/ 119 h 132"/>
                <a:gd name="T90" fmla="*/ 83 w 97"/>
                <a:gd name="T91" fmla="*/ 104 h 132"/>
                <a:gd name="T92" fmla="*/ 80 w 97"/>
                <a:gd name="T93" fmla="*/ 90 h 132"/>
                <a:gd name="T94" fmla="*/ 76 w 97"/>
                <a:gd name="T95" fmla="*/ 80 h 132"/>
                <a:gd name="T96" fmla="*/ 70 w 97"/>
                <a:gd name="T97" fmla="*/ 70 h 132"/>
                <a:gd name="T98" fmla="*/ 57 w 97"/>
                <a:gd name="T99" fmla="*/ 53 h 132"/>
                <a:gd name="T100" fmla="*/ 43 w 97"/>
                <a:gd name="T101" fmla="*/ 36 h 132"/>
                <a:gd name="T102" fmla="*/ 43 w 97"/>
                <a:gd name="T103" fmla="*/ 30 h 132"/>
                <a:gd name="T104" fmla="*/ 43 w 97"/>
                <a:gd name="T105" fmla="*/ 24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7" h="132">
                  <a:moveTo>
                    <a:pt x="43" y="24"/>
                  </a:moveTo>
                  <a:lnTo>
                    <a:pt x="53" y="24"/>
                  </a:lnTo>
                  <a:lnTo>
                    <a:pt x="61" y="23"/>
                  </a:lnTo>
                  <a:lnTo>
                    <a:pt x="61" y="14"/>
                  </a:lnTo>
                  <a:lnTo>
                    <a:pt x="60" y="4"/>
                  </a:lnTo>
                  <a:lnTo>
                    <a:pt x="56" y="2"/>
                  </a:lnTo>
                  <a:lnTo>
                    <a:pt x="52" y="0"/>
                  </a:lnTo>
                  <a:lnTo>
                    <a:pt x="37" y="6"/>
                  </a:lnTo>
                  <a:lnTo>
                    <a:pt x="23" y="12"/>
                  </a:lnTo>
                  <a:lnTo>
                    <a:pt x="17" y="14"/>
                  </a:lnTo>
                  <a:lnTo>
                    <a:pt x="12" y="17"/>
                  </a:lnTo>
                  <a:lnTo>
                    <a:pt x="6" y="22"/>
                  </a:lnTo>
                  <a:lnTo>
                    <a:pt x="0" y="27"/>
                  </a:lnTo>
                  <a:lnTo>
                    <a:pt x="2" y="33"/>
                  </a:lnTo>
                  <a:lnTo>
                    <a:pt x="3" y="36"/>
                  </a:lnTo>
                  <a:lnTo>
                    <a:pt x="6" y="37"/>
                  </a:lnTo>
                  <a:lnTo>
                    <a:pt x="7" y="40"/>
                  </a:lnTo>
                  <a:lnTo>
                    <a:pt x="13" y="43"/>
                  </a:lnTo>
                  <a:lnTo>
                    <a:pt x="19" y="47"/>
                  </a:lnTo>
                  <a:lnTo>
                    <a:pt x="24" y="59"/>
                  </a:lnTo>
                  <a:lnTo>
                    <a:pt x="27" y="67"/>
                  </a:lnTo>
                  <a:lnTo>
                    <a:pt x="30" y="72"/>
                  </a:lnTo>
                  <a:lnTo>
                    <a:pt x="34" y="76"/>
                  </a:lnTo>
                  <a:lnTo>
                    <a:pt x="42" y="79"/>
                  </a:lnTo>
                  <a:lnTo>
                    <a:pt x="52" y="82"/>
                  </a:lnTo>
                  <a:lnTo>
                    <a:pt x="49" y="87"/>
                  </a:lnTo>
                  <a:lnTo>
                    <a:pt x="44" y="90"/>
                  </a:lnTo>
                  <a:lnTo>
                    <a:pt x="39" y="93"/>
                  </a:lnTo>
                  <a:lnTo>
                    <a:pt x="33" y="96"/>
                  </a:lnTo>
                  <a:lnTo>
                    <a:pt x="33" y="100"/>
                  </a:lnTo>
                  <a:lnTo>
                    <a:pt x="33" y="104"/>
                  </a:lnTo>
                  <a:lnTo>
                    <a:pt x="39" y="112"/>
                  </a:lnTo>
                  <a:lnTo>
                    <a:pt x="43" y="117"/>
                  </a:lnTo>
                  <a:lnTo>
                    <a:pt x="49" y="122"/>
                  </a:lnTo>
                  <a:lnTo>
                    <a:pt x="54" y="126"/>
                  </a:lnTo>
                  <a:lnTo>
                    <a:pt x="61" y="129"/>
                  </a:lnTo>
                  <a:lnTo>
                    <a:pt x="70" y="132"/>
                  </a:lnTo>
                  <a:lnTo>
                    <a:pt x="80" y="132"/>
                  </a:lnTo>
                  <a:lnTo>
                    <a:pt x="93" y="132"/>
                  </a:lnTo>
                  <a:lnTo>
                    <a:pt x="96" y="129"/>
                  </a:lnTo>
                  <a:lnTo>
                    <a:pt x="97" y="126"/>
                  </a:lnTo>
                  <a:lnTo>
                    <a:pt x="96" y="124"/>
                  </a:lnTo>
                  <a:lnTo>
                    <a:pt x="94" y="122"/>
                  </a:lnTo>
                  <a:lnTo>
                    <a:pt x="90" y="120"/>
                  </a:lnTo>
                  <a:lnTo>
                    <a:pt x="84" y="119"/>
                  </a:lnTo>
                  <a:lnTo>
                    <a:pt x="83" y="104"/>
                  </a:lnTo>
                  <a:lnTo>
                    <a:pt x="80" y="90"/>
                  </a:lnTo>
                  <a:lnTo>
                    <a:pt x="76" y="80"/>
                  </a:lnTo>
                  <a:lnTo>
                    <a:pt x="70" y="70"/>
                  </a:lnTo>
                  <a:lnTo>
                    <a:pt x="57" y="53"/>
                  </a:lnTo>
                  <a:lnTo>
                    <a:pt x="43" y="36"/>
                  </a:lnTo>
                  <a:lnTo>
                    <a:pt x="43" y="30"/>
                  </a:lnTo>
                  <a:lnTo>
                    <a:pt x="43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6" name="Freeform 472"/>
            <p:cNvSpPr/>
            <p:nvPr/>
          </p:nvSpPr>
          <p:spPr bwMode="auto">
            <a:xfrm>
              <a:off x="3834" y="2725"/>
              <a:ext cx="443" cy="191"/>
            </a:xfrm>
            <a:custGeom>
              <a:avLst/>
              <a:gdLst>
                <a:gd name="T0" fmla="*/ 97 w 443"/>
                <a:gd name="T1" fmla="*/ 37 h 191"/>
                <a:gd name="T2" fmla="*/ 66 w 443"/>
                <a:gd name="T3" fmla="*/ 60 h 191"/>
                <a:gd name="T4" fmla="*/ 56 w 443"/>
                <a:gd name="T5" fmla="*/ 79 h 191"/>
                <a:gd name="T6" fmla="*/ 44 w 443"/>
                <a:gd name="T7" fmla="*/ 100 h 191"/>
                <a:gd name="T8" fmla="*/ 23 w 443"/>
                <a:gd name="T9" fmla="*/ 112 h 191"/>
                <a:gd name="T10" fmla="*/ 1 w 443"/>
                <a:gd name="T11" fmla="*/ 122 h 191"/>
                <a:gd name="T12" fmla="*/ 1 w 443"/>
                <a:gd name="T13" fmla="*/ 130 h 191"/>
                <a:gd name="T14" fmla="*/ 34 w 443"/>
                <a:gd name="T15" fmla="*/ 126 h 191"/>
                <a:gd name="T16" fmla="*/ 70 w 443"/>
                <a:gd name="T17" fmla="*/ 113 h 191"/>
                <a:gd name="T18" fmla="*/ 108 w 443"/>
                <a:gd name="T19" fmla="*/ 113 h 191"/>
                <a:gd name="T20" fmla="*/ 140 w 443"/>
                <a:gd name="T21" fmla="*/ 106 h 191"/>
                <a:gd name="T22" fmla="*/ 157 w 443"/>
                <a:gd name="T23" fmla="*/ 104 h 191"/>
                <a:gd name="T24" fmla="*/ 167 w 443"/>
                <a:gd name="T25" fmla="*/ 107 h 191"/>
                <a:gd name="T26" fmla="*/ 177 w 443"/>
                <a:gd name="T27" fmla="*/ 147 h 191"/>
                <a:gd name="T28" fmla="*/ 206 w 443"/>
                <a:gd name="T29" fmla="*/ 164 h 191"/>
                <a:gd name="T30" fmla="*/ 231 w 443"/>
                <a:gd name="T31" fmla="*/ 182 h 191"/>
                <a:gd name="T32" fmla="*/ 264 w 443"/>
                <a:gd name="T33" fmla="*/ 191 h 191"/>
                <a:gd name="T34" fmla="*/ 278 w 443"/>
                <a:gd name="T35" fmla="*/ 163 h 191"/>
                <a:gd name="T36" fmla="*/ 291 w 443"/>
                <a:gd name="T37" fmla="*/ 162 h 191"/>
                <a:gd name="T38" fmla="*/ 324 w 443"/>
                <a:gd name="T39" fmla="*/ 173 h 191"/>
                <a:gd name="T40" fmla="*/ 371 w 443"/>
                <a:gd name="T41" fmla="*/ 187 h 191"/>
                <a:gd name="T42" fmla="*/ 398 w 443"/>
                <a:gd name="T43" fmla="*/ 177 h 191"/>
                <a:gd name="T44" fmla="*/ 417 w 443"/>
                <a:gd name="T45" fmla="*/ 180 h 191"/>
                <a:gd name="T46" fmla="*/ 435 w 443"/>
                <a:gd name="T47" fmla="*/ 184 h 191"/>
                <a:gd name="T48" fmla="*/ 431 w 443"/>
                <a:gd name="T49" fmla="*/ 163 h 191"/>
                <a:gd name="T50" fmla="*/ 437 w 443"/>
                <a:gd name="T51" fmla="*/ 127 h 191"/>
                <a:gd name="T52" fmla="*/ 438 w 443"/>
                <a:gd name="T53" fmla="*/ 109 h 191"/>
                <a:gd name="T54" fmla="*/ 393 w 443"/>
                <a:gd name="T55" fmla="*/ 117 h 191"/>
                <a:gd name="T56" fmla="*/ 373 w 443"/>
                <a:gd name="T57" fmla="*/ 116 h 191"/>
                <a:gd name="T58" fmla="*/ 357 w 443"/>
                <a:gd name="T59" fmla="*/ 112 h 191"/>
                <a:gd name="T60" fmla="*/ 344 w 443"/>
                <a:gd name="T61" fmla="*/ 99 h 191"/>
                <a:gd name="T62" fmla="*/ 310 w 443"/>
                <a:gd name="T63" fmla="*/ 60 h 191"/>
                <a:gd name="T64" fmla="*/ 290 w 443"/>
                <a:gd name="T65" fmla="*/ 64 h 191"/>
                <a:gd name="T66" fmla="*/ 293 w 443"/>
                <a:gd name="T67" fmla="*/ 77 h 191"/>
                <a:gd name="T68" fmla="*/ 304 w 443"/>
                <a:gd name="T69" fmla="*/ 100 h 191"/>
                <a:gd name="T70" fmla="*/ 288 w 443"/>
                <a:gd name="T71" fmla="*/ 107 h 191"/>
                <a:gd name="T72" fmla="*/ 258 w 443"/>
                <a:gd name="T73" fmla="*/ 72 h 191"/>
                <a:gd name="T74" fmla="*/ 243 w 443"/>
                <a:gd name="T75" fmla="*/ 39 h 191"/>
                <a:gd name="T76" fmla="*/ 200 w 443"/>
                <a:gd name="T77" fmla="*/ 0 h 191"/>
                <a:gd name="T78" fmla="*/ 188 w 443"/>
                <a:gd name="T79" fmla="*/ 4 h 191"/>
                <a:gd name="T80" fmla="*/ 187 w 443"/>
                <a:gd name="T81" fmla="*/ 14 h 191"/>
                <a:gd name="T82" fmla="*/ 207 w 443"/>
                <a:gd name="T83" fmla="*/ 36 h 191"/>
                <a:gd name="T84" fmla="*/ 247 w 443"/>
                <a:gd name="T85" fmla="*/ 69 h 191"/>
                <a:gd name="T86" fmla="*/ 243 w 443"/>
                <a:gd name="T87" fmla="*/ 70 h 191"/>
                <a:gd name="T88" fmla="*/ 233 w 443"/>
                <a:gd name="T89" fmla="*/ 66 h 191"/>
                <a:gd name="T90" fmla="*/ 233 w 443"/>
                <a:gd name="T91" fmla="*/ 82 h 191"/>
                <a:gd name="T92" fmla="*/ 213 w 443"/>
                <a:gd name="T93" fmla="*/ 96 h 191"/>
                <a:gd name="T94" fmla="*/ 200 w 443"/>
                <a:gd name="T95" fmla="*/ 106 h 191"/>
                <a:gd name="T96" fmla="*/ 208 w 443"/>
                <a:gd name="T97" fmla="*/ 93 h 191"/>
                <a:gd name="T98" fmla="*/ 221 w 443"/>
                <a:gd name="T99" fmla="*/ 89 h 191"/>
                <a:gd name="T100" fmla="*/ 224 w 443"/>
                <a:gd name="T101" fmla="*/ 73 h 191"/>
                <a:gd name="T102" fmla="*/ 196 w 443"/>
                <a:gd name="T103" fmla="*/ 57 h 191"/>
                <a:gd name="T104" fmla="*/ 160 w 443"/>
                <a:gd name="T105" fmla="*/ 22 h 191"/>
                <a:gd name="T106" fmla="*/ 146 w 443"/>
                <a:gd name="T107" fmla="*/ 24 h 191"/>
                <a:gd name="T108" fmla="*/ 133 w 443"/>
                <a:gd name="T109" fmla="*/ 33 h 191"/>
                <a:gd name="T110" fmla="*/ 118 w 443"/>
                <a:gd name="T111" fmla="*/ 33 h 191"/>
                <a:gd name="T112" fmla="*/ 97 w 443"/>
                <a:gd name="T113" fmla="*/ 2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43" h="191">
                  <a:moveTo>
                    <a:pt x="97" y="24"/>
                  </a:moveTo>
                  <a:lnTo>
                    <a:pt x="97" y="30"/>
                  </a:lnTo>
                  <a:lnTo>
                    <a:pt x="97" y="37"/>
                  </a:lnTo>
                  <a:lnTo>
                    <a:pt x="87" y="46"/>
                  </a:lnTo>
                  <a:lnTo>
                    <a:pt x="77" y="53"/>
                  </a:lnTo>
                  <a:lnTo>
                    <a:pt x="66" y="60"/>
                  </a:lnTo>
                  <a:lnTo>
                    <a:pt x="51" y="66"/>
                  </a:lnTo>
                  <a:lnTo>
                    <a:pt x="54" y="72"/>
                  </a:lnTo>
                  <a:lnTo>
                    <a:pt x="56" y="79"/>
                  </a:lnTo>
                  <a:lnTo>
                    <a:pt x="57" y="84"/>
                  </a:lnTo>
                  <a:lnTo>
                    <a:pt x="54" y="92"/>
                  </a:lnTo>
                  <a:lnTo>
                    <a:pt x="44" y="100"/>
                  </a:lnTo>
                  <a:lnTo>
                    <a:pt x="34" y="107"/>
                  </a:lnTo>
                  <a:lnTo>
                    <a:pt x="29" y="110"/>
                  </a:lnTo>
                  <a:lnTo>
                    <a:pt x="23" y="112"/>
                  </a:lnTo>
                  <a:lnTo>
                    <a:pt x="13" y="113"/>
                  </a:lnTo>
                  <a:lnTo>
                    <a:pt x="1" y="113"/>
                  </a:lnTo>
                  <a:lnTo>
                    <a:pt x="1" y="122"/>
                  </a:lnTo>
                  <a:lnTo>
                    <a:pt x="0" y="129"/>
                  </a:lnTo>
                  <a:lnTo>
                    <a:pt x="1" y="129"/>
                  </a:lnTo>
                  <a:lnTo>
                    <a:pt x="1" y="130"/>
                  </a:lnTo>
                  <a:lnTo>
                    <a:pt x="14" y="129"/>
                  </a:lnTo>
                  <a:lnTo>
                    <a:pt x="26" y="129"/>
                  </a:lnTo>
                  <a:lnTo>
                    <a:pt x="34" y="126"/>
                  </a:lnTo>
                  <a:lnTo>
                    <a:pt x="41" y="124"/>
                  </a:lnTo>
                  <a:lnTo>
                    <a:pt x="54" y="119"/>
                  </a:lnTo>
                  <a:lnTo>
                    <a:pt x="70" y="113"/>
                  </a:lnTo>
                  <a:lnTo>
                    <a:pt x="83" y="113"/>
                  </a:lnTo>
                  <a:lnTo>
                    <a:pt x="96" y="113"/>
                  </a:lnTo>
                  <a:lnTo>
                    <a:pt x="108" y="113"/>
                  </a:lnTo>
                  <a:lnTo>
                    <a:pt x="121" y="112"/>
                  </a:lnTo>
                  <a:lnTo>
                    <a:pt x="130" y="110"/>
                  </a:lnTo>
                  <a:lnTo>
                    <a:pt x="140" y="106"/>
                  </a:lnTo>
                  <a:lnTo>
                    <a:pt x="146" y="104"/>
                  </a:lnTo>
                  <a:lnTo>
                    <a:pt x="151" y="104"/>
                  </a:lnTo>
                  <a:lnTo>
                    <a:pt x="157" y="104"/>
                  </a:lnTo>
                  <a:lnTo>
                    <a:pt x="161" y="104"/>
                  </a:lnTo>
                  <a:lnTo>
                    <a:pt x="164" y="106"/>
                  </a:lnTo>
                  <a:lnTo>
                    <a:pt x="167" y="107"/>
                  </a:lnTo>
                  <a:lnTo>
                    <a:pt x="168" y="122"/>
                  </a:lnTo>
                  <a:lnTo>
                    <a:pt x="173" y="136"/>
                  </a:lnTo>
                  <a:lnTo>
                    <a:pt x="177" y="147"/>
                  </a:lnTo>
                  <a:lnTo>
                    <a:pt x="183" y="157"/>
                  </a:lnTo>
                  <a:lnTo>
                    <a:pt x="196" y="160"/>
                  </a:lnTo>
                  <a:lnTo>
                    <a:pt x="206" y="164"/>
                  </a:lnTo>
                  <a:lnTo>
                    <a:pt x="214" y="170"/>
                  </a:lnTo>
                  <a:lnTo>
                    <a:pt x="223" y="176"/>
                  </a:lnTo>
                  <a:lnTo>
                    <a:pt x="231" y="182"/>
                  </a:lnTo>
                  <a:lnTo>
                    <a:pt x="241" y="186"/>
                  </a:lnTo>
                  <a:lnTo>
                    <a:pt x="251" y="190"/>
                  </a:lnTo>
                  <a:lnTo>
                    <a:pt x="264" y="191"/>
                  </a:lnTo>
                  <a:lnTo>
                    <a:pt x="268" y="177"/>
                  </a:lnTo>
                  <a:lnTo>
                    <a:pt x="273" y="164"/>
                  </a:lnTo>
                  <a:lnTo>
                    <a:pt x="278" y="163"/>
                  </a:lnTo>
                  <a:lnTo>
                    <a:pt x="283" y="162"/>
                  </a:lnTo>
                  <a:lnTo>
                    <a:pt x="287" y="162"/>
                  </a:lnTo>
                  <a:lnTo>
                    <a:pt x="291" y="162"/>
                  </a:lnTo>
                  <a:lnTo>
                    <a:pt x="301" y="164"/>
                  </a:lnTo>
                  <a:lnTo>
                    <a:pt x="310" y="167"/>
                  </a:lnTo>
                  <a:lnTo>
                    <a:pt x="324" y="173"/>
                  </a:lnTo>
                  <a:lnTo>
                    <a:pt x="340" y="177"/>
                  </a:lnTo>
                  <a:lnTo>
                    <a:pt x="355" y="182"/>
                  </a:lnTo>
                  <a:lnTo>
                    <a:pt x="371" y="187"/>
                  </a:lnTo>
                  <a:lnTo>
                    <a:pt x="381" y="183"/>
                  </a:lnTo>
                  <a:lnTo>
                    <a:pt x="391" y="179"/>
                  </a:lnTo>
                  <a:lnTo>
                    <a:pt x="398" y="177"/>
                  </a:lnTo>
                  <a:lnTo>
                    <a:pt x="404" y="177"/>
                  </a:lnTo>
                  <a:lnTo>
                    <a:pt x="411" y="177"/>
                  </a:lnTo>
                  <a:lnTo>
                    <a:pt x="417" y="180"/>
                  </a:lnTo>
                  <a:lnTo>
                    <a:pt x="427" y="184"/>
                  </a:lnTo>
                  <a:lnTo>
                    <a:pt x="435" y="189"/>
                  </a:lnTo>
                  <a:lnTo>
                    <a:pt x="435" y="184"/>
                  </a:lnTo>
                  <a:lnTo>
                    <a:pt x="435" y="180"/>
                  </a:lnTo>
                  <a:lnTo>
                    <a:pt x="433" y="172"/>
                  </a:lnTo>
                  <a:lnTo>
                    <a:pt x="431" y="163"/>
                  </a:lnTo>
                  <a:lnTo>
                    <a:pt x="431" y="154"/>
                  </a:lnTo>
                  <a:lnTo>
                    <a:pt x="433" y="144"/>
                  </a:lnTo>
                  <a:lnTo>
                    <a:pt x="437" y="127"/>
                  </a:lnTo>
                  <a:lnTo>
                    <a:pt x="443" y="112"/>
                  </a:lnTo>
                  <a:lnTo>
                    <a:pt x="440" y="110"/>
                  </a:lnTo>
                  <a:lnTo>
                    <a:pt x="438" y="109"/>
                  </a:lnTo>
                  <a:lnTo>
                    <a:pt x="420" y="116"/>
                  </a:lnTo>
                  <a:lnTo>
                    <a:pt x="403" y="123"/>
                  </a:lnTo>
                  <a:lnTo>
                    <a:pt x="393" y="117"/>
                  </a:lnTo>
                  <a:lnTo>
                    <a:pt x="384" y="110"/>
                  </a:lnTo>
                  <a:lnTo>
                    <a:pt x="378" y="114"/>
                  </a:lnTo>
                  <a:lnTo>
                    <a:pt x="373" y="116"/>
                  </a:lnTo>
                  <a:lnTo>
                    <a:pt x="367" y="116"/>
                  </a:lnTo>
                  <a:lnTo>
                    <a:pt x="363" y="114"/>
                  </a:lnTo>
                  <a:lnTo>
                    <a:pt x="357" y="112"/>
                  </a:lnTo>
                  <a:lnTo>
                    <a:pt x="353" y="109"/>
                  </a:lnTo>
                  <a:lnTo>
                    <a:pt x="348" y="104"/>
                  </a:lnTo>
                  <a:lnTo>
                    <a:pt x="344" y="99"/>
                  </a:lnTo>
                  <a:lnTo>
                    <a:pt x="330" y="74"/>
                  </a:lnTo>
                  <a:lnTo>
                    <a:pt x="316" y="56"/>
                  </a:lnTo>
                  <a:lnTo>
                    <a:pt x="310" y="60"/>
                  </a:lnTo>
                  <a:lnTo>
                    <a:pt x="304" y="63"/>
                  </a:lnTo>
                  <a:lnTo>
                    <a:pt x="298" y="63"/>
                  </a:lnTo>
                  <a:lnTo>
                    <a:pt x="290" y="64"/>
                  </a:lnTo>
                  <a:lnTo>
                    <a:pt x="288" y="67"/>
                  </a:lnTo>
                  <a:lnTo>
                    <a:pt x="288" y="72"/>
                  </a:lnTo>
                  <a:lnTo>
                    <a:pt x="293" y="77"/>
                  </a:lnTo>
                  <a:lnTo>
                    <a:pt x="298" y="84"/>
                  </a:lnTo>
                  <a:lnTo>
                    <a:pt x="301" y="92"/>
                  </a:lnTo>
                  <a:lnTo>
                    <a:pt x="304" y="100"/>
                  </a:lnTo>
                  <a:lnTo>
                    <a:pt x="300" y="107"/>
                  </a:lnTo>
                  <a:lnTo>
                    <a:pt x="297" y="114"/>
                  </a:lnTo>
                  <a:lnTo>
                    <a:pt x="288" y="107"/>
                  </a:lnTo>
                  <a:lnTo>
                    <a:pt x="277" y="93"/>
                  </a:lnTo>
                  <a:lnTo>
                    <a:pt x="264" y="80"/>
                  </a:lnTo>
                  <a:lnTo>
                    <a:pt x="258" y="72"/>
                  </a:lnTo>
                  <a:lnTo>
                    <a:pt x="258" y="59"/>
                  </a:lnTo>
                  <a:lnTo>
                    <a:pt x="257" y="46"/>
                  </a:lnTo>
                  <a:lnTo>
                    <a:pt x="243" y="39"/>
                  </a:lnTo>
                  <a:lnTo>
                    <a:pt x="228" y="30"/>
                  </a:lnTo>
                  <a:lnTo>
                    <a:pt x="214" y="16"/>
                  </a:lnTo>
                  <a:lnTo>
                    <a:pt x="200" y="0"/>
                  </a:lnTo>
                  <a:lnTo>
                    <a:pt x="194" y="2"/>
                  </a:lnTo>
                  <a:lnTo>
                    <a:pt x="190" y="2"/>
                  </a:lnTo>
                  <a:lnTo>
                    <a:pt x="188" y="4"/>
                  </a:lnTo>
                  <a:lnTo>
                    <a:pt x="186" y="6"/>
                  </a:lnTo>
                  <a:lnTo>
                    <a:pt x="186" y="10"/>
                  </a:lnTo>
                  <a:lnTo>
                    <a:pt x="187" y="14"/>
                  </a:lnTo>
                  <a:lnTo>
                    <a:pt x="193" y="22"/>
                  </a:lnTo>
                  <a:lnTo>
                    <a:pt x="198" y="29"/>
                  </a:lnTo>
                  <a:lnTo>
                    <a:pt x="207" y="36"/>
                  </a:lnTo>
                  <a:lnTo>
                    <a:pt x="216" y="43"/>
                  </a:lnTo>
                  <a:lnTo>
                    <a:pt x="233" y="54"/>
                  </a:lnTo>
                  <a:lnTo>
                    <a:pt x="247" y="69"/>
                  </a:lnTo>
                  <a:lnTo>
                    <a:pt x="247" y="69"/>
                  </a:lnTo>
                  <a:lnTo>
                    <a:pt x="247" y="70"/>
                  </a:lnTo>
                  <a:lnTo>
                    <a:pt x="243" y="70"/>
                  </a:lnTo>
                  <a:lnTo>
                    <a:pt x="240" y="70"/>
                  </a:lnTo>
                  <a:lnTo>
                    <a:pt x="236" y="67"/>
                  </a:lnTo>
                  <a:lnTo>
                    <a:pt x="233" y="66"/>
                  </a:lnTo>
                  <a:lnTo>
                    <a:pt x="233" y="72"/>
                  </a:lnTo>
                  <a:lnTo>
                    <a:pt x="233" y="77"/>
                  </a:lnTo>
                  <a:lnTo>
                    <a:pt x="233" y="82"/>
                  </a:lnTo>
                  <a:lnTo>
                    <a:pt x="231" y="87"/>
                  </a:lnTo>
                  <a:lnTo>
                    <a:pt x="221" y="92"/>
                  </a:lnTo>
                  <a:lnTo>
                    <a:pt x="213" y="96"/>
                  </a:lnTo>
                  <a:lnTo>
                    <a:pt x="213" y="104"/>
                  </a:lnTo>
                  <a:lnTo>
                    <a:pt x="213" y="113"/>
                  </a:lnTo>
                  <a:lnTo>
                    <a:pt x="200" y="106"/>
                  </a:lnTo>
                  <a:lnTo>
                    <a:pt x="187" y="97"/>
                  </a:lnTo>
                  <a:lnTo>
                    <a:pt x="198" y="94"/>
                  </a:lnTo>
                  <a:lnTo>
                    <a:pt x="208" y="93"/>
                  </a:lnTo>
                  <a:lnTo>
                    <a:pt x="213" y="93"/>
                  </a:lnTo>
                  <a:lnTo>
                    <a:pt x="217" y="92"/>
                  </a:lnTo>
                  <a:lnTo>
                    <a:pt x="221" y="89"/>
                  </a:lnTo>
                  <a:lnTo>
                    <a:pt x="226" y="86"/>
                  </a:lnTo>
                  <a:lnTo>
                    <a:pt x="224" y="79"/>
                  </a:lnTo>
                  <a:lnTo>
                    <a:pt x="224" y="73"/>
                  </a:lnTo>
                  <a:lnTo>
                    <a:pt x="213" y="69"/>
                  </a:lnTo>
                  <a:lnTo>
                    <a:pt x="204" y="64"/>
                  </a:lnTo>
                  <a:lnTo>
                    <a:pt x="196" y="57"/>
                  </a:lnTo>
                  <a:lnTo>
                    <a:pt x="188" y="50"/>
                  </a:lnTo>
                  <a:lnTo>
                    <a:pt x="174" y="34"/>
                  </a:lnTo>
                  <a:lnTo>
                    <a:pt x="160" y="22"/>
                  </a:lnTo>
                  <a:lnTo>
                    <a:pt x="154" y="22"/>
                  </a:lnTo>
                  <a:lnTo>
                    <a:pt x="150" y="23"/>
                  </a:lnTo>
                  <a:lnTo>
                    <a:pt x="146" y="24"/>
                  </a:lnTo>
                  <a:lnTo>
                    <a:pt x="143" y="26"/>
                  </a:lnTo>
                  <a:lnTo>
                    <a:pt x="138" y="30"/>
                  </a:lnTo>
                  <a:lnTo>
                    <a:pt x="133" y="33"/>
                  </a:lnTo>
                  <a:lnTo>
                    <a:pt x="127" y="34"/>
                  </a:lnTo>
                  <a:lnTo>
                    <a:pt x="123" y="33"/>
                  </a:lnTo>
                  <a:lnTo>
                    <a:pt x="118" y="33"/>
                  </a:lnTo>
                  <a:lnTo>
                    <a:pt x="114" y="30"/>
                  </a:lnTo>
                  <a:lnTo>
                    <a:pt x="106" y="27"/>
                  </a:lnTo>
                  <a:lnTo>
                    <a:pt x="97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7" name="Freeform 473"/>
            <p:cNvSpPr/>
            <p:nvPr/>
          </p:nvSpPr>
          <p:spPr bwMode="auto">
            <a:xfrm>
              <a:off x="5309" y="2727"/>
              <a:ext cx="3" cy="2"/>
            </a:xfrm>
            <a:custGeom>
              <a:avLst/>
              <a:gdLst>
                <a:gd name="T0" fmla="*/ 0 w 3"/>
                <a:gd name="T1" fmla="*/ 0 h 2"/>
                <a:gd name="T2" fmla="*/ 1 w 3"/>
                <a:gd name="T3" fmla="*/ 1 h 2"/>
                <a:gd name="T4" fmla="*/ 3 w 3"/>
                <a:gd name="T5" fmla="*/ 2 h 2"/>
                <a:gd name="T6" fmla="*/ 1 w 3"/>
                <a:gd name="T7" fmla="*/ 2 h 2"/>
                <a:gd name="T8" fmla="*/ 0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1" y="1"/>
                  </a:lnTo>
                  <a:lnTo>
                    <a:pt x="3" y="2"/>
                  </a:lnTo>
                  <a:lnTo>
                    <a:pt x="1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8" name="Freeform 474"/>
            <p:cNvSpPr/>
            <p:nvPr/>
          </p:nvSpPr>
          <p:spPr bwMode="auto">
            <a:xfrm>
              <a:off x="5313" y="2729"/>
              <a:ext cx="56" cy="43"/>
            </a:xfrm>
            <a:custGeom>
              <a:avLst/>
              <a:gdLst>
                <a:gd name="T0" fmla="*/ 56 w 56"/>
                <a:gd name="T1" fmla="*/ 19 h 43"/>
                <a:gd name="T2" fmla="*/ 56 w 56"/>
                <a:gd name="T3" fmla="*/ 23 h 43"/>
                <a:gd name="T4" fmla="*/ 56 w 56"/>
                <a:gd name="T5" fmla="*/ 28 h 43"/>
                <a:gd name="T6" fmla="*/ 50 w 56"/>
                <a:gd name="T7" fmla="*/ 30 h 43"/>
                <a:gd name="T8" fmla="*/ 44 w 56"/>
                <a:gd name="T9" fmla="*/ 33 h 43"/>
                <a:gd name="T10" fmla="*/ 46 w 56"/>
                <a:gd name="T11" fmla="*/ 38 h 43"/>
                <a:gd name="T12" fmla="*/ 46 w 56"/>
                <a:gd name="T13" fmla="*/ 42 h 43"/>
                <a:gd name="T14" fmla="*/ 37 w 56"/>
                <a:gd name="T15" fmla="*/ 39 h 43"/>
                <a:gd name="T16" fmla="*/ 30 w 56"/>
                <a:gd name="T17" fmla="*/ 38 h 43"/>
                <a:gd name="T18" fmla="*/ 26 w 56"/>
                <a:gd name="T19" fmla="*/ 36 h 43"/>
                <a:gd name="T20" fmla="*/ 23 w 56"/>
                <a:gd name="T21" fmla="*/ 38 h 43"/>
                <a:gd name="T22" fmla="*/ 20 w 56"/>
                <a:gd name="T23" fmla="*/ 39 h 43"/>
                <a:gd name="T24" fmla="*/ 19 w 56"/>
                <a:gd name="T25" fmla="*/ 43 h 43"/>
                <a:gd name="T26" fmla="*/ 13 w 56"/>
                <a:gd name="T27" fmla="*/ 42 h 43"/>
                <a:gd name="T28" fmla="*/ 9 w 56"/>
                <a:gd name="T29" fmla="*/ 40 h 43"/>
                <a:gd name="T30" fmla="*/ 6 w 56"/>
                <a:gd name="T31" fmla="*/ 38 h 43"/>
                <a:gd name="T32" fmla="*/ 4 w 56"/>
                <a:gd name="T33" fmla="*/ 32 h 43"/>
                <a:gd name="T34" fmla="*/ 12 w 56"/>
                <a:gd name="T35" fmla="*/ 30 h 43"/>
                <a:gd name="T36" fmla="*/ 19 w 56"/>
                <a:gd name="T37" fmla="*/ 29 h 43"/>
                <a:gd name="T38" fmla="*/ 16 w 56"/>
                <a:gd name="T39" fmla="*/ 18 h 43"/>
                <a:gd name="T40" fmla="*/ 13 w 56"/>
                <a:gd name="T41" fmla="*/ 8 h 43"/>
                <a:gd name="T42" fmla="*/ 9 w 56"/>
                <a:gd name="T43" fmla="*/ 6 h 43"/>
                <a:gd name="T44" fmla="*/ 6 w 56"/>
                <a:gd name="T45" fmla="*/ 6 h 43"/>
                <a:gd name="T46" fmla="*/ 3 w 56"/>
                <a:gd name="T47" fmla="*/ 5 h 43"/>
                <a:gd name="T48" fmla="*/ 0 w 56"/>
                <a:gd name="T49" fmla="*/ 2 h 43"/>
                <a:gd name="T50" fmla="*/ 0 w 56"/>
                <a:gd name="T51" fmla="*/ 2 h 43"/>
                <a:gd name="T52" fmla="*/ 0 w 56"/>
                <a:gd name="T53" fmla="*/ 0 h 43"/>
                <a:gd name="T54" fmla="*/ 6 w 56"/>
                <a:gd name="T55" fmla="*/ 0 h 43"/>
                <a:gd name="T56" fmla="*/ 12 w 56"/>
                <a:gd name="T57" fmla="*/ 0 h 43"/>
                <a:gd name="T58" fmla="*/ 22 w 56"/>
                <a:gd name="T59" fmla="*/ 9 h 43"/>
                <a:gd name="T60" fmla="*/ 32 w 56"/>
                <a:gd name="T61" fmla="*/ 15 h 43"/>
                <a:gd name="T62" fmla="*/ 36 w 56"/>
                <a:gd name="T63" fmla="*/ 16 h 43"/>
                <a:gd name="T64" fmla="*/ 42 w 56"/>
                <a:gd name="T65" fmla="*/ 18 h 43"/>
                <a:gd name="T66" fmla="*/ 49 w 56"/>
                <a:gd name="T67" fmla="*/ 19 h 43"/>
                <a:gd name="T68" fmla="*/ 56 w 56"/>
                <a:gd name="T69" fmla="*/ 1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" h="43">
                  <a:moveTo>
                    <a:pt x="56" y="19"/>
                  </a:moveTo>
                  <a:lnTo>
                    <a:pt x="56" y="23"/>
                  </a:lnTo>
                  <a:lnTo>
                    <a:pt x="56" y="28"/>
                  </a:lnTo>
                  <a:lnTo>
                    <a:pt x="50" y="30"/>
                  </a:lnTo>
                  <a:lnTo>
                    <a:pt x="44" y="33"/>
                  </a:lnTo>
                  <a:lnTo>
                    <a:pt x="46" y="38"/>
                  </a:lnTo>
                  <a:lnTo>
                    <a:pt x="46" y="42"/>
                  </a:lnTo>
                  <a:lnTo>
                    <a:pt x="37" y="39"/>
                  </a:lnTo>
                  <a:lnTo>
                    <a:pt x="30" y="38"/>
                  </a:lnTo>
                  <a:lnTo>
                    <a:pt x="26" y="36"/>
                  </a:lnTo>
                  <a:lnTo>
                    <a:pt x="23" y="38"/>
                  </a:lnTo>
                  <a:lnTo>
                    <a:pt x="20" y="39"/>
                  </a:lnTo>
                  <a:lnTo>
                    <a:pt x="19" y="43"/>
                  </a:lnTo>
                  <a:lnTo>
                    <a:pt x="13" y="42"/>
                  </a:lnTo>
                  <a:lnTo>
                    <a:pt x="9" y="40"/>
                  </a:lnTo>
                  <a:lnTo>
                    <a:pt x="6" y="38"/>
                  </a:lnTo>
                  <a:lnTo>
                    <a:pt x="4" y="32"/>
                  </a:lnTo>
                  <a:lnTo>
                    <a:pt x="12" y="30"/>
                  </a:lnTo>
                  <a:lnTo>
                    <a:pt x="19" y="29"/>
                  </a:lnTo>
                  <a:lnTo>
                    <a:pt x="16" y="18"/>
                  </a:lnTo>
                  <a:lnTo>
                    <a:pt x="13" y="8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22" y="9"/>
                  </a:lnTo>
                  <a:lnTo>
                    <a:pt x="32" y="15"/>
                  </a:lnTo>
                  <a:lnTo>
                    <a:pt x="36" y="16"/>
                  </a:lnTo>
                  <a:lnTo>
                    <a:pt x="42" y="18"/>
                  </a:lnTo>
                  <a:lnTo>
                    <a:pt x="49" y="19"/>
                  </a:lnTo>
                  <a:lnTo>
                    <a:pt x="56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9" name="Freeform 475"/>
            <p:cNvSpPr/>
            <p:nvPr/>
          </p:nvSpPr>
          <p:spPr bwMode="auto">
            <a:xfrm>
              <a:off x="3977" y="2751"/>
              <a:ext cx="18" cy="57"/>
            </a:xfrm>
            <a:custGeom>
              <a:avLst/>
              <a:gdLst>
                <a:gd name="T0" fmla="*/ 13 w 18"/>
                <a:gd name="T1" fmla="*/ 0 h 57"/>
                <a:gd name="T2" fmla="*/ 15 w 18"/>
                <a:gd name="T3" fmla="*/ 3 h 57"/>
                <a:gd name="T4" fmla="*/ 18 w 18"/>
                <a:gd name="T5" fmla="*/ 6 h 57"/>
                <a:gd name="T6" fmla="*/ 15 w 18"/>
                <a:gd name="T7" fmla="*/ 14 h 57"/>
                <a:gd name="T8" fmla="*/ 13 w 18"/>
                <a:gd name="T9" fmla="*/ 23 h 57"/>
                <a:gd name="T10" fmla="*/ 14 w 18"/>
                <a:gd name="T11" fmla="*/ 28 h 57"/>
                <a:gd name="T12" fmla="*/ 17 w 18"/>
                <a:gd name="T13" fmla="*/ 36 h 57"/>
                <a:gd name="T14" fmla="*/ 17 w 18"/>
                <a:gd name="T15" fmla="*/ 43 h 57"/>
                <a:gd name="T16" fmla="*/ 15 w 18"/>
                <a:gd name="T17" fmla="*/ 51 h 57"/>
                <a:gd name="T18" fmla="*/ 14 w 18"/>
                <a:gd name="T19" fmla="*/ 54 h 57"/>
                <a:gd name="T20" fmla="*/ 13 w 18"/>
                <a:gd name="T21" fmla="*/ 57 h 57"/>
                <a:gd name="T22" fmla="*/ 5 w 18"/>
                <a:gd name="T23" fmla="*/ 56 h 57"/>
                <a:gd name="T24" fmla="*/ 1 w 18"/>
                <a:gd name="T25" fmla="*/ 54 h 57"/>
                <a:gd name="T26" fmla="*/ 1 w 18"/>
                <a:gd name="T27" fmla="*/ 43 h 57"/>
                <a:gd name="T28" fmla="*/ 0 w 18"/>
                <a:gd name="T29" fmla="*/ 31 h 57"/>
                <a:gd name="T30" fmla="*/ 5 w 18"/>
                <a:gd name="T31" fmla="*/ 31 h 57"/>
                <a:gd name="T32" fmla="*/ 10 w 18"/>
                <a:gd name="T33" fmla="*/ 30 h 57"/>
                <a:gd name="T34" fmla="*/ 7 w 18"/>
                <a:gd name="T35" fmla="*/ 24 h 57"/>
                <a:gd name="T36" fmla="*/ 3 w 18"/>
                <a:gd name="T37" fmla="*/ 17 h 57"/>
                <a:gd name="T38" fmla="*/ 8 w 18"/>
                <a:gd name="T39" fmla="*/ 8 h 57"/>
                <a:gd name="T40" fmla="*/ 13 w 18"/>
                <a:gd name="T4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" h="57">
                  <a:moveTo>
                    <a:pt x="13" y="0"/>
                  </a:moveTo>
                  <a:lnTo>
                    <a:pt x="15" y="3"/>
                  </a:lnTo>
                  <a:lnTo>
                    <a:pt x="18" y="6"/>
                  </a:lnTo>
                  <a:lnTo>
                    <a:pt x="15" y="14"/>
                  </a:lnTo>
                  <a:lnTo>
                    <a:pt x="13" y="23"/>
                  </a:lnTo>
                  <a:lnTo>
                    <a:pt x="14" y="28"/>
                  </a:lnTo>
                  <a:lnTo>
                    <a:pt x="17" y="36"/>
                  </a:lnTo>
                  <a:lnTo>
                    <a:pt x="17" y="43"/>
                  </a:lnTo>
                  <a:lnTo>
                    <a:pt x="15" y="51"/>
                  </a:lnTo>
                  <a:lnTo>
                    <a:pt x="14" y="54"/>
                  </a:lnTo>
                  <a:lnTo>
                    <a:pt x="13" y="57"/>
                  </a:lnTo>
                  <a:lnTo>
                    <a:pt x="5" y="56"/>
                  </a:lnTo>
                  <a:lnTo>
                    <a:pt x="1" y="54"/>
                  </a:lnTo>
                  <a:lnTo>
                    <a:pt x="1" y="43"/>
                  </a:lnTo>
                  <a:lnTo>
                    <a:pt x="0" y="31"/>
                  </a:lnTo>
                  <a:lnTo>
                    <a:pt x="5" y="31"/>
                  </a:lnTo>
                  <a:lnTo>
                    <a:pt x="10" y="30"/>
                  </a:lnTo>
                  <a:lnTo>
                    <a:pt x="7" y="24"/>
                  </a:lnTo>
                  <a:lnTo>
                    <a:pt x="3" y="17"/>
                  </a:lnTo>
                  <a:lnTo>
                    <a:pt x="8" y="8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0" name="Freeform 476"/>
            <p:cNvSpPr/>
            <p:nvPr/>
          </p:nvSpPr>
          <p:spPr bwMode="auto">
            <a:xfrm>
              <a:off x="5280" y="2781"/>
              <a:ext cx="90" cy="108"/>
            </a:xfrm>
            <a:custGeom>
              <a:avLst/>
              <a:gdLst>
                <a:gd name="T0" fmla="*/ 90 w 90"/>
                <a:gd name="T1" fmla="*/ 74 h 108"/>
                <a:gd name="T2" fmla="*/ 56 w 90"/>
                <a:gd name="T3" fmla="*/ 84 h 108"/>
                <a:gd name="T4" fmla="*/ 55 w 90"/>
                <a:gd name="T5" fmla="*/ 91 h 108"/>
                <a:gd name="T6" fmla="*/ 55 w 90"/>
                <a:gd name="T7" fmla="*/ 98 h 108"/>
                <a:gd name="T8" fmla="*/ 50 w 90"/>
                <a:gd name="T9" fmla="*/ 98 h 108"/>
                <a:gd name="T10" fmla="*/ 45 w 90"/>
                <a:gd name="T11" fmla="*/ 98 h 108"/>
                <a:gd name="T12" fmla="*/ 45 w 90"/>
                <a:gd name="T13" fmla="*/ 94 h 108"/>
                <a:gd name="T14" fmla="*/ 45 w 90"/>
                <a:gd name="T15" fmla="*/ 90 h 108"/>
                <a:gd name="T16" fmla="*/ 45 w 90"/>
                <a:gd name="T17" fmla="*/ 90 h 108"/>
                <a:gd name="T18" fmla="*/ 43 w 90"/>
                <a:gd name="T19" fmla="*/ 90 h 108"/>
                <a:gd name="T20" fmla="*/ 40 w 90"/>
                <a:gd name="T21" fmla="*/ 91 h 108"/>
                <a:gd name="T22" fmla="*/ 37 w 90"/>
                <a:gd name="T23" fmla="*/ 91 h 108"/>
                <a:gd name="T24" fmla="*/ 35 w 90"/>
                <a:gd name="T25" fmla="*/ 97 h 108"/>
                <a:gd name="T26" fmla="*/ 32 w 90"/>
                <a:gd name="T27" fmla="*/ 103 h 108"/>
                <a:gd name="T28" fmla="*/ 27 w 90"/>
                <a:gd name="T29" fmla="*/ 106 h 108"/>
                <a:gd name="T30" fmla="*/ 22 w 90"/>
                <a:gd name="T31" fmla="*/ 108 h 108"/>
                <a:gd name="T32" fmla="*/ 20 w 90"/>
                <a:gd name="T33" fmla="*/ 98 h 108"/>
                <a:gd name="T34" fmla="*/ 16 w 90"/>
                <a:gd name="T35" fmla="*/ 91 h 108"/>
                <a:gd name="T36" fmla="*/ 10 w 90"/>
                <a:gd name="T37" fmla="*/ 94 h 108"/>
                <a:gd name="T38" fmla="*/ 6 w 90"/>
                <a:gd name="T39" fmla="*/ 97 h 108"/>
                <a:gd name="T40" fmla="*/ 2 w 90"/>
                <a:gd name="T41" fmla="*/ 94 h 108"/>
                <a:gd name="T42" fmla="*/ 0 w 90"/>
                <a:gd name="T43" fmla="*/ 91 h 108"/>
                <a:gd name="T44" fmla="*/ 6 w 90"/>
                <a:gd name="T45" fmla="*/ 80 h 108"/>
                <a:gd name="T46" fmla="*/ 13 w 90"/>
                <a:gd name="T47" fmla="*/ 68 h 108"/>
                <a:gd name="T48" fmla="*/ 29 w 90"/>
                <a:gd name="T49" fmla="*/ 70 h 108"/>
                <a:gd name="T50" fmla="*/ 45 w 90"/>
                <a:gd name="T51" fmla="*/ 71 h 108"/>
                <a:gd name="T52" fmla="*/ 46 w 90"/>
                <a:gd name="T53" fmla="*/ 64 h 108"/>
                <a:gd name="T54" fmla="*/ 49 w 90"/>
                <a:gd name="T55" fmla="*/ 58 h 108"/>
                <a:gd name="T56" fmla="*/ 52 w 90"/>
                <a:gd name="T57" fmla="*/ 56 h 108"/>
                <a:gd name="T58" fmla="*/ 56 w 90"/>
                <a:gd name="T59" fmla="*/ 53 h 108"/>
                <a:gd name="T60" fmla="*/ 60 w 90"/>
                <a:gd name="T61" fmla="*/ 50 h 108"/>
                <a:gd name="T62" fmla="*/ 63 w 90"/>
                <a:gd name="T63" fmla="*/ 46 h 108"/>
                <a:gd name="T64" fmla="*/ 66 w 90"/>
                <a:gd name="T65" fmla="*/ 41 h 108"/>
                <a:gd name="T66" fmla="*/ 69 w 90"/>
                <a:gd name="T67" fmla="*/ 36 h 108"/>
                <a:gd name="T68" fmla="*/ 63 w 90"/>
                <a:gd name="T69" fmla="*/ 21 h 108"/>
                <a:gd name="T70" fmla="*/ 57 w 90"/>
                <a:gd name="T71" fmla="*/ 8 h 108"/>
                <a:gd name="T72" fmla="*/ 59 w 90"/>
                <a:gd name="T73" fmla="*/ 6 h 108"/>
                <a:gd name="T74" fmla="*/ 60 w 90"/>
                <a:gd name="T75" fmla="*/ 4 h 108"/>
                <a:gd name="T76" fmla="*/ 60 w 90"/>
                <a:gd name="T77" fmla="*/ 4 h 108"/>
                <a:gd name="T78" fmla="*/ 60 w 90"/>
                <a:gd name="T79" fmla="*/ 0 h 108"/>
                <a:gd name="T80" fmla="*/ 65 w 90"/>
                <a:gd name="T81" fmla="*/ 1 h 108"/>
                <a:gd name="T82" fmla="*/ 69 w 90"/>
                <a:gd name="T83" fmla="*/ 1 h 108"/>
                <a:gd name="T84" fmla="*/ 75 w 90"/>
                <a:gd name="T85" fmla="*/ 11 h 108"/>
                <a:gd name="T86" fmla="*/ 82 w 90"/>
                <a:gd name="T87" fmla="*/ 18 h 108"/>
                <a:gd name="T88" fmla="*/ 85 w 90"/>
                <a:gd name="T89" fmla="*/ 31 h 108"/>
                <a:gd name="T90" fmla="*/ 86 w 90"/>
                <a:gd name="T91" fmla="*/ 46 h 108"/>
                <a:gd name="T92" fmla="*/ 89 w 90"/>
                <a:gd name="T93" fmla="*/ 60 h 108"/>
                <a:gd name="T94" fmla="*/ 90 w 90"/>
                <a:gd name="T95" fmla="*/ 7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0" h="108">
                  <a:moveTo>
                    <a:pt x="90" y="74"/>
                  </a:moveTo>
                  <a:lnTo>
                    <a:pt x="56" y="84"/>
                  </a:lnTo>
                  <a:lnTo>
                    <a:pt x="55" y="91"/>
                  </a:lnTo>
                  <a:lnTo>
                    <a:pt x="55" y="98"/>
                  </a:lnTo>
                  <a:lnTo>
                    <a:pt x="50" y="98"/>
                  </a:lnTo>
                  <a:lnTo>
                    <a:pt x="45" y="98"/>
                  </a:lnTo>
                  <a:lnTo>
                    <a:pt x="45" y="94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43" y="90"/>
                  </a:lnTo>
                  <a:lnTo>
                    <a:pt x="40" y="91"/>
                  </a:lnTo>
                  <a:lnTo>
                    <a:pt x="37" y="91"/>
                  </a:lnTo>
                  <a:lnTo>
                    <a:pt x="35" y="97"/>
                  </a:lnTo>
                  <a:lnTo>
                    <a:pt x="32" y="103"/>
                  </a:lnTo>
                  <a:lnTo>
                    <a:pt x="27" y="106"/>
                  </a:lnTo>
                  <a:lnTo>
                    <a:pt x="22" y="108"/>
                  </a:lnTo>
                  <a:lnTo>
                    <a:pt x="20" y="98"/>
                  </a:lnTo>
                  <a:lnTo>
                    <a:pt x="16" y="91"/>
                  </a:lnTo>
                  <a:lnTo>
                    <a:pt x="10" y="94"/>
                  </a:lnTo>
                  <a:lnTo>
                    <a:pt x="6" y="97"/>
                  </a:lnTo>
                  <a:lnTo>
                    <a:pt x="2" y="94"/>
                  </a:lnTo>
                  <a:lnTo>
                    <a:pt x="0" y="91"/>
                  </a:lnTo>
                  <a:lnTo>
                    <a:pt x="6" y="80"/>
                  </a:lnTo>
                  <a:lnTo>
                    <a:pt x="13" y="68"/>
                  </a:lnTo>
                  <a:lnTo>
                    <a:pt x="29" y="70"/>
                  </a:lnTo>
                  <a:lnTo>
                    <a:pt x="45" y="71"/>
                  </a:lnTo>
                  <a:lnTo>
                    <a:pt x="46" y="64"/>
                  </a:lnTo>
                  <a:lnTo>
                    <a:pt x="49" y="58"/>
                  </a:lnTo>
                  <a:lnTo>
                    <a:pt x="52" y="56"/>
                  </a:lnTo>
                  <a:lnTo>
                    <a:pt x="56" y="53"/>
                  </a:lnTo>
                  <a:lnTo>
                    <a:pt x="60" y="50"/>
                  </a:lnTo>
                  <a:lnTo>
                    <a:pt x="63" y="46"/>
                  </a:lnTo>
                  <a:lnTo>
                    <a:pt x="66" y="41"/>
                  </a:lnTo>
                  <a:lnTo>
                    <a:pt x="69" y="36"/>
                  </a:lnTo>
                  <a:lnTo>
                    <a:pt x="63" y="21"/>
                  </a:lnTo>
                  <a:lnTo>
                    <a:pt x="57" y="8"/>
                  </a:lnTo>
                  <a:lnTo>
                    <a:pt x="59" y="6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60" y="0"/>
                  </a:lnTo>
                  <a:lnTo>
                    <a:pt x="65" y="1"/>
                  </a:lnTo>
                  <a:lnTo>
                    <a:pt x="69" y="1"/>
                  </a:lnTo>
                  <a:lnTo>
                    <a:pt x="75" y="11"/>
                  </a:lnTo>
                  <a:lnTo>
                    <a:pt x="82" y="18"/>
                  </a:lnTo>
                  <a:lnTo>
                    <a:pt x="85" y="31"/>
                  </a:lnTo>
                  <a:lnTo>
                    <a:pt x="86" y="46"/>
                  </a:lnTo>
                  <a:lnTo>
                    <a:pt x="89" y="60"/>
                  </a:lnTo>
                  <a:lnTo>
                    <a:pt x="90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1" name="Freeform 477"/>
            <p:cNvSpPr/>
            <p:nvPr/>
          </p:nvSpPr>
          <p:spPr bwMode="auto">
            <a:xfrm>
              <a:off x="5270" y="2875"/>
              <a:ext cx="27" cy="32"/>
            </a:xfrm>
            <a:custGeom>
              <a:avLst/>
              <a:gdLst>
                <a:gd name="T0" fmla="*/ 27 w 27"/>
                <a:gd name="T1" fmla="*/ 10 h 32"/>
                <a:gd name="T2" fmla="*/ 25 w 27"/>
                <a:gd name="T3" fmla="*/ 22 h 32"/>
                <a:gd name="T4" fmla="*/ 23 w 27"/>
                <a:gd name="T5" fmla="*/ 32 h 32"/>
                <a:gd name="T6" fmla="*/ 19 w 27"/>
                <a:gd name="T7" fmla="*/ 32 h 32"/>
                <a:gd name="T8" fmla="*/ 15 w 27"/>
                <a:gd name="T9" fmla="*/ 32 h 32"/>
                <a:gd name="T10" fmla="*/ 13 w 27"/>
                <a:gd name="T11" fmla="*/ 23 h 32"/>
                <a:gd name="T12" fmla="*/ 13 w 27"/>
                <a:gd name="T13" fmla="*/ 13 h 32"/>
                <a:gd name="T14" fmla="*/ 7 w 27"/>
                <a:gd name="T15" fmla="*/ 13 h 32"/>
                <a:gd name="T16" fmla="*/ 6 w 27"/>
                <a:gd name="T17" fmla="*/ 12 h 32"/>
                <a:gd name="T18" fmla="*/ 3 w 27"/>
                <a:gd name="T19" fmla="*/ 10 h 32"/>
                <a:gd name="T20" fmla="*/ 0 w 27"/>
                <a:gd name="T21" fmla="*/ 7 h 32"/>
                <a:gd name="T22" fmla="*/ 2 w 27"/>
                <a:gd name="T23" fmla="*/ 6 h 32"/>
                <a:gd name="T24" fmla="*/ 2 w 27"/>
                <a:gd name="T25" fmla="*/ 3 h 32"/>
                <a:gd name="T26" fmla="*/ 5 w 27"/>
                <a:gd name="T27" fmla="*/ 2 h 32"/>
                <a:gd name="T28" fmla="*/ 9 w 27"/>
                <a:gd name="T29" fmla="*/ 0 h 32"/>
                <a:gd name="T30" fmla="*/ 12 w 27"/>
                <a:gd name="T31" fmla="*/ 4 h 32"/>
                <a:gd name="T32" fmla="*/ 16 w 27"/>
                <a:gd name="T33" fmla="*/ 7 h 32"/>
                <a:gd name="T34" fmla="*/ 20 w 27"/>
                <a:gd name="T35" fmla="*/ 9 h 32"/>
                <a:gd name="T36" fmla="*/ 27 w 27"/>
                <a:gd name="T37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32">
                  <a:moveTo>
                    <a:pt x="27" y="10"/>
                  </a:moveTo>
                  <a:lnTo>
                    <a:pt x="25" y="22"/>
                  </a:lnTo>
                  <a:lnTo>
                    <a:pt x="23" y="32"/>
                  </a:lnTo>
                  <a:lnTo>
                    <a:pt x="19" y="32"/>
                  </a:lnTo>
                  <a:lnTo>
                    <a:pt x="15" y="32"/>
                  </a:lnTo>
                  <a:lnTo>
                    <a:pt x="13" y="23"/>
                  </a:lnTo>
                  <a:lnTo>
                    <a:pt x="13" y="13"/>
                  </a:lnTo>
                  <a:lnTo>
                    <a:pt x="7" y="13"/>
                  </a:lnTo>
                  <a:lnTo>
                    <a:pt x="6" y="12"/>
                  </a:lnTo>
                  <a:lnTo>
                    <a:pt x="3" y="10"/>
                  </a:lnTo>
                  <a:lnTo>
                    <a:pt x="0" y="7"/>
                  </a:lnTo>
                  <a:lnTo>
                    <a:pt x="2" y="6"/>
                  </a:lnTo>
                  <a:lnTo>
                    <a:pt x="2" y="3"/>
                  </a:lnTo>
                  <a:lnTo>
                    <a:pt x="5" y="2"/>
                  </a:lnTo>
                  <a:lnTo>
                    <a:pt x="9" y="0"/>
                  </a:lnTo>
                  <a:lnTo>
                    <a:pt x="12" y="4"/>
                  </a:lnTo>
                  <a:lnTo>
                    <a:pt x="16" y="7"/>
                  </a:lnTo>
                  <a:lnTo>
                    <a:pt x="20" y="9"/>
                  </a:lnTo>
                  <a:lnTo>
                    <a:pt x="27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2" name="Freeform 478"/>
            <p:cNvSpPr/>
            <p:nvPr/>
          </p:nvSpPr>
          <p:spPr bwMode="auto">
            <a:xfrm>
              <a:off x="5202" y="2982"/>
              <a:ext cx="15" cy="40"/>
            </a:xfrm>
            <a:custGeom>
              <a:avLst/>
              <a:gdLst>
                <a:gd name="T0" fmla="*/ 8 w 15"/>
                <a:gd name="T1" fmla="*/ 0 h 40"/>
                <a:gd name="T2" fmla="*/ 13 w 15"/>
                <a:gd name="T3" fmla="*/ 2 h 40"/>
                <a:gd name="T4" fmla="*/ 15 w 15"/>
                <a:gd name="T5" fmla="*/ 2 h 40"/>
                <a:gd name="T6" fmla="*/ 15 w 15"/>
                <a:gd name="T7" fmla="*/ 22 h 40"/>
                <a:gd name="T8" fmla="*/ 13 w 15"/>
                <a:gd name="T9" fmla="*/ 39 h 40"/>
                <a:gd name="T10" fmla="*/ 11 w 15"/>
                <a:gd name="T11" fmla="*/ 39 h 40"/>
                <a:gd name="T12" fmla="*/ 10 w 15"/>
                <a:gd name="T13" fmla="*/ 40 h 40"/>
                <a:gd name="T14" fmla="*/ 5 w 15"/>
                <a:gd name="T15" fmla="*/ 36 h 40"/>
                <a:gd name="T16" fmla="*/ 1 w 15"/>
                <a:gd name="T17" fmla="*/ 33 h 40"/>
                <a:gd name="T18" fmla="*/ 0 w 15"/>
                <a:gd name="T19" fmla="*/ 23 h 40"/>
                <a:gd name="T20" fmla="*/ 1 w 15"/>
                <a:gd name="T21" fmla="*/ 14 h 40"/>
                <a:gd name="T22" fmla="*/ 4 w 15"/>
                <a:gd name="T23" fmla="*/ 7 h 40"/>
                <a:gd name="T24" fmla="*/ 8 w 15"/>
                <a:gd name="T2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40">
                  <a:moveTo>
                    <a:pt x="8" y="0"/>
                  </a:moveTo>
                  <a:lnTo>
                    <a:pt x="13" y="2"/>
                  </a:lnTo>
                  <a:lnTo>
                    <a:pt x="15" y="2"/>
                  </a:lnTo>
                  <a:lnTo>
                    <a:pt x="15" y="22"/>
                  </a:lnTo>
                  <a:lnTo>
                    <a:pt x="13" y="39"/>
                  </a:lnTo>
                  <a:lnTo>
                    <a:pt x="11" y="39"/>
                  </a:lnTo>
                  <a:lnTo>
                    <a:pt x="10" y="40"/>
                  </a:lnTo>
                  <a:lnTo>
                    <a:pt x="5" y="36"/>
                  </a:lnTo>
                  <a:lnTo>
                    <a:pt x="1" y="33"/>
                  </a:lnTo>
                  <a:lnTo>
                    <a:pt x="0" y="23"/>
                  </a:lnTo>
                  <a:lnTo>
                    <a:pt x="1" y="14"/>
                  </a:lnTo>
                  <a:lnTo>
                    <a:pt x="4" y="7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3" name="Freeform 479"/>
            <p:cNvSpPr/>
            <p:nvPr/>
          </p:nvSpPr>
          <p:spPr bwMode="auto">
            <a:xfrm>
              <a:off x="2955" y="3005"/>
              <a:ext cx="111" cy="41"/>
            </a:xfrm>
            <a:custGeom>
              <a:avLst/>
              <a:gdLst>
                <a:gd name="T0" fmla="*/ 68 w 111"/>
                <a:gd name="T1" fmla="*/ 36 h 41"/>
                <a:gd name="T2" fmla="*/ 67 w 111"/>
                <a:gd name="T3" fmla="*/ 31 h 41"/>
                <a:gd name="T4" fmla="*/ 65 w 111"/>
                <a:gd name="T5" fmla="*/ 26 h 41"/>
                <a:gd name="T6" fmla="*/ 45 w 111"/>
                <a:gd name="T7" fmla="*/ 19 h 41"/>
                <a:gd name="T8" fmla="*/ 27 w 111"/>
                <a:gd name="T9" fmla="*/ 10 h 41"/>
                <a:gd name="T10" fmla="*/ 12 w 111"/>
                <a:gd name="T11" fmla="*/ 14 h 41"/>
                <a:gd name="T12" fmla="*/ 0 w 111"/>
                <a:gd name="T13" fmla="*/ 19 h 41"/>
                <a:gd name="T14" fmla="*/ 1 w 111"/>
                <a:gd name="T15" fmla="*/ 17 h 41"/>
                <a:gd name="T16" fmla="*/ 2 w 111"/>
                <a:gd name="T17" fmla="*/ 16 h 41"/>
                <a:gd name="T18" fmla="*/ 7 w 111"/>
                <a:gd name="T19" fmla="*/ 9 h 41"/>
                <a:gd name="T20" fmla="*/ 12 w 111"/>
                <a:gd name="T21" fmla="*/ 4 h 41"/>
                <a:gd name="T22" fmla="*/ 18 w 111"/>
                <a:gd name="T23" fmla="*/ 1 h 41"/>
                <a:gd name="T24" fmla="*/ 25 w 111"/>
                <a:gd name="T25" fmla="*/ 0 h 41"/>
                <a:gd name="T26" fmla="*/ 32 w 111"/>
                <a:gd name="T27" fmla="*/ 1 h 41"/>
                <a:gd name="T28" fmla="*/ 41 w 111"/>
                <a:gd name="T29" fmla="*/ 3 h 41"/>
                <a:gd name="T30" fmla="*/ 49 w 111"/>
                <a:gd name="T31" fmla="*/ 6 h 41"/>
                <a:gd name="T32" fmla="*/ 57 w 111"/>
                <a:gd name="T33" fmla="*/ 9 h 41"/>
                <a:gd name="T34" fmla="*/ 89 w 111"/>
                <a:gd name="T35" fmla="*/ 27 h 41"/>
                <a:gd name="T36" fmla="*/ 111 w 111"/>
                <a:gd name="T37" fmla="*/ 39 h 41"/>
                <a:gd name="T38" fmla="*/ 111 w 111"/>
                <a:gd name="T39" fmla="*/ 40 h 41"/>
                <a:gd name="T40" fmla="*/ 111 w 111"/>
                <a:gd name="T41" fmla="*/ 41 h 41"/>
                <a:gd name="T42" fmla="*/ 94 w 111"/>
                <a:gd name="T43" fmla="*/ 41 h 41"/>
                <a:gd name="T44" fmla="*/ 75 w 111"/>
                <a:gd name="T45" fmla="*/ 41 h 41"/>
                <a:gd name="T46" fmla="*/ 77 w 111"/>
                <a:gd name="T47" fmla="*/ 39 h 41"/>
                <a:gd name="T48" fmla="*/ 77 w 111"/>
                <a:gd name="T49" fmla="*/ 36 h 41"/>
                <a:gd name="T50" fmla="*/ 72 w 111"/>
                <a:gd name="T51" fmla="*/ 36 h 41"/>
                <a:gd name="T52" fmla="*/ 68 w 111"/>
                <a:gd name="T53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1" h="41">
                  <a:moveTo>
                    <a:pt x="68" y="36"/>
                  </a:moveTo>
                  <a:lnTo>
                    <a:pt x="67" y="31"/>
                  </a:lnTo>
                  <a:lnTo>
                    <a:pt x="65" y="26"/>
                  </a:lnTo>
                  <a:lnTo>
                    <a:pt x="45" y="19"/>
                  </a:lnTo>
                  <a:lnTo>
                    <a:pt x="27" y="10"/>
                  </a:lnTo>
                  <a:lnTo>
                    <a:pt x="12" y="14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7" y="9"/>
                  </a:lnTo>
                  <a:lnTo>
                    <a:pt x="12" y="4"/>
                  </a:lnTo>
                  <a:lnTo>
                    <a:pt x="18" y="1"/>
                  </a:lnTo>
                  <a:lnTo>
                    <a:pt x="25" y="0"/>
                  </a:lnTo>
                  <a:lnTo>
                    <a:pt x="32" y="1"/>
                  </a:lnTo>
                  <a:lnTo>
                    <a:pt x="41" y="3"/>
                  </a:lnTo>
                  <a:lnTo>
                    <a:pt x="49" y="6"/>
                  </a:lnTo>
                  <a:lnTo>
                    <a:pt x="57" y="9"/>
                  </a:lnTo>
                  <a:lnTo>
                    <a:pt x="89" y="27"/>
                  </a:lnTo>
                  <a:lnTo>
                    <a:pt x="111" y="39"/>
                  </a:lnTo>
                  <a:lnTo>
                    <a:pt x="111" y="40"/>
                  </a:lnTo>
                  <a:lnTo>
                    <a:pt x="111" y="41"/>
                  </a:lnTo>
                  <a:lnTo>
                    <a:pt x="94" y="41"/>
                  </a:lnTo>
                  <a:lnTo>
                    <a:pt x="75" y="41"/>
                  </a:lnTo>
                  <a:lnTo>
                    <a:pt x="77" y="39"/>
                  </a:lnTo>
                  <a:lnTo>
                    <a:pt x="77" y="36"/>
                  </a:lnTo>
                  <a:lnTo>
                    <a:pt x="72" y="36"/>
                  </a:lnTo>
                  <a:lnTo>
                    <a:pt x="6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4" name="Freeform 480"/>
            <p:cNvSpPr/>
            <p:nvPr/>
          </p:nvSpPr>
          <p:spPr bwMode="auto">
            <a:xfrm>
              <a:off x="3054" y="3048"/>
              <a:ext cx="72" cy="23"/>
            </a:xfrm>
            <a:custGeom>
              <a:avLst/>
              <a:gdLst>
                <a:gd name="T0" fmla="*/ 29 w 72"/>
                <a:gd name="T1" fmla="*/ 0 h 23"/>
                <a:gd name="T2" fmla="*/ 43 w 72"/>
                <a:gd name="T3" fmla="*/ 1 h 23"/>
                <a:gd name="T4" fmla="*/ 55 w 72"/>
                <a:gd name="T5" fmla="*/ 4 h 23"/>
                <a:gd name="T6" fmla="*/ 63 w 72"/>
                <a:gd name="T7" fmla="*/ 8 h 23"/>
                <a:gd name="T8" fmla="*/ 72 w 72"/>
                <a:gd name="T9" fmla="*/ 16 h 23"/>
                <a:gd name="T10" fmla="*/ 70 w 72"/>
                <a:gd name="T11" fmla="*/ 18 h 23"/>
                <a:gd name="T12" fmla="*/ 69 w 72"/>
                <a:gd name="T13" fmla="*/ 21 h 23"/>
                <a:gd name="T14" fmla="*/ 50 w 72"/>
                <a:gd name="T15" fmla="*/ 23 h 23"/>
                <a:gd name="T16" fmla="*/ 32 w 72"/>
                <a:gd name="T17" fmla="*/ 21 h 23"/>
                <a:gd name="T18" fmla="*/ 23 w 72"/>
                <a:gd name="T19" fmla="*/ 21 h 23"/>
                <a:gd name="T20" fmla="*/ 16 w 72"/>
                <a:gd name="T21" fmla="*/ 20 h 23"/>
                <a:gd name="T22" fmla="*/ 8 w 72"/>
                <a:gd name="T23" fmla="*/ 17 h 23"/>
                <a:gd name="T24" fmla="*/ 0 w 72"/>
                <a:gd name="T25" fmla="*/ 14 h 23"/>
                <a:gd name="T26" fmla="*/ 0 w 72"/>
                <a:gd name="T27" fmla="*/ 13 h 23"/>
                <a:gd name="T28" fmla="*/ 0 w 72"/>
                <a:gd name="T29" fmla="*/ 13 h 23"/>
                <a:gd name="T30" fmla="*/ 8 w 72"/>
                <a:gd name="T31" fmla="*/ 10 h 23"/>
                <a:gd name="T32" fmla="*/ 16 w 72"/>
                <a:gd name="T33" fmla="*/ 7 h 23"/>
                <a:gd name="T34" fmla="*/ 23 w 72"/>
                <a:gd name="T35" fmla="*/ 4 h 23"/>
                <a:gd name="T36" fmla="*/ 29 w 72"/>
                <a:gd name="T3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2" h="23">
                  <a:moveTo>
                    <a:pt x="29" y="0"/>
                  </a:moveTo>
                  <a:lnTo>
                    <a:pt x="43" y="1"/>
                  </a:lnTo>
                  <a:lnTo>
                    <a:pt x="55" y="4"/>
                  </a:lnTo>
                  <a:lnTo>
                    <a:pt x="63" y="8"/>
                  </a:lnTo>
                  <a:lnTo>
                    <a:pt x="72" y="16"/>
                  </a:lnTo>
                  <a:lnTo>
                    <a:pt x="70" y="18"/>
                  </a:lnTo>
                  <a:lnTo>
                    <a:pt x="69" y="21"/>
                  </a:lnTo>
                  <a:lnTo>
                    <a:pt x="50" y="23"/>
                  </a:lnTo>
                  <a:lnTo>
                    <a:pt x="32" y="21"/>
                  </a:lnTo>
                  <a:lnTo>
                    <a:pt x="23" y="21"/>
                  </a:lnTo>
                  <a:lnTo>
                    <a:pt x="16" y="20"/>
                  </a:lnTo>
                  <a:lnTo>
                    <a:pt x="8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8" y="10"/>
                  </a:lnTo>
                  <a:lnTo>
                    <a:pt x="16" y="7"/>
                  </a:lnTo>
                  <a:lnTo>
                    <a:pt x="23" y="4"/>
                  </a:lnTo>
                  <a:lnTo>
                    <a:pt x="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5" name="Freeform 481"/>
            <p:cNvSpPr/>
            <p:nvPr/>
          </p:nvSpPr>
          <p:spPr bwMode="auto">
            <a:xfrm>
              <a:off x="5080" y="3048"/>
              <a:ext cx="28" cy="24"/>
            </a:xfrm>
            <a:custGeom>
              <a:avLst/>
              <a:gdLst>
                <a:gd name="T0" fmla="*/ 18 w 28"/>
                <a:gd name="T1" fmla="*/ 0 h 24"/>
                <a:gd name="T2" fmla="*/ 23 w 28"/>
                <a:gd name="T3" fmla="*/ 3 h 24"/>
                <a:gd name="T4" fmla="*/ 25 w 28"/>
                <a:gd name="T5" fmla="*/ 6 h 24"/>
                <a:gd name="T6" fmla="*/ 26 w 28"/>
                <a:gd name="T7" fmla="*/ 7 h 24"/>
                <a:gd name="T8" fmla="*/ 28 w 28"/>
                <a:gd name="T9" fmla="*/ 13 h 24"/>
                <a:gd name="T10" fmla="*/ 28 w 28"/>
                <a:gd name="T11" fmla="*/ 13 h 24"/>
                <a:gd name="T12" fmla="*/ 28 w 28"/>
                <a:gd name="T13" fmla="*/ 14 h 24"/>
                <a:gd name="T14" fmla="*/ 23 w 28"/>
                <a:gd name="T15" fmla="*/ 17 h 24"/>
                <a:gd name="T16" fmla="*/ 19 w 28"/>
                <a:gd name="T17" fmla="*/ 20 h 24"/>
                <a:gd name="T18" fmla="*/ 15 w 28"/>
                <a:gd name="T19" fmla="*/ 23 h 24"/>
                <a:gd name="T20" fmla="*/ 8 w 28"/>
                <a:gd name="T21" fmla="*/ 24 h 24"/>
                <a:gd name="T22" fmla="*/ 5 w 28"/>
                <a:gd name="T23" fmla="*/ 23 h 24"/>
                <a:gd name="T24" fmla="*/ 3 w 28"/>
                <a:gd name="T25" fmla="*/ 21 h 24"/>
                <a:gd name="T26" fmla="*/ 2 w 28"/>
                <a:gd name="T27" fmla="*/ 18 h 24"/>
                <a:gd name="T28" fmla="*/ 0 w 28"/>
                <a:gd name="T29" fmla="*/ 17 h 24"/>
                <a:gd name="T30" fmla="*/ 3 w 28"/>
                <a:gd name="T31" fmla="*/ 11 h 24"/>
                <a:gd name="T32" fmla="*/ 8 w 28"/>
                <a:gd name="T33" fmla="*/ 7 h 24"/>
                <a:gd name="T34" fmla="*/ 12 w 28"/>
                <a:gd name="T35" fmla="*/ 4 h 24"/>
                <a:gd name="T36" fmla="*/ 18 w 28"/>
                <a:gd name="T3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" h="24">
                  <a:moveTo>
                    <a:pt x="18" y="0"/>
                  </a:moveTo>
                  <a:lnTo>
                    <a:pt x="23" y="3"/>
                  </a:lnTo>
                  <a:lnTo>
                    <a:pt x="25" y="6"/>
                  </a:lnTo>
                  <a:lnTo>
                    <a:pt x="26" y="7"/>
                  </a:lnTo>
                  <a:lnTo>
                    <a:pt x="28" y="13"/>
                  </a:lnTo>
                  <a:lnTo>
                    <a:pt x="28" y="13"/>
                  </a:lnTo>
                  <a:lnTo>
                    <a:pt x="28" y="14"/>
                  </a:lnTo>
                  <a:lnTo>
                    <a:pt x="23" y="17"/>
                  </a:lnTo>
                  <a:lnTo>
                    <a:pt x="19" y="20"/>
                  </a:lnTo>
                  <a:lnTo>
                    <a:pt x="15" y="23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3" y="21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3" y="11"/>
                  </a:lnTo>
                  <a:lnTo>
                    <a:pt x="8" y="7"/>
                  </a:lnTo>
                  <a:lnTo>
                    <a:pt x="12" y="4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6" name="Freeform 482"/>
            <p:cNvSpPr/>
            <p:nvPr/>
          </p:nvSpPr>
          <p:spPr bwMode="auto">
            <a:xfrm>
              <a:off x="5216" y="3069"/>
              <a:ext cx="26" cy="56"/>
            </a:xfrm>
            <a:custGeom>
              <a:avLst/>
              <a:gdLst>
                <a:gd name="T0" fmla="*/ 4 w 26"/>
                <a:gd name="T1" fmla="*/ 0 h 56"/>
                <a:gd name="T2" fmla="*/ 7 w 26"/>
                <a:gd name="T3" fmla="*/ 0 h 56"/>
                <a:gd name="T4" fmla="*/ 10 w 26"/>
                <a:gd name="T5" fmla="*/ 0 h 56"/>
                <a:gd name="T6" fmla="*/ 16 w 26"/>
                <a:gd name="T7" fmla="*/ 5 h 56"/>
                <a:gd name="T8" fmla="*/ 20 w 26"/>
                <a:gd name="T9" fmla="*/ 10 h 56"/>
                <a:gd name="T10" fmla="*/ 24 w 26"/>
                <a:gd name="T11" fmla="*/ 17 h 56"/>
                <a:gd name="T12" fmla="*/ 26 w 26"/>
                <a:gd name="T13" fmla="*/ 26 h 56"/>
                <a:gd name="T14" fmla="*/ 21 w 26"/>
                <a:gd name="T15" fmla="*/ 29 h 56"/>
                <a:gd name="T16" fmla="*/ 17 w 26"/>
                <a:gd name="T17" fmla="*/ 32 h 56"/>
                <a:gd name="T18" fmla="*/ 19 w 26"/>
                <a:gd name="T19" fmla="*/ 45 h 56"/>
                <a:gd name="T20" fmla="*/ 19 w 26"/>
                <a:gd name="T21" fmla="*/ 56 h 56"/>
                <a:gd name="T22" fmla="*/ 17 w 26"/>
                <a:gd name="T23" fmla="*/ 56 h 56"/>
                <a:gd name="T24" fmla="*/ 17 w 26"/>
                <a:gd name="T25" fmla="*/ 56 h 56"/>
                <a:gd name="T26" fmla="*/ 9 w 26"/>
                <a:gd name="T27" fmla="*/ 50 h 56"/>
                <a:gd name="T28" fmla="*/ 0 w 26"/>
                <a:gd name="T29" fmla="*/ 45 h 56"/>
                <a:gd name="T30" fmla="*/ 0 w 26"/>
                <a:gd name="T31" fmla="*/ 25 h 56"/>
                <a:gd name="T32" fmla="*/ 0 w 26"/>
                <a:gd name="T33" fmla="*/ 5 h 56"/>
                <a:gd name="T34" fmla="*/ 3 w 26"/>
                <a:gd name="T35" fmla="*/ 2 h 56"/>
                <a:gd name="T36" fmla="*/ 4 w 26"/>
                <a:gd name="T3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56">
                  <a:moveTo>
                    <a:pt x="4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5"/>
                  </a:lnTo>
                  <a:lnTo>
                    <a:pt x="20" y="10"/>
                  </a:lnTo>
                  <a:lnTo>
                    <a:pt x="24" y="17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7" y="32"/>
                  </a:lnTo>
                  <a:lnTo>
                    <a:pt x="19" y="45"/>
                  </a:lnTo>
                  <a:lnTo>
                    <a:pt x="19" y="56"/>
                  </a:lnTo>
                  <a:lnTo>
                    <a:pt x="17" y="56"/>
                  </a:lnTo>
                  <a:lnTo>
                    <a:pt x="17" y="56"/>
                  </a:lnTo>
                  <a:lnTo>
                    <a:pt x="9" y="50"/>
                  </a:lnTo>
                  <a:lnTo>
                    <a:pt x="0" y="45"/>
                  </a:lnTo>
                  <a:lnTo>
                    <a:pt x="0" y="25"/>
                  </a:lnTo>
                  <a:lnTo>
                    <a:pt x="0" y="5"/>
                  </a:lnTo>
                  <a:lnTo>
                    <a:pt x="3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7" name="Freeform 483"/>
            <p:cNvSpPr/>
            <p:nvPr/>
          </p:nvSpPr>
          <p:spPr bwMode="auto">
            <a:xfrm>
              <a:off x="5115" y="3081"/>
              <a:ext cx="21" cy="27"/>
            </a:xfrm>
            <a:custGeom>
              <a:avLst/>
              <a:gdLst>
                <a:gd name="T0" fmla="*/ 14 w 21"/>
                <a:gd name="T1" fmla="*/ 0 h 27"/>
                <a:gd name="T2" fmla="*/ 17 w 21"/>
                <a:gd name="T3" fmla="*/ 4 h 27"/>
                <a:gd name="T4" fmla="*/ 21 w 21"/>
                <a:gd name="T5" fmla="*/ 8 h 27"/>
                <a:gd name="T6" fmla="*/ 18 w 21"/>
                <a:gd name="T7" fmla="*/ 10 h 27"/>
                <a:gd name="T8" fmla="*/ 15 w 21"/>
                <a:gd name="T9" fmla="*/ 11 h 27"/>
                <a:gd name="T10" fmla="*/ 13 w 21"/>
                <a:gd name="T11" fmla="*/ 8 h 27"/>
                <a:gd name="T12" fmla="*/ 11 w 21"/>
                <a:gd name="T13" fmla="*/ 8 h 27"/>
                <a:gd name="T14" fmla="*/ 8 w 21"/>
                <a:gd name="T15" fmla="*/ 11 h 27"/>
                <a:gd name="T16" fmla="*/ 7 w 21"/>
                <a:gd name="T17" fmla="*/ 14 h 27"/>
                <a:gd name="T18" fmla="*/ 8 w 21"/>
                <a:gd name="T19" fmla="*/ 18 h 27"/>
                <a:gd name="T20" fmla="*/ 8 w 21"/>
                <a:gd name="T21" fmla="*/ 21 h 27"/>
                <a:gd name="T22" fmla="*/ 8 w 21"/>
                <a:gd name="T23" fmla="*/ 23 h 27"/>
                <a:gd name="T24" fmla="*/ 7 w 21"/>
                <a:gd name="T25" fmla="*/ 27 h 27"/>
                <a:gd name="T26" fmla="*/ 4 w 21"/>
                <a:gd name="T27" fmla="*/ 23 h 27"/>
                <a:gd name="T28" fmla="*/ 0 w 21"/>
                <a:gd name="T29" fmla="*/ 20 h 27"/>
                <a:gd name="T30" fmla="*/ 5 w 21"/>
                <a:gd name="T31" fmla="*/ 13 h 27"/>
                <a:gd name="T32" fmla="*/ 11 w 21"/>
                <a:gd name="T33" fmla="*/ 1 h 27"/>
                <a:gd name="T34" fmla="*/ 13 w 21"/>
                <a:gd name="T35" fmla="*/ 1 h 27"/>
                <a:gd name="T36" fmla="*/ 14 w 21"/>
                <a:gd name="T3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" h="27">
                  <a:moveTo>
                    <a:pt x="14" y="0"/>
                  </a:moveTo>
                  <a:lnTo>
                    <a:pt x="17" y="4"/>
                  </a:lnTo>
                  <a:lnTo>
                    <a:pt x="21" y="8"/>
                  </a:lnTo>
                  <a:lnTo>
                    <a:pt x="18" y="10"/>
                  </a:lnTo>
                  <a:lnTo>
                    <a:pt x="15" y="11"/>
                  </a:lnTo>
                  <a:lnTo>
                    <a:pt x="13" y="8"/>
                  </a:lnTo>
                  <a:lnTo>
                    <a:pt x="11" y="8"/>
                  </a:lnTo>
                  <a:lnTo>
                    <a:pt x="8" y="11"/>
                  </a:lnTo>
                  <a:lnTo>
                    <a:pt x="7" y="14"/>
                  </a:lnTo>
                  <a:lnTo>
                    <a:pt x="8" y="18"/>
                  </a:lnTo>
                  <a:lnTo>
                    <a:pt x="8" y="21"/>
                  </a:lnTo>
                  <a:lnTo>
                    <a:pt x="8" y="23"/>
                  </a:lnTo>
                  <a:lnTo>
                    <a:pt x="7" y="27"/>
                  </a:lnTo>
                  <a:lnTo>
                    <a:pt x="4" y="23"/>
                  </a:lnTo>
                  <a:lnTo>
                    <a:pt x="0" y="20"/>
                  </a:lnTo>
                  <a:lnTo>
                    <a:pt x="5" y="13"/>
                  </a:lnTo>
                  <a:lnTo>
                    <a:pt x="11" y="1"/>
                  </a:lnTo>
                  <a:lnTo>
                    <a:pt x="13" y="1"/>
                  </a:ln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8" name="Freeform 484"/>
            <p:cNvSpPr/>
            <p:nvPr/>
          </p:nvSpPr>
          <p:spPr bwMode="auto">
            <a:xfrm>
              <a:off x="5225" y="3122"/>
              <a:ext cx="7" cy="7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3 h 7"/>
                <a:gd name="T4" fmla="*/ 1 w 7"/>
                <a:gd name="T5" fmla="*/ 0 h 7"/>
                <a:gd name="T6" fmla="*/ 1 w 7"/>
                <a:gd name="T7" fmla="*/ 0 h 7"/>
                <a:gd name="T8" fmla="*/ 2 w 7"/>
                <a:gd name="T9" fmla="*/ 0 h 7"/>
                <a:gd name="T10" fmla="*/ 4 w 7"/>
                <a:gd name="T11" fmla="*/ 4 h 7"/>
                <a:gd name="T12" fmla="*/ 7 w 7"/>
                <a:gd name="T13" fmla="*/ 7 h 7"/>
                <a:gd name="T14" fmla="*/ 2 w 7"/>
                <a:gd name="T15" fmla="*/ 7 h 7"/>
                <a:gd name="T16" fmla="*/ 0 w 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0" y="7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4"/>
                  </a:lnTo>
                  <a:lnTo>
                    <a:pt x="7" y="7"/>
                  </a:lnTo>
                  <a:lnTo>
                    <a:pt x="2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9" name="Freeform 485"/>
            <p:cNvSpPr/>
            <p:nvPr/>
          </p:nvSpPr>
          <p:spPr bwMode="auto">
            <a:xfrm>
              <a:off x="5242" y="3126"/>
              <a:ext cx="10" cy="9"/>
            </a:xfrm>
            <a:custGeom>
              <a:avLst/>
              <a:gdLst>
                <a:gd name="T0" fmla="*/ 0 w 10"/>
                <a:gd name="T1" fmla="*/ 0 h 9"/>
                <a:gd name="T2" fmla="*/ 4 w 10"/>
                <a:gd name="T3" fmla="*/ 0 h 9"/>
                <a:gd name="T4" fmla="*/ 8 w 10"/>
                <a:gd name="T5" fmla="*/ 0 h 9"/>
                <a:gd name="T6" fmla="*/ 8 w 10"/>
                <a:gd name="T7" fmla="*/ 2 h 9"/>
                <a:gd name="T8" fmla="*/ 8 w 10"/>
                <a:gd name="T9" fmla="*/ 3 h 9"/>
                <a:gd name="T10" fmla="*/ 10 w 10"/>
                <a:gd name="T11" fmla="*/ 6 h 9"/>
                <a:gd name="T12" fmla="*/ 10 w 10"/>
                <a:gd name="T13" fmla="*/ 9 h 9"/>
                <a:gd name="T14" fmla="*/ 7 w 10"/>
                <a:gd name="T15" fmla="*/ 8 h 9"/>
                <a:gd name="T16" fmla="*/ 4 w 10"/>
                <a:gd name="T17" fmla="*/ 6 h 9"/>
                <a:gd name="T18" fmla="*/ 1 w 10"/>
                <a:gd name="T19" fmla="*/ 5 h 9"/>
                <a:gd name="T20" fmla="*/ 0 w 10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9">
                  <a:moveTo>
                    <a:pt x="0" y="0"/>
                  </a:moveTo>
                  <a:lnTo>
                    <a:pt x="4" y="0"/>
                  </a:lnTo>
                  <a:lnTo>
                    <a:pt x="8" y="0"/>
                  </a:lnTo>
                  <a:lnTo>
                    <a:pt x="8" y="2"/>
                  </a:lnTo>
                  <a:lnTo>
                    <a:pt x="8" y="3"/>
                  </a:lnTo>
                  <a:lnTo>
                    <a:pt x="10" y="6"/>
                  </a:lnTo>
                  <a:lnTo>
                    <a:pt x="10" y="9"/>
                  </a:lnTo>
                  <a:lnTo>
                    <a:pt x="7" y="8"/>
                  </a:lnTo>
                  <a:lnTo>
                    <a:pt x="4" y="6"/>
                  </a:lnTo>
                  <a:lnTo>
                    <a:pt x="1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0" name="Freeform 486"/>
            <p:cNvSpPr/>
            <p:nvPr/>
          </p:nvSpPr>
          <p:spPr bwMode="auto">
            <a:xfrm>
              <a:off x="5229" y="3134"/>
              <a:ext cx="6" cy="14"/>
            </a:xfrm>
            <a:custGeom>
              <a:avLst/>
              <a:gdLst>
                <a:gd name="T0" fmla="*/ 0 w 6"/>
                <a:gd name="T1" fmla="*/ 0 h 14"/>
                <a:gd name="T2" fmla="*/ 3 w 6"/>
                <a:gd name="T3" fmla="*/ 2 h 14"/>
                <a:gd name="T4" fmla="*/ 4 w 6"/>
                <a:gd name="T5" fmla="*/ 5 h 14"/>
                <a:gd name="T6" fmla="*/ 6 w 6"/>
                <a:gd name="T7" fmla="*/ 8 h 14"/>
                <a:gd name="T8" fmla="*/ 6 w 6"/>
                <a:gd name="T9" fmla="*/ 14 h 14"/>
                <a:gd name="T10" fmla="*/ 4 w 6"/>
                <a:gd name="T11" fmla="*/ 14 h 14"/>
                <a:gd name="T12" fmla="*/ 3 w 6"/>
                <a:gd name="T13" fmla="*/ 12 h 14"/>
                <a:gd name="T14" fmla="*/ 1 w 6"/>
                <a:gd name="T15" fmla="*/ 7 h 14"/>
                <a:gd name="T16" fmla="*/ 0 w 6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4">
                  <a:moveTo>
                    <a:pt x="0" y="0"/>
                  </a:moveTo>
                  <a:lnTo>
                    <a:pt x="3" y="2"/>
                  </a:lnTo>
                  <a:lnTo>
                    <a:pt x="4" y="5"/>
                  </a:lnTo>
                  <a:lnTo>
                    <a:pt x="6" y="8"/>
                  </a:lnTo>
                  <a:lnTo>
                    <a:pt x="6" y="14"/>
                  </a:lnTo>
                  <a:lnTo>
                    <a:pt x="4" y="14"/>
                  </a:lnTo>
                  <a:lnTo>
                    <a:pt x="3" y="12"/>
                  </a:lnTo>
                  <a:lnTo>
                    <a:pt x="1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1" name="Freeform 487"/>
            <p:cNvSpPr/>
            <p:nvPr/>
          </p:nvSpPr>
          <p:spPr bwMode="auto">
            <a:xfrm>
              <a:off x="5257" y="3134"/>
              <a:ext cx="8" cy="7"/>
            </a:xfrm>
            <a:custGeom>
              <a:avLst/>
              <a:gdLst>
                <a:gd name="T0" fmla="*/ 3 w 8"/>
                <a:gd name="T1" fmla="*/ 0 h 7"/>
                <a:gd name="T2" fmla="*/ 6 w 8"/>
                <a:gd name="T3" fmla="*/ 1 h 7"/>
                <a:gd name="T4" fmla="*/ 8 w 8"/>
                <a:gd name="T5" fmla="*/ 4 h 7"/>
                <a:gd name="T6" fmla="*/ 8 w 8"/>
                <a:gd name="T7" fmla="*/ 5 h 7"/>
                <a:gd name="T8" fmla="*/ 6 w 8"/>
                <a:gd name="T9" fmla="*/ 7 h 7"/>
                <a:gd name="T10" fmla="*/ 3 w 8"/>
                <a:gd name="T11" fmla="*/ 7 h 7"/>
                <a:gd name="T12" fmla="*/ 0 w 8"/>
                <a:gd name="T13" fmla="*/ 7 h 7"/>
                <a:gd name="T14" fmla="*/ 0 w 8"/>
                <a:gd name="T15" fmla="*/ 5 h 7"/>
                <a:gd name="T16" fmla="*/ 0 w 8"/>
                <a:gd name="T17" fmla="*/ 2 h 7"/>
                <a:gd name="T18" fmla="*/ 2 w 8"/>
                <a:gd name="T19" fmla="*/ 2 h 7"/>
                <a:gd name="T20" fmla="*/ 3 w 8"/>
                <a:gd name="T21" fmla="*/ 2 h 7"/>
                <a:gd name="T22" fmla="*/ 3 w 8"/>
                <a:gd name="T23" fmla="*/ 1 h 7"/>
                <a:gd name="T24" fmla="*/ 3 w 8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7">
                  <a:moveTo>
                    <a:pt x="3" y="0"/>
                  </a:moveTo>
                  <a:lnTo>
                    <a:pt x="6" y="1"/>
                  </a:lnTo>
                  <a:lnTo>
                    <a:pt x="8" y="4"/>
                  </a:lnTo>
                  <a:lnTo>
                    <a:pt x="8" y="5"/>
                  </a:lnTo>
                  <a:lnTo>
                    <a:pt x="6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2"/>
                  </a:lnTo>
                  <a:lnTo>
                    <a:pt x="3" y="2"/>
                  </a:lnTo>
                  <a:lnTo>
                    <a:pt x="3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2" name="Freeform 488"/>
            <p:cNvSpPr/>
            <p:nvPr/>
          </p:nvSpPr>
          <p:spPr bwMode="auto">
            <a:xfrm>
              <a:off x="5256" y="3145"/>
              <a:ext cx="9" cy="6"/>
            </a:xfrm>
            <a:custGeom>
              <a:avLst/>
              <a:gdLst>
                <a:gd name="T0" fmla="*/ 4 w 9"/>
                <a:gd name="T1" fmla="*/ 0 h 6"/>
                <a:gd name="T2" fmla="*/ 7 w 9"/>
                <a:gd name="T3" fmla="*/ 3 h 6"/>
                <a:gd name="T4" fmla="*/ 9 w 9"/>
                <a:gd name="T5" fmla="*/ 6 h 6"/>
                <a:gd name="T6" fmla="*/ 6 w 9"/>
                <a:gd name="T7" fmla="*/ 6 h 6"/>
                <a:gd name="T8" fmla="*/ 3 w 9"/>
                <a:gd name="T9" fmla="*/ 6 h 6"/>
                <a:gd name="T10" fmla="*/ 1 w 9"/>
                <a:gd name="T11" fmla="*/ 4 h 6"/>
                <a:gd name="T12" fmla="*/ 0 w 9"/>
                <a:gd name="T13" fmla="*/ 3 h 6"/>
                <a:gd name="T14" fmla="*/ 1 w 9"/>
                <a:gd name="T15" fmla="*/ 3 h 6"/>
                <a:gd name="T16" fmla="*/ 3 w 9"/>
                <a:gd name="T17" fmla="*/ 3 h 6"/>
                <a:gd name="T18" fmla="*/ 4 w 9"/>
                <a:gd name="T19" fmla="*/ 1 h 6"/>
                <a:gd name="T20" fmla="*/ 4 w 9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6">
                  <a:moveTo>
                    <a:pt x="4" y="0"/>
                  </a:moveTo>
                  <a:lnTo>
                    <a:pt x="7" y="3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3" name="Freeform 489"/>
            <p:cNvSpPr/>
            <p:nvPr/>
          </p:nvSpPr>
          <p:spPr bwMode="auto">
            <a:xfrm>
              <a:off x="5273" y="3148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1 h 4"/>
                <a:gd name="T4" fmla="*/ 9 w 9"/>
                <a:gd name="T5" fmla="*/ 3 h 4"/>
                <a:gd name="T6" fmla="*/ 9 w 9"/>
                <a:gd name="T7" fmla="*/ 4 h 4"/>
                <a:gd name="T8" fmla="*/ 9 w 9"/>
                <a:gd name="T9" fmla="*/ 4 h 4"/>
                <a:gd name="T10" fmla="*/ 6 w 9"/>
                <a:gd name="T11" fmla="*/ 4 h 4"/>
                <a:gd name="T12" fmla="*/ 4 w 9"/>
                <a:gd name="T13" fmla="*/ 4 h 4"/>
                <a:gd name="T14" fmla="*/ 2 w 9"/>
                <a:gd name="T15" fmla="*/ 3 h 4"/>
                <a:gd name="T16" fmla="*/ 0 w 9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4" y="1"/>
                  </a:lnTo>
                  <a:lnTo>
                    <a:pt x="9" y="3"/>
                  </a:lnTo>
                  <a:lnTo>
                    <a:pt x="9" y="4"/>
                  </a:lnTo>
                  <a:lnTo>
                    <a:pt x="9" y="4"/>
                  </a:lnTo>
                  <a:lnTo>
                    <a:pt x="6" y="4"/>
                  </a:lnTo>
                  <a:lnTo>
                    <a:pt x="4" y="4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4" name="Freeform 490"/>
            <p:cNvSpPr/>
            <p:nvPr/>
          </p:nvSpPr>
          <p:spPr bwMode="auto">
            <a:xfrm>
              <a:off x="5245" y="3155"/>
              <a:ext cx="8" cy="14"/>
            </a:xfrm>
            <a:custGeom>
              <a:avLst/>
              <a:gdLst>
                <a:gd name="T0" fmla="*/ 1 w 8"/>
                <a:gd name="T1" fmla="*/ 0 h 14"/>
                <a:gd name="T2" fmla="*/ 4 w 8"/>
                <a:gd name="T3" fmla="*/ 4 h 14"/>
                <a:gd name="T4" fmla="*/ 7 w 8"/>
                <a:gd name="T5" fmla="*/ 7 h 14"/>
                <a:gd name="T6" fmla="*/ 8 w 8"/>
                <a:gd name="T7" fmla="*/ 10 h 14"/>
                <a:gd name="T8" fmla="*/ 8 w 8"/>
                <a:gd name="T9" fmla="*/ 14 h 14"/>
                <a:gd name="T10" fmla="*/ 8 w 8"/>
                <a:gd name="T11" fmla="*/ 14 h 14"/>
                <a:gd name="T12" fmla="*/ 7 w 8"/>
                <a:gd name="T13" fmla="*/ 14 h 14"/>
                <a:gd name="T14" fmla="*/ 2 w 8"/>
                <a:gd name="T15" fmla="*/ 13 h 14"/>
                <a:gd name="T16" fmla="*/ 0 w 8"/>
                <a:gd name="T17" fmla="*/ 13 h 14"/>
                <a:gd name="T18" fmla="*/ 0 w 8"/>
                <a:gd name="T19" fmla="*/ 7 h 14"/>
                <a:gd name="T20" fmla="*/ 1 w 8"/>
                <a:gd name="T2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14">
                  <a:moveTo>
                    <a:pt x="1" y="0"/>
                  </a:moveTo>
                  <a:lnTo>
                    <a:pt x="4" y="4"/>
                  </a:lnTo>
                  <a:lnTo>
                    <a:pt x="7" y="7"/>
                  </a:lnTo>
                  <a:lnTo>
                    <a:pt x="8" y="10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7" y="14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0" y="7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5" name="Freeform 491"/>
            <p:cNvSpPr/>
            <p:nvPr/>
          </p:nvSpPr>
          <p:spPr bwMode="auto">
            <a:xfrm>
              <a:off x="5269" y="3158"/>
              <a:ext cx="14" cy="7"/>
            </a:xfrm>
            <a:custGeom>
              <a:avLst/>
              <a:gdLst>
                <a:gd name="T0" fmla="*/ 8 w 14"/>
                <a:gd name="T1" fmla="*/ 0 h 7"/>
                <a:gd name="T2" fmla="*/ 11 w 14"/>
                <a:gd name="T3" fmla="*/ 1 h 7"/>
                <a:gd name="T4" fmla="*/ 13 w 14"/>
                <a:gd name="T5" fmla="*/ 3 h 7"/>
                <a:gd name="T6" fmla="*/ 13 w 14"/>
                <a:gd name="T7" fmla="*/ 3 h 7"/>
                <a:gd name="T8" fmla="*/ 14 w 14"/>
                <a:gd name="T9" fmla="*/ 7 h 7"/>
                <a:gd name="T10" fmla="*/ 10 w 14"/>
                <a:gd name="T11" fmla="*/ 7 h 7"/>
                <a:gd name="T12" fmla="*/ 4 w 14"/>
                <a:gd name="T13" fmla="*/ 7 h 7"/>
                <a:gd name="T14" fmla="*/ 3 w 14"/>
                <a:gd name="T15" fmla="*/ 4 h 7"/>
                <a:gd name="T16" fmla="*/ 0 w 14"/>
                <a:gd name="T17" fmla="*/ 3 h 7"/>
                <a:gd name="T18" fmla="*/ 4 w 14"/>
                <a:gd name="T19" fmla="*/ 1 h 7"/>
                <a:gd name="T20" fmla="*/ 8 w 14"/>
                <a:gd name="T2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7">
                  <a:moveTo>
                    <a:pt x="8" y="0"/>
                  </a:move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7"/>
                  </a:lnTo>
                  <a:lnTo>
                    <a:pt x="10" y="7"/>
                  </a:lnTo>
                  <a:lnTo>
                    <a:pt x="4" y="7"/>
                  </a:lnTo>
                  <a:lnTo>
                    <a:pt x="3" y="4"/>
                  </a:lnTo>
                  <a:lnTo>
                    <a:pt x="0" y="3"/>
                  </a:lnTo>
                  <a:lnTo>
                    <a:pt x="4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6" name="Freeform 492"/>
            <p:cNvSpPr/>
            <p:nvPr/>
          </p:nvSpPr>
          <p:spPr bwMode="auto">
            <a:xfrm>
              <a:off x="5253" y="3172"/>
              <a:ext cx="9" cy="16"/>
            </a:xfrm>
            <a:custGeom>
              <a:avLst/>
              <a:gdLst>
                <a:gd name="T0" fmla="*/ 6 w 9"/>
                <a:gd name="T1" fmla="*/ 0 h 16"/>
                <a:gd name="T2" fmla="*/ 9 w 9"/>
                <a:gd name="T3" fmla="*/ 1 h 16"/>
                <a:gd name="T4" fmla="*/ 9 w 9"/>
                <a:gd name="T5" fmla="*/ 6 h 16"/>
                <a:gd name="T6" fmla="*/ 6 w 9"/>
                <a:gd name="T7" fmla="*/ 10 h 16"/>
                <a:gd name="T8" fmla="*/ 3 w 9"/>
                <a:gd name="T9" fmla="*/ 16 h 16"/>
                <a:gd name="T10" fmla="*/ 3 w 9"/>
                <a:gd name="T11" fmla="*/ 14 h 16"/>
                <a:gd name="T12" fmla="*/ 3 w 9"/>
                <a:gd name="T13" fmla="*/ 13 h 16"/>
                <a:gd name="T14" fmla="*/ 2 w 9"/>
                <a:gd name="T15" fmla="*/ 7 h 16"/>
                <a:gd name="T16" fmla="*/ 0 w 9"/>
                <a:gd name="T17" fmla="*/ 3 h 16"/>
                <a:gd name="T18" fmla="*/ 3 w 9"/>
                <a:gd name="T19" fmla="*/ 1 h 16"/>
                <a:gd name="T20" fmla="*/ 6 w 9"/>
                <a:gd name="T2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16">
                  <a:moveTo>
                    <a:pt x="6" y="0"/>
                  </a:moveTo>
                  <a:lnTo>
                    <a:pt x="9" y="1"/>
                  </a:lnTo>
                  <a:lnTo>
                    <a:pt x="9" y="6"/>
                  </a:lnTo>
                  <a:lnTo>
                    <a:pt x="6" y="10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7"/>
                  </a:lnTo>
                  <a:lnTo>
                    <a:pt x="0" y="3"/>
                  </a:lnTo>
                  <a:lnTo>
                    <a:pt x="3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7" name="Freeform 493"/>
            <p:cNvSpPr/>
            <p:nvPr/>
          </p:nvSpPr>
          <p:spPr bwMode="auto">
            <a:xfrm>
              <a:off x="4778" y="3181"/>
              <a:ext cx="24" cy="48"/>
            </a:xfrm>
            <a:custGeom>
              <a:avLst/>
              <a:gdLst>
                <a:gd name="T0" fmla="*/ 3 w 24"/>
                <a:gd name="T1" fmla="*/ 0 h 48"/>
                <a:gd name="T2" fmla="*/ 10 w 24"/>
                <a:gd name="T3" fmla="*/ 4 h 48"/>
                <a:gd name="T4" fmla="*/ 14 w 24"/>
                <a:gd name="T5" fmla="*/ 12 h 48"/>
                <a:gd name="T6" fmla="*/ 18 w 24"/>
                <a:gd name="T7" fmla="*/ 20 h 48"/>
                <a:gd name="T8" fmla="*/ 24 w 24"/>
                <a:gd name="T9" fmla="*/ 28 h 48"/>
                <a:gd name="T10" fmla="*/ 20 w 24"/>
                <a:gd name="T11" fmla="*/ 40 h 48"/>
                <a:gd name="T12" fmla="*/ 14 w 24"/>
                <a:gd name="T13" fmla="*/ 48 h 48"/>
                <a:gd name="T14" fmla="*/ 14 w 24"/>
                <a:gd name="T15" fmla="*/ 48 h 48"/>
                <a:gd name="T16" fmla="*/ 13 w 24"/>
                <a:gd name="T17" fmla="*/ 48 h 48"/>
                <a:gd name="T18" fmla="*/ 7 w 24"/>
                <a:gd name="T19" fmla="*/ 47 h 48"/>
                <a:gd name="T20" fmla="*/ 1 w 24"/>
                <a:gd name="T21" fmla="*/ 47 h 48"/>
                <a:gd name="T22" fmla="*/ 0 w 24"/>
                <a:gd name="T23" fmla="*/ 34 h 48"/>
                <a:gd name="T24" fmla="*/ 0 w 24"/>
                <a:gd name="T25" fmla="*/ 22 h 48"/>
                <a:gd name="T26" fmla="*/ 0 w 24"/>
                <a:gd name="T27" fmla="*/ 11 h 48"/>
                <a:gd name="T28" fmla="*/ 3 w 24"/>
                <a:gd name="T2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48">
                  <a:moveTo>
                    <a:pt x="3" y="0"/>
                  </a:moveTo>
                  <a:lnTo>
                    <a:pt x="10" y="4"/>
                  </a:lnTo>
                  <a:lnTo>
                    <a:pt x="14" y="12"/>
                  </a:lnTo>
                  <a:lnTo>
                    <a:pt x="18" y="20"/>
                  </a:lnTo>
                  <a:lnTo>
                    <a:pt x="24" y="28"/>
                  </a:lnTo>
                  <a:lnTo>
                    <a:pt x="20" y="40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3" y="48"/>
                  </a:lnTo>
                  <a:lnTo>
                    <a:pt x="7" y="47"/>
                  </a:lnTo>
                  <a:lnTo>
                    <a:pt x="1" y="47"/>
                  </a:lnTo>
                  <a:lnTo>
                    <a:pt x="0" y="34"/>
                  </a:lnTo>
                  <a:lnTo>
                    <a:pt x="0" y="22"/>
                  </a:lnTo>
                  <a:lnTo>
                    <a:pt x="0" y="1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8" name="Freeform 494"/>
            <p:cNvSpPr/>
            <p:nvPr/>
          </p:nvSpPr>
          <p:spPr bwMode="auto">
            <a:xfrm>
              <a:off x="5269" y="3182"/>
              <a:ext cx="27" cy="47"/>
            </a:xfrm>
            <a:custGeom>
              <a:avLst/>
              <a:gdLst>
                <a:gd name="T0" fmla="*/ 21 w 27"/>
                <a:gd name="T1" fmla="*/ 47 h 47"/>
                <a:gd name="T2" fmla="*/ 16 w 27"/>
                <a:gd name="T3" fmla="*/ 47 h 47"/>
                <a:gd name="T4" fmla="*/ 10 w 27"/>
                <a:gd name="T5" fmla="*/ 46 h 47"/>
                <a:gd name="T6" fmla="*/ 7 w 27"/>
                <a:gd name="T7" fmla="*/ 43 h 47"/>
                <a:gd name="T8" fmla="*/ 4 w 27"/>
                <a:gd name="T9" fmla="*/ 40 h 47"/>
                <a:gd name="T10" fmla="*/ 1 w 27"/>
                <a:gd name="T11" fmla="*/ 31 h 47"/>
                <a:gd name="T12" fmla="*/ 0 w 27"/>
                <a:gd name="T13" fmla="*/ 20 h 47"/>
                <a:gd name="T14" fmla="*/ 10 w 27"/>
                <a:gd name="T15" fmla="*/ 10 h 47"/>
                <a:gd name="T16" fmla="*/ 18 w 27"/>
                <a:gd name="T17" fmla="*/ 0 h 47"/>
                <a:gd name="T18" fmla="*/ 18 w 27"/>
                <a:gd name="T19" fmla="*/ 1 h 47"/>
                <a:gd name="T20" fmla="*/ 18 w 27"/>
                <a:gd name="T21" fmla="*/ 3 h 47"/>
                <a:gd name="T22" fmla="*/ 23 w 27"/>
                <a:gd name="T23" fmla="*/ 16 h 47"/>
                <a:gd name="T24" fmla="*/ 27 w 27"/>
                <a:gd name="T25" fmla="*/ 27 h 47"/>
                <a:gd name="T26" fmla="*/ 23 w 27"/>
                <a:gd name="T27" fmla="*/ 31 h 47"/>
                <a:gd name="T28" fmla="*/ 18 w 27"/>
                <a:gd name="T29" fmla="*/ 36 h 47"/>
                <a:gd name="T30" fmla="*/ 20 w 27"/>
                <a:gd name="T31" fmla="*/ 41 h 47"/>
                <a:gd name="T32" fmla="*/ 21 w 27"/>
                <a:gd name="T33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47">
                  <a:moveTo>
                    <a:pt x="21" y="47"/>
                  </a:moveTo>
                  <a:lnTo>
                    <a:pt x="16" y="47"/>
                  </a:lnTo>
                  <a:lnTo>
                    <a:pt x="10" y="46"/>
                  </a:lnTo>
                  <a:lnTo>
                    <a:pt x="7" y="43"/>
                  </a:lnTo>
                  <a:lnTo>
                    <a:pt x="4" y="40"/>
                  </a:lnTo>
                  <a:lnTo>
                    <a:pt x="1" y="31"/>
                  </a:lnTo>
                  <a:lnTo>
                    <a:pt x="0" y="20"/>
                  </a:lnTo>
                  <a:lnTo>
                    <a:pt x="10" y="10"/>
                  </a:lnTo>
                  <a:lnTo>
                    <a:pt x="18" y="0"/>
                  </a:lnTo>
                  <a:lnTo>
                    <a:pt x="18" y="1"/>
                  </a:lnTo>
                  <a:lnTo>
                    <a:pt x="18" y="3"/>
                  </a:lnTo>
                  <a:lnTo>
                    <a:pt x="23" y="16"/>
                  </a:lnTo>
                  <a:lnTo>
                    <a:pt x="27" y="27"/>
                  </a:lnTo>
                  <a:lnTo>
                    <a:pt x="23" y="31"/>
                  </a:lnTo>
                  <a:lnTo>
                    <a:pt x="18" y="36"/>
                  </a:lnTo>
                  <a:lnTo>
                    <a:pt x="20" y="41"/>
                  </a:lnTo>
                  <a:lnTo>
                    <a:pt x="21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9" name="Freeform 495"/>
            <p:cNvSpPr/>
            <p:nvPr/>
          </p:nvSpPr>
          <p:spPr bwMode="auto">
            <a:xfrm>
              <a:off x="5252" y="3195"/>
              <a:ext cx="14" cy="13"/>
            </a:xfrm>
            <a:custGeom>
              <a:avLst/>
              <a:gdLst>
                <a:gd name="T0" fmla="*/ 11 w 14"/>
                <a:gd name="T1" fmla="*/ 0 h 13"/>
                <a:gd name="T2" fmla="*/ 14 w 14"/>
                <a:gd name="T3" fmla="*/ 3 h 13"/>
                <a:gd name="T4" fmla="*/ 14 w 14"/>
                <a:gd name="T5" fmla="*/ 6 h 13"/>
                <a:gd name="T6" fmla="*/ 14 w 14"/>
                <a:gd name="T7" fmla="*/ 10 h 13"/>
                <a:gd name="T8" fmla="*/ 13 w 14"/>
                <a:gd name="T9" fmla="*/ 13 h 13"/>
                <a:gd name="T10" fmla="*/ 13 w 14"/>
                <a:gd name="T11" fmla="*/ 13 h 13"/>
                <a:gd name="T12" fmla="*/ 11 w 14"/>
                <a:gd name="T13" fmla="*/ 13 h 13"/>
                <a:gd name="T14" fmla="*/ 5 w 14"/>
                <a:gd name="T15" fmla="*/ 13 h 13"/>
                <a:gd name="T16" fmla="*/ 0 w 14"/>
                <a:gd name="T17" fmla="*/ 11 h 13"/>
                <a:gd name="T18" fmla="*/ 5 w 14"/>
                <a:gd name="T19" fmla="*/ 6 h 13"/>
                <a:gd name="T20" fmla="*/ 11 w 14"/>
                <a:gd name="T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3">
                  <a:moveTo>
                    <a:pt x="11" y="0"/>
                  </a:moveTo>
                  <a:lnTo>
                    <a:pt x="14" y="3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1" y="13"/>
                  </a:lnTo>
                  <a:lnTo>
                    <a:pt x="5" y="13"/>
                  </a:lnTo>
                  <a:lnTo>
                    <a:pt x="0" y="11"/>
                  </a:lnTo>
                  <a:lnTo>
                    <a:pt x="5" y="6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0" name="Freeform 496"/>
            <p:cNvSpPr/>
            <p:nvPr/>
          </p:nvSpPr>
          <p:spPr bwMode="auto">
            <a:xfrm>
              <a:off x="5102" y="3218"/>
              <a:ext cx="114" cy="137"/>
            </a:xfrm>
            <a:custGeom>
              <a:avLst/>
              <a:gdLst>
                <a:gd name="T0" fmla="*/ 88 w 114"/>
                <a:gd name="T1" fmla="*/ 0 h 137"/>
                <a:gd name="T2" fmla="*/ 101 w 114"/>
                <a:gd name="T3" fmla="*/ 8 h 137"/>
                <a:gd name="T4" fmla="*/ 114 w 114"/>
                <a:gd name="T5" fmla="*/ 18 h 137"/>
                <a:gd name="T6" fmla="*/ 114 w 114"/>
                <a:gd name="T7" fmla="*/ 20 h 137"/>
                <a:gd name="T8" fmla="*/ 114 w 114"/>
                <a:gd name="T9" fmla="*/ 23 h 137"/>
                <a:gd name="T10" fmla="*/ 111 w 114"/>
                <a:gd name="T11" fmla="*/ 30 h 137"/>
                <a:gd name="T12" fmla="*/ 107 w 114"/>
                <a:gd name="T13" fmla="*/ 34 h 137"/>
                <a:gd name="T14" fmla="*/ 103 w 114"/>
                <a:gd name="T15" fmla="*/ 38 h 137"/>
                <a:gd name="T16" fmla="*/ 97 w 114"/>
                <a:gd name="T17" fmla="*/ 43 h 137"/>
                <a:gd name="T18" fmla="*/ 104 w 114"/>
                <a:gd name="T19" fmla="*/ 58 h 137"/>
                <a:gd name="T20" fmla="*/ 110 w 114"/>
                <a:gd name="T21" fmla="*/ 75 h 137"/>
                <a:gd name="T22" fmla="*/ 104 w 114"/>
                <a:gd name="T23" fmla="*/ 81 h 137"/>
                <a:gd name="T24" fmla="*/ 100 w 114"/>
                <a:gd name="T25" fmla="*/ 88 h 137"/>
                <a:gd name="T26" fmla="*/ 95 w 114"/>
                <a:gd name="T27" fmla="*/ 97 h 137"/>
                <a:gd name="T28" fmla="*/ 94 w 114"/>
                <a:gd name="T29" fmla="*/ 105 h 137"/>
                <a:gd name="T30" fmla="*/ 91 w 114"/>
                <a:gd name="T31" fmla="*/ 114 h 137"/>
                <a:gd name="T32" fmla="*/ 88 w 114"/>
                <a:gd name="T33" fmla="*/ 123 h 137"/>
                <a:gd name="T34" fmla="*/ 84 w 114"/>
                <a:gd name="T35" fmla="*/ 130 h 137"/>
                <a:gd name="T36" fmla="*/ 80 w 114"/>
                <a:gd name="T37" fmla="*/ 137 h 137"/>
                <a:gd name="T38" fmla="*/ 68 w 114"/>
                <a:gd name="T39" fmla="*/ 133 h 137"/>
                <a:gd name="T40" fmla="*/ 58 w 114"/>
                <a:gd name="T41" fmla="*/ 127 h 137"/>
                <a:gd name="T42" fmla="*/ 37 w 114"/>
                <a:gd name="T43" fmla="*/ 125 h 137"/>
                <a:gd name="T44" fmla="*/ 17 w 114"/>
                <a:gd name="T45" fmla="*/ 124 h 137"/>
                <a:gd name="T46" fmla="*/ 16 w 114"/>
                <a:gd name="T47" fmla="*/ 113 h 137"/>
                <a:gd name="T48" fmla="*/ 11 w 114"/>
                <a:gd name="T49" fmla="*/ 104 h 137"/>
                <a:gd name="T50" fmla="*/ 7 w 114"/>
                <a:gd name="T51" fmla="*/ 97 h 137"/>
                <a:gd name="T52" fmla="*/ 0 w 114"/>
                <a:gd name="T53" fmla="*/ 90 h 137"/>
                <a:gd name="T54" fmla="*/ 0 w 114"/>
                <a:gd name="T55" fmla="*/ 83 h 137"/>
                <a:gd name="T56" fmla="*/ 1 w 114"/>
                <a:gd name="T57" fmla="*/ 77 h 137"/>
                <a:gd name="T58" fmla="*/ 4 w 114"/>
                <a:gd name="T59" fmla="*/ 71 h 137"/>
                <a:gd name="T60" fmla="*/ 6 w 114"/>
                <a:gd name="T61" fmla="*/ 67 h 137"/>
                <a:gd name="T62" fmla="*/ 13 w 114"/>
                <a:gd name="T63" fmla="*/ 68 h 137"/>
                <a:gd name="T64" fmla="*/ 21 w 114"/>
                <a:gd name="T65" fmla="*/ 70 h 137"/>
                <a:gd name="T66" fmla="*/ 27 w 114"/>
                <a:gd name="T67" fmla="*/ 61 h 137"/>
                <a:gd name="T68" fmla="*/ 33 w 114"/>
                <a:gd name="T69" fmla="*/ 54 h 137"/>
                <a:gd name="T70" fmla="*/ 44 w 114"/>
                <a:gd name="T71" fmla="*/ 47 h 137"/>
                <a:gd name="T72" fmla="*/ 55 w 114"/>
                <a:gd name="T73" fmla="*/ 41 h 137"/>
                <a:gd name="T74" fmla="*/ 73 w 114"/>
                <a:gd name="T75" fmla="*/ 20 h 137"/>
                <a:gd name="T76" fmla="*/ 88 w 114"/>
                <a:gd name="T7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4" h="137">
                  <a:moveTo>
                    <a:pt x="88" y="0"/>
                  </a:moveTo>
                  <a:lnTo>
                    <a:pt x="101" y="8"/>
                  </a:lnTo>
                  <a:lnTo>
                    <a:pt x="114" y="18"/>
                  </a:lnTo>
                  <a:lnTo>
                    <a:pt x="114" y="20"/>
                  </a:lnTo>
                  <a:lnTo>
                    <a:pt x="114" y="23"/>
                  </a:lnTo>
                  <a:lnTo>
                    <a:pt x="111" y="30"/>
                  </a:lnTo>
                  <a:lnTo>
                    <a:pt x="107" y="34"/>
                  </a:lnTo>
                  <a:lnTo>
                    <a:pt x="103" y="38"/>
                  </a:lnTo>
                  <a:lnTo>
                    <a:pt x="97" y="43"/>
                  </a:lnTo>
                  <a:lnTo>
                    <a:pt x="104" y="58"/>
                  </a:lnTo>
                  <a:lnTo>
                    <a:pt x="110" y="75"/>
                  </a:lnTo>
                  <a:lnTo>
                    <a:pt x="104" y="81"/>
                  </a:lnTo>
                  <a:lnTo>
                    <a:pt x="100" y="88"/>
                  </a:lnTo>
                  <a:lnTo>
                    <a:pt x="95" y="97"/>
                  </a:lnTo>
                  <a:lnTo>
                    <a:pt x="94" y="105"/>
                  </a:lnTo>
                  <a:lnTo>
                    <a:pt x="91" y="114"/>
                  </a:lnTo>
                  <a:lnTo>
                    <a:pt x="88" y="123"/>
                  </a:lnTo>
                  <a:lnTo>
                    <a:pt x="84" y="130"/>
                  </a:lnTo>
                  <a:lnTo>
                    <a:pt x="80" y="137"/>
                  </a:lnTo>
                  <a:lnTo>
                    <a:pt x="68" y="133"/>
                  </a:lnTo>
                  <a:lnTo>
                    <a:pt x="58" y="127"/>
                  </a:lnTo>
                  <a:lnTo>
                    <a:pt x="37" y="125"/>
                  </a:lnTo>
                  <a:lnTo>
                    <a:pt x="17" y="124"/>
                  </a:lnTo>
                  <a:lnTo>
                    <a:pt x="16" y="113"/>
                  </a:lnTo>
                  <a:lnTo>
                    <a:pt x="11" y="104"/>
                  </a:lnTo>
                  <a:lnTo>
                    <a:pt x="7" y="97"/>
                  </a:lnTo>
                  <a:lnTo>
                    <a:pt x="0" y="90"/>
                  </a:lnTo>
                  <a:lnTo>
                    <a:pt x="0" y="83"/>
                  </a:lnTo>
                  <a:lnTo>
                    <a:pt x="1" y="77"/>
                  </a:lnTo>
                  <a:lnTo>
                    <a:pt x="4" y="71"/>
                  </a:lnTo>
                  <a:lnTo>
                    <a:pt x="6" y="67"/>
                  </a:lnTo>
                  <a:lnTo>
                    <a:pt x="13" y="68"/>
                  </a:lnTo>
                  <a:lnTo>
                    <a:pt x="21" y="70"/>
                  </a:lnTo>
                  <a:lnTo>
                    <a:pt x="27" y="61"/>
                  </a:lnTo>
                  <a:lnTo>
                    <a:pt x="33" y="54"/>
                  </a:lnTo>
                  <a:lnTo>
                    <a:pt x="44" y="47"/>
                  </a:lnTo>
                  <a:lnTo>
                    <a:pt x="55" y="41"/>
                  </a:lnTo>
                  <a:lnTo>
                    <a:pt x="73" y="20"/>
                  </a:lnTo>
                  <a:lnTo>
                    <a:pt x="8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1" name="Freeform 497"/>
            <p:cNvSpPr/>
            <p:nvPr/>
          </p:nvSpPr>
          <p:spPr bwMode="auto">
            <a:xfrm>
              <a:off x="4945" y="3229"/>
              <a:ext cx="127" cy="150"/>
            </a:xfrm>
            <a:custGeom>
              <a:avLst/>
              <a:gdLst>
                <a:gd name="T0" fmla="*/ 3 w 127"/>
                <a:gd name="T1" fmla="*/ 0 h 150"/>
                <a:gd name="T2" fmla="*/ 17 w 127"/>
                <a:gd name="T3" fmla="*/ 4 h 150"/>
                <a:gd name="T4" fmla="*/ 33 w 127"/>
                <a:gd name="T5" fmla="*/ 9 h 150"/>
                <a:gd name="T6" fmla="*/ 37 w 127"/>
                <a:gd name="T7" fmla="*/ 17 h 150"/>
                <a:gd name="T8" fmla="*/ 43 w 127"/>
                <a:gd name="T9" fmla="*/ 26 h 150"/>
                <a:gd name="T10" fmla="*/ 50 w 127"/>
                <a:gd name="T11" fmla="*/ 32 h 150"/>
                <a:gd name="T12" fmla="*/ 57 w 127"/>
                <a:gd name="T13" fmla="*/ 37 h 150"/>
                <a:gd name="T14" fmla="*/ 65 w 127"/>
                <a:gd name="T15" fmla="*/ 43 h 150"/>
                <a:gd name="T16" fmla="*/ 74 w 127"/>
                <a:gd name="T17" fmla="*/ 47 h 150"/>
                <a:gd name="T18" fmla="*/ 81 w 127"/>
                <a:gd name="T19" fmla="*/ 53 h 150"/>
                <a:gd name="T20" fmla="*/ 88 w 127"/>
                <a:gd name="T21" fmla="*/ 60 h 150"/>
                <a:gd name="T22" fmla="*/ 100 w 127"/>
                <a:gd name="T23" fmla="*/ 80 h 150"/>
                <a:gd name="T24" fmla="*/ 108 w 127"/>
                <a:gd name="T25" fmla="*/ 103 h 150"/>
                <a:gd name="T26" fmla="*/ 115 w 127"/>
                <a:gd name="T27" fmla="*/ 107 h 150"/>
                <a:gd name="T28" fmla="*/ 124 w 127"/>
                <a:gd name="T29" fmla="*/ 112 h 150"/>
                <a:gd name="T30" fmla="*/ 125 w 127"/>
                <a:gd name="T31" fmla="*/ 120 h 150"/>
                <a:gd name="T32" fmla="*/ 127 w 127"/>
                <a:gd name="T33" fmla="*/ 130 h 150"/>
                <a:gd name="T34" fmla="*/ 125 w 127"/>
                <a:gd name="T35" fmla="*/ 142 h 150"/>
                <a:gd name="T36" fmla="*/ 124 w 127"/>
                <a:gd name="T37" fmla="*/ 150 h 150"/>
                <a:gd name="T38" fmla="*/ 114 w 127"/>
                <a:gd name="T39" fmla="*/ 150 h 150"/>
                <a:gd name="T40" fmla="*/ 105 w 127"/>
                <a:gd name="T41" fmla="*/ 150 h 150"/>
                <a:gd name="T42" fmla="*/ 97 w 127"/>
                <a:gd name="T43" fmla="*/ 139 h 150"/>
                <a:gd name="T44" fmla="*/ 87 w 127"/>
                <a:gd name="T45" fmla="*/ 127 h 150"/>
                <a:gd name="T46" fmla="*/ 78 w 127"/>
                <a:gd name="T47" fmla="*/ 117 h 150"/>
                <a:gd name="T48" fmla="*/ 70 w 127"/>
                <a:gd name="T49" fmla="*/ 106 h 150"/>
                <a:gd name="T50" fmla="*/ 63 w 127"/>
                <a:gd name="T51" fmla="*/ 93 h 150"/>
                <a:gd name="T52" fmla="*/ 58 w 127"/>
                <a:gd name="T53" fmla="*/ 80 h 150"/>
                <a:gd name="T54" fmla="*/ 54 w 127"/>
                <a:gd name="T55" fmla="*/ 66 h 150"/>
                <a:gd name="T56" fmla="*/ 47 w 127"/>
                <a:gd name="T57" fmla="*/ 53 h 150"/>
                <a:gd name="T58" fmla="*/ 43 w 127"/>
                <a:gd name="T59" fmla="*/ 46 h 150"/>
                <a:gd name="T60" fmla="*/ 37 w 127"/>
                <a:gd name="T61" fmla="*/ 40 h 150"/>
                <a:gd name="T62" fmla="*/ 30 w 127"/>
                <a:gd name="T63" fmla="*/ 36 h 150"/>
                <a:gd name="T64" fmla="*/ 24 w 127"/>
                <a:gd name="T65" fmla="*/ 30 h 150"/>
                <a:gd name="T66" fmla="*/ 17 w 127"/>
                <a:gd name="T67" fmla="*/ 26 h 150"/>
                <a:gd name="T68" fmla="*/ 10 w 127"/>
                <a:gd name="T69" fmla="*/ 20 h 150"/>
                <a:gd name="T70" fmla="*/ 4 w 127"/>
                <a:gd name="T71" fmla="*/ 14 h 150"/>
                <a:gd name="T72" fmla="*/ 0 w 127"/>
                <a:gd name="T73" fmla="*/ 7 h 150"/>
                <a:gd name="T74" fmla="*/ 1 w 127"/>
                <a:gd name="T75" fmla="*/ 3 h 150"/>
                <a:gd name="T76" fmla="*/ 3 w 127"/>
                <a:gd name="T7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7" h="150">
                  <a:moveTo>
                    <a:pt x="3" y="0"/>
                  </a:moveTo>
                  <a:lnTo>
                    <a:pt x="17" y="4"/>
                  </a:lnTo>
                  <a:lnTo>
                    <a:pt x="33" y="9"/>
                  </a:lnTo>
                  <a:lnTo>
                    <a:pt x="37" y="17"/>
                  </a:lnTo>
                  <a:lnTo>
                    <a:pt x="43" y="26"/>
                  </a:lnTo>
                  <a:lnTo>
                    <a:pt x="50" y="32"/>
                  </a:lnTo>
                  <a:lnTo>
                    <a:pt x="57" y="37"/>
                  </a:lnTo>
                  <a:lnTo>
                    <a:pt x="65" y="43"/>
                  </a:lnTo>
                  <a:lnTo>
                    <a:pt x="74" y="47"/>
                  </a:lnTo>
                  <a:lnTo>
                    <a:pt x="81" y="53"/>
                  </a:lnTo>
                  <a:lnTo>
                    <a:pt x="88" y="60"/>
                  </a:lnTo>
                  <a:lnTo>
                    <a:pt x="100" y="80"/>
                  </a:lnTo>
                  <a:lnTo>
                    <a:pt x="108" y="103"/>
                  </a:lnTo>
                  <a:lnTo>
                    <a:pt x="115" y="107"/>
                  </a:lnTo>
                  <a:lnTo>
                    <a:pt x="124" y="112"/>
                  </a:lnTo>
                  <a:lnTo>
                    <a:pt x="125" y="120"/>
                  </a:lnTo>
                  <a:lnTo>
                    <a:pt x="127" y="130"/>
                  </a:lnTo>
                  <a:lnTo>
                    <a:pt x="125" y="142"/>
                  </a:lnTo>
                  <a:lnTo>
                    <a:pt x="124" y="150"/>
                  </a:lnTo>
                  <a:lnTo>
                    <a:pt x="114" y="150"/>
                  </a:lnTo>
                  <a:lnTo>
                    <a:pt x="105" y="150"/>
                  </a:lnTo>
                  <a:lnTo>
                    <a:pt x="97" y="139"/>
                  </a:lnTo>
                  <a:lnTo>
                    <a:pt x="87" y="127"/>
                  </a:lnTo>
                  <a:lnTo>
                    <a:pt x="78" y="117"/>
                  </a:lnTo>
                  <a:lnTo>
                    <a:pt x="70" y="106"/>
                  </a:lnTo>
                  <a:lnTo>
                    <a:pt x="63" y="93"/>
                  </a:lnTo>
                  <a:lnTo>
                    <a:pt x="58" y="80"/>
                  </a:lnTo>
                  <a:lnTo>
                    <a:pt x="54" y="66"/>
                  </a:lnTo>
                  <a:lnTo>
                    <a:pt x="47" y="53"/>
                  </a:lnTo>
                  <a:lnTo>
                    <a:pt x="43" y="46"/>
                  </a:lnTo>
                  <a:lnTo>
                    <a:pt x="37" y="40"/>
                  </a:lnTo>
                  <a:lnTo>
                    <a:pt x="30" y="36"/>
                  </a:lnTo>
                  <a:lnTo>
                    <a:pt x="24" y="30"/>
                  </a:lnTo>
                  <a:lnTo>
                    <a:pt x="17" y="26"/>
                  </a:lnTo>
                  <a:lnTo>
                    <a:pt x="10" y="20"/>
                  </a:lnTo>
                  <a:lnTo>
                    <a:pt x="4" y="14"/>
                  </a:lnTo>
                  <a:lnTo>
                    <a:pt x="0" y="7"/>
                  </a:lnTo>
                  <a:lnTo>
                    <a:pt x="1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2" name="Freeform 498"/>
            <p:cNvSpPr/>
            <p:nvPr/>
          </p:nvSpPr>
          <p:spPr bwMode="auto">
            <a:xfrm>
              <a:off x="5317" y="3273"/>
              <a:ext cx="6" cy="6"/>
            </a:xfrm>
            <a:custGeom>
              <a:avLst/>
              <a:gdLst>
                <a:gd name="T0" fmla="*/ 3 w 6"/>
                <a:gd name="T1" fmla="*/ 0 h 6"/>
                <a:gd name="T2" fmla="*/ 5 w 6"/>
                <a:gd name="T3" fmla="*/ 0 h 6"/>
                <a:gd name="T4" fmla="*/ 6 w 6"/>
                <a:gd name="T5" fmla="*/ 0 h 6"/>
                <a:gd name="T6" fmla="*/ 6 w 6"/>
                <a:gd name="T7" fmla="*/ 3 h 6"/>
                <a:gd name="T8" fmla="*/ 5 w 6"/>
                <a:gd name="T9" fmla="*/ 5 h 6"/>
                <a:gd name="T10" fmla="*/ 5 w 6"/>
                <a:gd name="T11" fmla="*/ 5 h 6"/>
                <a:gd name="T12" fmla="*/ 0 w 6"/>
                <a:gd name="T13" fmla="*/ 6 h 6"/>
                <a:gd name="T14" fmla="*/ 2 w 6"/>
                <a:gd name="T15" fmla="*/ 3 h 6"/>
                <a:gd name="T16" fmla="*/ 3 w 6"/>
                <a:gd name="T1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5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0" y="6"/>
                  </a:lnTo>
                  <a:lnTo>
                    <a:pt x="2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3" name="Freeform 499"/>
            <p:cNvSpPr/>
            <p:nvPr/>
          </p:nvSpPr>
          <p:spPr bwMode="auto">
            <a:xfrm>
              <a:off x="5312" y="3283"/>
              <a:ext cx="5" cy="29"/>
            </a:xfrm>
            <a:custGeom>
              <a:avLst/>
              <a:gdLst>
                <a:gd name="T0" fmla="*/ 0 w 5"/>
                <a:gd name="T1" fmla="*/ 0 h 29"/>
                <a:gd name="T2" fmla="*/ 3 w 5"/>
                <a:gd name="T3" fmla="*/ 0 h 29"/>
                <a:gd name="T4" fmla="*/ 4 w 5"/>
                <a:gd name="T5" fmla="*/ 0 h 29"/>
                <a:gd name="T6" fmla="*/ 5 w 5"/>
                <a:gd name="T7" fmla="*/ 15 h 29"/>
                <a:gd name="T8" fmla="*/ 5 w 5"/>
                <a:gd name="T9" fmla="*/ 29 h 29"/>
                <a:gd name="T10" fmla="*/ 4 w 5"/>
                <a:gd name="T11" fmla="*/ 29 h 29"/>
                <a:gd name="T12" fmla="*/ 3 w 5"/>
                <a:gd name="T13" fmla="*/ 29 h 29"/>
                <a:gd name="T14" fmla="*/ 0 w 5"/>
                <a:gd name="T15" fmla="*/ 15 h 29"/>
                <a:gd name="T16" fmla="*/ 0 w 5"/>
                <a:gd name="T1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9">
                  <a:moveTo>
                    <a:pt x="0" y="0"/>
                  </a:moveTo>
                  <a:lnTo>
                    <a:pt x="3" y="0"/>
                  </a:lnTo>
                  <a:lnTo>
                    <a:pt x="4" y="0"/>
                  </a:lnTo>
                  <a:lnTo>
                    <a:pt x="5" y="15"/>
                  </a:lnTo>
                  <a:lnTo>
                    <a:pt x="5" y="29"/>
                  </a:lnTo>
                  <a:lnTo>
                    <a:pt x="4" y="29"/>
                  </a:lnTo>
                  <a:lnTo>
                    <a:pt x="3" y="29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4" name="Freeform 500"/>
            <p:cNvSpPr/>
            <p:nvPr/>
          </p:nvSpPr>
          <p:spPr bwMode="auto">
            <a:xfrm>
              <a:off x="5262" y="3286"/>
              <a:ext cx="21" cy="15"/>
            </a:xfrm>
            <a:custGeom>
              <a:avLst/>
              <a:gdLst>
                <a:gd name="T0" fmla="*/ 20 w 21"/>
                <a:gd name="T1" fmla="*/ 0 h 15"/>
                <a:gd name="T2" fmla="*/ 21 w 21"/>
                <a:gd name="T3" fmla="*/ 3 h 15"/>
                <a:gd name="T4" fmla="*/ 21 w 21"/>
                <a:gd name="T5" fmla="*/ 5 h 15"/>
                <a:gd name="T6" fmla="*/ 21 w 21"/>
                <a:gd name="T7" fmla="*/ 7 h 15"/>
                <a:gd name="T8" fmla="*/ 20 w 21"/>
                <a:gd name="T9" fmla="*/ 9 h 15"/>
                <a:gd name="T10" fmla="*/ 15 w 21"/>
                <a:gd name="T11" fmla="*/ 12 h 15"/>
                <a:gd name="T12" fmla="*/ 10 w 21"/>
                <a:gd name="T13" fmla="*/ 15 h 15"/>
                <a:gd name="T14" fmla="*/ 5 w 21"/>
                <a:gd name="T15" fmla="*/ 12 h 15"/>
                <a:gd name="T16" fmla="*/ 0 w 21"/>
                <a:gd name="T17" fmla="*/ 9 h 15"/>
                <a:gd name="T18" fmla="*/ 0 w 21"/>
                <a:gd name="T19" fmla="*/ 9 h 15"/>
                <a:gd name="T20" fmla="*/ 0 w 21"/>
                <a:gd name="T21" fmla="*/ 7 h 15"/>
                <a:gd name="T22" fmla="*/ 8 w 21"/>
                <a:gd name="T23" fmla="*/ 7 h 15"/>
                <a:gd name="T24" fmla="*/ 18 w 21"/>
                <a:gd name="T25" fmla="*/ 6 h 15"/>
                <a:gd name="T26" fmla="*/ 18 w 21"/>
                <a:gd name="T27" fmla="*/ 3 h 15"/>
                <a:gd name="T28" fmla="*/ 20 w 21"/>
                <a:gd name="T2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15">
                  <a:moveTo>
                    <a:pt x="20" y="0"/>
                  </a:moveTo>
                  <a:lnTo>
                    <a:pt x="21" y="3"/>
                  </a:lnTo>
                  <a:lnTo>
                    <a:pt x="21" y="5"/>
                  </a:lnTo>
                  <a:lnTo>
                    <a:pt x="21" y="7"/>
                  </a:lnTo>
                  <a:lnTo>
                    <a:pt x="20" y="9"/>
                  </a:lnTo>
                  <a:lnTo>
                    <a:pt x="15" y="12"/>
                  </a:lnTo>
                  <a:lnTo>
                    <a:pt x="10" y="15"/>
                  </a:lnTo>
                  <a:lnTo>
                    <a:pt x="5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8" y="7"/>
                  </a:lnTo>
                  <a:lnTo>
                    <a:pt x="18" y="6"/>
                  </a:lnTo>
                  <a:lnTo>
                    <a:pt x="18" y="3"/>
                  </a:ln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5" name="Freeform 501"/>
            <p:cNvSpPr/>
            <p:nvPr/>
          </p:nvSpPr>
          <p:spPr bwMode="auto">
            <a:xfrm>
              <a:off x="5232" y="3292"/>
              <a:ext cx="27" cy="9"/>
            </a:xfrm>
            <a:custGeom>
              <a:avLst/>
              <a:gdLst>
                <a:gd name="T0" fmla="*/ 15 w 27"/>
                <a:gd name="T1" fmla="*/ 0 h 9"/>
                <a:gd name="T2" fmla="*/ 21 w 27"/>
                <a:gd name="T3" fmla="*/ 1 h 9"/>
                <a:gd name="T4" fmla="*/ 27 w 27"/>
                <a:gd name="T5" fmla="*/ 1 h 9"/>
                <a:gd name="T6" fmla="*/ 27 w 27"/>
                <a:gd name="T7" fmla="*/ 3 h 9"/>
                <a:gd name="T8" fmla="*/ 27 w 27"/>
                <a:gd name="T9" fmla="*/ 3 h 9"/>
                <a:gd name="T10" fmla="*/ 18 w 27"/>
                <a:gd name="T11" fmla="*/ 4 h 9"/>
                <a:gd name="T12" fmla="*/ 11 w 27"/>
                <a:gd name="T13" fmla="*/ 7 h 9"/>
                <a:gd name="T14" fmla="*/ 8 w 27"/>
                <a:gd name="T15" fmla="*/ 9 h 9"/>
                <a:gd name="T16" fmla="*/ 5 w 27"/>
                <a:gd name="T17" fmla="*/ 9 h 9"/>
                <a:gd name="T18" fmla="*/ 3 w 27"/>
                <a:gd name="T19" fmla="*/ 7 h 9"/>
                <a:gd name="T20" fmla="*/ 0 w 27"/>
                <a:gd name="T21" fmla="*/ 6 h 9"/>
                <a:gd name="T22" fmla="*/ 0 w 27"/>
                <a:gd name="T23" fmla="*/ 4 h 9"/>
                <a:gd name="T24" fmla="*/ 1 w 27"/>
                <a:gd name="T25" fmla="*/ 1 h 9"/>
                <a:gd name="T26" fmla="*/ 8 w 27"/>
                <a:gd name="T27" fmla="*/ 1 h 9"/>
                <a:gd name="T28" fmla="*/ 15 w 27"/>
                <a:gd name="T2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9">
                  <a:moveTo>
                    <a:pt x="15" y="0"/>
                  </a:moveTo>
                  <a:lnTo>
                    <a:pt x="21" y="1"/>
                  </a:lnTo>
                  <a:lnTo>
                    <a:pt x="27" y="1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18" y="4"/>
                  </a:lnTo>
                  <a:lnTo>
                    <a:pt x="11" y="7"/>
                  </a:lnTo>
                  <a:lnTo>
                    <a:pt x="8" y="9"/>
                  </a:lnTo>
                  <a:lnTo>
                    <a:pt x="5" y="9"/>
                  </a:lnTo>
                  <a:lnTo>
                    <a:pt x="3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1"/>
                  </a:lnTo>
                  <a:lnTo>
                    <a:pt x="8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6" name="Freeform 502"/>
            <p:cNvSpPr/>
            <p:nvPr/>
          </p:nvSpPr>
          <p:spPr bwMode="auto">
            <a:xfrm>
              <a:off x="5355" y="3308"/>
              <a:ext cx="211" cy="128"/>
            </a:xfrm>
            <a:custGeom>
              <a:avLst/>
              <a:gdLst>
                <a:gd name="T0" fmla="*/ 71 w 211"/>
                <a:gd name="T1" fmla="*/ 97 h 128"/>
                <a:gd name="T2" fmla="*/ 77 w 211"/>
                <a:gd name="T3" fmla="*/ 91 h 128"/>
                <a:gd name="T4" fmla="*/ 82 w 211"/>
                <a:gd name="T5" fmla="*/ 85 h 128"/>
                <a:gd name="T6" fmla="*/ 69 w 211"/>
                <a:gd name="T7" fmla="*/ 70 h 128"/>
                <a:gd name="T8" fmla="*/ 57 w 211"/>
                <a:gd name="T9" fmla="*/ 55 h 128"/>
                <a:gd name="T10" fmla="*/ 44 w 211"/>
                <a:gd name="T11" fmla="*/ 55 h 128"/>
                <a:gd name="T12" fmla="*/ 34 w 211"/>
                <a:gd name="T13" fmla="*/ 58 h 128"/>
                <a:gd name="T14" fmla="*/ 31 w 211"/>
                <a:gd name="T15" fmla="*/ 48 h 128"/>
                <a:gd name="T16" fmla="*/ 28 w 211"/>
                <a:gd name="T17" fmla="*/ 40 h 128"/>
                <a:gd name="T18" fmla="*/ 18 w 211"/>
                <a:gd name="T19" fmla="*/ 37 h 128"/>
                <a:gd name="T20" fmla="*/ 10 w 211"/>
                <a:gd name="T21" fmla="*/ 35 h 128"/>
                <a:gd name="T22" fmla="*/ 11 w 211"/>
                <a:gd name="T23" fmla="*/ 33 h 128"/>
                <a:gd name="T24" fmla="*/ 20 w 211"/>
                <a:gd name="T25" fmla="*/ 30 h 128"/>
                <a:gd name="T26" fmla="*/ 25 w 211"/>
                <a:gd name="T27" fmla="*/ 25 h 128"/>
                <a:gd name="T28" fmla="*/ 17 w 211"/>
                <a:gd name="T29" fmla="*/ 24 h 128"/>
                <a:gd name="T30" fmla="*/ 7 w 211"/>
                <a:gd name="T31" fmla="*/ 20 h 128"/>
                <a:gd name="T32" fmla="*/ 1 w 211"/>
                <a:gd name="T33" fmla="*/ 14 h 128"/>
                <a:gd name="T34" fmla="*/ 8 w 211"/>
                <a:gd name="T35" fmla="*/ 5 h 128"/>
                <a:gd name="T36" fmla="*/ 21 w 211"/>
                <a:gd name="T37" fmla="*/ 3 h 128"/>
                <a:gd name="T38" fmla="*/ 31 w 211"/>
                <a:gd name="T39" fmla="*/ 10 h 128"/>
                <a:gd name="T40" fmla="*/ 32 w 211"/>
                <a:gd name="T41" fmla="*/ 20 h 128"/>
                <a:gd name="T42" fmla="*/ 30 w 211"/>
                <a:gd name="T43" fmla="*/ 27 h 128"/>
                <a:gd name="T44" fmla="*/ 32 w 211"/>
                <a:gd name="T45" fmla="*/ 34 h 128"/>
                <a:gd name="T46" fmla="*/ 42 w 211"/>
                <a:gd name="T47" fmla="*/ 37 h 128"/>
                <a:gd name="T48" fmla="*/ 54 w 211"/>
                <a:gd name="T49" fmla="*/ 33 h 128"/>
                <a:gd name="T50" fmla="*/ 62 w 211"/>
                <a:gd name="T51" fmla="*/ 25 h 128"/>
                <a:gd name="T52" fmla="*/ 71 w 211"/>
                <a:gd name="T53" fmla="*/ 18 h 128"/>
                <a:gd name="T54" fmla="*/ 94 w 211"/>
                <a:gd name="T55" fmla="*/ 23 h 128"/>
                <a:gd name="T56" fmla="*/ 132 w 211"/>
                <a:gd name="T57" fmla="*/ 40 h 128"/>
                <a:gd name="T58" fmla="*/ 154 w 211"/>
                <a:gd name="T59" fmla="*/ 54 h 128"/>
                <a:gd name="T60" fmla="*/ 165 w 211"/>
                <a:gd name="T61" fmla="*/ 68 h 128"/>
                <a:gd name="T62" fmla="*/ 178 w 211"/>
                <a:gd name="T63" fmla="*/ 94 h 128"/>
                <a:gd name="T64" fmla="*/ 199 w 211"/>
                <a:gd name="T65" fmla="*/ 118 h 128"/>
                <a:gd name="T66" fmla="*/ 209 w 211"/>
                <a:gd name="T67" fmla="*/ 128 h 128"/>
                <a:gd name="T68" fmla="*/ 195 w 211"/>
                <a:gd name="T69" fmla="*/ 127 h 128"/>
                <a:gd name="T70" fmla="*/ 167 w 211"/>
                <a:gd name="T71" fmla="*/ 110 h 128"/>
                <a:gd name="T72" fmla="*/ 144 w 211"/>
                <a:gd name="T73" fmla="*/ 92 h 128"/>
                <a:gd name="T74" fmla="*/ 135 w 211"/>
                <a:gd name="T75" fmla="*/ 97 h 128"/>
                <a:gd name="T76" fmla="*/ 129 w 211"/>
                <a:gd name="T77" fmla="*/ 108 h 128"/>
                <a:gd name="T78" fmla="*/ 111 w 211"/>
                <a:gd name="T79" fmla="*/ 111 h 128"/>
                <a:gd name="T80" fmla="*/ 92 w 211"/>
                <a:gd name="T81" fmla="*/ 104 h 128"/>
                <a:gd name="T82" fmla="*/ 79 w 211"/>
                <a:gd name="T83" fmla="*/ 10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1" h="128">
                  <a:moveTo>
                    <a:pt x="69" y="101"/>
                  </a:moveTo>
                  <a:lnTo>
                    <a:pt x="71" y="97"/>
                  </a:lnTo>
                  <a:lnTo>
                    <a:pt x="71" y="91"/>
                  </a:lnTo>
                  <a:lnTo>
                    <a:pt x="77" y="91"/>
                  </a:lnTo>
                  <a:lnTo>
                    <a:pt x="82" y="91"/>
                  </a:lnTo>
                  <a:lnTo>
                    <a:pt x="82" y="85"/>
                  </a:lnTo>
                  <a:lnTo>
                    <a:pt x="82" y="80"/>
                  </a:lnTo>
                  <a:lnTo>
                    <a:pt x="69" y="70"/>
                  </a:lnTo>
                  <a:lnTo>
                    <a:pt x="61" y="58"/>
                  </a:lnTo>
                  <a:lnTo>
                    <a:pt x="57" y="55"/>
                  </a:lnTo>
                  <a:lnTo>
                    <a:pt x="51" y="54"/>
                  </a:lnTo>
                  <a:lnTo>
                    <a:pt x="44" y="55"/>
                  </a:lnTo>
                  <a:lnTo>
                    <a:pt x="37" y="60"/>
                  </a:lnTo>
                  <a:lnTo>
                    <a:pt x="34" y="58"/>
                  </a:lnTo>
                  <a:lnTo>
                    <a:pt x="31" y="55"/>
                  </a:lnTo>
                  <a:lnTo>
                    <a:pt x="31" y="48"/>
                  </a:lnTo>
                  <a:lnTo>
                    <a:pt x="30" y="44"/>
                  </a:lnTo>
                  <a:lnTo>
                    <a:pt x="28" y="40"/>
                  </a:lnTo>
                  <a:lnTo>
                    <a:pt x="22" y="35"/>
                  </a:lnTo>
                  <a:lnTo>
                    <a:pt x="18" y="37"/>
                  </a:lnTo>
                  <a:lnTo>
                    <a:pt x="14" y="37"/>
                  </a:lnTo>
                  <a:lnTo>
                    <a:pt x="10" y="35"/>
                  </a:lnTo>
                  <a:lnTo>
                    <a:pt x="7" y="31"/>
                  </a:lnTo>
                  <a:lnTo>
                    <a:pt x="11" y="33"/>
                  </a:lnTo>
                  <a:lnTo>
                    <a:pt x="14" y="35"/>
                  </a:lnTo>
                  <a:lnTo>
                    <a:pt x="20" y="30"/>
                  </a:lnTo>
                  <a:lnTo>
                    <a:pt x="25" y="27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7" y="24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4" y="17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8" y="5"/>
                  </a:lnTo>
                  <a:lnTo>
                    <a:pt x="15" y="0"/>
                  </a:lnTo>
                  <a:lnTo>
                    <a:pt x="21" y="3"/>
                  </a:lnTo>
                  <a:lnTo>
                    <a:pt x="27" y="5"/>
                  </a:lnTo>
                  <a:lnTo>
                    <a:pt x="31" y="10"/>
                  </a:lnTo>
                  <a:lnTo>
                    <a:pt x="35" y="15"/>
                  </a:lnTo>
                  <a:lnTo>
                    <a:pt x="32" y="20"/>
                  </a:lnTo>
                  <a:lnTo>
                    <a:pt x="30" y="24"/>
                  </a:lnTo>
                  <a:lnTo>
                    <a:pt x="30" y="27"/>
                  </a:lnTo>
                  <a:lnTo>
                    <a:pt x="31" y="31"/>
                  </a:lnTo>
                  <a:lnTo>
                    <a:pt x="32" y="34"/>
                  </a:lnTo>
                  <a:lnTo>
                    <a:pt x="35" y="35"/>
                  </a:lnTo>
                  <a:lnTo>
                    <a:pt x="42" y="37"/>
                  </a:lnTo>
                  <a:lnTo>
                    <a:pt x="48" y="35"/>
                  </a:lnTo>
                  <a:lnTo>
                    <a:pt x="54" y="33"/>
                  </a:lnTo>
                  <a:lnTo>
                    <a:pt x="58" y="30"/>
                  </a:lnTo>
                  <a:lnTo>
                    <a:pt x="62" y="25"/>
                  </a:lnTo>
                  <a:lnTo>
                    <a:pt x="67" y="21"/>
                  </a:lnTo>
                  <a:lnTo>
                    <a:pt x="71" y="18"/>
                  </a:lnTo>
                  <a:lnTo>
                    <a:pt x="77" y="17"/>
                  </a:lnTo>
                  <a:lnTo>
                    <a:pt x="94" y="23"/>
                  </a:lnTo>
                  <a:lnTo>
                    <a:pt x="114" y="31"/>
                  </a:lnTo>
                  <a:lnTo>
                    <a:pt x="132" y="40"/>
                  </a:lnTo>
                  <a:lnTo>
                    <a:pt x="148" y="48"/>
                  </a:lnTo>
                  <a:lnTo>
                    <a:pt x="154" y="54"/>
                  </a:lnTo>
                  <a:lnTo>
                    <a:pt x="159" y="61"/>
                  </a:lnTo>
                  <a:lnTo>
                    <a:pt x="165" y="68"/>
                  </a:lnTo>
                  <a:lnTo>
                    <a:pt x="169" y="77"/>
                  </a:lnTo>
                  <a:lnTo>
                    <a:pt x="178" y="94"/>
                  </a:lnTo>
                  <a:lnTo>
                    <a:pt x="188" y="108"/>
                  </a:lnTo>
                  <a:lnTo>
                    <a:pt x="199" y="118"/>
                  </a:lnTo>
                  <a:lnTo>
                    <a:pt x="211" y="128"/>
                  </a:lnTo>
                  <a:lnTo>
                    <a:pt x="209" y="128"/>
                  </a:lnTo>
                  <a:lnTo>
                    <a:pt x="209" y="128"/>
                  </a:lnTo>
                  <a:lnTo>
                    <a:pt x="195" y="127"/>
                  </a:lnTo>
                  <a:lnTo>
                    <a:pt x="181" y="127"/>
                  </a:lnTo>
                  <a:lnTo>
                    <a:pt x="167" y="110"/>
                  </a:lnTo>
                  <a:lnTo>
                    <a:pt x="151" y="92"/>
                  </a:lnTo>
                  <a:lnTo>
                    <a:pt x="144" y="92"/>
                  </a:lnTo>
                  <a:lnTo>
                    <a:pt x="138" y="94"/>
                  </a:lnTo>
                  <a:lnTo>
                    <a:pt x="135" y="97"/>
                  </a:lnTo>
                  <a:lnTo>
                    <a:pt x="129" y="98"/>
                  </a:lnTo>
                  <a:lnTo>
                    <a:pt x="129" y="108"/>
                  </a:lnTo>
                  <a:lnTo>
                    <a:pt x="127" y="114"/>
                  </a:lnTo>
                  <a:lnTo>
                    <a:pt x="111" y="111"/>
                  </a:lnTo>
                  <a:lnTo>
                    <a:pt x="98" y="107"/>
                  </a:lnTo>
                  <a:lnTo>
                    <a:pt x="92" y="104"/>
                  </a:lnTo>
                  <a:lnTo>
                    <a:pt x="87" y="102"/>
                  </a:lnTo>
                  <a:lnTo>
                    <a:pt x="79" y="101"/>
                  </a:lnTo>
                  <a:lnTo>
                    <a:pt x="69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7" name="Freeform 503"/>
            <p:cNvSpPr/>
            <p:nvPr/>
          </p:nvSpPr>
          <p:spPr bwMode="auto">
            <a:xfrm>
              <a:off x="3317" y="3312"/>
              <a:ext cx="14" cy="10"/>
            </a:xfrm>
            <a:custGeom>
              <a:avLst/>
              <a:gdLst>
                <a:gd name="T0" fmla="*/ 4 w 14"/>
                <a:gd name="T1" fmla="*/ 0 h 10"/>
                <a:gd name="T2" fmla="*/ 9 w 14"/>
                <a:gd name="T3" fmla="*/ 0 h 10"/>
                <a:gd name="T4" fmla="*/ 14 w 14"/>
                <a:gd name="T5" fmla="*/ 0 h 10"/>
                <a:gd name="T6" fmla="*/ 14 w 14"/>
                <a:gd name="T7" fmla="*/ 3 h 10"/>
                <a:gd name="T8" fmla="*/ 14 w 14"/>
                <a:gd name="T9" fmla="*/ 6 h 10"/>
                <a:gd name="T10" fmla="*/ 13 w 14"/>
                <a:gd name="T11" fmla="*/ 9 h 10"/>
                <a:gd name="T12" fmla="*/ 12 w 14"/>
                <a:gd name="T13" fmla="*/ 10 h 10"/>
                <a:gd name="T14" fmla="*/ 10 w 14"/>
                <a:gd name="T15" fmla="*/ 10 h 10"/>
                <a:gd name="T16" fmla="*/ 10 w 14"/>
                <a:gd name="T17" fmla="*/ 10 h 10"/>
                <a:gd name="T18" fmla="*/ 4 w 14"/>
                <a:gd name="T19" fmla="*/ 9 h 10"/>
                <a:gd name="T20" fmla="*/ 0 w 14"/>
                <a:gd name="T21" fmla="*/ 6 h 10"/>
                <a:gd name="T22" fmla="*/ 2 w 14"/>
                <a:gd name="T23" fmla="*/ 3 h 10"/>
                <a:gd name="T24" fmla="*/ 4 w 14"/>
                <a:gd name="T2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0">
                  <a:moveTo>
                    <a:pt x="4" y="0"/>
                  </a:moveTo>
                  <a:lnTo>
                    <a:pt x="9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3" y="9"/>
                  </a:lnTo>
                  <a:lnTo>
                    <a:pt x="12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4" y="9"/>
                  </a:lnTo>
                  <a:lnTo>
                    <a:pt x="0" y="6"/>
                  </a:lnTo>
                  <a:lnTo>
                    <a:pt x="2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8" name="Freeform 504"/>
            <p:cNvSpPr/>
            <p:nvPr/>
          </p:nvSpPr>
          <p:spPr bwMode="auto">
            <a:xfrm>
              <a:off x="5215" y="3313"/>
              <a:ext cx="48" cy="55"/>
            </a:xfrm>
            <a:custGeom>
              <a:avLst/>
              <a:gdLst>
                <a:gd name="T0" fmla="*/ 48 w 48"/>
                <a:gd name="T1" fmla="*/ 12 h 55"/>
                <a:gd name="T2" fmla="*/ 42 w 48"/>
                <a:gd name="T3" fmla="*/ 12 h 55"/>
                <a:gd name="T4" fmla="*/ 35 w 48"/>
                <a:gd name="T5" fmla="*/ 13 h 55"/>
                <a:gd name="T6" fmla="*/ 35 w 48"/>
                <a:gd name="T7" fmla="*/ 22 h 55"/>
                <a:gd name="T8" fmla="*/ 37 w 48"/>
                <a:gd name="T9" fmla="*/ 30 h 55"/>
                <a:gd name="T10" fmla="*/ 40 w 48"/>
                <a:gd name="T11" fmla="*/ 40 h 55"/>
                <a:gd name="T12" fmla="*/ 42 w 48"/>
                <a:gd name="T13" fmla="*/ 50 h 55"/>
                <a:gd name="T14" fmla="*/ 40 w 48"/>
                <a:gd name="T15" fmla="*/ 50 h 55"/>
                <a:gd name="T16" fmla="*/ 37 w 48"/>
                <a:gd name="T17" fmla="*/ 49 h 55"/>
                <a:gd name="T18" fmla="*/ 28 w 48"/>
                <a:gd name="T19" fmla="*/ 38 h 55"/>
                <a:gd name="T20" fmla="*/ 20 w 48"/>
                <a:gd name="T21" fmla="*/ 26 h 55"/>
                <a:gd name="T22" fmla="*/ 17 w 48"/>
                <a:gd name="T23" fmla="*/ 28 h 55"/>
                <a:gd name="T24" fmla="*/ 15 w 48"/>
                <a:gd name="T25" fmla="*/ 29 h 55"/>
                <a:gd name="T26" fmla="*/ 14 w 48"/>
                <a:gd name="T27" fmla="*/ 42 h 55"/>
                <a:gd name="T28" fmla="*/ 17 w 48"/>
                <a:gd name="T29" fmla="*/ 55 h 55"/>
                <a:gd name="T30" fmla="*/ 14 w 48"/>
                <a:gd name="T31" fmla="*/ 53 h 55"/>
                <a:gd name="T32" fmla="*/ 11 w 48"/>
                <a:gd name="T33" fmla="*/ 52 h 55"/>
                <a:gd name="T34" fmla="*/ 8 w 48"/>
                <a:gd name="T35" fmla="*/ 52 h 55"/>
                <a:gd name="T36" fmla="*/ 7 w 48"/>
                <a:gd name="T37" fmla="*/ 49 h 55"/>
                <a:gd name="T38" fmla="*/ 4 w 48"/>
                <a:gd name="T39" fmla="*/ 36 h 55"/>
                <a:gd name="T40" fmla="*/ 0 w 48"/>
                <a:gd name="T41" fmla="*/ 23 h 55"/>
                <a:gd name="T42" fmla="*/ 5 w 48"/>
                <a:gd name="T43" fmla="*/ 12 h 55"/>
                <a:gd name="T44" fmla="*/ 11 w 48"/>
                <a:gd name="T45" fmla="*/ 0 h 55"/>
                <a:gd name="T46" fmla="*/ 17 w 48"/>
                <a:gd name="T47" fmla="*/ 5 h 55"/>
                <a:gd name="T48" fmla="*/ 24 w 48"/>
                <a:gd name="T49" fmla="*/ 9 h 55"/>
                <a:gd name="T50" fmla="*/ 30 w 48"/>
                <a:gd name="T51" fmla="*/ 6 h 55"/>
                <a:gd name="T52" fmla="*/ 35 w 48"/>
                <a:gd name="T53" fmla="*/ 3 h 55"/>
                <a:gd name="T54" fmla="*/ 41 w 48"/>
                <a:gd name="T55" fmla="*/ 3 h 55"/>
                <a:gd name="T56" fmla="*/ 48 w 48"/>
                <a:gd name="T57" fmla="*/ 3 h 55"/>
                <a:gd name="T58" fmla="*/ 48 w 48"/>
                <a:gd name="T59" fmla="*/ 8 h 55"/>
                <a:gd name="T60" fmla="*/ 48 w 48"/>
                <a:gd name="T61" fmla="*/ 1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8" h="55">
                  <a:moveTo>
                    <a:pt x="48" y="12"/>
                  </a:moveTo>
                  <a:lnTo>
                    <a:pt x="42" y="12"/>
                  </a:lnTo>
                  <a:lnTo>
                    <a:pt x="35" y="13"/>
                  </a:lnTo>
                  <a:lnTo>
                    <a:pt x="35" y="22"/>
                  </a:lnTo>
                  <a:lnTo>
                    <a:pt x="37" y="30"/>
                  </a:lnTo>
                  <a:lnTo>
                    <a:pt x="40" y="40"/>
                  </a:lnTo>
                  <a:lnTo>
                    <a:pt x="42" y="50"/>
                  </a:lnTo>
                  <a:lnTo>
                    <a:pt x="40" y="50"/>
                  </a:lnTo>
                  <a:lnTo>
                    <a:pt x="37" y="49"/>
                  </a:lnTo>
                  <a:lnTo>
                    <a:pt x="28" y="38"/>
                  </a:lnTo>
                  <a:lnTo>
                    <a:pt x="20" y="26"/>
                  </a:lnTo>
                  <a:lnTo>
                    <a:pt x="17" y="28"/>
                  </a:lnTo>
                  <a:lnTo>
                    <a:pt x="15" y="29"/>
                  </a:lnTo>
                  <a:lnTo>
                    <a:pt x="14" y="42"/>
                  </a:lnTo>
                  <a:lnTo>
                    <a:pt x="17" y="55"/>
                  </a:lnTo>
                  <a:lnTo>
                    <a:pt x="14" y="53"/>
                  </a:lnTo>
                  <a:lnTo>
                    <a:pt x="11" y="52"/>
                  </a:lnTo>
                  <a:lnTo>
                    <a:pt x="8" y="52"/>
                  </a:lnTo>
                  <a:lnTo>
                    <a:pt x="7" y="49"/>
                  </a:lnTo>
                  <a:lnTo>
                    <a:pt x="4" y="36"/>
                  </a:lnTo>
                  <a:lnTo>
                    <a:pt x="0" y="23"/>
                  </a:lnTo>
                  <a:lnTo>
                    <a:pt x="5" y="12"/>
                  </a:lnTo>
                  <a:lnTo>
                    <a:pt x="11" y="0"/>
                  </a:lnTo>
                  <a:lnTo>
                    <a:pt x="17" y="5"/>
                  </a:lnTo>
                  <a:lnTo>
                    <a:pt x="24" y="9"/>
                  </a:lnTo>
                  <a:lnTo>
                    <a:pt x="30" y="6"/>
                  </a:lnTo>
                  <a:lnTo>
                    <a:pt x="35" y="3"/>
                  </a:lnTo>
                  <a:lnTo>
                    <a:pt x="41" y="3"/>
                  </a:lnTo>
                  <a:lnTo>
                    <a:pt x="48" y="3"/>
                  </a:lnTo>
                  <a:lnTo>
                    <a:pt x="48" y="8"/>
                  </a:lnTo>
                  <a:lnTo>
                    <a:pt x="4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9" name="Freeform 505"/>
            <p:cNvSpPr/>
            <p:nvPr/>
          </p:nvSpPr>
          <p:spPr bwMode="auto">
            <a:xfrm>
              <a:off x="5066" y="3381"/>
              <a:ext cx="100" cy="32"/>
            </a:xfrm>
            <a:custGeom>
              <a:avLst/>
              <a:gdLst>
                <a:gd name="T0" fmla="*/ 0 w 100"/>
                <a:gd name="T1" fmla="*/ 0 h 32"/>
                <a:gd name="T2" fmla="*/ 12 w 100"/>
                <a:gd name="T3" fmla="*/ 0 h 32"/>
                <a:gd name="T4" fmla="*/ 23 w 100"/>
                <a:gd name="T5" fmla="*/ 0 h 32"/>
                <a:gd name="T6" fmla="*/ 32 w 100"/>
                <a:gd name="T7" fmla="*/ 5 h 32"/>
                <a:gd name="T8" fmla="*/ 40 w 100"/>
                <a:gd name="T9" fmla="*/ 12 h 32"/>
                <a:gd name="T10" fmla="*/ 54 w 100"/>
                <a:gd name="T11" fmla="*/ 10 h 32"/>
                <a:gd name="T12" fmla="*/ 69 w 100"/>
                <a:gd name="T13" fmla="*/ 8 h 32"/>
                <a:gd name="T14" fmla="*/ 84 w 100"/>
                <a:gd name="T15" fmla="*/ 18 h 32"/>
                <a:gd name="T16" fmla="*/ 100 w 100"/>
                <a:gd name="T17" fmla="*/ 29 h 32"/>
                <a:gd name="T18" fmla="*/ 100 w 100"/>
                <a:gd name="T19" fmla="*/ 31 h 32"/>
                <a:gd name="T20" fmla="*/ 99 w 100"/>
                <a:gd name="T21" fmla="*/ 32 h 32"/>
                <a:gd name="T22" fmla="*/ 77 w 100"/>
                <a:gd name="T23" fmla="*/ 29 h 32"/>
                <a:gd name="T24" fmla="*/ 56 w 100"/>
                <a:gd name="T25" fmla="*/ 27 h 32"/>
                <a:gd name="T26" fmla="*/ 33 w 100"/>
                <a:gd name="T27" fmla="*/ 24 h 32"/>
                <a:gd name="T28" fmla="*/ 12 w 100"/>
                <a:gd name="T29" fmla="*/ 21 h 32"/>
                <a:gd name="T30" fmla="*/ 7 w 100"/>
                <a:gd name="T31" fmla="*/ 15 h 32"/>
                <a:gd name="T32" fmla="*/ 3 w 100"/>
                <a:gd name="T33" fmla="*/ 11 h 32"/>
                <a:gd name="T34" fmla="*/ 0 w 100"/>
                <a:gd name="T35" fmla="*/ 5 h 32"/>
                <a:gd name="T36" fmla="*/ 0 w 100"/>
                <a:gd name="T3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0" h="32">
                  <a:moveTo>
                    <a:pt x="0" y="0"/>
                  </a:moveTo>
                  <a:lnTo>
                    <a:pt x="12" y="0"/>
                  </a:lnTo>
                  <a:lnTo>
                    <a:pt x="23" y="0"/>
                  </a:lnTo>
                  <a:lnTo>
                    <a:pt x="32" y="5"/>
                  </a:lnTo>
                  <a:lnTo>
                    <a:pt x="40" y="12"/>
                  </a:lnTo>
                  <a:lnTo>
                    <a:pt x="54" y="10"/>
                  </a:lnTo>
                  <a:lnTo>
                    <a:pt x="69" y="8"/>
                  </a:lnTo>
                  <a:lnTo>
                    <a:pt x="84" y="18"/>
                  </a:lnTo>
                  <a:lnTo>
                    <a:pt x="100" y="29"/>
                  </a:lnTo>
                  <a:lnTo>
                    <a:pt x="100" y="31"/>
                  </a:lnTo>
                  <a:lnTo>
                    <a:pt x="99" y="32"/>
                  </a:lnTo>
                  <a:lnTo>
                    <a:pt x="77" y="29"/>
                  </a:lnTo>
                  <a:lnTo>
                    <a:pt x="56" y="27"/>
                  </a:lnTo>
                  <a:lnTo>
                    <a:pt x="33" y="24"/>
                  </a:lnTo>
                  <a:lnTo>
                    <a:pt x="12" y="21"/>
                  </a:lnTo>
                  <a:lnTo>
                    <a:pt x="7" y="15"/>
                  </a:lnTo>
                  <a:lnTo>
                    <a:pt x="3" y="11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0" name="Freeform 506"/>
            <p:cNvSpPr/>
            <p:nvPr/>
          </p:nvSpPr>
          <p:spPr bwMode="auto">
            <a:xfrm>
              <a:off x="5108" y="3443"/>
              <a:ext cx="446" cy="356"/>
            </a:xfrm>
            <a:custGeom>
              <a:avLst/>
              <a:gdLst>
                <a:gd name="T0" fmla="*/ 145 w 446"/>
                <a:gd name="T1" fmla="*/ 70 h 356"/>
                <a:gd name="T2" fmla="*/ 158 w 446"/>
                <a:gd name="T3" fmla="*/ 57 h 356"/>
                <a:gd name="T4" fmla="*/ 161 w 446"/>
                <a:gd name="T5" fmla="*/ 45 h 356"/>
                <a:gd name="T6" fmla="*/ 199 w 446"/>
                <a:gd name="T7" fmla="*/ 46 h 356"/>
                <a:gd name="T8" fmla="*/ 217 w 446"/>
                <a:gd name="T9" fmla="*/ 53 h 356"/>
                <a:gd name="T10" fmla="*/ 219 w 446"/>
                <a:gd name="T11" fmla="*/ 33 h 356"/>
                <a:gd name="T12" fmla="*/ 237 w 446"/>
                <a:gd name="T13" fmla="*/ 15 h 356"/>
                <a:gd name="T14" fmla="*/ 249 w 446"/>
                <a:gd name="T15" fmla="*/ 16 h 356"/>
                <a:gd name="T16" fmla="*/ 252 w 446"/>
                <a:gd name="T17" fmla="*/ 2 h 356"/>
                <a:gd name="T18" fmla="*/ 285 w 446"/>
                <a:gd name="T19" fmla="*/ 15 h 356"/>
                <a:gd name="T20" fmla="*/ 299 w 446"/>
                <a:gd name="T21" fmla="*/ 23 h 356"/>
                <a:gd name="T22" fmla="*/ 289 w 446"/>
                <a:gd name="T23" fmla="*/ 35 h 356"/>
                <a:gd name="T24" fmla="*/ 326 w 446"/>
                <a:gd name="T25" fmla="*/ 20 h 356"/>
                <a:gd name="T26" fmla="*/ 368 w 446"/>
                <a:gd name="T27" fmla="*/ 9 h 356"/>
                <a:gd name="T28" fmla="*/ 376 w 446"/>
                <a:gd name="T29" fmla="*/ 40 h 356"/>
                <a:gd name="T30" fmla="*/ 386 w 446"/>
                <a:gd name="T31" fmla="*/ 59 h 356"/>
                <a:gd name="T32" fmla="*/ 389 w 446"/>
                <a:gd name="T33" fmla="*/ 89 h 356"/>
                <a:gd name="T34" fmla="*/ 404 w 446"/>
                <a:gd name="T35" fmla="*/ 109 h 356"/>
                <a:gd name="T36" fmla="*/ 419 w 446"/>
                <a:gd name="T37" fmla="*/ 137 h 356"/>
                <a:gd name="T38" fmla="*/ 435 w 446"/>
                <a:gd name="T39" fmla="*/ 162 h 356"/>
                <a:gd name="T40" fmla="*/ 446 w 446"/>
                <a:gd name="T41" fmla="*/ 189 h 356"/>
                <a:gd name="T42" fmla="*/ 444 w 446"/>
                <a:gd name="T43" fmla="*/ 216 h 356"/>
                <a:gd name="T44" fmla="*/ 419 w 446"/>
                <a:gd name="T45" fmla="*/ 259 h 356"/>
                <a:gd name="T46" fmla="*/ 379 w 446"/>
                <a:gd name="T47" fmla="*/ 299 h 356"/>
                <a:gd name="T48" fmla="*/ 346 w 446"/>
                <a:gd name="T49" fmla="*/ 340 h 356"/>
                <a:gd name="T50" fmla="*/ 309 w 446"/>
                <a:gd name="T51" fmla="*/ 353 h 356"/>
                <a:gd name="T52" fmla="*/ 295 w 446"/>
                <a:gd name="T53" fmla="*/ 346 h 356"/>
                <a:gd name="T54" fmla="*/ 261 w 446"/>
                <a:gd name="T55" fmla="*/ 349 h 356"/>
                <a:gd name="T56" fmla="*/ 242 w 446"/>
                <a:gd name="T57" fmla="*/ 336 h 356"/>
                <a:gd name="T58" fmla="*/ 247 w 446"/>
                <a:gd name="T59" fmla="*/ 317 h 356"/>
                <a:gd name="T60" fmla="*/ 241 w 446"/>
                <a:gd name="T61" fmla="*/ 310 h 356"/>
                <a:gd name="T62" fmla="*/ 234 w 446"/>
                <a:gd name="T63" fmla="*/ 304 h 356"/>
                <a:gd name="T64" fmla="*/ 227 w 446"/>
                <a:gd name="T65" fmla="*/ 307 h 356"/>
                <a:gd name="T66" fmla="*/ 238 w 446"/>
                <a:gd name="T67" fmla="*/ 302 h 356"/>
                <a:gd name="T68" fmla="*/ 247 w 446"/>
                <a:gd name="T69" fmla="*/ 293 h 356"/>
                <a:gd name="T70" fmla="*/ 229 w 446"/>
                <a:gd name="T71" fmla="*/ 293 h 356"/>
                <a:gd name="T72" fmla="*/ 212 w 446"/>
                <a:gd name="T73" fmla="*/ 282 h 356"/>
                <a:gd name="T74" fmla="*/ 195 w 446"/>
                <a:gd name="T75" fmla="*/ 266 h 356"/>
                <a:gd name="T76" fmla="*/ 171 w 446"/>
                <a:gd name="T77" fmla="*/ 264 h 356"/>
                <a:gd name="T78" fmla="*/ 114 w 446"/>
                <a:gd name="T79" fmla="*/ 282 h 356"/>
                <a:gd name="T80" fmla="*/ 54 w 446"/>
                <a:gd name="T81" fmla="*/ 293 h 356"/>
                <a:gd name="T82" fmla="*/ 27 w 446"/>
                <a:gd name="T83" fmla="*/ 307 h 356"/>
                <a:gd name="T84" fmla="*/ 5 w 446"/>
                <a:gd name="T85" fmla="*/ 303 h 356"/>
                <a:gd name="T86" fmla="*/ 5 w 446"/>
                <a:gd name="T87" fmla="*/ 287 h 356"/>
                <a:gd name="T88" fmla="*/ 15 w 446"/>
                <a:gd name="T89" fmla="*/ 263 h 356"/>
                <a:gd name="T90" fmla="*/ 15 w 446"/>
                <a:gd name="T91" fmla="*/ 199 h 356"/>
                <a:gd name="T92" fmla="*/ 18 w 446"/>
                <a:gd name="T93" fmla="*/ 157 h 356"/>
                <a:gd name="T94" fmla="*/ 30 w 446"/>
                <a:gd name="T95" fmla="*/ 140 h 356"/>
                <a:gd name="T96" fmla="*/ 41 w 446"/>
                <a:gd name="T97" fmla="*/ 135 h 356"/>
                <a:gd name="T98" fmla="*/ 84 w 446"/>
                <a:gd name="T99" fmla="*/ 116 h 356"/>
                <a:gd name="T100" fmla="*/ 114 w 446"/>
                <a:gd name="T101" fmla="*/ 100 h 356"/>
                <a:gd name="T102" fmla="*/ 138 w 446"/>
                <a:gd name="T103" fmla="*/ 77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46" h="356">
                  <a:moveTo>
                    <a:pt x="145" y="77"/>
                  </a:moveTo>
                  <a:lnTo>
                    <a:pt x="145" y="75"/>
                  </a:lnTo>
                  <a:lnTo>
                    <a:pt x="145" y="70"/>
                  </a:lnTo>
                  <a:lnTo>
                    <a:pt x="151" y="67"/>
                  </a:lnTo>
                  <a:lnTo>
                    <a:pt x="157" y="62"/>
                  </a:lnTo>
                  <a:lnTo>
                    <a:pt x="158" y="57"/>
                  </a:lnTo>
                  <a:lnTo>
                    <a:pt x="161" y="53"/>
                  </a:lnTo>
                  <a:lnTo>
                    <a:pt x="161" y="49"/>
                  </a:lnTo>
                  <a:lnTo>
                    <a:pt x="161" y="45"/>
                  </a:lnTo>
                  <a:lnTo>
                    <a:pt x="177" y="40"/>
                  </a:lnTo>
                  <a:lnTo>
                    <a:pt x="192" y="37"/>
                  </a:lnTo>
                  <a:lnTo>
                    <a:pt x="199" y="46"/>
                  </a:lnTo>
                  <a:lnTo>
                    <a:pt x="207" y="55"/>
                  </a:lnTo>
                  <a:lnTo>
                    <a:pt x="212" y="53"/>
                  </a:lnTo>
                  <a:lnTo>
                    <a:pt x="217" y="53"/>
                  </a:lnTo>
                  <a:lnTo>
                    <a:pt x="218" y="45"/>
                  </a:lnTo>
                  <a:lnTo>
                    <a:pt x="218" y="39"/>
                  </a:lnTo>
                  <a:lnTo>
                    <a:pt x="219" y="33"/>
                  </a:lnTo>
                  <a:lnTo>
                    <a:pt x="222" y="29"/>
                  </a:lnTo>
                  <a:lnTo>
                    <a:pt x="228" y="22"/>
                  </a:lnTo>
                  <a:lnTo>
                    <a:pt x="237" y="15"/>
                  </a:lnTo>
                  <a:lnTo>
                    <a:pt x="242" y="16"/>
                  </a:lnTo>
                  <a:lnTo>
                    <a:pt x="247" y="16"/>
                  </a:lnTo>
                  <a:lnTo>
                    <a:pt x="249" y="16"/>
                  </a:lnTo>
                  <a:lnTo>
                    <a:pt x="254" y="15"/>
                  </a:lnTo>
                  <a:lnTo>
                    <a:pt x="252" y="9"/>
                  </a:lnTo>
                  <a:lnTo>
                    <a:pt x="252" y="2"/>
                  </a:lnTo>
                  <a:lnTo>
                    <a:pt x="262" y="7"/>
                  </a:lnTo>
                  <a:lnTo>
                    <a:pt x="274" y="12"/>
                  </a:lnTo>
                  <a:lnTo>
                    <a:pt x="285" y="15"/>
                  </a:lnTo>
                  <a:lnTo>
                    <a:pt x="299" y="17"/>
                  </a:lnTo>
                  <a:lnTo>
                    <a:pt x="299" y="20"/>
                  </a:lnTo>
                  <a:lnTo>
                    <a:pt x="299" y="23"/>
                  </a:lnTo>
                  <a:lnTo>
                    <a:pt x="295" y="26"/>
                  </a:lnTo>
                  <a:lnTo>
                    <a:pt x="291" y="30"/>
                  </a:lnTo>
                  <a:lnTo>
                    <a:pt x="289" y="35"/>
                  </a:lnTo>
                  <a:lnTo>
                    <a:pt x="288" y="42"/>
                  </a:lnTo>
                  <a:lnTo>
                    <a:pt x="308" y="30"/>
                  </a:lnTo>
                  <a:lnTo>
                    <a:pt x="326" y="20"/>
                  </a:lnTo>
                  <a:lnTo>
                    <a:pt x="346" y="10"/>
                  </a:lnTo>
                  <a:lnTo>
                    <a:pt x="366" y="0"/>
                  </a:lnTo>
                  <a:lnTo>
                    <a:pt x="368" y="9"/>
                  </a:lnTo>
                  <a:lnTo>
                    <a:pt x="371" y="22"/>
                  </a:lnTo>
                  <a:lnTo>
                    <a:pt x="374" y="33"/>
                  </a:lnTo>
                  <a:lnTo>
                    <a:pt x="376" y="40"/>
                  </a:lnTo>
                  <a:lnTo>
                    <a:pt x="382" y="43"/>
                  </a:lnTo>
                  <a:lnTo>
                    <a:pt x="388" y="46"/>
                  </a:lnTo>
                  <a:lnTo>
                    <a:pt x="386" y="59"/>
                  </a:lnTo>
                  <a:lnTo>
                    <a:pt x="386" y="70"/>
                  </a:lnTo>
                  <a:lnTo>
                    <a:pt x="388" y="80"/>
                  </a:lnTo>
                  <a:lnTo>
                    <a:pt x="389" y="89"/>
                  </a:lnTo>
                  <a:lnTo>
                    <a:pt x="392" y="96"/>
                  </a:lnTo>
                  <a:lnTo>
                    <a:pt x="396" y="102"/>
                  </a:lnTo>
                  <a:lnTo>
                    <a:pt x="404" y="109"/>
                  </a:lnTo>
                  <a:lnTo>
                    <a:pt x="412" y="116"/>
                  </a:lnTo>
                  <a:lnTo>
                    <a:pt x="415" y="127"/>
                  </a:lnTo>
                  <a:lnTo>
                    <a:pt x="419" y="137"/>
                  </a:lnTo>
                  <a:lnTo>
                    <a:pt x="425" y="146"/>
                  </a:lnTo>
                  <a:lnTo>
                    <a:pt x="429" y="155"/>
                  </a:lnTo>
                  <a:lnTo>
                    <a:pt x="435" y="162"/>
                  </a:lnTo>
                  <a:lnTo>
                    <a:pt x="439" y="170"/>
                  </a:lnTo>
                  <a:lnTo>
                    <a:pt x="444" y="179"/>
                  </a:lnTo>
                  <a:lnTo>
                    <a:pt x="446" y="189"/>
                  </a:lnTo>
                  <a:lnTo>
                    <a:pt x="446" y="197"/>
                  </a:lnTo>
                  <a:lnTo>
                    <a:pt x="446" y="206"/>
                  </a:lnTo>
                  <a:lnTo>
                    <a:pt x="444" y="216"/>
                  </a:lnTo>
                  <a:lnTo>
                    <a:pt x="441" y="224"/>
                  </a:lnTo>
                  <a:lnTo>
                    <a:pt x="432" y="242"/>
                  </a:lnTo>
                  <a:lnTo>
                    <a:pt x="419" y="259"/>
                  </a:lnTo>
                  <a:lnTo>
                    <a:pt x="406" y="274"/>
                  </a:lnTo>
                  <a:lnTo>
                    <a:pt x="392" y="287"/>
                  </a:lnTo>
                  <a:lnTo>
                    <a:pt x="379" y="299"/>
                  </a:lnTo>
                  <a:lnTo>
                    <a:pt x="369" y="309"/>
                  </a:lnTo>
                  <a:lnTo>
                    <a:pt x="358" y="324"/>
                  </a:lnTo>
                  <a:lnTo>
                    <a:pt x="346" y="340"/>
                  </a:lnTo>
                  <a:lnTo>
                    <a:pt x="336" y="344"/>
                  </a:lnTo>
                  <a:lnTo>
                    <a:pt x="322" y="349"/>
                  </a:lnTo>
                  <a:lnTo>
                    <a:pt x="309" y="353"/>
                  </a:lnTo>
                  <a:lnTo>
                    <a:pt x="299" y="356"/>
                  </a:lnTo>
                  <a:lnTo>
                    <a:pt x="296" y="350"/>
                  </a:lnTo>
                  <a:lnTo>
                    <a:pt x="295" y="346"/>
                  </a:lnTo>
                  <a:lnTo>
                    <a:pt x="282" y="347"/>
                  </a:lnTo>
                  <a:lnTo>
                    <a:pt x="271" y="352"/>
                  </a:lnTo>
                  <a:lnTo>
                    <a:pt x="261" y="349"/>
                  </a:lnTo>
                  <a:lnTo>
                    <a:pt x="248" y="344"/>
                  </a:lnTo>
                  <a:lnTo>
                    <a:pt x="245" y="340"/>
                  </a:lnTo>
                  <a:lnTo>
                    <a:pt x="242" y="336"/>
                  </a:lnTo>
                  <a:lnTo>
                    <a:pt x="247" y="327"/>
                  </a:lnTo>
                  <a:lnTo>
                    <a:pt x="248" y="320"/>
                  </a:lnTo>
                  <a:lnTo>
                    <a:pt x="247" y="317"/>
                  </a:lnTo>
                  <a:lnTo>
                    <a:pt x="245" y="314"/>
                  </a:lnTo>
                  <a:lnTo>
                    <a:pt x="244" y="313"/>
                  </a:lnTo>
                  <a:lnTo>
                    <a:pt x="241" y="310"/>
                  </a:lnTo>
                  <a:lnTo>
                    <a:pt x="239" y="307"/>
                  </a:lnTo>
                  <a:lnTo>
                    <a:pt x="238" y="303"/>
                  </a:lnTo>
                  <a:lnTo>
                    <a:pt x="234" y="304"/>
                  </a:lnTo>
                  <a:lnTo>
                    <a:pt x="231" y="307"/>
                  </a:lnTo>
                  <a:lnTo>
                    <a:pt x="229" y="307"/>
                  </a:lnTo>
                  <a:lnTo>
                    <a:pt x="227" y="307"/>
                  </a:lnTo>
                  <a:lnTo>
                    <a:pt x="229" y="303"/>
                  </a:lnTo>
                  <a:lnTo>
                    <a:pt x="234" y="302"/>
                  </a:lnTo>
                  <a:lnTo>
                    <a:pt x="238" y="302"/>
                  </a:lnTo>
                  <a:lnTo>
                    <a:pt x="244" y="302"/>
                  </a:lnTo>
                  <a:lnTo>
                    <a:pt x="245" y="297"/>
                  </a:lnTo>
                  <a:lnTo>
                    <a:pt x="247" y="293"/>
                  </a:lnTo>
                  <a:lnTo>
                    <a:pt x="245" y="289"/>
                  </a:lnTo>
                  <a:lnTo>
                    <a:pt x="245" y="283"/>
                  </a:lnTo>
                  <a:lnTo>
                    <a:pt x="229" y="293"/>
                  </a:lnTo>
                  <a:lnTo>
                    <a:pt x="214" y="303"/>
                  </a:lnTo>
                  <a:lnTo>
                    <a:pt x="214" y="290"/>
                  </a:lnTo>
                  <a:lnTo>
                    <a:pt x="212" y="282"/>
                  </a:lnTo>
                  <a:lnTo>
                    <a:pt x="209" y="276"/>
                  </a:lnTo>
                  <a:lnTo>
                    <a:pt x="204" y="269"/>
                  </a:lnTo>
                  <a:lnTo>
                    <a:pt x="195" y="266"/>
                  </a:lnTo>
                  <a:lnTo>
                    <a:pt x="187" y="266"/>
                  </a:lnTo>
                  <a:lnTo>
                    <a:pt x="178" y="264"/>
                  </a:lnTo>
                  <a:lnTo>
                    <a:pt x="171" y="264"/>
                  </a:lnTo>
                  <a:lnTo>
                    <a:pt x="155" y="267"/>
                  </a:lnTo>
                  <a:lnTo>
                    <a:pt x="141" y="270"/>
                  </a:lnTo>
                  <a:lnTo>
                    <a:pt x="114" y="282"/>
                  </a:lnTo>
                  <a:lnTo>
                    <a:pt x="88" y="292"/>
                  </a:lnTo>
                  <a:lnTo>
                    <a:pt x="71" y="293"/>
                  </a:lnTo>
                  <a:lnTo>
                    <a:pt x="54" y="293"/>
                  </a:lnTo>
                  <a:lnTo>
                    <a:pt x="47" y="299"/>
                  </a:lnTo>
                  <a:lnTo>
                    <a:pt x="38" y="304"/>
                  </a:lnTo>
                  <a:lnTo>
                    <a:pt x="27" y="307"/>
                  </a:lnTo>
                  <a:lnTo>
                    <a:pt x="15" y="307"/>
                  </a:lnTo>
                  <a:lnTo>
                    <a:pt x="10" y="306"/>
                  </a:lnTo>
                  <a:lnTo>
                    <a:pt x="5" y="303"/>
                  </a:lnTo>
                  <a:lnTo>
                    <a:pt x="2" y="299"/>
                  </a:lnTo>
                  <a:lnTo>
                    <a:pt x="0" y="293"/>
                  </a:lnTo>
                  <a:lnTo>
                    <a:pt x="5" y="287"/>
                  </a:lnTo>
                  <a:lnTo>
                    <a:pt x="10" y="280"/>
                  </a:lnTo>
                  <a:lnTo>
                    <a:pt x="12" y="272"/>
                  </a:lnTo>
                  <a:lnTo>
                    <a:pt x="15" y="263"/>
                  </a:lnTo>
                  <a:lnTo>
                    <a:pt x="17" y="243"/>
                  </a:lnTo>
                  <a:lnTo>
                    <a:pt x="17" y="220"/>
                  </a:lnTo>
                  <a:lnTo>
                    <a:pt x="15" y="199"/>
                  </a:lnTo>
                  <a:lnTo>
                    <a:pt x="15" y="177"/>
                  </a:lnTo>
                  <a:lnTo>
                    <a:pt x="17" y="167"/>
                  </a:lnTo>
                  <a:lnTo>
                    <a:pt x="18" y="157"/>
                  </a:lnTo>
                  <a:lnTo>
                    <a:pt x="20" y="149"/>
                  </a:lnTo>
                  <a:lnTo>
                    <a:pt x="24" y="140"/>
                  </a:lnTo>
                  <a:lnTo>
                    <a:pt x="30" y="140"/>
                  </a:lnTo>
                  <a:lnTo>
                    <a:pt x="34" y="139"/>
                  </a:lnTo>
                  <a:lnTo>
                    <a:pt x="38" y="136"/>
                  </a:lnTo>
                  <a:lnTo>
                    <a:pt x="41" y="135"/>
                  </a:lnTo>
                  <a:lnTo>
                    <a:pt x="47" y="129"/>
                  </a:lnTo>
                  <a:lnTo>
                    <a:pt x="54" y="125"/>
                  </a:lnTo>
                  <a:lnTo>
                    <a:pt x="84" y="116"/>
                  </a:lnTo>
                  <a:lnTo>
                    <a:pt x="101" y="110"/>
                  </a:lnTo>
                  <a:lnTo>
                    <a:pt x="108" y="106"/>
                  </a:lnTo>
                  <a:lnTo>
                    <a:pt x="114" y="100"/>
                  </a:lnTo>
                  <a:lnTo>
                    <a:pt x="121" y="90"/>
                  </a:lnTo>
                  <a:lnTo>
                    <a:pt x="131" y="76"/>
                  </a:lnTo>
                  <a:lnTo>
                    <a:pt x="138" y="77"/>
                  </a:lnTo>
                  <a:lnTo>
                    <a:pt x="145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1" name="Freeform 507"/>
            <p:cNvSpPr/>
            <p:nvPr/>
          </p:nvSpPr>
          <p:spPr bwMode="auto">
            <a:xfrm>
              <a:off x="4357" y="3449"/>
              <a:ext cx="88" cy="183"/>
            </a:xfrm>
            <a:custGeom>
              <a:avLst/>
              <a:gdLst>
                <a:gd name="T0" fmla="*/ 72 w 88"/>
                <a:gd name="T1" fmla="*/ 0 h 183"/>
                <a:gd name="T2" fmla="*/ 77 w 88"/>
                <a:gd name="T3" fmla="*/ 10 h 183"/>
                <a:gd name="T4" fmla="*/ 82 w 88"/>
                <a:gd name="T5" fmla="*/ 23 h 183"/>
                <a:gd name="T6" fmla="*/ 85 w 88"/>
                <a:gd name="T7" fmla="*/ 36 h 183"/>
                <a:gd name="T8" fmla="*/ 88 w 88"/>
                <a:gd name="T9" fmla="*/ 49 h 183"/>
                <a:gd name="T10" fmla="*/ 79 w 88"/>
                <a:gd name="T11" fmla="*/ 61 h 183"/>
                <a:gd name="T12" fmla="*/ 72 w 88"/>
                <a:gd name="T13" fmla="*/ 73 h 183"/>
                <a:gd name="T14" fmla="*/ 71 w 88"/>
                <a:gd name="T15" fmla="*/ 87 h 183"/>
                <a:gd name="T16" fmla="*/ 69 w 88"/>
                <a:gd name="T17" fmla="*/ 101 h 183"/>
                <a:gd name="T18" fmla="*/ 60 w 88"/>
                <a:gd name="T19" fmla="*/ 119 h 183"/>
                <a:gd name="T20" fmla="*/ 50 w 88"/>
                <a:gd name="T21" fmla="*/ 134 h 183"/>
                <a:gd name="T22" fmla="*/ 44 w 88"/>
                <a:gd name="T23" fmla="*/ 154 h 183"/>
                <a:gd name="T24" fmla="*/ 38 w 88"/>
                <a:gd name="T25" fmla="*/ 173 h 183"/>
                <a:gd name="T26" fmla="*/ 35 w 88"/>
                <a:gd name="T27" fmla="*/ 176 h 183"/>
                <a:gd name="T28" fmla="*/ 34 w 88"/>
                <a:gd name="T29" fmla="*/ 179 h 183"/>
                <a:gd name="T30" fmla="*/ 31 w 88"/>
                <a:gd name="T31" fmla="*/ 181 h 183"/>
                <a:gd name="T32" fmla="*/ 27 w 88"/>
                <a:gd name="T33" fmla="*/ 181 h 183"/>
                <a:gd name="T34" fmla="*/ 22 w 88"/>
                <a:gd name="T35" fmla="*/ 183 h 183"/>
                <a:gd name="T36" fmla="*/ 18 w 88"/>
                <a:gd name="T37" fmla="*/ 181 h 183"/>
                <a:gd name="T38" fmla="*/ 14 w 88"/>
                <a:gd name="T39" fmla="*/ 180 h 183"/>
                <a:gd name="T40" fmla="*/ 7 w 88"/>
                <a:gd name="T41" fmla="*/ 176 h 183"/>
                <a:gd name="T42" fmla="*/ 7 w 88"/>
                <a:gd name="T43" fmla="*/ 161 h 183"/>
                <a:gd name="T44" fmla="*/ 4 w 88"/>
                <a:gd name="T45" fmla="*/ 151 h 183"/>
                <a:gd name="T46" fmla="*/ 1 w 88"/>
                <a:gd name="T47" fmla="*/ 140 h 183"/>
                <a:gd name="T48" fmla="*/ 0 w 88"/>
                <a:gd name="T49" fmla="*/ 126 h 183"/>
                <a:gd name="T50" fmla="*/ 4 w 88"/>
                <a:gd name="T51" fmla="*/ 123 h 183"/>
                <a:gd name="T52" fmla="*/ 7 w 88"/>
                <a:gd name="T53" fmla="*/ 120 h 183"/>
                <a:gd name="T54" fmla="*/ 10 w 88"/>
                <a:gd name="T55" fmla="*/ 116 h 183"/>
                <a:gd name="T56" fmla="*/ 11 w 88"/>
                <a:gd name="T57" fmla="*/ 113 h 183"/>
                <a:gd name="T58" fmla="*/ 14 w 88"/>
                <a:gd name="T59" fmla="*/ 104 h 183"/>
                <a:gd name="T60" fmla="*/ 15 w 88"/>
                <a:gd name="T61" fmla="*/ 94 h 183"/>
                <a:gd name="T62" fmla="*/ 15 w 88"/>
                <a:gd name="T63" fmla="*/ 86 h 183"/>
                <a:gd name="T64" fmla="*/ 15 w 88"/>
                <a:gd name="T65" fmla="*/ 76 h 183"/>
                <a:gd name="T66" fmla="*/ 18 w 88"/>
                <a:gd name="T67" fmla="*/ 67 h 183"/>
                <a:gd name="T68" fmla="*/ 22 w 88"/>
                <a:gd name="T69" fmla="*/ 59 h 183"/>
                <a:gd name="T70" fmla="*/ 32 w 88"/>
                <a:gd name="T71" fmla="*/ 56 h 183"/>
                <a:gd name="T72" fmla="*/ 42 w 88"/>
                <a:gd name="T73" fmla="*/ 51 h 183"/>
                <a:gd name="T74" fmla="*/ 51 w 88"/>
                <a:gd name="T75" fmla="*/ 46 h 183"/>
                <a:gd name="T76" fmla="*/ 58 w 88"/>
                <a:gd name="T77" fmla="*/ 39 h 183"/>
                <a:gd name="T78" fmla="*/ 65 w 88"/>
                <a:gd name="T79" fmla="*/ 31 h 183"/>
                <a:gd name="T80" fmla="*/ 69 w 88"/>
                <a:gd name="T81" fmla="*/ 23 h 183"/>
                <a:gd name="T82" fmla="*/ 72 w 88"/>
                <a:gd name="T83" fmla="*/ 11 h 183"/>
                <a:gd name="T84" fmla="*/ 72 w 88"/>
                <a:gd name="T8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8" h="183">
                  <a:moveTo>
                    <a:pt x="72" y="0"/>
                  </a:moveTo>
                  <a:lnTo>
                    <a:pt x="77" y="10"/>
                  </a:lnTo>
                  <a:lnTo>
                    <a:pt x="82" y="23"/>
                  </a:lnTo>
                  <a:lnTo>
                    <a:pt x="85" y="36"/>
                  </a:lnTo>
                  <a:lnTo>
                    <a:pt x="88" y="49"/>
                  </a:lnTo>
                  <a:lnTo>
                    <a:pt x="79" y="61"/>
                  </a:lnTo>
                  <a:lnTo>
                    <a:pt x="72" y="73"/>
                  </a:lnTo>
                  <a:lnTo>
                    <a:pt x="71" y="87"/>
                  </a:lnTo>
                  <a:lnTo>
                    <a:pt x="69" y="101"/>
                  </a:lnTo>
                  <a:lnTo>
                    <a:pt x="60" y="119"/>
                  </a:lnTo>
                  <a:lnTo>
                    <a:pt x="50" y="134"/>
                  </a:lnTo>
                  <a:lnTo>
                    <a:pt x="44" y="154"/>
                  </a:lnTo>
                  <a:lnTo>
                    <a:pt x="38" y="173"/>
                  </a:lnTo>
                  <a:lnTo>
                    <a:pt x="35" y="176"/>
                  </a:lnTo>
                  <a:lnTo>
                    <a:pt x="34" y="179"/>
                  </a:lnTo>
                  <a:lnTo>
                    <a:pt x="31" y="181"/>
                  </a:lnTo>
                  <a:lnTo>
                    <a:pt x="27" y="181"/>
                  </a:lnTo>
                  <a:lnTo>
                    <a:pt x="22" y="183"/>
                  </a:lnTo>
                  <a:lnTo>
                    <a:pt x="18" y="181"/>
                  </a:lnTo>
                  <a:lnTo>
                    <a:pt x="14" y="180"/>
                  </a:lnTo>
                  <a:lnTo>
                    <a:pt x="7" y="176"/>
                  </a:lnTo>
                  <a:lnTo>
                    <a:pt x="7" y="161"/>
                  </a:lnTo>
                  <a:lnTo>
                    <a:pt x="4" y="151"/>
                  </a:lnTo>
                  <a:lnTo>
                    <a:pt x="1" y="140"/>
                  </a:lnTo>
                  <a:lnTo>
                    <a:pt x="0" y="126"/>
                  </a:lnTo>
                  <a:lnTo>
                    <a:pt x="4" y="123"/>
                  </a:lnTo>
                  <a:lnTo>
                    <a:pt x="7" y="120"/>
                  </a:lnTo>
                  <a:lnTo>
                    <a:pt x="10" y="116"/>
                  </a:lnTo>
                  <a:lnTo>
                    <a:pt x="11" y="113"/>
                  </a:lnTo>
                  <a:lnTo>
                    <a:pt x="14" y="104"/>
                  </a:lnTo>
                  <a:lnTo>
                    <a:pt x="15" y="94"/>
                  </a:lnTo>
                  <a:lnTo>
                    <a:pt x="15" y="86"/>
                  </a:lnTo>
                  <a:lnTo>
                    <a:pt x="15" y="76"/>
                  </a:lnTo>
                  <a:lnTo>
                    <a:pt x="18" y="67"/>
                  </a:lnTo>
                  <a:lnTo>
                    <a:pt x="22" y="59"/>
                  </a:lnTo>
                  <a:lnTo>
                    <a:pt x="32" y="56"/>
                  </a:lnTo>
                  <a:lnTo>
                    <a:pt x="42" y="51"/>
                  </a:lnTo>
                  <a:lnTo>
                    <a:pt x="51" y="46"/>
                  </a:lnTo>
                  <a:lnTo>
                    <a:pt x="58" y="39"/>
                  </a:lnTo>
                  <a:lnTo>
                    <a:pt x="65" y="31"/>
                  </a:lnTo>
                  <a:lnTo>
                    <a:pt x="69" y="23"/>
                  </a:lnTo>
                  <a:lnTo>
                    <a:pt x="72" y="11"/>
                  </a:ln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2" name="Freeform 508"/>
            <p:cNvSpPr/>
            <p:nvPr/>
          </p:nvSpPr>
          <p:spPr bwMode="auto">
            <a:xfrm>
              <a:off x="5560" y="3740"/>
              <a:ext cx="193" cy="153"/>
            </a:xfrm>
            <a:custGeom>
              <a:avLst/>
              <a:gdLst>
                <a:gd name="T0" fmla="*/ 156 w 193"/>
                <a:gd name="T1" fmla="*/ 0 h 153"/>
                <a:gd name="T2" fmla="*/ 164 w 193"/>
                <a:gd name="T3" fmla="*/ 5 h 153"/>
                <a:gd name="T4" fmla="*/ 170 w 193"/>
                <a:gd name="T5" fmla="*/ 10 h 153"/>
                <a:gd name="T6" fmla="*/ 169 w 193"/>
                <a:gd name="T7" fmla="*/ 27 h 153"/>
                <a:gd name="T8" fmla="*/ 170 w 193"/>
                <a:gd name="T9" fmla="*/ 42 h 153"/>
                <a:gd name="T10" fmla="*/ 171 w 193"/>
                <a:gd name="T11" fmla="*/ 45 h 153"/>
                <a:gd name="T12" fmla="*/ 173 w 193"/>
                <a:gd name="T13" fmla="*/ 46 h 153"/>
                <a:gd name="T14" fmla="*/ 183 w 193"/>
                <a:gd name="T15" fmla="*/ 45 h 153"/>
                <a:gd name="T16" fmla="*/ 193 w 193"/>
                <a:gd name="T17" fmla="*/ 42 h 153"/>
                <a:gd name="T18" fmla="*/ 193 w 193"/>
                <a:gd name="T19" fmla="*/ 46 h 153"/>
                <a:gd name="T20" fmla="*/ 191 w 193"/>
                <a:gd name="T21" fmla="*/ 50 h 153"/>
                <a:gd name="T22" fmla="*/ 180 w 193"/>
                <a:gd name="T23" fmla="*/ 60 h 153"/>
                <a:gd name="T24" fmla="*/ 164 w 193"/>
                <a:gd name="T25" fmla="*/ 72 h 153"/>
                <a:gd name="T26" fmla="*/ 150 w 193"/>
                <a:gd name="T27" fmla="*/ 82 h 153"/>
                <a:gd name="T28" fmla="*/ 137 w 193"/>
                <a:gd name="T29" fmla="*/ 89 h 153"/>
                <a:gd name="T30" fmla="*/ 127 w 193"/>
                <a:gd name="T31" fmla="*/ 90 h 153"/>
                <a:gd name="T32" fmla="*/ 117 w 193"/>
                <a:gd name="T33" fmla="*/ 92 h 153"/>
                <a:gd name="T34" fmla="*/ 116 w 193"/>
                <a:gd name="T35" fmla="*/ 97 h 153"/>
                <a:gd name="T36" fmla="*/ 113 w 193"/>
                <a:gd name="T37" fmla="*/ 102 h 153"/>
                <a:gd name="T38" fmla="*/ 104 w 193"/>
                <a:gd name="T39" fmla="*/ 103 h 153"/>
                <a:gd name="T40" fmla="*/ 96 w 193"/>
                <a:gd name="T41" fmla="*/ 103 h 153"/>
                <a:gd name="T42" fmla="*/ 77 w 193"/>
                <a:gd name="T43" fmla="*/ 119 h 153"/>
                <a:gd name="T44" fmla="*/ 57 w 193"/>
                <a:gd name="T45" fmla="*/ 135 h 153"/>
                <a:gd name="T46" fmla="*/ 47 w 193"/>
                <a:gd name="T47" fmla="*/ 142 h 153"/>
                <a:gd name="T48" fmla="*/ 36 w 193"/>
                <a:gd name="T49" fmla="*/ 147 h 153"/>
                <a:gd name="T50" fmla="*/ 23 w 193"/>
                <a:gd name="T51" fmla="*/ 152 h 153"/>
                <a:gd name="T52" fmla="*/ 10 w 193"/>
                <a:gd name="T53" fmla="*/ 153 h 153"/>
                <a:gd name="T54" fmla="*/ 7 w 193"/>
                <a:gd name="T55" fmla="*/ 152 h 153"/>
                <a:gd name="T56" fmla="*/ 4 w 193"/>
                <a:gd name="T57" fmla="*/ 150 h 153"/>
                <a:gd name="T58" fmla="*/ 2 w 193"/>
                <a:gd name="T59" fmla="*/ 149 h 153"/>
                <a:gd name="T60" fmla="*/ 0 w 193"/>
                <a:gd name="T61" fmla="*/ 144 h 153"/>
                <a:gd name="T62" fmla="*/ 27 w 193"/>
                <a:gd name="T63" fmla="*/ 129 h 153"/>
                <a:gd name="T64" fmla="*/ 57 w 193"/>
                <a:gd name="T65" fmla="*/ 112 h 153"/>
                <a:gd name="T66" fmla="*/ 84 w 193"/>
                <a:gd name="T67" fmla="*/ 95 h 153"/>
                <a:gd name="T68" fmla="*/ 111 w 193"/>
                <a:gd name="T69" fmla="*/ 77 h 153"/>
                <a:gd name="T70" fmla="*/ 113 w 193"/>
                <a:gd name="T71" fmla="*/ 82 h 153"/>
                <a:gd name="T72" fmla="*/ 116 w 193"/>
                <a:gd name="T73" fmla="*/ 85 h 153"/>
                <a:gd name="T74" fmla="*/ 119 w 193"/>
                <a:gd name="T75" fmla="*/ 86 h 153"/>
                <a:gd name="T76" fmla="*/ 124 w 193"/>
                <a:gd name="T77" fmla="*/ 86 h 153"/>
                <a:gd name="T78" fmla="*/ 131 w 193"/>
                <a:gd name="T79" fmla="*/ 80 h 153"/>
                <a:gd name="T80" fmla="*/ 139 w 193"/>
                <a:gd name="T81" fmla="*/ 76 h 153"/>
                <a:gd name="T82" fmla="*/ 136 w 193"/>
                <a:gd name="T83" fmla="*/ 72 h 153"/>
                <a:gd name="T84" fmla="*/ 133 w 193"/>
                <a:gd name="T85" fmla="*/ 70 h 153"/>
                <a:gd name="T86" fmla="*/ 133 w 193"/>
                <a:gd name="T87" fmla="*/ 67 h 153"/>
                <a:gd name="T88" fmla="*/ 133 w 193"/>
                <a:gd name="T89" fmla="*/ 63 h 153"/>
                <a:gd name="T90" fmla="*/ 137 w 193"/>
                <a:gd name="T91" fmla="*/ 60 h 153"/>
                <a:gd name="T92" fmla="*/ 141 w 193"/>
                <a:gd name="T93" fmla="*/ 59 h 153"/>
                <a:gd name="T94" fmla="*/ 144 w 193"/>
                <a:gd name="T95" fmla="*/ 56 h 153"/>
                <a:gd name="T96" fmla="*/ 147 w 193"/>
                <a:gd name="T97" fmla="*/ 53 h 153"/>
                <a:gd name="T98" fmla="*/ 151 w 193"/>
                <a:gd name="T99" fmla="*/ 46 h 153"/>
                <a:gd name="T100" fmla="*/ 157 w 193"/>
                <a:gd name="T101" fmla="*/ 40 h 153"/>
                <a:gd name="T102" fmla="*/ 156 w 193"/>
                <a:gd name="T103" fmla="*/ 20 h 153"/>
                <a:gd name="T104" fmla="*/ 156 w 193"/>
                <a:gd name="T105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3" h="153">
                  <a:moveTo>
                    <a:pt x="156" y="0"/>
                  </a:moveTo>
                  <a:lnTo>
                    <a:pt x="164" y="5"/>
                  </a:lnTo>
                  <a:lnTo>
                    <a:pt x="170" y="10"/>
                  </a:lnTo>
                  <a:lnTo>
                    <a:pt x="169" y="27"/>
                  </a:lnTo>
                  <a:lnTo>
                    <a:pt x="170" y="42"/>
                  </a:lnTo>
                  <a:lnTo>
                    <a:pt x="171" y="45"/>
                  </a:lnTo>
                  <a:lnTo>
                    <a:pt x="173" y="46"/>
                  </a:lnTo>
                  <a:lnTo>
                    <a:pt x="183" y="45"/>
                  </a:lnTo>
                  <a:lnTo>
                    <a:pt x="193" y="42"/>
                  </a:lnTo>
                  <a:lnTo>
                    <a:pt x="193" y="46"/>
                  </a:lnTo>
                  <a:lnTo>
                    <a:pt x="191" y="50"/>
                  </a:lnTo>
                  <a:lnTo>
                    <a:pt x="180" y="60"/>
                  </a:lnTo>
                  <a:lnTo>
                    <a:pt x="164" y="72"/>
                  </a:lnTo>
                  <a:lnTo>
                    <a:pt x="150" y="82"/>
                  </a:lnTo>
                  <a:lnTo>
                    <a:pt x="137" y="89"/>
                  </a:lnTo>
                  <a:lnTo>
                    <a:pt x="127" y="90"/>
                  </a:lnTo>
                  <a:lnTo>
                    <a:pt x="117" y="92"/>
                  </a:lnTo>
                  <a:lnTo>
                    <a:pt x="116" y="97"/>
                  </a:lnTo>
                  <a:lnTo>
                    <a:pt x="113" y="102"/>
                  </a:lnTo>
                  <a:lnTo>
                    <a:pt x="104" y="103"/>
                  </a:lnTo>
                  <a:lnTo>
                    <a:pt x="96" y="103"/>
                  </a:lnTo>
                  <a:lnTo>
                    <a:pt x="77" y="119"/>
                  </a:lnTo>
                  <a:lnTo>
                    <a:pt x="57" y="135"/>
                  </a:lnTo>
                  <a:lnTo>
                    <a:pt x="47" y="142"/>
                  </a:lnTo>
                  <a:lnTo>
                    <a:pt x="36" y="147"/>
                  </a:lnTo>
                  <a:lnTo>
                    <a:pt x="23" y="152"/>
                  </a:lnTo>
                  <a:lnTo>
                    <a:pt x="10" y="153"/>
                  </a:lnTo>
                  <a:lnTo>
                    <a:pt x="7" y="152"/>
                  </a:lnTo>
                  <a:lnTo>
                    <a:pt x="4" y="150"/>
                  </a:lnTo>
                  <a:lnTo>
                    <a:pt x="2" y="149"/>
                  </a:lnTo>
                  <a:lnTo>
                    <a:pt x="0" y="144"/>
                  </a:lnTo>
                  <a:lnTo>
                    <a:pt x="27" y="129"/>
                  </a:lnTo>
                  <a:lnTo>
                    <a:pt x="57" y="112"/>
                  </a:lnTo>
                  <a:lnTo>
                    <a:pt x="84" y="95"/>
                  </a:lnTo>
                  <a:lnTo>
                    <a:pt x="111" y="77"/>
                  </a:lnTo>
                  <a:lnTo>
                    <a:pt x="113" y="82"/>
                  </a:lnTo>
                  <a:lnTo>
                    <a:pt x="116" y="85"/>
                  </a:lnTo>
                  <a:lnTo>
                    <a:pt x="119" y="86"/>
                  </a:lnTo>
                  <a:lnTo>
                    <a:pt x="124" y="86"/>
                  </a:lnTo>
                  <a:lnTo>
                    <a:pt x="131" y="80"/>
                  </a:lnTo>
                  <a:lnTo>
                    <a:pt x="139" y="76"/>
                  </a:lnTo>
                  <a:lnTo>
                    <a:pt x="136" y="72"/>
                  </a:lnTo>
                  <a:lnTo>
                    <a:pt x="133" y="70"/>
                  </a:lnTo>
                  <a:lnTo>
                    <a:pt x="133" y="67"/>
                  </a:lnTo>
                  <a:lnTo>
                    <a:pt x="133" y="63"/>
                  </a:lnTo>
                  <a:lnTo>
                    <a:pt x="137" y="60"/>
                  </a:lnTo>
                  <a:lnTo>
                    <a:pt x="141" y="59"/>
                  </a:lnTo>
                  <a:lnTo>
                    <a:pt x="144" y="56"/>
                  </a:lnTo>
                  <a:lnTo>
                    <a:pt x="147" y="53"/>
                  </a:lnTo>
                  <a:lnTo>
                    <a:pt x="151" y="46"/>
                  </a:lnTo>
                  <a:lnTo>
                    <a:pt x="157" y="40"/>
                  </a:lnTo>
                  <a:lnTo>
                    <a:pt x="156" y="20"/>
                  </a:lnTo>
                  <a:lnTo>
                    <a:pt x="1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3" name="Freeform 509"/>
            <p:cNvSpPr/>
            <p:nvPr/>
          </p:nvSpPr>
          <p:spPr bwMode="auto">
            <a:xfrm>
              <a:off x="5327" y="3757"/>
              <a:ext cx="16" cy="8"/>
            </a:xfrm>
            <a:custGeom>
              <a:avLst/>
              <a:gdLst>
                <a:gd name="T0" fmla="*/ 5 w 16"/>
                <a:gd name="T1" fmla="*/ 0 h 8"/>
                <a:gd name="T2" fmla="*/ 10 w 16"/>
                <a:gd name="T3" fmla="*/ 2 h 8"/>
                <a:gd name="T4" fmla="*/ 16 w 16"/>
                <a:gd name="T5" fmla="*/ 3 h 8"/>
                <a:gd name="T6" fmla="*/ 13 w 16"/>
                <a:gd name="T7" fmla="*/ 5 h 8"/>
                <a:gd name="T8" fmla="*/ 12 w 16"/>
                <a:gd name="T9" fmla="*/ 6 h 8"/>
                <a:gd name="T10" fmla="*/ 8 w 16"/>
                <a:gd name="T11" fmla="*/ 8 h 8"/>
                <a:gd name="T12" fmla="*/ 5 w 16"/>
                <a:gd name="T13" fmla="*/ 8 h 8"/>
                <a:gd name="T14" fmla="*/ 3 w 16"/>
                <a:gd name="T15" fmla="*/ 5 h 8"/>
                <a:gd name="T16" fmla="*/ 0 w 16"/>
                <a:gd name="T17" fmla="*/ 2 h 8"/>
                <a:gd name="T18" fmla="*/ 3 w 16"/>
                <a:gd name="T19" fmla="*/ 0 h 8"/>
                <a:gd name="T20" fmla="*/ 5 w 16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8">
                  <a:moveTo>
                    <a:pt x="5" y="0"/>
                  </a:moveTo>
                  <a:lnTo>
                    <a:pt x="10" y="2"/>
                  </a:lnTo>
                  <a:lnTo>
                    <a:pt x="16" y="3"/>
                  </a:lnTo>
                  <a:lnTo>
                    <a:pt x="13" y="5"/>
                  </a:lnTo>
                  <a:lnTo>
                    <a:pt x="12" y="6"/>
                  </a:lnTo>
                  <a:lnTo>
                    <a:pt x="8" y="8"/>
                  </a:lnTo>
                  <a:lnTo>
                    <a:pt x="5" y="8"/>
                  </a:lnTo>
                  <a:lnTo>
                    <a:pt x="3" y="5"/>
                  </a:lnTo>
                  <a:lnTo>
                    <a:pt x="0" y="2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4" name="Freeform 510"/>
            <p:cNvSpPr/>
            <p:nvPr/>
          </p:nvSpPr>
          <p:spPr bwMode="auto">
            <a:xfrm>
              <a:off x="5367" y="3820"/>
              <a:ext cx="46" cy="39"/>
            </a:xfrm>
            <a:custGeom>
              <a:avLst/>
              <a:gdLst>
                <a:gd name="T0" fmla="*/ 0 w 46"/>
                <a:gd name="T1" fmla="*/ 39 h 39"/>
                <a:gd name="T2" fmla="*/ 5 w 46"/>
                <a:gd name="T3" fmla="*/ 20 h 39"/>
                <a:gd name="T4" fmla="*/ 10 w 46"/>
                <a:gd name="T5" fmla="*/ 0 h 39"/>
                <a:gd name="T6" fmla="*/ 12 w 46"/>
                <a:gd name="T7" fmla="*/ 0 h 39"/>
                <a:gd name="T8" fmla="*/ 12 w 46"/>
                <a:gd name="T9" fmla="*/ 0 h 39"/>
                <a:gd name="T10" fmla="*/ 30 w 46"/>
                <a:gd name="T11" fmla="*/ 3 h 39"/>
                <a:gd name="T12" fmla="*/ 46 w 46"/>
                <a:gd name="T13" fmla="*/ 6 h 39"/>
                <a:gd name="T14" fmla="*/ 46 w 46"/>
                <a:gd name="T15" fmla="*/ 7 h 39"/>
                <a:gd name="T16" fmla="*/ 46 w 46"/>
                <a:gd name="T17" fmla="*/ 7 h 39"/>
                <a:gd name="T18" fmla="*/ 46 w 46"/>
                <a:gd name="T19" fmla="*/ 10 h 39"/>
                <a:gd name="T20" fmla="*/ 45 w 46"/>
                <a:gd name="T21" fmla="*/ 13 h 39"/>
                <a:gd name="T22" fmla="*/ 39 w 46"/>
                <a:gd name="T23" fmla="*/ 20 h 39"/>
                <a:gd name="T24" fmla="*/ 32 w 46"/>
                <a:gd name="T25" fmla="*/ 27 h 39"/>
                <a:gd name="T26" fmla="*/ 23 w 46"/>
                <a:gd name="T27" fmla="*/ 33 h 39"/>
                <a:gd name="T28" fmla="*/ 15 w 46"/>
                <a:gd name="T29" fmla="*/ 39 h 39"/>
                <a:gd name="T30" fmla="*/ 8 w 46"/>
                <a:gd name="T31" fmla="*/ 39 h 39"/>
                <a:gd name="T32" fmla="*/ 0 w 46"/>
                <a:gd name="T3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39">
                  <a:moveTo>
                    <a:pt x="0" y="39"/>
                  </a:moveTo>
                  <a:lnTo>
                    <a:pt x="5" y="2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30" y="3"/>
                  </a:lnTo>
                  <a:lnTo>
                    <a:pt x="46" y="6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6" y="10"/>
                  </a:lnTo>
                  <a:lnTo>
                    <a:pt x="45" y="13"/>
                  </a:lnTo>
                  <a:lnTo>
                    <a:pt x="39" y="20"/>
                  </a:lnTo>
                  <a:lnTo>
                    <a:pt x="32" y="27"/>
                  </a:lnTo>
                  <a:lnTo>
                    <a:pt x="23" y="33"/>
                  </a:lnTo>
                  <a:lnTo>
                    <a:pt x="15" y="39"/>
                  </a:lnTo>
                  <a:lnTo>
                    <a:pt x="8" y="39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</p:grpSp>
      <p:sp>
        <p:nvSpPr>
          <p:cNvPr id="85" name="矩形 84"/>
          <p:cNvSpPr/>
          <p:nvPr/>
        </p:nvSpPr>
        <p:spPr>
          <a:xfrm>
            <a:off x="0" y="2507164"/>
            <a:ext cx="825857" cy="1729817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6" name="直接连接符 85"/>
          <p:cNvCxnSpPr/>
          <p:nvPr/>
        </p:nvCxnSpPr>
        <p:spPr>
          <a:xfrm>
            <a:off x="1069042" y="3759300"/>
            <a:ext cx="461808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直角三角形 86"/>
          <p:cNvSpPr/>
          <p:nvPr/>
        </p:nvSpPr>
        <p:spPr>
          <a:xfrm rot="16200000" flipH="1">
            <a:off x="246" y="4215666"/>
            <a:ext cx="322592" cy="345371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直角三角形 87"/>
          <p:cNvSpPr/>
          <p:nvPr/>
        </p:nvSpPr>
        <p:spPr>
          <a:xfrm rot="16200000" flipH="1" flipV="1">
            <a:off x="8815479" y="4221126"/>
            <a:ext cx="322592" cy="334454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TextBox 5"/>
          <p:cNvSpPr txBox="1"/>
          <p:nvPr/>
        </p:nvSpPr>
        <p:spPr>
          <a:xfrm>
            <a:off x="1444009" y="2160380"/>
            <a:ext cx="387798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00582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课后习题常见</a:t>
            </a:r>
            <a:endParaRPr lang="en-US" altLang="zh-CN" sz="4800" b="1" dirty="0">
              <a:solidFill>
                <a:srgbClr val="005825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ctr"/>
            <a:r>
              <a:rPr lang="zh-CN" altLang="en-US" sz="4800" b="1" dirty="0">
                <a:solidFill>
                  <a:srgbClr val="00582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错误总结</a:t>
            </a:r>
            <a:endParaRPr lang="en-US" altLang="zh-CN" sz="4800" b="1" dirty="0">
              <a:solidFill>
                <a:srgbClr val="005825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90" name="图片 8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65"/>
          <a:stretch>
            <a:fillRect/>
          </a:stretch>
        </p:blipFill>
        <p:spPr>
          <a:xfrm>
            <a:off x="5982350" y="2514842"/>
            <a:ext cx="3161649" cy="1717177"/>
          </a:xfrm>
          <a:prstGeom prst="rect">
            <a:avLst/>
          </a:prstGeom>
        </p:spPr>
      </p:pic>
      <p:cxnSp>
        <p:nvCxnSpPr>
          <p:cNvPr id="91" name="直接连接符 90"/>
          <p:cNvCxnSpPr/>
          <p:nvPr/>
        </p:nvCxnSpPr>
        <p:spPr>
          <a:xfrm>
            <a:off x="398893" y="6281701"/>
            <a:ext cx="835292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31534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、本次作业整体表现优秀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DE5993D-85BF-4588-8EE1-A40FC7244B4E}"/>
              </a:ext>
            </a:extLst>
          </p:cNvPr>
          <p:cNvSpPr txBox="1"/>
          <p:nvPr/>
        </p:nvSpPr>
        <p:spPr>
          <a:xfrm>
            <a:off x="479925" y="1525490"/>
            <a:ext cx="54681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评级为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A+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者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人，全对；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评级为 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者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34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人，仅错一题，且多数错在最后一题。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C8186B9A-6E9A-40D3-AEDD-A87E3997A9B0}"/>
              </a:ext>
            </a:extLst>
          </p:cNvPr>
          <p:cNvSpPr txBox="1"/>
          <p:nvPr/>
        </p:nvSpPr>
        <p:spPr>
          <a:xfrm>
            <a:off x="1408701" y="6140310"/>
            <a:ext cx="2311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王振宇（</a:t>
            </a:r>
            <a:r>
              <a:rPr lang="en-US" altLang="zh-CN" dirty="0"/>
              <a:t>24363096</a:t>
            </a:r>
            <a:r>
              <a:rPr lang="zh-CN" altLang="en-US" dirty="0"/>
              <a:t>）</a:t>
            </a: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ECB7C644-133D-4C30-A422-38E331EA6CF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4" r="1054"/>
          <a:stretch/>
        </p:blipFill>
        <p:spPr>
          <a:xfrm>
            <a:off x="4668231" y="2756007"/>
            <a:ext cx="4370744" cy="3240000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1DC3504D-5763-408D-B612-BABBB5621BC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5" b="2485"/>
          <a:stretch/>
        </p:blipFill>
        <p:spPr>
          <a:xfrm>
            <a:off x="59432" y="2757711"/>
            <a:ext cx="4545914" cy="3240000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0FDC842B-CB1F-4EFA-B6BD-01416EA8BA61}"/>
              </a:ext>
            </a:extLst>
          </p:cNvPr>
          <p:cNvSpPr txBox="1"/>
          <p:nvPr/>
        </p:nvSpPr>
        <p:spPr>
          <a:xfrm>
            <a:off x="5560215" y="6138606"/>
            <a:ext cx="2311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许桂冰（</a:t>
            </a:r>
            <a:r>
              <a:rPr lang="en-US" altLang="zh-CN" dirty="0"/>
              <a:t>24363108</a:t>
            </a:r>
            <a:r>
              <a:rPr lang="zh-CN" altLang="en-US" dirty="0"/>
              <a:t>）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543E68C4-D5EC-4DD4-ACD4-05F185FCD0BB}"/>
              </a:ext>
            </a:extLst>
          </p:cNvPr>
          <p:cNvSpPr txBox="1"/>
          <p:nvPr/>
        </p:nvSpPr>
        <p:spPr>
          <a:xfrm>
            <a:off x="3504082" y="2380920"/>
            <a:ext cx="3506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部分评级为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作业展示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2332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63557" y="1022560"/>
            <a:ext cx="1604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、常见错题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AC5E247E-B798-48D5-8617-E811A641042A}"/>
              </a:ext>
            </a:extLst>
          </p:cNvPr>
          <p:cNvSpPr txBox="1"/>
          <p:nvPr/>
        </p:nvSpPr>
        <p:spPr>
          <a:xfrm>
            <a:off x="4345140" y="2061815"/>
            <a:ext cx="4434835" cy="2948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注意：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纠正题目：俯视图中的实线为多余的线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① 外形交线：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两直径相等的外表面相贯；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直径大的外表面与直径小的内表面相贯；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② 内形交线：两直径相等的内表面相贯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③ 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（可见）与</a:t>
            </a:r>
            <a:r>
              <a:rPr lang="en-US" altLang="zh-CN" dirty="0" err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cb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（不可见）是不重合的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D4CCD8F4-38A1-46C1-A205-6B97D6C79F05}"/>
              </a:ext>
            </a:extLst>
          </p:cNvPr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3-3(3)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根据相贯线的已知投影，补画第三视图。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7389A6B6-393C-417A-B77F-A6925A40995E}"/>
              </a:ext>
            </a:extLst>
          </p:cNvPr>
          <p:cNvGrpSpPr/>
          <p:nvPr/>
        </p:nvGrpSpPr>
        <p:grpSpPr>
          <a:xfrm>
            <a:off x="501167" y="1950830"/>
            <a:ext cx="3542990" cy="3081174"/>
            <a:chOff x="247960" y="1950828"/>
            <a:chExt cx="4519350" cy="3721685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48A71173-C7B4-49DE-A464-24D08B37060E}"/>
                </a:ext>
              </a:extLst>
            </p:cNvPr>
            <p:cNvGrpSpPr/>
            <p:nvPr/>
          </p:nvGrpSpPr>
          <p:grpSpPr>
            <a:xfrm>
              <a:off x="247960" y="1950828"/>
              <a:ext cx="4519350" cy="3721685"/>
              <a:chOff x="247960" y="2158954"/>
              <a:chExt cx="4519350" cy="3721685"/>
            </a:xfrm>
          </p:grpSpPr>
          <p:pic>
            <p:nvPicPr>
              <p:cNvPr id="31" name="图片 30">
                <a:extLst>
                  <a:ext uri="{FF2B5EF4-FFF2-40B4-BE49-F238E27FC236}">
                    <a16:creationId xmlns:a16="http://schemas.microsoft.com/office/drawing/2014/main" id="{C8EDE4E2-20AB-430E-8DB2-671CA4ABDA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7960" y="2158954"/>
                <a:ext cx="4519350" cy="3721685"/>
              </a:xfrm>
              <a:prstGeom prst="rect">
                <a:avLst/>
              </a:prstGeom>
            </p:spPr>
          </p:pic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0D87DC63-1F44-46FB-B2A9-DEA81A8B31E7}"/>
                  </a:ext>
                </a:extLst>
              </p:cNvPr>
              <p:cNvSpPr txBox="1"/>
              <p:nvPr/>
            </p:nvSpPr>
            <p:spPr>
              <a:xfrm>
                <a:off x="2592073" y="5128237"/>
                <a:ext cx="1106399" cy="3611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zh-CN" altLang="en-US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多余的线！</a:t>
                </a:r>
              </a:p>
            </p:txBody>
          </p:sp>
          <p:cxnSp>
            <p:nvCxnSpPr>
              <p:cNvPr id="16" name="直接箭头连接符 15">
                <a:extLst>
                  <a:ext uri="{FF2B5EF4-FFF2-40B4-BE49-F238E27FC236}">
                    <a16:creationId xmlns:a16="http://schemas.microsoft.com/office/drawing/2014/main" id="{D6807AEA-F932-41C1-9198-085E57345C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97239" y="5151601"/>
                <a:ext cx="432398" cy="314463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3" name="椭圆 32">
              <a:extLst>
                <a:ext uri="{FF2B5EF4-FFF2-40B4-BE49-F238E27FC236}">
                  <a16:creationId xmlns:a16="http://schemas.microsoft.com/office/drawing/2014/main" id="{12CFE827-932A-4F77-96B4-92EE479EA4C7}"/>
                </a:ext>
              </a:extLst>
            </p:cNvPr>
            <p:cNvSpPr/>
            <p:nvPr/>
          </p:nvSpPr>
          <p:spPr>
            <a:xfrm>
              <a:off x="906012" y="2557655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000"/>
            </a:p>
          </p:txBody>
        </p:sp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64742983-8F0B-4AE8-A51E-2D998D263C30}"/>
                </a:ext>
              </a:extLst>
            </p:cNvPr>
            <p:cNvSpPr/>
            <p:nvPr/>
          </p:nvSpPr>
          <p:spPr>
            <a:xfrm>
              <a:off x="1382414" y="3089787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000"/>
            </a:p>
          </p:txBody>
        </p:sp>
        <p:sp>
          <p:nvSpPr>
            <p:cNvPr id="35" name="椭圆 34">
              <a:extLst>
                <a:ext uri="{FF2B5EF4-FFF2-40B4-BE49-F238E27FC236}">
                  <a16:creationId xmlns:a16="http://schemas.microsoft.com/office/drawing/2014/main" id="{D928EC5C-C861-4CC9-852E-77D96912B9DB}"/>
                </a:ext>
              </a:extLst>
            </p:cNvPr>
            <p:cNvSpPr/>
            <p:nvPr/>
          </p:nvSpPr>
          <p:spPr>
            <a:xfrm>
              <a:off x="1043306" y="2791847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000"/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AAE735B3-4FEB-4AF4-8756-DFBB5E297BFE}"/>
                </a:ext>
              </a:extLst>
            </p:cNvPr>
            <p:cNvSpPr txBox="1"/>
            <p:nvPr/>
          </p:nvSpPr>
          <p:spPr>
            <a:xfrm>
              <a:off x="631886" y="2172535"/>
              <a:ext cx="548252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altLang="zh-CN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</a:t>
              </a:r>
              <a:endParaRPr lang="zh-CN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47D62FA1-DF48-4227-8E25-13F6BF826EB3}"/>
                </a:ext>
              </a:extLst>
            </p:cNvPr>
            <p:cNvSpPr txBox="1"/>
            <p:nvPr/>
          </p:nvSpPr>
          <p:spPr>
            <a:xfrm>
              <a:off x="1427086" y="2908166"/>
              <a:ext cx="548252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altLang="zh-CN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endParaRPr lang="zh-CN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AD44BB08-F5B3-40D4-A08E-D183B50C2DBA}"/>
                </a:ext>
              </a:extLst>
            </p:cNvPr>
            <p:cNvSpPr txBox="1"/>
            <p:nvPr/>
          </p:nvSpPr>
          <p:spPr>
            <a:xfrm>
              <a:off x="906012" y="2633372"/>
              <a:ext cx="548252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altLang="zh-CN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c</a:t>
              </a:r>
              <a:endParaRPr lang="zh-CN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44" name="文本框 43">
            <a:extLst>
              <a:ext uri="{FF2B5EF4-FFF2-40B4-BE49-F238E27FC236}">
                <a16:creationId xmlns:a16="http://schemas.microsoft.com/office/drawing/2014/main" id="{1C3ED42D-CC89-4175-8465-B9AAB660A38A}"/>
              </a:ext>
            </a:extLst>
          </p:cNvPr>
          <p:cNvSpPr txBox="1"/>
          <p:nvPr/>
        </p:nvSpPr>
        <p:spPr>
          <a:xfrm>
            <a:off x="4378004" y="5315546"/>
            <a:ext cx="31759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常见错误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cb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重合；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常见错误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：漏画相贯线。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04E5CBCA-3804-4A13-9389-6B8352D3BE7C}"/>
              </a:ext>
            </a:extLst>
          </p:cNvPr>
          <p:cNvGrpSpPr/>
          <p:nvPr/>
        </p:nvGrpSpPr>
        <p:grpSpPr>
          <a:xfrm>
            <a:off x="501168" y="5034451"/>
            <a:ext cx="1415441" cy="1380863"/>
            <a:chOff x="501168" y="5034451"/>
            <a:chExt cx="1415441" cy="1380863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D7DF71A5-9A19-4EA0-A754-1C8E84F51741}"/>
                </a:ext>
              </a:extLst>
            </p:cNvPr>
            <p:cNvGrpSpPr/>
            <p:nvPr/>
          </p:nvGrpSpPr>
          <p:grpSpPr>
            <a:xfrm>
              <a:off x="516311" y="5163859"/>
              <a:ext cx="1400298" cy="1251455"/>
              <a:chOff x="2129230" y="5188912"/>
              <a:chExt cx="1400298" cy="1251455"/>
            </a:xfrm>
          </p:grpSpPr>
          <p:pic>
            <p:nvPicPr>
              <p:cNvPr id="12" name="图片 11">
                <a:extLst>
                  <a:ext uri="{FF2B5EF4-FFF2-40B4-BE49-F238E27FC236}">
                    <a16:creationId xmlns:a16="http://schemas.microsoft.com/office/drawing/2014/main" id="{38A6B5B1-EC93-45CE-AAAD-A5E46B55E04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" r="50551" b="49058"/>
              <a:stretch/>
            </p:blipFill>
            <p:spPr>
              <a:xfrm>
                <a:off x="2129230" y="5188912"/>
                <a:ext cx="1400298" cy="1251455"/>
              </a:xfrm>
              <a:prstGeom prst="rect">
                <a:avLst/>
              </a:prstGeom>
            </p:spPr>
          </p:pic>
          <p:sp>
            <p:nvSpPr>
              <p:cNvPr id="45" name="矩形 44">
                <a:extLst>
                  <a:ext uri="{FF2B5EF4-FFF2-40B4-BE49-F238E27FC236}">
                    <a16:creationId xmlns:a16="http://schemas.microsoft.com/office/drawing/2014/main" id="{95E7BE28-8ACE-4397-BB13-2867C6A27C6A}"/>
                  </a:ext>
                </a:extLst>
              </p:cNvPr>
              <p:cNvSpPr/>
              <p:nvPr/>
            </p:nvSpPr>
            <p:spPr>
              <a:xfrm>
                <a:off x="2455626" y="5580298"/>
                <a:ext cx="747506" cy="320963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99986552-FFC7-4F0C-B782-D3F4793D1C94}"/>
                </a:ext>
              </a:extLst>
            </p:cNvPr>
            <p:cNvSpPr txBox="1"/>
            <p:nvPr/>
          </p:nvSpPr>
          <p:spPr>
            <a:xfrm>
              <a:off x="501168" y="5034451"/>
              <a:ext cx="422758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①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99500A2A-B5DA-4EA1-AC85-A0F70EAC0834}"/>
              </a:ext>
            </a:extLst>
          </p:cNvPr>
          <p:cNvGrpSpPr/>
          <p:nvPr/>
        </p:nvGrpSpPr>
        <p:grpSpPr>
          <a:xfrm>
            <a:off x="2494985" y="5043151"/>
            <a:ext cx="1518392" cy="1374818"/>
            <a:chOff x="2494985" y="5043151"/>
            <a:chExt cx="1518392" cy="1374818"/>
          </a:xfrm>
        </p:grpSpPr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221B657F-B628-44CC-A107-A217BA9D645C}"/>
                </a:ext>
              </a:extLst>
            </p:cNvPr>
            <p:cNvGrpSpPr/>
            <p:nvPr/>
          </p:nvGrpSpPr>
          <p:grpSpPr>
            <a:xfrm>
              <a:off x="2510041" y="5163859"/>
              <a:ext cx="1503336" cy="1254110"/>
              <a:chOff x="6130258" y="5186257"/>
              <a:chExt cx="1503336" cy="1254110"/>
            </a:xfrm>
          </p:grpSpPr>
          <p:pic>
            <p:nvPicPr>
              <p:cNvPr id="19" name="图片 18">
                <a:extLst>
                  <a:ext uri="{FF2B5EF4-FFF2-40B4-BE49-F238E27FC236}">
                    <a16:creationId xmlns:a16="http://schemas.microsoft.com/office/drawing/2014/main" id="{C65EC78A-DDFD-4B0E-AD12-92382170D21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97" t="2450" r="44645" b="47639"/>
              <a:stretch/>
            </p:blipFill>
            <p:spPr>
              <a:xfrm>
                <a:off x="6130258" y="5186257"/>
                <a:ext cx="1503336" cy="1254110"/>
              </a:xfrm>
              <a:prstGeom prst="rect">
                <a:avLst/>
              </a:prstGeom>
            </p:spPr>
          </p:pic>
          <p:sp>
            <p:nvSpPr>
              <p:cNvPr id="46" name="矩形 45">
                <a:extLst>
                  <a:ext uri="{FF2B5EF4-FFF2-40B4-BE49-F238E27FC236}">
                    <a16:creationId xmlns:a16="http://schemas.microsoft.com/office/drawing/2014/main" id="{761FF54F-B6EB-4D71-AAD2-DD19FA389C4A}"/>
                  </a:ext>
                </a:extLst>
              </p:cNvPr>
              <p:cNvSpPr/>
              <p:nvPr/>
            </p:nvSpPr>
            <p:spPr>
              <a:xfrm>
                <a:off x="6510421" y="6084226"/>
                <a:ext cx="668062" cy="258146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FDBF716D-10F7-44CC-B580-3DE87C418DC6}"/>
                </a:ext>
              </a:extLst>
            </p:cNvPr>
            <p:cNvSpPr txBox="1"/>
            <p:nvPr/>
          </p:nvSpPr>
          <p:spPr>
            <a:xfrm>
              <a:off x="2494985" y="5043151"/>
              <a:ext cx="422758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37975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63557" y="1022560"/>
            <a:ext cx="1604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、常见错题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AC5E247E-B798-48D5-8617-E811A641042A}"/>
              </a:ext>
            </a:extLst>
          </p:cNvPr>
          <p:cNvSpPr txBox="1"/>
          <p:nvPr/>
        </p:nvSpPr>
        <p:spPr>
          <a:xfrm>
            <a:off x="4378004" y="2290752"/>
            <a:ext cx="4434835" cy="1701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注意：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① 竖着的圆柱与横着的圆柱内表面直径相等，所以相贯线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为直线；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② 内表面的相贯线为不可见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D4CCD8F4-38A1-46C1-A205-6B97D6C79F05}"/>
              </a:ext>
            </a:extLst>
          </p:cNvPr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3-3(4)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根据相贯线的已知投影，补画第三视图。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1C3ED42D-CC89-4175-8465-B9AAB660A38A}"/>
              </a:ext>
            </a:extLst>
          </p:cNvPr>
          <p:cNvSpPr txBox="1"/>
          <p:nvPr/>
        </p:nvSpPr>
        <p:spPr>
          <a:xfrm>
            <a:off x="4378004" y="5315546"/>
            <a:ext cx="31759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常见错误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：相贯线形状错误；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常见错误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：可见性判断有误。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71044CB9-6FC7-45A4-BEE1-D1F6F03E252F}"/>
              </a:ext>
            </a:extLst>
          </p:cNvPr>
          <p:cNvGrpSpPr/>
          <p:nvPr/>
        </p:nvGrpSpPr>
        <p:grpSpPr>
          <a:xfrm>
            <a:off x="327201" y="1897521"/>
            <a:ext cx="3686176" cy="2890358"/>
            <a:chOff x="1891337" y="1851733"/>
            <a:chExt cx="5361326" cy="4261370"/>
          </a:xfrm>
        </p:grpSpPr>
        <p:pic>
          <p:nvPicPr>
            <p:cNvPr id="39" name="图片 38">
              <a:extLst>
                <a:ext uri="{FF2B5EF4-FFF2-40B4-BE49-F238E27FC236}">
                  <a16:creationId xmlns:a16="http://schemas.microsoft.com/office/drawing/2014/main" id="{5E95222A-2AFF-4D64-B4F1-33B1682E86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91337" y="1851733"/>
              <a:ext cx="5361326" cy="4261370"/>
            </a:xfrm>
            <a:prstGeom prst="rect">
              <a:avLst/>
            </a:prstGeom>
          </p:spPr>
        </p:pic>
        <p:sp>
          <p:nvSpPr>
            <p:cNvPr id="40" name="任意多边形: 形状 39">
              <a:extLst>
                <a:ext uri="{FF2B5EF4-FFF2-40B4-BE49-F238E27FC236}">
                  <a16:creationId xmlns:a16="http://schemas.microsoft.com/office/drawing/2014/main" id="{56381E4C-D057-462A-98A9-55D8813F240F}"/>
                </a:ext>
              </a:extLst>
            </p:cNvPr>
            <p:cNvSpPr/>
            <p:nvPr/>
          </p:nvSpPr>
          <p:spPr>
            <a:xfrm>
              <a:off x="2816225" y="2238375"/>
              <a:ext cx="955675" cy="155575"/>
            </a:xfrm>
            <a:custGeom>
              <a:avLst/>
              <a:gdLst>
                <a:gd name="connsiteX0" fmla="*/ 0 w 955675"/>
                <a:gd name="connsiteY0" fmla="*/ 0 h 155575"/>
                <a:gd name="connsiteX1" fmla="*/ 107950 w 955675"/>
                <a:gd name="connsiteY1" fmla="*/ 57150 h 155575"/>
                <a:gd name="connsiteX2" fmla="*/ 146050 w 955675"/>
                <a:gd name="connsiteY2" fmla="*/ 76200 h 155575"/>
                <a:gd name="connsiteX3" fmla="*/ 276225 w 955675"/>
                <a:gd name="connsiteY3" fmla="*/ 123825 h 155575"/>
                <a:gd name="connsiteX4" fmla="*/ 342900 w 955675"/>
                <a:gd name="connsiteY4" fmla="*/ 142875 h 155575"/>
                <a:gd name="connsiteX5" fmla="*/ 450850 w 955675"/>
                <a:gd name="connsiteY5" fmla="*/ 155575 h 155575"/>
                <a:gd name="connsiteX6" fmla="*/ 520700 w 955675"/>
                <a:gd name="connsiteY6" fmla="*/ 155575 h 155575"/>
                <a:gd name="connsiteX7" fmla="*/ 635000 w 955675"/>
                <a:gd name="connsiteY7" fmla="*/ 139700 h 155575"/>
                <a:gd name="connsiteX8" fmla="*/ 698500 w 955675"/>
                <a:gd name="connsiteY8" fmla="*/ 120650 h 155575"/>
                <a:gd name="connsiteX9" fmla="*/ 806450 w 955675"/>
                <a:gd name="connsiteY9" fmla="*/ 76200 h 155575"/>
                <a:gd name="connsiteX10" fmla="*/ 873125 w 955675"/>
                <a:gd name="connsiteY10" fmla="*/ 47625 h 155575"/>
                <a:gd name="connsiteX11" fmla="*/ 955675 w 955675"/>
                <a:gd name="connsiteY11" fmla="*/ 3175 h 15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55675" h="155575">
                  <a:moveTo>
                    <a:pt x="0" y="0"/>
                  </a:moveTo>
                  <a:lnTo>
                    <a:pt x="107950" y="57150"/>
                  </a:lnTo>
                  <a:lnTo>
                    <a:pt x="146050" y="76200"/>
                  </a:lnTo>
                  <a:lnTo>
                    <a:pt x="276225" y="123825"/>
                  </a:lnTo>
                  <a:lnTo>
                    <a:pt x="342900" y="142875"/>
                  </a:lnTo>
                  <a:lnTo>
                    <a:pt x="450850" y="155575"/>
                  </a:lnTo>
                  <a:lnTo>
                    <a:pt x="520700" y="155575"/>
                  </a:lnTo>
                  <a:lnTo>
                    <a:pt x="635000" y="139700"/>
                  </a:lnTo>
                  <a:lnTo>
                    <a:pt x="698500" y="120650"/>
                  </a:lnTo>
                  <a:lnTo>
                    <a:pt x="806450" y="76200"/>
                  </a:lnTo>
                  <a:lnTo>
                    <a:pt x="873125" y="47625"/>
                  </a:lnTo>
                  <a:lnTo>
                    <a:pt x="955675" y="3175"/>
                  </a:ln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任意多边形: 形状 40">
              <a:extLst>
                <a:ext uri="{FF2B5EF4-FFF2-40B4-BE49-F238E27FC236}">
                  <a16:creationId xmlns:a16="http://schemas.microsoft.com/office/drawing/2014/main" id="{19DFA65D-ADE8-46A6-9E06-5886E69DD0ED}"/>
                </a:ext>
              </a:extLst>
            </p:cNvPr>
            <p:cNvSpPr/>
            <p:nvPr/>
          </p:nvSpPr>
          <p:spPr>
            <a:xfrm>
              <a:off x="3070225" y="3860800"/>
              <a:ext cx="450850" cy="31750"/>
            </a:xfrm>
            <a:custGeom>
              <a:avLst/>
              <a:gdLst>
                <a:gd name="connsiteX0" fmla="*/ 0 w 450850"/>
                <a:gd name="connsiteY0" fmla="*/ 31750 h 31750"/>
                <a:gd name="connsiteX1" fmla="*/ 98425 w 450850"/>
                <a:gd name="connsiteY1" fmla="*/ 6350 h 31750"/>
                <a:gd name="connsiteX2" fmla="*/ 165100 w 450850"/>
                <a:gd name="connsiteY2" fmla="*/ 0 h 31750"/>
                <a:gd name="connsiteX3" fmla="*/ 276225 w 450850"/>
                <a:gd name="connsiteY3" fmla="*/ 0 h 31750"/>
                <a:gd name="connsiteX4" fmla="*/ 352425 w 450850"/>
                <a:gd name="connsiteY4" fmla="*/ 3175 h 31750"/>
                <a:gd name="connsiteX5" fmla="*/ 450850 w 450850"/>
                <a:gd name="connsiteY5" fmla="*/ 28575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0850" h="31750">
                  <a:moveTo>
                    <a:pt x="0" y="31750"/>
                  </a:moveTo>
                  <a:lnTo>
                    <a:pt x="98425" y="6350"/>
                  </a:lnTo>
                  <a:lnTo>
                    <a:pt x="165100" y="0"/>
                  </a:lnTo>
                  <a:lnTo>
                    <a:pt x="276225" y="0"/>
                  </a:lnTo>
                  <a:lnTo>
                    <a:pt x="352425" y="3175"/>
                  </a:lnTo>
                  <a:lnTo>
                    <a:pt x="450850" y="28575"/>
                  </a:ln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椭圆 41">
            <a:extLst>
              <a:ext uri="{FF2B5EF4-FFF2-40B4-BE49-F238E27FC236}">
                <a16:creationId xmlns:a16="http://schemas.microsoft.com/office/drawing/2014/main" id="{903E682F-2DA4-4A8B-A291-F4C2FF198412}"/>
              </a:ext>
            </a:extLst>
          </p:cNvPr>
          <p:cNvSpPr/>
          <p:nvPr/>
        </p:nvSpPr>
        <p:spPr>
          <a:xfrm>
            <a:off x="1273723" y="2699600"/>
            <a:ext cx="35842" cy="3785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000"/>
          </a:p>
        </p:txBody>
      </p:sp>
      <p:sp>
        <p:nvSpPr>
          <p:cNvPr id="43" name="椭圆 42">
            <a:extLst>
              <a:ext uri="{FF2B5EF4-FFF2-40B4-BE49-F238E27FC236}">
                <a16:creationId xmlns:a16="http://schemas.microsoft.com/office/drawing/2014/main" id="{8A5AF56F-1E37-44C8-9815-19BCB052C007}"/>
              </a:ext>
            </a:extLst>
          </p:cNvPr>
          <p:cNvSpPr/>
          <p:nvPr/>
        </p:nvSpPr>
        <p:spPr>
          <a:xfrm>
            <a:off x="945186" y="2387314"/>
            <a:ext cx="35842" cy="3785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000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B9E36700-7207-4B5E-92B6-4AD8B0E2DE33}"/>
              </a:ext>
            </a:extLst>
          </p:cNvPr>
          <p:cNvSpPr txBox="1"/>
          <p:nvPr/>
        </p:nvSpPr>
        <p:spPr>
          <a:xfrm>
            <a:off x="707937" y="2214889"/>
            <a:ext cx="429808" cy="300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endParaRPr lang="zh-CN" altLang="en-US" sz="2000" baseline="-250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CD98E243-A96F-4DA0-86E2-96F74596876B}"/>
              </a:ext>
            </a:extLst>
          </p:cNvPr>
          <p:cNvSpPr txBox="1"/>
          <p:nvPr/>
        </p:nvSpPr>
        <p:spPr>
          <a:xfrm>
            <a:off x="1303577" y="2509257"/>
            <a:ext cx="429808" cy="363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endParaRPr lang="zh-CN" altLang="en-US" sz="2000" baseline="-250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679F84D3-429B-4E2C-8C48-D9BAB9E841DC}"/>
              </a:ext>
            </a:extLst>
          </p:cNvPr>
          <p:cNvGrpSpPr/>
          <p:nvPr/>
        </p:nvGrpSpPr>
        <p:grpSpPr>
          <a:xfrm>
            <a:off x="355105" y="4828954"/>
            <a:ext cx="1699826" cy="1588652"/>
            <a:chOff x="355105" y="4828954"/>
            <a:chExt cx="1699826" cy="1588652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E2B4B99B-4E69-4ED8-B9E9-4F2C189851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25" t="21152" r="51501" b="29168"/>
            <a:stretch/>
          </p:blipFill>
          <p:spPr>
            <a:xfrm>
              <a:off x="417251" y="4950422"/>
              <a:ext cx="1637680" cy="1467184"/>
            </a:xfrm>
            <a:prstGeom prst="rect">
              <a:avLst/>
            </a:prstGeom>
          </p:spPr>
        </p:pic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5E252240-7DF3-41F9-BC1F-4D846C41BCFC}"/>
                </a:ext>
              </a:extLst>
            </p:cNvPr>
            <p:cNvSpPr txBox="1"/>
            <p:nvPr/>
          </p:nvSpPr>
          <p:spPr>
            <a:xfrm>
              <a:off x="355105" y="4828954"/>
              <a:ext cx="422758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①</a:t>
              </a:r>
            </a:p>
          </p:txBody>
        </p: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8E080FBF-1DAA-4E55-BC11-5C00E8197B1F}"/>
                </a:ext>
              </a:extLst>
            </p:cNvPr>
            <p:cNvSpPr/>
            <p:nvPr/>
          </p:nvSpPr>
          <p:spPr>
            <a:xfrm>
              <a:off x="803713" y="5353284"/>
              <a:ext cx="929671" cy="502053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8E01EA64-B9E1-4C3E-931F-96BFF49764CC}"/>
              </a:ext>
            </a:extLst>
          </p:cNvPr>
          <p:cNvGrpSpPr/>
          <p:nvPr/>
        </p:nvGrpSpPr>
        <p:grpSpPr>
          <a:xfrm>
            <a:off x="2263764" y="4845357"/>
            <a:ext cx="1749613" cy="1559396"/>
            <a:chOff x="2263764" y="4845357"/>
            <a:chExt cx="1749613" cy="1559396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52D3C285-E2A6-4EB3-9F52-5654998AA9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706" t="25362" r="36699" b="27807"/>
            <a:stretch/>
          </p:blipFill>
          <p:spPr>
            <a:xfrm>
              <a:off x="2290398" y="4950422"/>
              <a:ext cx="1722979" cy="1454331"/>
            </a:xfrm>
            <a:prstGeom prst="rect">
              <a:avLst/>
            </a:prstGeom>
          </p:spPr>
        </p:pic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A802AEEA-A77E-4DB6-B299-48C22E81FA6E}"/>
                </a:ext>
              </a:extLst>
            </p:cNvPr>
            <p:cNvSpPr txBox="1"/>
            <p:nvPr/>
          </p:nvSpPr>
          <p:spPr>
            <a:xfrm>
              <a:off x="2263764" y="4845357"/>
              <a:ext cx="422758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②</a:t>
              </a:r>
            </a:p>
          </p:txBody>
        </p:sp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6C6091B7-3CBF-4446-B07D-1301BD31DF02}"/>
                </a:ext>
              </a:extLst>
            </p:cNvPr>
            <p:cNvSpPr/>
            <p:nvPr/>
          </p:nvSpPr>
          <p:spPr>
            <a:xfrm>
              <a:off x="2829379" y="5855337"/>
              <a:ext cx="668062" cy="280255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77212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63557" y="1022560"/>
            <a:ext cx="1604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、常见错题</a:t>
            </a:r>
          </a:p>
        </p:txBody>
      </p:sp>
      <p:sp>
        <p:nvSpPr>
          <p:cNvPr id="124" name="文本框 123">
            <a:extLst>
              <a:ext uri="{FF2B5EF4-FFF2-40B4-BE49-F238E27FC236}">
                <a16:creationId xmlns:a16="http://schemas.microsoft.com/office/drawing/2014/main" id="{0FB0513F-6C5D-43BA-99C0-925123F62036}"/>
              </a:ext>
            </a:extLst>
          </p:cNvPr>
          <p:cNvSpPr txBox="1"/>
          <p:nvPr/>
        </p:nvSpPr>
        <p:spPr>
          <a:xfrm>
            <a:off x="5816698" y="1400530"/>
            <a:ext cx="3404501" cy="458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此题错误率很高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6" name="文本框 125">
            <a:extLst>
              <a:ext uri="{FF2B5EF4-FFF2-40B4-BE49-F238E27FC236}">
                <a16:creationId xmlns:a16="http://schemas.microsoft.com/office/drawing/2014/main" id="{7D5DBD20-E0C8-4447-BFF9-C710F5F455FA}"/>
              </a:ext>
            </a:extLst>
          </p:cNvPr>
          <p:cNvSpPr txBox="1"/>
          <p:nvPr/>
        </p:nvSpPr>
        <p:spPr>
          <a:xfrm>
            <a:off x="4947009" y="2150236"/>
            <a:ext cx="4130226" cy="3363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步骤：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① 在侧面投影中，找到特殊点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1’’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2’’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3’’</a:t>
            </a: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② 当圆柱体半径（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）与圆锥某截面的半径（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）相等时，相贯线有拐点，该点即为中间点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4’’</a:t>
            </a: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③ 再在找一个中间点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5’’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④ 确定这些点的水平投影、垂直投影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30" name="组合 129">
            <a:extLst>
              <a:ext uri="{FF2B5EF4-FFF2-40B4-BE49-F238E27FC236}">
                <a16:creationId xmlns:a16="http://schemas.microsoft.com/office/drawing/2014/main" id="{A5673924-5842-41DE-AFA7-717F03818B0C}"/>
              </a:ext>
            </a:extLst>
          </p:cNvPr>
          <p:cNvGrpSpPr/>
          <p:nvPr/>
        </p:nvGrpSpPr>
        <p:grpSpPr>
          <a:xfrm>
            <a:off x="-4286" y="1736198"/>
            <a:ext cx="4717538" cy="4738289"/>
            <a:chOff x="477392" y="1859994"/>
            <a:chExt cx="4717538" cy="4738289"/>
          </a:xfrm>
        </p:grpSpPr>
        <p:grpSp>
          <p:nvGrpSpPr>
            <p:cNvPr id="131" name="组合 130">
              <a:extLst>
                <a:ext uri="{FF2B5EF4-FFF2-40B4-BE49-F238E27FC236}">
                  <a16:creationId xmlns:a16="http://schemas.microsoft.com/office/drawing/2014/main" id="{561845DF-5456-4728-88FE-8612491F7E52}"/>
                </a:ext>
              </a:extLst>
            </p:cNvPr>
            <p:cNvGrpSpPr/>
            <p:nvPr/>
          </p:nvGrpSpPr>
          <p:grpSpPr>
            <a:xfrm>
              <a:off x="477392" y="1859994"/>
              <a:ext cx="4254405" cy="4738289"/>
              <a:chOff x="477392" y="1859994"/>
              <a:chExt cx="4254405" cy="4738289"/>
            </a:xfrm>
          </p:grpSpPr>
          <p:pic>
            <p:nvPicPr>
              <p:cNvPr id="142" name="图片 141">
                <a:extLst>
                  <a:ext uri="{FF2B5EF4-FFF2-40B4-BE49-F238E27FC236}">
                    <a16:creationId xmlns:a16="http://schemas.microsoft.com/office/drawing/2014/main" id="{2F827BE9-1D90-498E-89D5-C845BDC3DC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7392" y="1859994"/>
                <a:ext cx="4254405" cy="4738289"/>
              </a:xfrm>
              <a:prstGeom prst="rect">
                <a:avLst/>
              </a:prstGeom>
            </p:spPr>
          </p:pic>
          <p:sp>
            <p:nvSpPr>
              <p:cNvPr id="143" name="椭圆 142">
                <a:extLst>
                  <a:ext uri="{FF2B5EF4-FFF2-40B4-BE49-F238E27FC236}">
                    <a16:creationId xmlns:a16="http://schemas.microsoft.com/office/drawing/2014/main" id="{D2EB91BB-446A-40CE-A391-F9F9724102B6}"/>
                  </a:ext>
                </a:extLst>
              </p:cNvPr>
              <p:cNvSpPr/>
              <p:nvPr/>
            </p:nvSpPr>
            <p:spPr>
              <a:xfrm>
                <a:off x="3816898" y="2880575"/>
                <a:ext cx="35842" cy="37851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000"/>
              </a:p>
            </p:txBody>
          </p:sp>
          <p:sp>
            <p:nvSpPr>
              <p:cNvPr id="144" name="椭圆 143">
                <a:extLst>
                  <a:ext uri="{FF2B5EF4-FFF2-40B4-BE49-F238E27FC236}">
                    <a16:creationId xmlns:a16="http://schemas.microsoft.com/office/drawing/2014/main" id="{A13B1F50-92DB-4D24-BFA8-CCA3B9F01022}"/>
                  </a:ext>
                </a:extLst>
              </p:cNvPr>
              <p:cNvSpPr/>
              <p:nvPr/>
            </p:nvSpPr>
            <p:spPr>
              <a:xfrm>
                <a:off x="3816898" y="3526091"/>
                <a:ext cx="35842" cy="37851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000"/>
              </a:p>
            </p:txBody>
          </p:sp>
          <p:sp>
            <p:nvSpPr>
              <p:cNvPr id="145" name="椭圆 144">
                <a:extLst>
                  <a:ext uri="{FF2B5EF4-FFF2-40B4-BE49-F238E27FC236}">
                    <a16:creationId xmlns:a16="http://schemas.microsoft.com/office/drawing/2014/main" id="{79F08815-58F2-43FC-9063-1A50DFAD0EE4}"/>
                  </a:ext>
                </a:extLst>
              </p:cNvPr>
              <p:cNvSpPr/>
              <p:nvPr/>
            </p:nvSpPr>
            <p:spPr>
              <a:xfrm>
                <a:off x="4137573" y="3201250"/>
                <a:ext cx="35842" cy="37851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000"/>
              </a:p>
            </p:txBody>
          </p:sp>
          <p:sp>
            <p:nvSpPr>
              <p:cNvPr id="146" name="文本框 145">
                <a:extLst>
                  <a:ext uri="{FF2B5EF4-FFF2-40B4-BE49-F238E27FC236}">
                    <a16:creationId xmlns:a16="http://schemas.microsoft.com/office/drawing/2014/main" id="{B32F703D-30B6-421E-8DE4-261D859AD5E5}"/>
                  </a:ext>
                </a:extLst>
              </p:cNvPr>
              <p:cNvSpPr txBox="1"/>
              <p:nvPr/>
            </p:nvSpPr>
            <p:spPr>
              <a:xfrm>
                <a:off x="3543312" y="2555185"/>
                <a:ext cx="429808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1’’</a:t>
                </a:r>
                <a:endParaRPr lang="zh-CN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7" name="文本框 146">
                <a:extLst>
                  <a:ext uri="{FF2B5EF4-FFF2-40B4-BE49-F238E27FC236}">
                    <a16:creationId xmlns:a16="http://schemas.microsoft.com/office/drawing/2014/main" id="{52A6DE7A-DF3F-42BC-8163-DC668A6795A3}"/>
                  </a:ext>
                </a:extLst>
              </p:cNvPr>
              <p:cNvSpPr txBox="1"/>
              <p:nvPr/>
            </p:nvSpPr>
            <p:spPr>
              <a:xfrm>
                <a:off x="3538835" y="3431996"/>
                <a:ext cx="429808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2’’</a:t>
                </a:r>
                <a:endParaRPr lang="zh-CN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8" name="文本框 147">
                <a:extLst>
                  <a:ext uri="{FF2B5EF4-FFF2-40B4-BE49-F238E27FC236}">
                    <a16:creationId xmlns:a16="http://schemas.microsoft.com/office/drawing/2014/main" id="{AE8D7FD0-CB6D-4AEC-A1E7-C2C5BE957929}"/>
                  </a:ext>
                </a:extLst>
              </p:cNvPr>
              <p:cNvSpPr txBox="1"/>
              <p:nvPr/>
            </p:nvSpPr>
            <p:spPr>
              <a:xfrm>
                <a:off x="4174985" y="3061148"/>
                <a:ext cx="429808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3’’</a:t>
                </a:r>
                <a:endParaRPr lang="zh-CN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9" name="任意多边形: 形状 148">
                <a:extLst>
                  <a:ext uri="{FF2B5EF4-FFF2-40B4-BE49-F238E27FC236}">
                    <a16:creationId xmlns:a16="http://schemas.microsoft.com/office/drawing/2014/main" id="{525095D6-C0C3-4F87-A2EB-7AFA30922DB3}"/>
                  </a:ext>
                </a:extLst>
              </p:cNvPr>
              <p:cNvSpPr/>
              <p:nvPr/>
            </p:nvSpPr>
            <p:spPr>
              <a:xfrm rot="5400000">
                <a:off x="3999309" y="2820708"/>
                <a:ext cx="2381" cy="321469"/>
              </a:xfrm>
              <a:custGeom>
                <a:avLst/>
                <a:gdLst>
                  <a:gd name="connsiteX0" fmla="*/ 0 w 2381"/>
                  <a:gd name="connsiteY0" fmla="*/ 0 h 321469"/>
                  <a:gd name="connsiteX1" fmla="*/ 2381 w 2381"/>
                  <a:gd name="connsiteY1" fmla="*/ 321469 h 321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" h="321469">
                    <a:moveTo>
                      <a:pt x="0" y="0"/>
                    </a:moveTo>
                    <a:cubicBezTo>
                      <a:pt x="794" y="107156"/>
                      <a:pt x="1587" y="214313"/>
                      <a:pt x="2381" y="321469"/>
                    </a:cubicBezTo>
                  </a:path>
                </a:pathLst>
              </a:cu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0" name="任意多边形: 形状 149">
                <a:extLst>
                  <a:ext uri="{FF2B5EF4-FFF2-40B4-BE49-F238E27FC236}">
                    <a16:creationId xmlns:a16="http://schemas.microsoft.com/office/drawing/2014/main" id="{3AF87C7E-B286-42BD-BD46-ABC11010BA16}"/>
                  </a:ext>
                </a:extLst>
              </p:cNvPr>
              <p:cNvSpPr/>
              <p:nvPr/>
            </p:nvSpPr>
            <p:spPr>
              <a:xfrm>
                <a:off x="876300" y="2902744"/>
                <a:ext cx="0" cy="323850"/>
              </a:xfrm>
              <a:custGeom>
                <a:avLst/>
                <a:gdLst>
                  <a:gd name="connsiteX0" fmla="*/ 0 w 0"/>
                  <a:gd name="connsiteY0" fmla="*/ 0 h 323850"/>
                  <a:gd name="connsiteX1" fmla="*/ 0 w 0"/>
                  <a:gd name="connsiteY1" fmla="*/ 323850 h 323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323850">
                    <a:moveTo>
                      <a:pt x="0" y="0"/>
                    </a:moveTo>
                    <a:lnTo>
                      <a:pt x="0" y="323850"/>
                    </a:lnTo>
                  </a:path>
                </a:pathLst>
              </a:cu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1" name="文本框 150">
                <a:extLst>
                  <a:ext uri="{FF2B5EF4-FFF2-40B4-BE49-F238E27FC236}">
                    <a16:creationId xmlns:a16="http://schemas.microsoft.com/office/drawing/2014/main" id="{80CF6EA1-6E40-4D67-88DC-05C1D2803123}"/>
                  </a:ext>
                </a:extLst>
              </p:cNvPr>
              <p:cNvSpPr txBox="1"/>
              <p:nvPr/>
            </p:nvSpPr>
            <p:spPr>
              <a:xfrm>
                <a:off x="544255" y="2557409"/>
                <a:ext cx="429808" cy="498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r</a:t>
                </a:r>
                <a:r>
                  <a:rPr lang="en-US" altLang="zh-CN" sz="2000" baseline="-25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endParaRPr lang="zh-CN" altLang="en-US" sz="2000" baseline="-25000" dirty="0">
                  <a:solidFill>
                    <a:srgbClr val="0070C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2" name="文本框 151">
                <a:extLst>
                  <a:ext uri="{FF2B5EF4-FFF2-40B4-BE49-F238E27FC236}">
                    <a16:creationId xmlns:a16="http://schemas.microsoft.com/office/drawing/2014/main" id="{AA1FBFEA-9F5D-43E5-A543-7C825A736B64}"/>
                  </a:ext>
                </a:extLst>
              </p:cNvPr>
              <p:cNvSpPr txBox="1"/>
              <p:nvPr/>
            </p:nvSpPr>
            <p:spPr>
              <a:xfrm>
                <a:off x="4002293" y="2450397"/>
                <a:ext cx="429808" cy="498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r</a:t>
                </a:r>
                <a:r>
                  <a:rPr lang="en-US" altLang="zh-CN" sz="2000" baseline="-25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endParaRPr lang="zh-CN" altLang="en-US" sz="2000" baseline="-25000" dirty="0">
                  <a:solidFill>
                    <a:srgbClr val="0070C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3" name="椭圆 152">
                <a:extLst>
                  <a:ext uri="{FF2B5EF4-FFF2-40B4-BE49-F238E27FC236}">
                    <a16:creationId xmlns:a16="http://schemas.microsoft.com/office/drawing/2014/main" id="{C4887E39-CD2E-4C4F-A87B-72090F72BE15}"/>
                  </a:ext>
                </a:extLst>
              </p:cNvPr>
              <p:cNvSpPr/>
              <p:nvPr/>
            </p:nvSpPr>
            <p:spPr>
              <a:xfrm>
                <a:off x="4023204" y="2971325"/>
                <a:ext cx="35842" cy="37851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000"/>
              </a:p>
            </p:txBody>
          </p:sp>
          <p:sp>
            <p:nvSpPr>
              <p:cNvPr id="154" name="椭圆 153">
                <a:extLst>
                  <a:ext uri="{FF2B5EF4-FFF2-40B4-BE49-F238E27FC236}">
                    <a16:creationId xmlns:a16="http://schemas.microsoft.com/office/drawing/2014/main" id="{99289998-4353-4E38-A990-9750CB04BCF8}"/>
                  </a:ext>
                </a:extLst>
              </p:cNvPr>
              <p:cNvSpPr/>
              <p:nvPr/>
            </p:nvSpPr>
            <p:spPr>
              <a:xfrm>
                <a:off x="4031471" y="3436577"/>
                <a:ext cx="35842" cy="37851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000"/>
              </a:p>
            </p:txBody>
          </p:sp>
          <p:sp>
            <p:nvSpPr>
              <p:cNvPr id="155" name="文本框 154">
                <a:extLst>
                  <a:ext uri="{FF2B5EF4-FFF2-40B4-BE49-F238E27FC236}">
                    <a16:creationId xmlns:a16="http://schemas.microsoft.com/office/drawing/2014/main" id="{19E97803-C522-469B-8BBF-5B65B05B06E5}"/>
                  </a:ext>
                </a:extLst>
              </p:cNvPr>
              <p:cNvSpPr txBox="1"/>
              <p:nvPr/>
            </p:nvSpPr>
            <p:spPr>
              <a:xfrm>
                <a:off x="4036429" y="2818189"/>
                <a:ext cx="429808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4’’</a:t>
                </a:r>
                <a:endParaRPr lang="zh-CN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6" name="文本框 155">
                <a:extLst>
                  <a:ext uri="{FF2B5EF4-FFF2-40B4-BE49-F238E27FC236}">
                    <a16:creationId xmlns:a16="http://schemas.microsoft.com/office/drawing/2014/main" id="{B8A3121C-C382-471E-A4F9-8D637527AA17}"/>
                  </a:ext>
                </a:extLst>
              </p:cNvPr>
              <p:cNvSpPr txBox="1"/>
              <p:nvPr/>
            </p:nvSpPr>
            <p:spPr>
              <a:xfrm>
                <a:off x="4015354" y="3311637"/>
                <a:ext cx="429808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5’’</a:t>
                </a:r>
                <a:endParaRPr lang="zh-CN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7" name="任意多边形: 形状 156">
                <a:extLst>
                  <a:ext uri="{FF2B5EF4-FFF2-40B4-BE49-F238E27FC236}">
                    <a16:creationId xmlns:a16="http://schemas.microsoft.com/office/drawing/2014/main" id="{9D14B9B3-1993-46EF-9C50-EF6597D4B01B}"/>
                  </a:ext>
                </a:extLst>
              </p:cNvPr>
              <p:cNvSpPr/>
              <p:nvPr/>
            </p:nvSpPr>
            <p:spPr>
              <a:xfrm>
                <a:off x="4045415" y="2950369"/>
                <a:ext cx="6350" cy="552450"/>
              </a:xfrm>
              <a:custGeom>
                <a:avLst/>
                <a:gdLst>
                  <a:gd name="connsiteX0" fmla="*/ 0 w 6350"/>
                  <a:gd name="connsiteY0" fmla="*/ 0 h 552450"/>
                  <a:gd name="connsiteX1" fmla="*/ 6350 w 6350"/>
                  <a:gd name="connsiteY1" fmla="*/ 552450 h 552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350" h="552450">
                    <a:moveTo>
                      <a:pt x="0" y="0"/>
                    </a:moveTo>
                    <a:cubicBezTo>
                      <a:pt x="2117" y="184150"/>
                      <a:pt x="4233" y="368300"/>
                      <a:pt x="6350" y="552450"/>
                    </a:cubicBezTo>
                  </a:path>
                </a:pathLst>
              </a:custGeom>
              <a:noFill/>
              <a:ln w="63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8" name="任意多边形: 形状 157">
                <a:extLst>
                  <a:ext uri="{FF2B5EF4-FFF2-40B4-BE49-F238E27FC236}">
                    <a16:creationId xmlns:a16="http://schemas.microsoft.com/office/drawing/2014/main" id="{0E325471-9048-4BB6-A24E-37B4B30F16D0}"/>
                  </a:ext>
                </a:extLst>
              </p:cNvPr>
              <p:cNvSpPr/>
              <p:nvPr/>
            </p:nvSpPr>
            <p:spPr>
              <a:xfrm>
                <a:off x="1549400" y="2895600"/>
                <a:ext cx="2279650" cy="6350"/>
              </a:xfrm>
              <a:custGeom>
                <a:avLst/>
                <a:gdLst>
                  <a:gd name="connsiteX0" fmla="*/ 2279650 w 2279650"/>
                  <a:gd name="connsiteY0" fmla="*/ 0 h 6350"/>
                  <a:gd name="connsiteX1" fmla="*/ 0 w 2279650"/>
                  <a:gd name="connsiteY1" fmla="*/ 6350 h 6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79650" h="6350">
                    <a:moveTo>
                      <a:pt x="2279650" y="0"/>
                    </a:moveTo>
                    <a:lnTo>
                      <a:pt x="0" y="6350"/>
                    </a:lnTo>
                  </a:path>
                </a:pathLst>
              </a:custGeom>
              <a:noFill/>
              <a:ln w="63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9" name="任意多边形: 形状 158">
                <a:extLst>
                  <a:ext uri="{FF2B5EF4-FFF2-40B4-BE49-F238E27FC236}">
                    <a16:creationId xmlns:a16="http://schemas.microsoft.com/office/drawing/2014/main" id="{E4588A8D-96D4-4ECF-A440-2F0A2C29571B}"/>
                  </a:ext>
                </a:extLst>
              </p:cNvPr>
              <p:cNvSpPr/>
              <p:nvPr/>
            </p:nvSpPr>
            <p:spPr>
              <a:xfrm>
                <a:off x="1219200" y="3536950"/>
                <a:ext cx="2609850" cy="6350"/>
              </a:xfrm>
              <a:custGeom>
                <a:avLst/>
                <a:gdLst>
                  <a:gd name="connsiteX0" fmla="*/ 2609850 w 2609850"/>
                  <a:gd name="connsiteY0" fmla="*/ 0 h 6350"/>
                  <a:gd name="connsiteX1" fmla="*/ 0 w 2609850"/>
                  <a:gd name="connsiteY1" fmla="*/ 6350 h 6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09850" h="6350">
                    <a:moveTo>
                      <a:pt x="2609850" y="0"/>
                    </a:moveTo>
                    <a:lnTo>
                      <a:pt x="0" y="6350"/>
                    </a:lnTo>
                  </a:path>
                </a:pathLst>
              </a:custGeom>
              <a:noFill/>
              <a:ln w="63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0" name="椭圆 159">
                <a:extLst>
                  <a:ext uri="{FF2B5EF4-FFF2-40B4-BE49-F238E27FC236}">
                    <a16:creationId xmlns:a16="http://schemas.microsoft.com/office/drawing/2014/main" id="{40838983-3025-465D-952F-980523FC39A4}"/>
                  </a:ext>
                </a:extLst>
              </p:cNvPr>
              <p:cNvSpPr/>
              <p:nvPr/>
            </p:nvSpPr>
            <p:spPr>
              <a:xfrm>
                <a:off x="1545305" y="2880575"/>
                <a:ext cx="35842" cy="37851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000"/>
              </a:p>
            </p:txBody>
          </p:sp>
          <p:sp>
            <p:nvSpPr>
              <p:cNvPr id="161" name="椭圆 160">
                <a:extLst>
                  <a:ext uri="{FF2B5EF4-FFF2-40B4-BE49-F238E27FC236}">
                    <a16:creationId xmlns:a16="http://schemas.microsoft.com/office/drawing/2014/main" id="{73E0329E-D207-4BCF-BB1C-985290DDE082}"/>
                  </a:ext>
                </a:extLst>
              </p:cNvPr>
              <p:cNvSpPr/>
              <p:nvPr/>
            </p:nvSpPr>
            <p:spPr>
              <a:xfrm>
                <a:off x="1201279" y="3524374"/>
                <a:ext cx="35842" cy="37851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000"/>
              </a:p>
            </p:txBody>
          </p:sp>
          <p:sp>
            <p:nvSpPr>
              <p:cNvPr id="162" name="任意多边形: 形状 161">
                <a:extLst>
                  <a:ext uri="{FF2B5EF4-FFF2-40B4-BE49-F238E27FC236}">
                    <a16:creationId xmlns:a16="http://schemas.microsoft.com/office/drawing/2014/main" id="{F007BA5C-6398-405B-9EC1-5B3579C0F4F9}"/>
                  </a:ext>
                </a:extLst>
              </p:cNvPr>
              <p:cNvSpPr/>
              <p:nvPr/>
            </p:nvSpPr>
            <p:spPr>
              <a:xfrm flipH="1">
                <a:off x="1483361" y="3213100"/>
                <a:ext cx="45719" cy="2340574"/>
              </a:xfrm>
              <a:custGeom>
                <a:avLst/>
                <a:gdLst>
                  <a:gd name="connsiteX0" fmla="*/ 0 w 0"/>
                  <a:gd name="connsiteY0" fmla="*/ 0 h 2647950"/>
                  <a:gd name="connsiteX1" fmla="*/ 0 w 0"/>
                  <a:gd name="connsiteY1" fmla="*/ 2647950 h 2647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2647950">
                    <a:moveTo>
                      <a:pt x="0" y="0"/>
                    </a:moveTo>
                    <a:lnTo>
                      <a:pt x="0" y="2647950"/>
                    </a:lnTo>
                  </a:path>
                </a:pathLst>
              </a:custGeom>
              <a:noFill/>
              <a:ln w="63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3" name="任意多边形: 形状 162">
                <a:extLst>
                  <a:ext uri="{FF2B5EF4-FFF2-40B4-BE49-F238E27FC236}">
                    <a16:creationId xmlns:a16="http://schemas.microsoft.com/office/drawing/2014/main" id="{26F28796-11C3-4B83-87C3-E4CDCD5FA427}"/>
                  </a:ext>
                </a:extLst>
              </p:cNvPr>
              <p:cNvSpPr/>
              <p:nvPr/>
            </p:nvSpPr>
            <p:spPr>
              <a:xfrm>
                <a:off x="1225550" y="5861050"/>
                <a:ext cx="317500" cy="0"/>
              </a:xfrm>
              <a:custGeom>
                <a:avLst/>
                <a:gdLst>
                  <a:gd name="connsiteX0" fmla="*/ 0 w 317500"/>
                  <a:gd name="connsiteY0" fmla="*/ 0 h 0"/>
                  <a:gd name="connsiteX1" fmla="*/ 317500 w 317500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7500">
                    <a:moveTo>
                      <a:pt x="0" y="0"/>
                    </a:moveTo>
                    <a:lnTo>
                      <a:pt x="317500" y="0"/>
                    </a:lnTo>
                  </a:path>
                </a:pathLst>
              </a:custGeom>
              <a:noFill/>
              <a:ln w="63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4" name="椭圆 163">
                <a:extLst>
                  <a:ext uri="{FF2B5EF4-FFF2-40B4-BE49-F238E27FC236}">
                    <a16:creationId xmlns:a16="http://schemas.microsoft.com/office/drawing/2014/main" id="{9E2C80B8-2DBD-456F-9452-511C27384AB0}"/>
                  </a:ext>
                </a:extLst>
              </p:cNvPr>
              <p:cNvSpPr/>
              <p:nvPr/>
            </p:nvSpPr>
            <p:spPr>
              <a:xfrm>
                <a:off x="1532608" y="5848724"/>
                <a:ext cx="35842" cy="37851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000"/>
              </a:p>
            </p:txBody>
          </p:sp>
          <p:sp>
            <p:nvSpPr>
              <p:cNvPr id="165" name="椭圆 164">
                <a:extLst>
                  <a:ext uri="{FF2B5EF4-FFF2-40B4-BE49-F238E27FC236}">
                    <a16:creationId xmlns:a16="http://schemas.microsoft.com/office/drawing/2014/main" id="{77C1D30B-264B-4E49-BCAC-AFFC4E56F135}"/>
                  </a:ext>
                </a:extLst>
              </p:cNvPr>
              <p:cNvSpPr/>
              <p:nvPr/>
            </p:nvSpPr>
            <p:spPr>
              <a:xfrm>
                <a:off x="1514684" y="3198074"/>
                <a:ext cx="35842" cy="37851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000"/>
              </a:p>
            </p:txBody>
          </p:sp>
          <p:sp>
            <p:nvSpPr>
              <p:cNvPr id="166" name="椭圆 165">
                <a:extLst>
                  <a:ext uri="{FF2B5EF4-FFF2-40B4-BE49-F238E27FC236}">
                    <a16:creationId xmlns:a16="http://schemas.microsoft.com/office/drawing/2014/main" id="{5FB24414-4DE3-4DD7-A625-1DBB4BC8F969}"/>
                  </a:ext>
                </a:extLst>
              </p:cNvPr>
              <p:cNvSpPr/>
              <p:nvPr/>
            </p:nvSpPr>
            <p:spPr>
              <a:xfrm>
                <a:off x="1543682" y="5233034"/>
                <a:ext cx="628016" cy="628016"/>
              </a:xfrm>
              <a:prstGeom prst="ellipse">
                <a:avLst/>
              </a:prstGeom>
              <a:noFill/>
              <a:ln w="63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7" name="任意多边形: 形状 166">
                <a:extLst>
                  <a:ext uri="{FF2B5EF4-FFF2-40B4-BE49-F238E27FC236}">
                    <a16:creationId xmlns:a16="http://schemas.microsoft.com/office/drawing/2014/main" id="{057555FD-F82B-45C7-9539-A515CA8BF8F3}"/>
                  </a:ext>
                </a:extLst>
              </p:cNvPr>
              <p:cNvSpPr/>
              <p:nvPr/>
            </p:nvSpPr>
            <p:spPr>
              <a:xfrm flipH="1">
                <a:off x="4002871" y="3470586"/>
                <a:ext cx="45719" cy="480267"/>
              </a:xfrm>
              <a:custGeom>
                <a:avLst/>
                <a:gdLst>
                  <a:gd name="connsiteX0" fmla="*/ 0 w 0"/>
                  <a:gd name="connsiteY0" fmla="*/ 0 h 450850"/>
                  <a:gd name="connsiteX1" fmla="*/ 0 w 0"/>
                  <a:gd name="connsiteY1" fmla="*/ 450850 h 450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450850">
                    <a:moveTo>
                      <a:pt x="0" y="0"/>
                    </a:moveTo>
                    <a:lnTo>
                      <a:pt x="0" y="450850"/>
                    </a:lnTo>
                  </a:path>
                </a:pathLst>
              </a:custGeom>
              <a:noFill/>
              <a:ln w="63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8" name="文本框 167">
                <a:extLst>
                  <a:ext uri="{FF2B5EF4-FFF2-40B4-BE49-F238E27FC236}">
                    <a16:creationId xmlns:a16="http://schemas.microsoft.com/office/drawing/2014/main" id="{F2CE4DEA-53F1-4A88-B4D1-7DD7F29D821C}"/>
                  </a:ext>
                </a:extLst>
              </p:cNvPr>
              <p:cNvSpPr txBox="1"/>
              <p:nvPr/>
            </p:nvSpPr>
            <p:spPr>
              <a:xfrm>
                <a:off x="3816567" y="3702498"/>
                <a:ext cx="429808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000" baseline="-25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endParaRPr lang="zh-CN" altLang="en-US" sz="2000" baseline="-25000" dirty="0">
                  <a:solidFill>
                    <a:srgbClr val="0070C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9" name="任意多边形: 形状 168">
                <a:extLst>
                  <a:ext uri="{FF2B5EF4-FFF2-40B4-BE49-F238E27FC236}">
                    <a16:creationId xmlns:a16="http://schemas.microsoft.com/office/drawing/2014/main" id="{93452443-3A50-4E50-AC10-4D80DA976643}"/>
                  </a:ext>
                </a:extLst>
              </p:cNvPr>
              <p:cNvSpPr/>
              <p:nvPr/>
            </p:nvSpPr>
            <p:spPr>
              <a:xfrm>
                <a:off x="3829050" y="3862386"/>
                <a:ext cx="219540" cy="45719"/>
              </a:xfrm>
              <a:custGeom>
                <a:avLst/>
                <a:gdLst>
                  <a:gd name="connsiteX0" fmla="*/ 0 w 171450"/>
                  <a:gd name="connsiteY0" fmla="*/ 0 h 0"/>
                  <a:gd name="connsiteX1" fmla="*/ 171450 w 171450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1450">
                    <a:moveTo>
                      <a:pt x="0" y="0"/>
                    </a:moveTo>
                    <a:lnTo>
                      <a:pt x="171450" y="0"/>
                    </a:lnTo>
                  </a:path>
                </a:pathLst>
              </a:custGeom>
              <a:noFill/>
              <a:ln w="6350">
                <a:headEnd type="triangl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0" name="椭圆 169">
                <a:extLst>
                  <a:ext uri="{FF2B5EF4-FFF2-40B4-BE49-F238E27FC236}">
                    <a16:creationId xmlns:a16="http://schemas.microsoft.com/office/drawing/2014/main" id="{59352FE5-DC6A-4E72-8AF8-AD965DCEAF95}"/>
                  </a:ext>
                </a:extLst>
              </p:cNvPr>
              <p:cNvSpPr/>
              <p:nvPr/>
            </p:nvSpPr>
            <p:spPr>
              <a:xfrm>
                <a:off x="1606794" y="5748679"/>
                <a:ext cx="35842" cy="37851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000"/>
              </a:p>
            </p:txBody>
          </p:sp>
          <p:sp>
            <p:nvSpPr>
              <p:cNvPr id="171" name="任意多边形: 形状 170">
                <a:extLst>
                  <a:ext uri="{FF2B5EF4-FFF2-40B4-BE49-F238E27FC236}">
                    <a16:creationId xmlns:a16="http://schemas.microsoft.com/office/drawing/2014/main" id="{70BD46D6-125C-4D55-8B91-B2C817F53410}"/>
                  </a:ext>
                </a:extLst>
              </p:cNvPr>
              <p:cNvSpPr/>
              <p:nvPr/>
            </p:nvSpPr>
            <p:spPr>
              <a:xfrm rot="5400000">
                <a:off x="1779742" y="5631414"/>
                <a:ext cx="219540" cy="45719"/>
              </a:xfrm>
              <a:custGeom>
                <a:avLst/>
                <a:gdLst>
                  <a:gd name="connsiteX0" fmla="*/ 0 w 171450"/>
                  <a:gd name="connsiteY0" fmla="*/ 0 h 0"/>
                  <a:gd name="connsiteX1" fmla="*/ 171450 w 171450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1450">
                    <a:moveTo>
                      <a:pt x="0" y="0"/>
                    </a:moveTo>
                    <a:lnTo>
                      <a:pt x="171450" y="0"/>
                    </a:lnTo>
                  </a:path>
                </a:pathLst>
              </a:custGeom>
              <a:noFill/>
              <a:ln w="6350">
                <a:headEnd type="triangl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2" name="椭圆 171">
                <a:extLst>
                  <a:ext uri="{FF2B5EF4-FFF2-40B4-BE49-F238E27FC236}">
                    <a16:creationId xmlns:a16="http://schemas.microsoft.com/office/drawing/2014/main" id="{F12ACEAC-601F-4DF9-B2FE-38C27B04788F}"/>
                  </a:ext>
                </a:extLst>
              </p:cNvPr>
              <p:cNvSpPr/>
              <p:nvPr/>
            </p:nvSpPr>
            <p:spPr>
              <a:xfrm>
                <a:off x="1513558" y="5534749"/>
                <a:ext cx="35842" cy="37851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000"/>
              </a:p>
            </p:txBody>
          </p:sp>
          <p:sp>
            <p:nvSpPr>
              <p:cNvPr id="173" name="任意多边形: 形状 172">
                <a:extLst>
                  <a:ext uri="{FF2B5EF4-FFF2-40B4-BE49-F238E27FC236}">
                    <a16:creationId xmlns:a16="http://schemas.microsoft.com/office/drawing/2014/main" id="{4C8A42A6-99F4-47DB-A835-69D014287254}"/>
                  </a:ext>
                </a:extLst>
              </p:cNvPr>
              <p:cNvSpPr/>
              <p:nvPr/>
            </p:nvSpPr>
            <p:spPr>
              <a:xfrm>
                <a:off x="1549400" y="2901950"/>
                <a:ext cx="0" cy="2971800"/>
              </a:xfrm>
              <a:custGeom>
                <a:avLst/>
                <a:gdLst>
                  <a:gd name="connsiteX0" fmla="*/ 0 w 0"/>
                  <a:gd name="connsiteY0" fmla="*/ 0 h 2971800"/>
                  <a:gd name="connsiteX1" fmla="*/ 0 w 0"/>
                  <a:gd name="connsiteY1" fmla="*/ 2971800 h 2971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2971800">
                    <a:moveTo>
                      <a:pt x="0" y="0"/>
                    </a:moveTo>
                    <a:lnTo>
                      <a:pt x="0" y="2971800"/>
                    </a:lnTo>
                  </a:path>
                </a:pathLst>
              </a:custGeom>
              <a:noFill/>
              <a:ln w="63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74" name="椭圆 173">
                <a:extLst>
                  <a:ext uri="{FF2B5EF4-FFF2-40B4-BE49-F238E27FC236}">
                    <a16:creationId xmlns:a16="http://schemas.microsoft.com/office/drawing/2014/main" id="{C71B5C29-BB50-45D2-98D0-0D997588BF3F}"/>
                  </a:ext>
                </a:extLst>
              </p:cNvPr>
              <p:cNvSpPr/>
              <p:nvPr/>
            </p:nvSpPr>
            <p:spPr>
              <a:xfrm>
                <a:off x="1191789" y="5525432"/>
                <a:ext cx="35842" cy="37851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000"/>
              </a:p>
            </p:txBody>
          </p:sp>
          <p:sp>
            <p:nvSpPr>
              <p:cNvPr id="175" name="任意多边形: 形状 174">
                <a:extLst>
                  <a:ext uri="{FF2B5EF4-FFF2-40B4-BE49-F238E27FC236}">
                    <a16:creationId xmlns:a16="http://schemas.microsoft.com/office/drawing/2014/main" id="{0174AC05-15F3-4C25-8680-32C00FDCEBFA}"/>
                  </a:ext>
                </a:extLst>
              </p:cNvPr>
              <p:cNvSpPr/>
              <p:nvPr/>
            </p:nvSpPr>
            <p:spPr>
              <a:xfrm>
                <a:off x="1214437" y="3548063"/>
                <a:ext cx="0" cy="1995487"/>
              </a:xfrm>
              <a:custGeom>
                <a:avLst/>
                <a:gdLst>
                  <a:gd name="connsiteX0" fmla="*/ 0 w 0"/>
                  <a:gd name="connsiteY0" fmla="*/ 0 h 1995487"/>
                  <a:gd name="connsiteX1" fmla="*/ 0 w 0"/>
                  <a:gd name="connsiteY1" fmla="*/ 1995487 h 1995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1995487">
                    <a:moveTo>
                      <a:pt x="0" y="0"/>
                    </a:moveTo>
                    <a:lnTo>
                      <a:pt x="0" y="1995487"/>
                    </a:lnTo>
                  </a:path>
                </a:pathLst>
              </a:custGeom>
              <a:noFill/>
              <a:ln w="63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6" name="任意多边形: 形状 175">
                <a:extLst>
                  <a:ext uri="{FF2B5EF4-FFF2-40B4-BE49-F238E27FC236}">
                    <a16:creationId xmlns:a16="http://schemas.microsoft.com/office/drawing/2014/main" id="{89550699-1BE3-4094-B2DC-D825DC875D10}"/>
                  </a:ext>
                </a:extLst>
              </p:cNvPr>
              <p:cNvSpPr/>
              <p:nvPr/>
            </p:nvSpPr>
            <p:spPr>
              <a:xfrm>
                <a:off x="1652588" y="2964656"/>
                <a:ext cx="2386012" cy="16669"/>
              </a:xfrm>
              <a:custGeom>
                <a:avLst/>
                <a:gdLst>
                  <a:gd name="connsiteX0" fmla="*/ 2386012 w 2386012"/>
                  <a:gd name="connsiteY0" fmla="*/ 16669 h 16669"/>
                  <a:gd name="connsiteX1" fmla="*/ 0 w 2386012"/>
                  <a:gd name="connsiteY1" fmla="*/ 0 h 16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6012" h="16669">
                    <a:moveTo>
                      <a:pt x="2386012" y="16669"/>
                    </a:moveTo>
                    <a:lnTo>
                      <a:pt x="0" y="0"/>
                    </a:lnTo>
                  </a:path>
                </a:pathLst>
              </a:custGeom>
              <a:noFill/>
              <a:ln w="63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7" name="任意多边形: 形状 176">
                <a:extLst>
                  <a:ext uri="{FF2B5EF4-FFF2-40B4-BE49-F238E27FC236}">
                    <a16:creationId xmlns:a16="http://schemas.microsoft.com/office/drawing/2014/main" id="{36DDFCC9-8062-4BA2-9AF5-F838E3FF9603}"/>
                  </a:ext>
                </a:extLst>
              </p:cNvPr>
              <p:cNvSpPr/>
              <p:nvPr/>
            </p:nvSpPr>
            <p:spPr>
              <a:xfrm>
                <a:off x="1628775" y="2962275"/>
                <a:ext cx="0" cy="2809875"/>
              </a:xfrm>
              <a:custGeom>
                <a:avLst/>
                <a:gdLst>
                  <a:gd name="connsiteX0" fmla="*/ 0 w 0"/>
                  <a:gd name="connsiteY0" fmla="*/ 2809875 h 2809875"/>
                  <a:gd name="connsiteX1" fmla="*/ 0 w 0"/>
                  <a:gd name="connsiteY1" fmla="*/ 0 h 2809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2809875">
                    <a:moveTo>
                      <a:pt x="0" y="2809875"/>
                    </a:moveTo>
                    <a:lnTo>
                      <a:pt x="0" y="0"/>
                    </a:lnTo>
                  </a:path>
                </a:pathLst>
              </a:custGeom>
              <a:noFill/>
              <a:ln w="63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8" name="椭圆 177">
                <a:extLst>
                  <a:ext uri="{FF2B5EF4-FFF2-40B4-BE49-F238E27FC236}">
                    <a16:creationId xmlns:a16="http://schemas.microsoft.com/office/drawing/2014/main" id="{9F72E97E-CC83-4374-B7FF-D14930C3FD63}"/>
                  </a:ext>
                </a:extLst>
              </p:cNvPr>
              <p:cNvSpPr/>
              <p:nvPr/>
            </p:nvSpPr>
            <p:spPr>
              <a:xfrm>
                <a:off x="1616746" y="2940013"/>
                <a:ext cx="35842" cy="37851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000"/>
              </a:p>
            </p:txBody>
          </p:sp>
          <p:sp>
            <p:nvSpPr>
              <p:cNvPr id="179" name="任意多边形: 形状 178">
                <a:extLst>
                  <a:ext uri="{FF2B5EF4-FFF2-40B4-BE49-F238E27FC236}">
                    <a16:creationId xmlns:a16="http://schemas.microsoft.com/office/drawing/2014/main" id="{43BC168D-303C-43BD-866B-D76510DC3544}"/>
                  </a:ext>
                </a:extLst>
              </p:cNvPr>
              <p:cNvSpPr/>
              <p:nvPr/>
            </p:nvSpPr>
            <p:spPr>
              <a:xfrm>
                <a:off x="1365647" y="3451662"/>
                <a:ext cx="2681287" cy="0"/>
              </a:xfrm>
              <a:custGeom>
                <a:avLst/>
                <a:gdLst>
                  <a:gd name="connsiteX0" fmla="*/ 2681287 w 2681287"/>
                  <a:gd name="connsiteY0" fmla="*/ 0 h 0"/>
                  <a:gd name="connsiteX1" fmla="*/ 0 w 2681287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81287">
                    <a:moveTo>
                      <a:pt x="2681287" y="0"/>
                    </a:moveTo>
                    <a:lnTo>
                      <a:pt x="0" y="0"/>
                    </a:lnTo>
                  </a:path>
                </a:pathLst>
              </a:custGeom>
              <a:noFill/>
              <a:ln w="63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0" name="任意多边形: 形状 179">
                <a:extLst>
                  <a:ext uri="{FF2B5EF4-FFF2-40B4-BE49-F238E27FC236}">
                    <a16:creationId xmlns:a16="http://schemas.microsoft.com/office/drawing/2014/main" id="{7BDBB289-D91A-4FA5-9881-F5268A19DA90}"/>
                  </a:ext>
                </a:extLst>
              </p:cNvPr>
              <p:cNvSpPr/>
              <p:nvPr/>
            </p:nvSpPr>
            <p:spPr>
              <a:xfrm>
                <a:off x="1350437" y="3436330"/>
                <a:ext cx="0" cy="2305050"/>
              </a:xfrm>
              <a:custGeom>
                <a:avLst/>
                <a:gdLst>
                  <a:gd name="connsiteX0" fmla="*/ 0 w 0"/>
                  <a:gd name="connsiteY0" fmla="*/ 0 h 2305050"/>
                  <a:gd name="connsiteX1" fmla="*/ 0 w 0"/>
                  <a:gd name="connsiteY1" fmla="*/ 2305050 h 230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2305050">
                    <a:moveTo>
                      <a:pt x="0" y="0"/>
                    </a:moveTo>
                    <a:lnTo>
                      <a:pt x="0" y="2305050"/>
                    </a:lnTo>
                  </a:path>
                </a:pathLst>
              </a:custGeom>
              <a:noFill/>
              <a:ln w="63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1" name="椭圆 180">
                <a:extLst>
                  <a:ext uri="{FF2B5EF4-FFF2-40B4-BE49-F238E27FC236}">
                    <a16:creationId xmlns:a16="http://schemas.microsoft.com/office/drawing/2014/main" id="{B6FD61D7-8086-459D-9444-419D1DFA0204}"/>
                  </a:ext>
                </a:extLst>
              </p:cNvPr>
              <p:cNvSpPr/>
              <p:nvPr/>
            </p:nvSpPr>
            <p:spPr>
              <a:xfrm>
                <a:off x="1329701" y="5741380"/>
                <a:ext cx="35842" cy="37851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000"/>
              </a:p>
            </p:txBody>
          </p:sp>
          <p:sp>
            <p:nvSpPr>
              <p:cNvPr id="182" name="任意多边形: 形状 181">
                <a:extLst>
                  <a:ext uri="{FF2B5EF4-FFF2-40B4-BE49-F238E27FC236}">
                    <a16:creationId xmlns:a16="http://schemas.microsoft.com/office/drawing/2014/main" id="{C7EAA820-147C-4385-A9E2-63157FFC643A}"/>
                  </a:ext>
                </a:extLst>
              </p:cNvPr>
              <p:cNvSpPr/>
              <p:nvPr/>
            </p:nvSpPr>
            <p:spPr>
              <a:xfrm>
                <a:off x="2432050" y="3467100"/>
                <a:ext cx="0" cy="2089150"/>
              </a:xfrm>
              <a:custGeom>
                <a:avLst/>
                <a:gdLst>
                  <a:gd name="connsiteX0" fmla="*/ 0 w 0"/>
                  <a:gd name="connsiteY0" fmla="*/ 0 h 2089150"/>
                  <a:gd name="connsiteX1" fmla="*/ 0 w 0"/>
                  <a:gd name="connsiteY1" fmla="*/ 2089150 h 2089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2089150">
                    <a:moveTo>
                      <a:pt x="0" y="0"/>
                    </a:moveTo>
                    <a:lnTo>
                      <a:pt x="0" y="2089150"/>
                    </a:lnTo>
                  </a:path>
                </a:pathLst>
              </a:custGeom>
              <a:noFill/>
              <a:ln w="63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3" name="椭圆 182">
                <a:extLst>
                  <a:ext uri="{FF2B5EF4-FFF2-40B4-BE49-F238E27FC236}">
                    <a16:creationId xmlns:a16="http://schemas.microsoft.com/office/drawing/2014/main" id="{C7B08737-68C0-42EF-A77A-8ECC0DC44040}"/>
                  </a:ext>
                </a:extLst>
              </p:cNvPr>
              <p:cNvSpPr/>
              <p:nvPr/>
            </p:nvSpPr>
            <p:spPr>
              <a:xfrm>
                <a:off x="1316120" y="4993018"/>
                <a:ext cx="1101064" cy="1101064"/>
              </a:xfrm>
              <a:prstGeom prst="ellipse">
                <a:avLst/>
              </a:prstGeom>
              <a:noFill/>
              <a:ln w="63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4" name="椭圆 183">
                <a:extLst>
                  <a:ext uri="{FF2B5EF4-FFF2-40B4-BE49-F238E27FC236}">
                    <a16:creationId xmlns:a16="http://schemas.microsoft.com/office/drawing/2014/main" id="{1A77BB72-512B-4E4F-9BB6-BBDE6422D6EC}"/>
                  </a:ext>
                </a:extLst>
              </p:cNvPr>
              <p:cNvSpPr/>
              <p:nvPr/>
            </p:nvSpPr>
            <p:spPr>
              <a:xfrm>
                <a:off x="1332516" y="3415632"/>
                <a:ext cx="35842" cy="37851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000"/>
              </a:p>
            </p:txBody>
          </p:sp>
          <p:sp>
            <p:nvSpPr>
              <p:cNvPr id="185" name="任意多边形: 形状 184">
                <a:extLst>
                  <a:ext uri="{FF2B5EF4-FFF2-40B4-BE49-F238E27FC236}">
                    <a16:creationId xmlns:a16="http://schemas.microsoft.com/office/drawing/2014/main" id="{DEAC1CEB-7186-4CE4-93B5-8312B6083572}"/>
                  </a:ext>
                </a:extLst>
              </p:cNvPr>
              <p:cNvSpPr/>
              <p:nvPr/>
            </p:nvSpPr>
            <p:spPr>
              <a:xfrm>
                <a:off x="1364456" y="5762625"/>
                <a:ext cx="545307" cy="0"/>
              </a:xfrm>
              <a:custGeom>
                <a:avLst/>
                <a:gdLst>
                  <a:gd name="connsiteX0" fmla="*/ 545307 w 545307"/>
                  <a:gd name="connsiteY0" fmla="*/ 0 h 0"/>
                  <a:gd name="connsiteX1" fmla="*/ 0 w 545307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45307">
                    <a:moveTo>
                      <a:pt x="545307" y="0"/>
                    </a:moveTo>
                    <a:lnTo>
                      <a:pt x="0" y="0"/>
                    </a:lnTo>
                  </a:path>
                </a:pathLst>
              </a:custGeom>
              <a:noFill/>
              <a:ln w="63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6" name="文本框 185">
                <a:extLst>
                  <a:ext uri="{FF2B5EF4-FFF2-40B4-BE49-F238E27FC236}">
                    <a16:creationId xmlns:a16="http://schemas.microsoft.com/office/drawing/2014/main" id="{A4D825CF-44F6-498B-B634-1D6E55A1E28C}"/>
                  </a:ext>
                </a:extLst>
              </p:cNvPr>
              <p:cNvSpPr txBox="1"/>
              <p:nvPr/>
            </p:nvSpPr>
            <p:spPr>
              <a:xfrm>
                <a:off x="1298654" y="2496692"/>
                <a:ext cx="429808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1’</a:t>
                </a:r>
                <a:endParaRPr lang="zh-CN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7" name="文本框 186">
                <a:extLst>
                  <a:ext uri="{FF2B5EF4-FFF2-40B4-BE49-F238E27FC236}">
                    <a16:creationId xmlns:a16="http://schemas.microsoft.com/office/drawing/2014/main" id="{BB2C0496-102F-4B41-82CA-56934A8C813C}"/>
                  </a:ext>
                </a:extLst>
              </p:cNvPr>
              <p:cNvSpPr txBox="1"/>
              <p:nvPr/>
            </p:nvSpPr>
            <p:spPr>
              <a:xfrm>
                <a:off x="896620" y="3390941"/>
                <a:ext cx="429808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2’</a:t>
                </a:r>
                <a:endParaRPr lang="zh-CN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8" name="文本框 187">
                <a:extLst>
                  <a:ext uri="{FF2B5EF4-FFF2-40B4-BE49-F238E27FC236}">
                    <a16:creationId xmlns:a16="http://schemas.microsoft.com/office/drawing/2014/main" id="{5C00435E-87EF-4AF9-8C21-C78DE231C889}"/>
                  </a:ext>
                </a:extLst>
              </p:cNvPr>
              <p:cNvSpPr txBox="1"/>
              <p:nvPr/>
            </p:nvSpPr>
            <p:spPr>
              <a:xfrm>
                <a:off x="1490466" y="3022040"/>
                <a:ext cx="429808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3’</a:t>
                </a:r>
                <a:endParaRPr lang="zh-CN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9" name="文本框 188">
                <a:extLst>
                  <a:ext uri="{FF2B5EF4-FFF2-40B4-BE49-F238E27FC236}">
                    <a16:creationId xmlns:a16="http://schemas.microsoft.com/office/drawing/2014/main" id="{8E371419-E15E-44D7-9FC6-1F615835D873}"/>
                  </a:ext>
                </a:extLst>
              </p:cNvPr>
              <p:cNvSpPr txBox="1"/>
              <p:nvPr/>
            </p:nvSpPr>
            <p:spPr>
              <a:xfrm>
                <a:off x="1591945" y="2794829"/>
                <a:ext cx="429808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4’</a:t>
                </a:r>
                <a:endParaRPr lang="zh-CN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0" name="文本框 189">
                <a:extLst>
                  <a:ext uri="{FF2B5EF4-FFF2-40B4-BE49-F238E27FC236}">
                    <a16:creationId xmlns:a16="http://schemas.microsoft.com/office/drawing/2014/main" id="{2F888A58-73C2-4A49-B261-5660306328A2}"/>
                  </a:ext>
                </a:extLst>
              </p:cNvPr>
              <p:cNvSpPr txBox="1"/>
              <p:nvPr/>
            </p:nvSpPr>
            <p:spPr>
              <a:xfrm>
                <a:off x="1300112" y="3383063"/>
                <a:ext cx="429808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5’</a:t>
                </a:r>
                <a:endParaRPr lang="zh-CN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1" name="文本框 190">
                <a:extLst>
                  <a:ext uri="{FF2B5EF4-FFF2-40B4-BE49-F238E27FC236}">
                    <a16:creationId xmlns:a16="http://schemas.microsoft.com/office/drawing/2014/main" id="{DBBDA214-7ECC-4E5D-ABA0-6848762CC12E}"/>
                  </a:ext>
                </a:extLst>
              </p:cNvPr>
              <p:cNvSpPr txBox="1"/>
              <p:nvPr/>
            </p:nvSpPr>
            <p:spPr>
              <a:xfrm>
                <a:off x="1503635" y="5178375"/>
                <a:ext cx="429808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endParaRPr lang="zh-CN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2" name="文本框 191">
                <a:extLst>
                  <a:ext uri="{FF2B5EF4-FFF2-40B4-BE49-F238E27FC236}">
                    <a16:creationId xmlns:a16="http://schemas.microsoft.com/office/drawing/2014/main" id="{7038F4F4-CC02-426E-B759-100D453BA43D}"/>
                  </a:ext>
                </a:extLst>
              </p:cNvPr>
              <p:cNvSpPr txBox="1"/>
              <p:nvPr/>
            </p:nvSpPr>
            <p:spPr>
              <a:xfrm>
                <a:off x="969939" y="5153591"/>
                <a:ext cx="429808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endParaRPr lang="zh-CN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3" name="文本框 192">
                <a:extLst>
                  <a:ext uri="{FF2B5EF4-FFF2-40B4-BE49-F238E27FC236}">
                    <a16:creationId xmlns:a16="http://schemas.microsoft.com/office/drawing/2014/main" id="{CB666CCD-4320-440E-9645-4130735635D4}"/>
                  </a:ext>
                </a:extLst>
              </p:cNvPr>
              <p:cNvSpPr txBox="1"/>
              <p:nvPr/>
            </p:nvSpPr>
            <p:spPr>
              <a:xfrm>
                <a:off x="1525456" y="5659532"/>
                <a:ext cx="429808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</a:t>
                </a:r>
                <a:endParaRPr lang="zh-CN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4" name="文本框 193">
                <a:extLst>
                  <a:ext uri="{FF2B5EF4-FFF2-40B4-BE49-F238E27FC236}">
                    <a16:creationId xmlns:a16="http://schemas.microsoft.com/office/drawing/2014/main" id="{59303572-F818-4095-8885-A33A30C7FDB4}"/>
                  </a:ext>
                </a:extLst>
              </p:cNvPr>
              <p:cNvSpPr txBox="1"/>
              <p:nvPr/>
            </p:nvSpPr>
            <p:spPr>
              <a:xfrm>
                <a:off x="1570299" y="5405335"/>
                <a:ext cx="429808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4</a:t>
                </a:r>
                <a:endParaRPr lang="zh-CN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5" name="文本框 194">
                <a:extLst>
                  <a:ext uri="{FF2B5EF4-FFF2-40B4-BE49-F238E27FC236}">
                    <a16:creationId xmlns:a16="http://schemas.microsoft.com/office/drawing/2014/main" id="{471E686B-ED67-48F7-988F-176691078741}"/>
                  </a:ext>
                </a:extLst>
              </p:cNvPr>
              <p:cNvSpPr txBox="1"/>
              <p:nvPr/>
            </p:nvSpPr>
            <p:spPr>
              <a:xfrm>
                <a:off x="1095337" y="5496574"/>
                <a:ext cx="429808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5</a:t>
                </a:r>
                <a:endParaRPr lang="zh-CN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132" name="图片 131">
              <a:extLst>
                <a:ext uri="{FF2B5EF4-FFF2-40B4-BE49-F238E27FC236}">
                  <a16:creationId xmlns:a16="http://schemas.microsoft.com/office/drawing/2014/main" id="{CC056E04-5059-4837-99A8-CA7A3D5100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07737" y="4613430"/>
              <a:ext cx="1887193" cy="1592127"/>
            </a:xfrm>
            <a:prstGeom prst="rect">
              <a:avLst/>
            </a:prstGeom>
          </p:spPr>
        </p:pic>
        <p:sp>
          <p:nvSpPr>
            <p:cNvPr id="135" name="椭圆 134">
              <a:extLst>
                <a:ext uri="{FF2B5EF4-FFF2-40B4-BE49-F238E27FC236}">
                  <a16:creationId xmlns:a16="http://schemas.microsoft.com/office/drawing/2014/main" id="{C707A141-6760-47C4-B718-200D04F9C03C}"/>
                </a:ext>
              </a:extLst>
            </p:cNvPr>
            <p:cNvSpPr/>
            <p:nvPr/>
          </p:nvSpPr>
          <p:spPr>
            <a:xfrm>
              <a:off x="4459121" y="5233034"/>
              <a:ext cx="35842" cy="37851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000">
                <a:solidFill>
                  <a:srgbClr val="FFC000"/>
                </a:solidFill>
              </a:endParaRPr>
            </a:p>
          </p:txBody>
        </p:sp>
        <p:sp>
          <p:nvSpPr>
            <p:cNvPr id="136" name="椭圆 135">
              <a:extLst>
                <a:ext uri="{FF2B5EF4-FFF2-40B4-BE49-F238E27FC236}">
                  <a16:creationId xmlns:a16="http://schemas.microsoft.com/office/drawing/2014/main" id="{457B3A1E-02C1-4ADF-806A-D9A1AEDD545F}"/>
                </a:ext>
              </a:extLst>
            </p:cNvPr>
            <p:cNvSpPr/>
            <p:nvPr/>
          </p:nvSpPr>
          <p:spPr>
            <a:xfrm>
              <a:off x="4323583" y="5140524"/>
              <a:ext cx="35842" cy="37851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000">
                <a:solidFill>
                  <a:srgbClr val="FFC000"/>
                </a:solidFill>
              </a:endParaRPr>
            </a:p>
          </p:txBody>
        </p:sp>
        <p:sp>
          <p:nvSpPr>
            <p:cNvPr id="137" name="文本框 136">
              <a:extLst>
                <a:ext uri="{FF2B5EF4-FFF2-40B4-BE49-F238E27FC236}">
                  <a16:creationId xmlns:a16="http://schemas.microsoft.com/office/drawing/2014/main" id="{AC0AAB0B-1626-40F4-8247-AA5F202BBCB7}"/>
                </a:ext>
              </a:extLst>
            </p:cNvPr>
            <p:cNvSpPr txBox="1"/>
            <p:nvPr/>
          </p:nvSpPr>
          <p:spPr>
            <a:xfrm>
              <a:off x="4059046" y="4762200"/>
              <a:ext cx="429808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altLang="zh-CN" sz="20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</a:t>
              </a:r>
              <a:endParaRPr lang="zh-CN" altLang="en-US" sz="2000" baseline="-25000" dirty="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38" name="文本框 137">
              <a:extLst>
                <a:ext uri="{FF2B5EF4-FFF2-40B4-BE49-F238E27FC236}">
                  <a16:creationId xmlns:a16="http://schemas.microsoft.com/office/drawing/2014/main" id="{B71ECAD5-6EA5-43A1-93DD-B00330DD9A31}"/>
                </a:ext>
              </a:extLst>
            </p:cNvPr>
            <p:cNvSpPr txBox="1"/>
            <p:nvPr/>
          </p:nvSpPr>
          <p:spPr>
            <a:xfrm>
              <a:off x="4517339" y="4971970"/>
              <a:ext cx="429808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altLang="zh-CN" sz="20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4</a:t>
              </a:r>
              <a:endParaRPr lang="zh-CN" altLang="en-US" sz="2000" baseline="-25000" dirty="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41" name="文本框 140">
              <a:extLst>
                <a:ext uri="{FF2B5EF4-FFF2-40B4-BE49-F238E27FC236}">
                  <a16:creationId xmlns:a16="http://schemas.microsoft.com/office/drawing/2014/main" id="{19B5EEDD-2B41-41E4-AB29-9BDDDAABE308}"/>
                </a:ext>
              </a:extLst>
            </p:cNvPr>
            <p:cNvSpPr txBox="1"/>
            <p:nvPr/>
          </p:nvSpPr>
          <p:spPr>
            <a:xfrm>
              <a:off x="1882419" y="5371767"/>
              <a:ext cx="429808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altLang="zh-CN" sz="2000" baseline="-25000" dirty="0">
                  <a:solidFill>
                    <a:srgbClr val="0070C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y</a:t>
              </a:r>
              <a:endParaRPr lang="zh-CN" alt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73" name="文本框 72">
            <a:extLst>
              <a:ext uri="{FF2B5EF4-FFF2-40B4-BE49-F238E27FC236}">
                <a16:creationId xmlns:a16="http://schemas.microsoft.com/office/drawing/2014/main" id="{DDF19B6F-24DF-4402-BDFA-50CF00B2F853}"/>
              </a:ext>
            </a:extLst>
          </p:cNvPr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3-3(6)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分析三视图，求作相贯线。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9492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63557" y="1022560"/>
            <a:ext cx="1604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、常见错题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AC5E247E-B798-48D5-8617-E811A641042A}"/>
              </a:ext>
            </a:extLst>
          </p:cNvPr>
          <p:cNvSpPr txBox="1"/>
          <p:nvPr/>
        </p:nvSpPr>
        <p:spPr>
          <a:xfrm>
            <a:off x="4947009" y="2150236"/>
            <a:ext cx="4130226" cy="4194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步骤：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⑤ 判断相贯线的形状：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4’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为拐点，投影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1’4’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往右凸；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1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4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过程中，投影半径应越来越大，如橙色线所示。因此，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投影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14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往左凹；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algn="l">
              <a:lnSpc>
                <a:spcPct val="150000"/>
              </a:lnSpc>
            </a:pP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     34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过程中，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投影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34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往右凸。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若不确定，可以再选中间点绘制出投影；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⑥ 平滑连接所有点的投影；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⑦ 根据对称性，绘制出另一半的侧面投影。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4" name="文本框 123">
            <a:extLst>
              <a:ext uri="{FF2B5EF4-FFF2-40B4-BE49-F238E27FC236}">
                <a16:creationId xmlns:a16="http://schemas.microsoft.com/office/drawing/2014/main" id="{0FB0513F-6C5D-43BA-99C0-925123F62036}"/>
              </a:ext>
            </a:extLst>
          </p:cNvPr>
          <p:cNvSpPr txBox="1"/>
          <p:nvPr/>
        </p:nvSpPr>
        <p:spPr>
          <a:xfrm>
            <a:off x="5816698" y="1400530"/>
            <a:ext cx="3404501" cy="458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此题错误率很高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0EBBFCF5-E5F7-4F12-B194-A2F12356DF42}"/>
              </a:ext>
            </a:extLst>
          </p:cNvPr>
          <p:cNvGrpSpPr/>
          <p:nvPr/>
        </p:nvGrpSpPr>
        <p:grpSpPr>
          <a:xfrm>
            <a:off x="-4286" y="1736198"/>
            <a:ext cx="4717538" cy="4738289"/>
            <a:chOff x="477392" y="1859994"/>
            <a:chExt cx="4717538" cy="4738289"/>
          </a:xfrm>
        </p:grpSpPr>
        <p:grpSp>
          <p:nvGrpSpPr>
            <p:cNvPr id="121" name="组合 120">
              <a:extLst>
                <a:ext uri="{FF2B5EF4-FFF2-40B4-BE49-F238E27FC236}">
                  <a16:creationId xmlns:a16="http://schemas.microsoft.com/office/drawing/2014/main" id="{9B2A4F34-F7AD-45C4-86C1-CA5CAA406363}"/>
                </a:ext>
              </a:extLst>
            </p:cNvPr>
            <p:cNvGrpSpPr/>
            <p:nvPr/>
          </p:nvGrpSpPr>
          <p:grpSpPr>
            <a:xfrm>
              <a:off x="477392" y="1859994"/>
              <a:ext cx="4254405" cy="4738289"/>
              <a:chOff x="477392" y="1859994"/>
              <a:chExt cx="4254405" cy="4738289"/>
            </a:xfrm>
          </p:grpSpPr>
          <p:pic>
            <p:nvPicPr>
              <p:cNvPr id="17" name="图片 16">
                <a:extLst>
                  <a:ext uri="{FF2B5EF4-FFF2-40B4-BE49-F238E27FC236}">
                    <a16:creationId xmlns:a16="http://schemas.microsoft.com/office/drawing/2014/main" id="{14388E73-A4DD-46EB-9176-AF24943F35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7392" y="1859994"/>
                <a:ext cx="4254405" cy="4738289"/>
              </a:xfrm>
              <a:prstGeom prst="rect">
                <a:avLst/>
              </a:prstGeom>
            </p:spPr>
          </p:pic>
          <p:sp>
            <p:nvSpPr>
              <p:cNvPr id="50" name="椭圆 49">
                <a:extLst>
                  <a:ext uri="{FF2B5EF4-FFF2-40B4-BE49-F238E27FC236}">
                    <a16:creationId xmlns:a16="http://schemas.microsoft.com/office/drawing/2014/main" id="{5EC03DB4-519A-4A7F-8655-337FF56B7B00}"/>
                  </a:ext>
                </a:extLst>
              </p:cNvPr>
              <p:cNvSpPr/>
              <p:nvPr/>
            </p:nvSpPr>
            <p:spPr>
              <a:xfrm>
                <a:off x="3816898" y="2880575"/>
                <a:ext cx="35842" cy="37851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000"/>
              </a:p>
            </p:txBody>
          </p:sp>
          <p:sp>
            <p:nvSpPr>
              <p:cNvPr id="55" name="椭圆 54">
                <a:extLst>
                  <a:ext uri="{FF2B5EF4-FFF2-40B4-BE49-F238E27FC236}">
                    <a16:creationId xmlns:a16="http://schemas.microsoft.com/office/drawing/2014/main" id="{18B8CFFB-8FD5-4C2E-8592-2ACECE9887CD}"/>
                  </a:ext>
                </a:extLst>
              </p:cNvPr>
              <p:cNvSpPr/>
              <p:nvPr/>
            </p:nvSpPr>
            <p:spPr>
              <a:xfrm>
                <a:off x="3816898" y="3526091"/>
                <a:ext cx="35842" cy="37851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000"/>
              </a:p>
            </p:txBody>
          </p:sp>
          <p:sp>
            <p:nvSpPr>
              <p:cNvPr id="56" name="椭圆 55">
                <a:extLst>
                  <a:ext uri="{FF2B5EF4-FFF2-40B4-BE49-F238E27FC236}">
                    <a16:creationId xmlns:a16="http://schemas.microsoft.com/office/drawing/2014/main" id="{ADD629BE-D3B2-4A5C-8809-E34C72969755}"/>
                  </a:ext>
                </a:extLst>
              </p:cNvPr>
              <p:cNvSpPr/>
              <p:nvPr/>
            </p:nvSpPr>
            <p:spPr>
              <a:xfrm>
                <a:off x="4137573" y="3201250"/>
                <a:ext cx="35842" cy="37851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000"/>
              </a:p>
            </p:txBody>
          </p:sp>
          <p:sp>
            <p:nvSpPr>
              <p:cNvPr id="58" name="文本框 57">
                <a:extLst>
                  <a:ext uri="{FF2B5EF4-FFF2-40B4-BE49-F238E27FC236}">
                    <a16:creationId xmlns:a16="http://schemas.microsoft.com/office/drawing/2014/main" id="{B6DBC7D6-E016-4330-B3D1-12ECB8CF2543}"/>
                  </a:ext>
                </a:extLst>
              </p:cNvPr>
              <p:cNvSpPr txBox="1"/>
              <p:nvPr/>
            </p:nvSpPr>
            <p:spPr>
              <a:xfrm>
                <a:off x="3543312" y="2555185"/>
                <a:ext cx="429808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1’’</a:t>
                </a:r>
                <a:endParaRPr lang="zh-CN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59" name="文本框 58">
                <a:extLst>
                  <a:ext uri="{FF2B5EF4-FFF2-40B4-BE49-F238E27FC236}">
                    <a16:creationId xmlns:a16="http://schemas.microsoft.com/office/drawing/2014/main" id="{EC5C4878-BDA9-4BF0-A950-C1B2931DF649}"/>
                  </a:ext>
                </a:extLst>
              </p:cNvPr>
              <p:cNvSpPr txBox="1"/>
              <p:nvPr/>
            </p:nvSpPr>
            <p:spPr>
              <a:xfrm>
                <a:off x="3538835" y="3431996"/>
                <a:ext cx="429808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2’’</a:t>
                </a:r>
                <a:endParaRPr lang="zh-CN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60" name="文本框 59">
                <a:extLst>
                  <a:ext uri="{FF2B5EF4-FFF2-40B4-BE49-F238E27FC236}">
                    <a16:creationId xmlns:a16="http://schemas.microsoft.com/office/drawing/2014/main" id="{B0DE008D-8890-42BB-B3FC-0501E4BDC9F7}"/>
                  </a:ext>
                </a:extLst>
              </p:cNvPr>
              <p:cNvSpPr txBox="1"/>
              <p:nvPr/>
            </p:nvSpPr>
            <p:spPr>
              <a:xfrm>
                <a:off x="4174985" y="3061148"/>
                <a:ext cx="429808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3’’</a:t>
                </a:r>
                <a:endParaRPr lang="zh-CN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62" name="任意多边形: 形状 61">
                <a:extLst>
                  <a:ext uri="{FF2B5EF4-FFF2-40B4-BE49-F238E27FC236}">
                    <a16:creationId xmlns:a16="http://schemas.microsoft.com/office/drawing/2014/main" id="{40BF2A44-95CD-41FD-9FFC-9B1B58EFBC40}"/>
                  </a:ext>
                </a:extLst>
              </p:cNvPr>
              <p:cNvSpPr/>
              <p:nvPr/>
            </p:nvSpPr>
            <p:spPr>
              <a:xfrm rot="5400000">
                <a:off x="3999309" y="2820708"/>
                <a:ext cx="2381" cy="321469"/>
              </a:xfrm>
              <a:custGeom>
                <a:avLst/>
                <a:gdLst>
                  <a:gd name="connsiteX0" fmla="*/ 0 w 2381"/>
                  <a:gd name="connsiteY0" fmla="*/ 0 h 321469"/>
                  <a:gd name="connsiteX1" fmla="*/ 2381 w 2381"/>
                  <a:gd name="connsiteY1" fmla="*/ 321469 h 321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" h="321469">
                    <a:moveTo>
                      <a:pt x="0" y="0"/>
                    </a:moveTo>
                    <a:cubicBezTo>
                      <a:pt x="794" y="107156"/>
                      <a:pt x="1587" y="214313"/>
                      <a:pt x="2381" y="321469"/>
                    </a:cubicBezTo>
                  </a:path>
                </a:pathLst>
              </a:cu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任意多边形: 形状 22">
                <a:extLst>
                  <a:ext uri="{FF2B5EF4-FFF2-40B4-BE49-F238E27FC236}">
                    <a16:creationId xmlns:a16="http://schemas.microsoft.com/office/drawing/2014/main" id="{C0B394D5-CD91-44B7-A20C-5354F76DC1A0}"/>
                  </a:ext>
                </a:extLst>
              </p:cNvPr>
              <p:cNvSpPr/>
              <p:nvPr/>
            </p:nvSpPr>
            <p:spPr>
              <a:xfrm>
                <a:off x="876300" y="2902744"/>
                <a:ext cx="0" cy="323850"/>
              </a:xfrm>
              <a:custGeom>
                <a:avLst/>
                <a:gdLst>
                  <a:gd name="connsiteX0" fmla="*/ 0 w 0"/>
                  <a:gd name="connsiteY0" fmla="*/ 0 h 323850"/>
                  <a:gd name="connsiteX1" fmla="*/ 0 w 0"/>
                  <a:gd name="connsiteY1" fmla="*/ 323850 h 323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323850">
                    <a:moveTo>
                      <a:pt x="0" y="0"/>
                    </a:moveTo>
                    <a:lnTo>
                      <a:pt x="0" y="323850"/>
                    </a:lnTo>
                  </a:path>
                </a:pathLst>
              </a:cu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文本框 62">
                <a:extLst>
                  <a:ext uri="{FF2B5EF4-FFF2-40B4-BE49-F238E27FC236}">
                    <a16:creationId xmlns:a16="http://schemas.microsoft.com/office/drawing/2014/main" id="{CE46A824-E1A0-4A8E-8205-141046A795F9}"/>
                  </a:ext>
                </a:extLst>
              </p:cNvPr>
              <p:cNvSpPr txBox="1"/>
              <p:nvPr/>
            </p:nvSpPr>
            <p:spPr>
              <a:xfrm>
                <a:off x="563799" y="2738020"/>
                <a:ext cx="429808" cy="498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r</a:t>
                </a:r>
                <a:r>
                  <a:rPr lang="en-US" altLang="zh-CN" sz="2000" baseline="-25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endParaRPr lang="zh-CN" altLang="en-US" sz="2000" baseline="-25000" dirty="0">
                  <a:solidFill>
                    <a:srgbClr val="0070C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64" name="文本框 63">
                <a:extLst>
                  <a:ext uri="{FF2B5EF4-FFF2-40B4-BE49-F238E27FC236}">
                    <a16:creationId xmlns:a16="http://schemas.microsoft.com/office/drawing/2014/main" id="{D95ADB85-E4A7-475D-A151-731E30F25EC3}"/>
                  </a:ext>
                </a:extLst>
              </p:cNvPr>
              <p:cNvSpPr txBox="1"/>
              <p:nvPr/>
            </p:nvSpPr>
            <p:spPr>
              <a:xfrm>
                <a:off x="4002293" y="2450397"/>
                <a:ext cx="429808" cy="498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r</a:t>
                </a:r>
                <a:r>
                  <a:rPr lang="en-US" altLang="zh-CN" sz="2000" baseline="-25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endParaRPr lang="zh-CN" altLang="en-US" sz="2000" baseline="-25000" dirty="0">
                  <a:solidFill>
                    <a:srgbClr val="0070C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65" name="椭圆 64">
                <a:extLst>
                  <a:ext uri="{FF2B5EF4-FFF2-40B4-BE49-F238E27FC236}">
                    <a16:creationId xmlns:a16="http://schemas.microsoft.com/office/drawing/2014/main" id="{E7936811-5FB9-42F6-9EB8-326EDC4DEA35}"/>
                  </a:ext>
                </a:extLst>
              </p:cNvPr>
              <p:cNvSpPr/>
              <p:nvPr/>
            </p:nvSpPr>
            <p:spPr>
              <a:xfrm>
                <a:off x="4023204" y="2965776"/>
                <a:ext cx="35842" cy="37851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000"/>
              </a:p>
            </p:txBody>
          </p:sp>
          <p:sp>
            <p:nvSpPr>
              <p:cNvPr id="66" name="椭圆 65">
                <a:extLst>
                  <a:ext uri="{FF2B5EF4-FFF2-40B4-BE49-F238E27FC236}">
                    <a16:creationId xmlns:a16="http://schemas.microsoft.com/office/drawing/2014/main" id="{5B833683-7127-43D5-A02C-D77A1C509D02}"/>
                  </a:ext>
                </a:extLst>
              </p:cNvPr>
              <p:cNvSpPr/>
              <p:nvPr/>
            </p:nvSpPr>
            <p:spPr>
              <a:xfrm>
                <a:off x="4031471" y="3436577"/>
                <a:ext cx="35842" cy="37851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000"/>
              </a:p>
            </p:txBody>
          </p:sp>
          <p:sp>
            <p:nvSpPr>
              <p:cNvPr id="67" name="文本框 66">
                <a:extLst>
                  <a:ext uri="{FF2B5EF4-FFF2-40B4-BE49-F238E27FC236}">
                    <a16:creationId xmlns:a16="http://schemas.microsoft.com/office/drawing/2014/main" id="{6B737A4B-071C-412F-8E2B-0FDE14003CEC}"/>
                  </a:ext>
                </a:extLst>
              </p:cNvPr>
              <p:cNvSpPr txBox="1"/>
              <p:nvPr/>
            </p:nvSpPr>
            <p:spPr>
              <a:xfrm>
                <a:off x="3986407" y="2822034"/>
                <a:ext cx="429808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4’’</a:t>
                </a:r>
                <a:endParaRPr lang="zh-CN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68" name="文本框 67">
                <a:extLst>
                  <a:ext uri="{FF2B5EF4-FFF2-40B4-BE49-F238E27FC236}">
                    <a16:creationId xmlns:a16="http://schemas.microsoft.com/office/drawing/2014/main" id="{70676914-3975-474B-9E0B-4D77BD0EAA55}"/>
                  </a:ext>
                </a:extLst>
              </p:cNvPr>
              <p:cNvSpPr txBox="1"/>
              <p:nvPr/>
            </p:nvSpPr>
            <p:spPr>
              <a:xfrm>
                <a:off x="4015354" y="3311637"/>
                <a:ext cx="429808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5’’</a:t>
                </a:r>
                <a:endParaRPr lang="zh-CN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" name="任意多边形: 形状 23">
                <a:extLst>
                  <a:ext uri="{FF2B5EF4-FFF2-40B4-BE49-F238E27FC236}">
                    <a16:creationId xmlns:a16="http://schemas.microsoft.com/office/drawing/2014/main" id="{CF61F179-6590-49A0-8A45-FE1376FF9375}"/>
                  </a:ext>
                </a:extLst>
              </p:cNvPr>
              <p:cNvSpPr/>
              <p:nvPr/>
            </p:nvSpPr>
            <p:spPr>
              <a:xfrm>
                <a:off x="4045415" y="2950369"/>
                <a:ext cx="6350" cy="552450"/>
              </a:xfrm>
              <a:custGeom>
                <a:avLst/>
                <a:gdLst>
                  <a:gd name="connsiteX0" fmla="*/ 0 w 6350"/>
                  <a:gd name="connsiteY0" fmla="*/ 0 h 552450"/>
                  <a:gd name="connsiteX1" fmla="*/ 6350 w 6350"/>
                  <a:gd name="connsiteY1" fmla="*/ 552450 h 552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350" h="552450">
                    <a:moveTo>
                      <a:pt x="0" y="0"/>
                    </a:moveTo>
                    <a:cubicBezTo>
                      <a:pt x="2117" y="184150"/>
                      <a:pt x="4233" y="368300"/>
                      <a:pt x="6350" y="552450"/>
                    </a:cubicBezTo>
                  </a:path>
                </a:pathLst>
              </a:custGeom>
              <a:noFill/>
              <a:ln w="63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任意多边形: 形状 26">
                <a:extLst>
                  <a:ext uri="{FF2B5EF4-FFF2-40B4-BE49-F238E27FC236}">
                    <a16:creationId xmlns:a16="http://schemas.microsoft.com/office/drawing/2014/main" id="{3D554CFD-651C-4CF8-B3EA-541DDE7E99BD}"/>
                  </a:ext>
                </a:extLst>
              </p:cNvPr>
              <p:cNvSpPr/>
              <p:nvPr/>
            </p:nvSpPr>
            <p:spPr>
              <a:xfrm>
                <a:off x="1549400" y="2895600"/>
                <a:ext cx="2279650" cy="6350"/>
              </a:xfrm>
              <a:custGeom>
                <a:avLst/>
                <a:gdLst>
                  <a:gd name="connsiteX0" fmla="*/ 2279650 w 2279650"/>
                  <a:gd name="connsiteY0" fmla="*/ 0 h 6350"/>
                  <a:gd name="connsiteX1" fmla="*/ 0 w 2279650"/>
                  <a:gd name="connsiteY1" fmla="*/ 6350 h 6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79650" h="6350">
                    <a:moveTo>
                      <a:pt x="2279650" y="0"/>
                    </a:moveTo>
                    <a:lnTo>
                      <a:pt x="0" y="6350"/>
                    </a:lnTo>
                  </a:path>
                </a:pathLst>
              </a:custGeom>
              <a:noFill/>
              <a:ln w="63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" name="任意多边形: 形状 68">
                <a:extLst>
                  <a:ext uri="{FF2B5EF4-FFF2-40B4-BE49-F238E27FC236}">
                    <a16:creationId xmlns:a16="http://schemas.microsoft.com/office/drawing/2014/main" id="{BF89E68A-8BEA-4AA9-AD61-678AF0B6979B}"/>
                  </a:ext>
                </a:extLst>
              </p:cNvPr>
              <p:cNvSpPr/>
              <p:nvPr/>
            </p:nvSpPr>
            <p:spPr>
              <a:xfrm>
                <a:off x="1219200" y="3536950"/>
                <a:ext cx="2609850" cy="6350"/>
              </a:xfrm>
              <a:custGeom>
                <a:avLst/>
                <a:gdLst>
                  <a:gd name="connsiteX0" fmla="*/ 2609850 w 2609850"/>
                  <a:gd name="connsiteY0" fmla="*/ 0 h 6350"/>
                  <a:gd name="connsiteX1" fmla="*/ 0 w 2609850"/>
                  <a:gd name="connsiteY1" fmla="*/ 6350 h 6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09850" h="6350">
                    <a:moveTo>
                      <a:pt x="2609850" y="0"/>
                    </a:moveTo>
                    <a:lnTo>
                      <a:pt x="0" y="6350"/>
                    </a:lnTo>
                  </a:path>
                </a:pathLst>
              </a:custGeom>
              <a:noFill/>
              <a:ln w="63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4" name="椭圆 73">
                <a:extLst>
                  <a:ext uri="{FF2B5EF4-FFF2-40B4-BE49-F238E27FC236}">
                    <a16:creationId xmlns:a16="http://schemas.microsoft.com/office/drawing/2014/main" id="{A3F27914-BF31-41BB-B889-F2F5491B3796}"/>
                  </a:ext>
                </a:extLst>
              </p:cNvPr>
              <p:cNvSpPr/>
              <p:nvPr/>
            </p:nvSpPr>
            <p:spPr>
              <a:xfrm>
                <a:off x="1545305" y="2880575"/>
                <a:ext cx="35842" cy="37851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000"/>
              </a:p>
            </p:txBody>
          </p:sp>
          <p:sp>
            <p:nvSpPr>
              <p:cNvPr id="75" name="椭圆 74">
                <a:extLst>
                  <a:ext uri="{FF2B5EF4-FFF2-40B4-BE49-F238E27FC236}">
                    <a16:creationId xmlns:a16="http://schemas.microsoft.com/office/drawing/2014/main" id="{C5866444-A24B-4688-9791-7A6C65DE3263}"/>
                  </a:ext>
                </a:extLst>
              </p:cNvPr>
              <p:cNvSpPr/>
              <p:nvPr/>
            </p:nvSpPr>
            <p:spPr>
              <a:xfrm>
                <a:off x="1201279" y="3524374"/>
                <a:ext cx="35842" cy="37851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000"/>
              </a:p>
            </p:txBody>
          </p:sp>
          <p:sp>
            <p:nvSpPr>
              <p:cNvPr id="77" name="任意多边形: 形状 76">
                <a:extLst>
                  <a:ext uri="{FF2B5EF4-FFF2-40B4-BE49-F238E27FC236}">
                    <a16:creationId xmlns:a16="http://schemas.microsoft.com/office/drawing/2014/main" id="{67E02FD3-6731-40BC-B44D-B28B8091DA83}"/>
                  </a:ext>
                </a:extLst>
              </p:cNvPr>
              <p:cNvSpPr/>
              <p:nvPr/>
            </p:nvSpPr>
            <p:spPr>
              <a:xfrm flipH="1">
                <a:off x="1483361" y="3213100"/>
                <a:ext cx="45719" cy="2340574"/>
              </a:xfrm>
              <a:custGeom>
                <a:avLst/>
                <a:gdLst>
                  <a:gd name="connsiteX0" fmla="*/ 0 w 0"/>
                  <a:gd name="connsiteY0" fmla="*/ 0 h 2647950"/>
                  <a:gd name="connsiteX1" fmla="*/ 0 w 0"/>
                  <a:gd name="connsiteY1" fmla="*/ 2647950 h 2647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2647950">
                    <a:moveTo>
                      <a:pt x="0" y="0"/>
                    </a:moveTo>
                    <a:lnTo>
                      <a:pt x="0" y="2647950"/>
                    </a:lnTo>
                  </a:path>
                </a:pathLst>
              </a:custGeom>
              <a:noFill/>
              <a:ln w="63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9" name="任意多边形: 形状 78">
                <a:extLst>
                  <a:ext uri="{FF2B5EF4-FFF2-40B4-BE49-F238E27FC236}">
                    <a16:creationId xmlns:a16="http://schemas.microsoft.com/office/drawing/2014/main" id="{74EAB18A-B835-48B2-BDCE-95DEB4A13903}"/>
                  </a:ext>
                </a:extLst>
              </p:cNvPr>
              <p:cNvSpPr/>
              <p:nvPr/>
            </p:nvSpPr>
            <p:spPr>
              <a:xfrm>
                <a:off x="1225550" y="5861050"/>
                <a:ext cx="317500" cy="0"/>
              </a:xfrm>
              <a:custGeom>
                <a:avLst/>
                <a:gdLst>
                  <a:gd name="connsiteX0" fmla="*/ 0 w 317500"/>
                  <a:gd name="connsiteY0" fmla="*/ 0 h 0"/>
                  <a:gd name="connsiteX1" fmla="*/ 317500 w 317500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7500">
                    <a:moveTo>
                      <a:pt x="0" y="0"/>
                    </a:moveTo>
                    <a:lnTo>
                      <a:pt x="317500" y="0"/>
                    </a:lnTo>
                  </a:path>
                </a:pathLst>
              </a:custGeom>
              <a:noFill/>
              <a:ln w="63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" name="椭圆 79">
                <a:extLst>
                  <a:ext uri="{FF2B5EF4-FFF2-40B4-BE49-F238E27FC236}">
                    <a16:creationId xmlns:a16="http://schemas.microsoft.com/office/drawing/2014/main" id="{0DE521AD-9F7F-4DF2-A78E-FBFCB8AC8347}"/>
                  </a:ext>
                </a:extLst>
              </p:cNvPr>
              <p:cNvSpPr/>
              <p:nvPr/>
            </p:nvSpPr>
            <p:spPr>
              <a:xfrm>
                <a:off x="1532608" y="5848724"/>
                <a:ext cx="35842" cy="37851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000"/>
              </a:p>
            </p:txBody>
          </p:sp>
          <p:sp>
            <p:nvSpPr>
              <p:cNvPr id="82" name="椭圆 81">
                <a:extLst>
                  <a:ext uri="{FF2B5EF4-FFF2-40B4-BE49-F238E27FC236}">
                    <a16:creationId xmlns:a16="http://schemas.microsoft.com/office/drawing/2014/main" id="{E2C721BF-0A8C-4950-8900-428EAC03B297}"/>
                  </a:ext>
                </a:extLst>
              </p:cNvPr>
              <p:cNvSpPr/>
              <p:nvPr/>
            </p:nvSpPr>
            <p:spPr>
              <a:xfrm>
                <a:off x="1514684" y="3198074"/>
                <a:ext cx="35842" cy="37851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000"/>
              </a:p>
            </p:txBody>
          </p:sp>
          <p:sp>
            <p:nvSpPr>
              <p:cNvPr id="83" name="椭圆 82">
                <a:extLst>
                  <a:ext uri="{FF2B5EF4-FFF2-40B4-BE49-F238E27FC236}">
                    <a16:creationId xmlns:a16="http://schemas.microsoft.com/office/drawing/2014/main" id="{7892A767-EC56-4F9E-B570-1AC8383068B6}"/>
                  </a:ext>
                </a:extLst>
              </p:cNvPr>
              <p:cNvSpPr/>
              <p:nvPr/>
            </p:nvSpPr>
            <p:spPr>
              <a:xfrm>
                <a:off x="1543682" y="5233034"/>
                <a:ext cx="628016" cy="628016"/>
              </a:xfrm>
              <a:prstGeom prst="ellipse">
                <a:avLst/>
              </a:prstGeom>
              <a:noFill/>
              <a:ln w="63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5" name="任意多边形: 形状 84">
                <a:extLst>
                  <a:ext uri="{FF2B5EF4-FFF2-40B4-BE49-F238E27FC236}">
                    <a16:creationId xmlns:a16="http://schemas.microsoft.com/office/drawing/2014/main" id="{70037379-7E67-4E8D-8862-F5847BD6ADF1}"/>
                  </a:ext>
                </a:extLst>
              </p:cNvPr>
              <p:cNvSpPr/>
              <p:nvPr/>
            </p:nvSpPr>
            <p:spPr>
              <a:xfrm flipH="1">
                <a:off x="4002871" y="3470586"/>
                <a:ext cx="45719" cy="480267"/>
              </a:xfrm>
              <a:custGeom>
                <a:avLst/>
                <a:gdLst>
                  <a:gd name="connsiteX0" fmla="*/ 0 w 0"/>
                  <a:gd name="connsiteY0" fmla="*/ 0 h 450850"/>
                  <a:gd name="connsiteX1" fmla="*/ 0 w 0"/>
                  <a:gd name="connsiteY1" fmla="*/ 450850 h 450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450850">
                    <a:moveTo>
                      <a:pt x="0" y="0"/>
                    </a:moveTo>
                    <a:lnTo>
                      <a:pt x="0" y="450850"/>
                    </a:lnTo>
                  </a:path>
                </a:pathLst>
              </a:custGeom>
              <a:noFill/>
              <a:ln w="63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6" name="文本框 85">
                <a:extLst>
                  <a:ext uri="{FF2B5EF4-FFF2-40B4-BE49-F238E27FC236}">
                    <a16:creationId xmlns:a16="http://schemas.microsoft.com/office/drawing/2014/main" id="{B0F5D674-43EB-44FC-97EF-AD9365ECE04B}"/>
                  </a:ext>
                </a:extLst>
              </p:cNvPr>
              <p:cNvSpPr txBox="1"/>
              <p:nvPr/>
            </p:nvSpPr>
            <p:spPr>
              <a:xfrm>
                <a:off x="3816567" y="3702498"/>
                <a:ext cx="429808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000" baseline="-25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endParaRPr lang="zh-CN" altLang="en-US" sz="2000" baseline="-25000" dirty="0">
                  <a:solidFill>
                    <a:srgbClr val="0070C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87" name="任意多边形: 形状 86">
                <a:extLst>
                  <a:ext uri="{FF2B5EF4-FFF2-40B4-BE49-F238E27FC236}">
                    <a16:creationId xmlns:a16="http://schemas.microsoft.com/office/drawing/2014/main" id="{453BDBE3-1602-44D4-B8D5-B7A0553213C5}"/>
                  </a:ext>
                </a:extLst>
              </p:cNvPr>
              <p:cNvSpPr/>
              <p:nvPr/>
            </p:nvSpPr>
            <p:spPr>
              <a:xfrm>
                <a:off x="3829050" y="3862386"/>
                <a:ext cx="219540" cy="45719"/>
              </a:xfrm>
              <a:custGeom>
                <a:avLst/>
                <a:gdLst>
                  <a:gd name="connsiteX0" fmla="*/ 0 w 171450"/>
                  <a:gd name="connsiteY0" fmla="*/ 0 h 0"/>
                  <a:gd name="connsiteX1" fmla="*/ 171450 w 171450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1450">
                    <a:moveTo>
                      <a:pt x="0" y="0"/>
                    </a:moveTo>
                    <a:lnTo>
                      <a:pt x="171450" y="0"/>
                    </a:lnTo>
                  </a:path>
                </a:pathLst>
              </a:custGeom>
              <a:noFill/>
              <a:ln w="6350">
                <a:headEnd type="triangl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1" name="椭圆 90">
                <a:extLst>
                  <a:ext uri="{FF2B5EF4-FFF2-40B4-BE49-F238E27FC236}">
                    <a16:creationId xmlns:a16="http://schemas.microsoft.com/office/drawing/2014/main" id="{79395F80-8B06-49B8-8DD2-41AA60C6DA23}"/>
                  </a:ext>
                </a:extLst>
              </p:cNvPr>
              <p:cNvSpPr/>
              <p:nvPr/>
            </p:nvSpPr>
            <p:spPr>
              <a:xfrm>
                <a:off x="1606794" y="5748679"/>
                <a:ext cx="35842" cy="37851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000"/>
              </a:p>
            </p:txBody>
          </p:sp>
          <p:sp>
            <p:nvSpPr>
              <p:cNvPr id="92" name="任意多边形: 形状 91">
                <a:extLst>
                  <a:ext uri="{FF2B5EF4-FFF2-40B4-BE49-F238E27FC236}">
                    <a16:creationId xmlns:a16="http://schemas.microsoft.com/office/drawing/2014/main" id="{C5141C39-54B9-4BCF-B423-130B284F72E2}"/>
                  </a:ext>
                </a:extLst>
              </p:cNvPr>
              <p:cNvSpPr/>
              <p:nvPr/>
            </p:nvSpPr>
            <p:spPr>
              <a:xfrm rot="5400000">
                <a:off x="1779742" y="5631414"/>
                <a:ext cx="219540" cy="45719"/>
              </a:xfrm>
              <a:custGeom>
                <a:avLst/>
                <a:gdLst>
                  <a:gd name="connsiteX0" fmla="*/ 0 w 171450"/>
                  <a:gd name="connsiteY0" fmla="*/ 0 h 0"/>
                  <a:gd name="connsiteX1" fmla="*/ 171450 w 171450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1450">
                    <a:moveTo>
                      <a:pt x="0" y="0"/>
                    </a:moveTo>
                    <a:lnTo>
                      <a:pt x="171450" y="0"/>
                    </a:lnTo>
                  </a:path>
                </a:pathLst>
              </a:custGeom>
              <a:noFill/>
              <a:ln w="6350">
                <a:headEnd type="triangl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4" name="椭圆 93">
                <a:extLst>
                  <a:ext uri="{FF2B5EF4-FFF2-40B4-BE49-F238E27FC236}">
                    <a16:creationId xmlns:a16="http://schemas.microsoft.com/office/drawing/2014/main" id="{B9CCA707-72E5-4EC4-AD58-36F31AB5E578}"/>
                  </a:ext>
                </a:extLst>
              </p:cNvPr>
              <p:cNvSpPr/>
              <p:nvPr/>
            </p:nvSpPr>
            <p:spPr>
              <a:xfrm>
                <a:off x="1513558" y="5534749"/>
                <a:ext cx="35842" cy="37851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000"/>
              </a:p>
            </p:txBody>
          </p:sp>
          <p:sp>
            <p:nvSpPr>
              <p:cNvPr id="95" name="任意多边形: 形状 94">
                <a:extLst>
                  <a:ext uri="{FF2B5EF4-FFF2-40B4-BE49-F238E27FC236}">
                    <a16:creationId xmlns:a16="http://schemas.microsoft.com/office/drawing/2014/main" id="{6F04C92B-780B-4F9C-9E13-5A9C37137E50}"/>
                  </a:ext>
                </a:extLst>
              </p:cNvPr>
              <p:cNvSpPr/>
              <p:nvPr/>
            </p:nvSpPr>
            <p:spPr>
              <a:xfrm>
                <a:off x="1549400" y="2901950"/>
                <a:ext cx="0" cy="2971800"/>
              </a:xfrm>
              <a:custGeom>
                <a:avLst/>
                <a:gdLst>
                  <a:gd name="connsiteX0" fmla="*/ 0 w 0"/>
                  <a:gd name="connsiteY0" fmla="*/ 0 h 2971800"/>
                  <a:gd name="connsiteX1" fmla="*/ 0 w 0"/>
                  <a:gd name="connsiteY1" fmla="*/ 2971800 h 2971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2971800">
                    <a:moveTo>
                      <a:pt x="0" y="0"/>
                    </a:moveTo>
                    <a:lnTo>
                      <a:pt x="0" y="2971800"/>
                    </a:lnTo>
                  </a:path>
                </a:pathLst>
              </a:custGeom>
              <a:noFill/>
              <a:ln w="63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96" name="椭圆 95">
                <a:extLst>
                  <a:ext uri="{FF2B5EF4-FFF2-40B4-BE49-F238E27FC236}">
                    <a16:creationId xmlns:a16="http://schemas.microsoft.com/office/drawing/2014/main" id="{87B2D2E7-85CE-4517-9140-B61D02EF8603}"/>
                  </a:ext>
                </a:extLst>
              </p:cNvPr>
              <p:cNvSpPr/>
              <p:nvPr/>
            </p:nvSpPr>
            <p:spPr>
              <a:xfrm>
                <a:off x="1191789" y="5525432"/>
                <a:ext cx="35842" cy="37851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000"/>
              </a:p>
            </p:txBody>
          </p:sp>
          <p:sp>
            <p:nvSpPr>
              <p:cNvPr id="97" name="任意多边形: 形状 96">
                <a:extLst>
                  <a:ext uri="{FF2B5EF4-FFF2-40B4-BE49-F238E27FC236}">
                    <a16:creationId xmlns:a16="http://schemas.microsoft.com/office/drawing/2014/main" id="{B6F29B23-BCDE-431D-9421-98F12048EB49}"/>
                  </a:ext>
                </a:extLst>
              </p:cNvPr>
              <p:cNvSpPr/>
              <p:nvPr/>
            </p:nvSpPr>
            <p:spPr>
              <a:xfrm>
                <a:off x="1214437" y="3548063"/>
                <a:ext cx="0" cy="1995487"/>
              </a:xfrm>
              <a:custGeom>
                <a:avLst/>
                <a:gdLst>
                  <a:gd name="connsiteX0" fmla="*/ 0 w 0"/>
                  <a:gd name="connsiteY0" fmla="*/ 0 h 1995487"/>
                  <a:gd name="connsiteX1" fmla="*/ 0 w 0"/>
                  <a:gd name="connsiteY1" fmla="*/ 1995487 h 1995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1995487">
                    <a:moveTo>
                      <a:pt x="0" y="0"/>
                    </a:moveTo>
                    <a:lnTo>
                      <a:pt x="0" y="1995487"/>
                    </a:lnTo>
                  </a:path>
                </a:pathLst>
              </a:custGeom>
              <a:noFill/>
              <a:ln w="63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0" name="任意多边形: 形状 99">
                <a:extLst>
                  <a:ext uri="{FF2B5EF4-FFF2-40B4-BE49-F238E27FC236}">
                    <a16:creationId xmlns:a16="http://schemas.microsoft.com/office/drawing/2014/main" id="{B1957237-3936-4BE9-A43B-F88F94F3901D}"/>
                  </a:ext>
                </a:extLst>
              </p:cNvPr>
              <p:cNvSpPr/>
              <p:nvPr/>
            </p:nvSpPr>
            <p:spPr>
              <a:xfrm>
                <a:off x="1652588" y="2964656"/>
                <a:ext cx="2386012" cy="16669"/>
              </a:xfrm>
              <a:custGeom>
                <a:avLst/>
                <a:gdLst>
                  <a:gd name="connsiteX0" fmla="*/ 2386012 w 2386012"/>
                  <a:gd name="connsiteY0" fmla="*/ 16669 h 16669"/>
                  <a:gd name="connsiteX1" fmla="*/ 0 w 2386012"/>
                  <a:gd name="connsiteY1" fmla="*/ 0 h 16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6012" h="16669">
                    <a:moveTo>
                      <a:pt x="2386012" y="16669"/>
                    </a:moveTo>
                    <a:lnTo>
                      <a:pt x="0" y="0"/>
                    </a:lnTo>
                  </a:path>
                </a:pathLst>
              </a:custGeom>
              <a:noFill/>
              <a:ln w="63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1" name="任意多边形: 形状 100">
                <a:extLst>
                  <a:ext uri="{FF2B5EF4-FFF2-40B4-BE49-F238E27FC236}">
                    <a16:creationId xmlns:a16="http://schemas.microsoft.com/office/drawing/2014/main" id="{8875E43E-8721-4A56-9033-2975AA7C97C1}"/>
                  </a:ext>
                </a:extLst>
              </p:cNvPr>
              <p:cNvSpPr/>
              <p:nvPr/>
            </p:nvSpPr>
            <p:spPr>
              <a:xfrm>
                <a:off x="1628775" y="2962275"/>
                <a:ext cx="0" cy="2809875"/>
              </a:xfrm>
              <a:custGeom>
                <a:avLst/>
                <a:gdLst>
                  <a:gd name="connsiteX0" fmla="*/ 0 w 0"/>
                  <a:gd name="connsiteY0" fmla="*/ 2809875 h 2809875"/>
                  <a:gd name="connsiteX1" fmla="*/ 0 w 0"/>
                  <a:gd name="connsiteY1" fmla="*/ 0 h 2809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2809875">
                    <a:moveTo>
                      <a:pt x="0" y="2809875"/>
                    </a:moveTo>
                    <a:lnTo>
                      <a:pt x="0" y="0"/>
                    </a:lnTo>
                  </a:path>
                </a:pathLst>
              </a:custGeom>
              <a:noFill/>
              <a:ln w="63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2" name="椭圆 101">
                <a:extLst>
                  <a:ext uri="{FF2B5EF4-FFF2-40B4-BE49-F238E27FC236}">
                    <a16:creationId xmlns:a16="http://schemas.microsoft.com/office/drawing/2014/main" id="{5B5E1383-B5DD-440F-9E75-EAA85CE956B4}"/>
                  </a:ext>
                </a:extLst>
              </p:cNvPr>
              <p:cNvSpPr/>
              <p:nvPr/>
            </p:nvSpPr>
            <p:spPr>
              <a:xfrm>
                <a:off x="1616746" y="2940013"/>
                <a:ext cx="35842" cy="37851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000"/>
              </a:p>
            </p:txBody>
          </p:sp>
          <p:sp>
            <p:nvSpPr>
              <p:cNvPr id="103" name="任意多边形: 形状 102">
                <a:extLst>
                  <a:ext uri="{FF2B5EF4-FFF2-40B4-BE49-F238E27FC236}">
                    <a16:creationId xmlns:a16="http://schemas.microsoft.com/office/drawing/2014/main" id="{A1F4BCB6-A040-460A-A4E5-2C97D9B51EC4}"/>
                  </a:ext>
                </a:extLst>
              </p:cNvPr>
              <p:cNvSpPr/>
              <p:nvPr/>
            </p:nvSpPr>
            <p:spPr>
              <a:xfrm>
                <a:off x="1365647" y="3451662"/>
                <a:ext cx="2681287" cy="0"/>
              </a:xfrm>
              <a:custGeom>
                <a:avLst/>
                <a:gdLst>
                  <a:gd name="connsiteX0" fmla="*/ 2681287 w 2681287"/>
                  <a:gd name="connsiteY0" fmla="*/ 0 h 0"/>
                  <a:gd name="connsiteX1" fmla="*/ 0 w 2681287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81287">
                    <a:moveTo>
                      <a:pt x="2681287" y="0"/>
                    </a:moveTo>
                    <a:lnTo>
                      <a:pt x="0" y="0"/>
                    </a:lnTo>
                  </a:path>
                </a:pathLst>
              </a:custGeom>
              <a:noFill/>
              <a:ln w="63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5" name="任意多边形: 形状 104">
                <a:extLst>
                  <a:ext uri="{FF2B5EF4-FFF2-40B4-BE49-F238E27FC236}">
                    <a16:creationId xmlns:a16="http://schemas.microsoft.com/office/drawing/2014/main" id="{D9ED16D5-6D16-4911-84A4-2B42EADAEAAC}"/>
                  </a:ext>
                </a:extLst>
              </p:cNvPr>
              <p:cNvSpPr/>
              <p:nvPr/>
            </p:nvSpPr>
            <p:spPr>
              <a:xfrm>
                <a:off x="1350437" y="3436330"/>
                <a:ext cx="0" cy="2305050"/>
              </a:xfrm>
              <a:custGeom>
                <a:avLst/>
                <a:gdLst>
                  <a:gd name="connsiteX0" fmla="*/ 0 w 0"/>
                  <a:gd name="connsiteY0" fmla="*/ 0 h 2305050"/>
                  <a:gd name="connsiteX1" fmla="*/ 0 w 0"/>
                  <a:gd name="connsiteY1" fmla="*/ 2305050 h 230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2305050">
                    <a:moveTo>
                      <a:pt x="0" y="0"/>
                    </a:moveTo>
                    <a:lnTo>
                      <a:pt x="0" y="2305050"/>
                    </a:lnTo>
                  </a:path>
                </a:pathLst>
              </a:custGeom>
              <a:noFill/>
              <a:ln w="63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6" name="椭圆 105">
                <a:extLst>
                  <a:ext uri="{FF2B5EF4-FFF2-40B4-BE49-F238E27FC236}">
                    <a16:creationId xmlns:a16="http://schemas.microsoft.com/office/drawing/2014/main" id="{EE5B99CB-DDB6-4CD0-8D69-A7E6E4DAB453}"/>
                  </a:ext>
                </a:extLst>
              </p:cNvPr>
              <p:cNvSpPr/>
              <p:nvPr/>
            </p:nvSpPr>
            <p:spPr>
              <a:xfrm>
                <a:off x="1329701" y="5741380"/>
                <a:ext cx="35842" cy="37851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000"/>
              </a:p>
            </p:txBody>
          </p:sp>
          <p:sp>
            <p:nvSpPr>
              <p:cNvPr id="107" name="任意多边形: 形状 106">
                <a:extLst>
                  <a:ext uri="{FF2B5EF4-FFF2-40B4-BE49-F238E27FC236}">
                    <a16:creationId xmlns:a16="http://schemas.microsoft.com/office/drawing/2014/main" id="{BC5E8438-2836-4FAF-A961-271C70831A98}"/>
                  </a:ext>
                </a:extLst>
              </p:cNvPr>
              <p:cNvSpPr/>
              <p:nvPr/>
            </p:nvSpPr>
            <p:spPr>
              <a:xfrm>
                <a:off x="2432050" y="3467100"/>
                <a:ext cx="0" cy="2089150"/>
              </a:xfrm>
              <a:custGeom>
                <a:avLst/>
                <a:gdLst>
                  <a:gd name="connsiteX0" fmla="*/ 0 w 0"/>
                  <a:gd name="connsiteY0" fmla="*/ 0 h 2089150"/>
                  <a:gd name="connsiteX1" fmla="*/ 0 w 0"/>
                  <a:gd name="connsiteY1" fmla="*/ 2089150 h 2089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2089150">
                    <a:moveTo>
                      <a:pt x="0" y="0"/>
                    </a:moveTo>
                    <a:lnTo>
                      <a:pt x="0" y="2089150"/>
                    </a:lnTo>
                  </a:path>
                </a:pathLst>
              </a:custGeom>
              <a:noFill/>
              <a:ln w="63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8" name="椭圆 107">
                <a:extLst>
                  <a:ext uri="{FF2B5EF4-FFF2-40B4-BE49-F238E27FC236}">
                    <a16:creationId xmlns:a16="http://schemas.microsoft.com/office/drawing/2014/main" id="{E0FEE270-EA2A-4CC2-B38B-F4A74963EC72}"/>
                  </a:ext>
                </a:extLst>
              </p:cNvPr>
              <p:cNvSpPr/>
              <p:nvPr/>
            </p:nvSpPr>
            <p:spPr>
              <a:xfrm>
                <a:off x="1316120" y="4993018"/>
                <a:ext cx="1101064" cy="1101064"/>
              </a:xfrm>
              <a:prstGeom prst="ellipse">
                <a:avLst/>
              </a:prstGeom>
              <a:noFill/>
              <a:ln w="63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9" name="椭圆 108">
                <a:extLst>
                  <a:ext uri="{FF2B5EF4-FFF2-40B4-BE49-F238E27FC236}">
                    <a16:creationId xmlns:a16="http://schemas.microsoft.com/office/drawing/2014/main" id="{64268CFD-4FAB-49F5-B921-655404A4C6EC}"/>
                  </a:ext>
                </a:extLst>
              </p:cNvPr>
              <p:cNvSpPr/>
              <p:nvPr/>
            </p:nvSpPr>
            <p:spPr>
              <a:xfrm>
                <a:off x="1332516" y="3415632"/>
                <a:ext cx="35842" cy="37851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000"/>
              </a:p>
            </p:txBody>
          </p:sp>
          <p:sp>
            <p:nvSpPr>
              <p:cNvPr id="110" name="任意多边形: 形状 109">
                <a:extLst>
                  <a:ext uri="{FF2B5EF4-FFF2-40B4-BE49-F238E27FC236}">
                    <a16:creationId xmlns:a16="http://schemas.microsoft.com/office/drawing/2014/main" id="{0625DE9D-B590-4F3D-87D2-A8D095B279C8}"/>
                  </a:ext>
                </a:extLst>
              </p:cNvPr>
              <p:cNvSpPr/>
              <p:nvPr/>
            </p:nvSpPr>
            <p:spPr>
              <a:xfrm>
                <a:off x="1364456" y="5762625"/>
                <a:ext cx="545307" cy="0"/>
              </a:xfrm>
              <a:custGeom>
                <a:avLst/>
                <a:gdLst>
                  <a:gd name="connsiteX0" fmla="*/ 545307 w 545307"/>
                  <a:gd name="connsiteY0" fmla="*/ 0 h 0"/>
                  <a:gd name="connsiteX1" fmla="*/ 0 w 545307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45307">
                    <a:moveTo>
                      <a:pt x="545307" y="0"/>
                    </a:moveTo>
                    <a:lnTo>
                      <a:pt x="0" y="0"/>
                    </a:lnTo>
                  </a:path>
                </a:pathLst>
              </a:custGeom>
              <a:noFill/>
              <a:ln w="63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1" name="文本框 110">
                <a:extLst>
                  <a:ext uri="{FF2B5EF4-FFF2-40B4-BE49-F238E27FC236}">
                    <a16:creationId xmlns:a16="http://schemas.microsoft.com/office/drawing/2014/main" id="{D5F3A954-11A1-4DBF-AD92-3C2E1D1B1F67}"/>
                  </a:ext>
                </a:extLst>
              </p:cNvPr>
              <p:cNvSpPr txBox="1"/>
              <p:nvPr/>
            </p:nvSpPr>
            <p:spPr>
              <a:xfrm>
                <a:off x="1298654" y="2496692"/>
                <a:ext cx="429808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1’</a:t>
                </a:r>
                <a:endParaRPr lang="zh-CN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2" name="文本框 111">
                <a:extLst>
                  <a:ext uri="{FF2B5EF4-FFF2-40B4-BE49-F238E27FC236}">
                    <a16:creationId xmlns:a16="http://schemas.microsoft.com/office/drawing/2014/main" id="{6035354B-D39E-4758-A715-D49E3F9B216E}"/>
                  </a:ext>
                </a:extLst>
              </p:cNvPr>
              <p:cNvSpPr txBox="1"/>
              <p:nvPr/>
            </p:nvSpPr>
            <p:spPr>
              <a:xfrm>
                <a:off x="896620" y="3390941"/>
                <a:ext cx="429808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2’</a:t>
                </a:r>
                <a:endParaRPr lang="zh-CN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3" name="文本框 112">
                <a:extLst>
                  <a:ext uri="{FF2B5EF4-FFF2-40B4-BE49-F238E27FC236}">
                    <a16:creationId xmlns:a16="http://schemas.microsoft.com/office/drawing/2014/main" id="{B8FFFC90-48AE-4D64-8B9D-C955DCA483DB}"/>
                  </a:ext>
                </a:extLst>
              </p:cNvPr>
              <p:cNvSpPr txBox="1"/>
              <p:nvPr/>
            </p:nvSpPr>
            <p:spPr>
              <a:xfrm>
                <a:off x="1490466" y="3022040"/>
                <a:ext cx="429808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3’</a:t>
                </a:r>
                <a:endParaRPr lang="zh-CN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4" name="文本框 113">
                <a:extLst>
                  <a:ext uri="{FF2B5EF4-FFF2-40B4-BE49-F238E27FC236}">
                    <a16:creationId xmlns:a16="http://schemas.microsoft.com/office/drawing/2014/main" id="{E74988F5-0876-4FFA-9336-35F36E8D68CE}"/>
                  </a:ext>
                </a:extLst>
              </p:cNvPr>
              <p:cNvSpPr txBox="1"/>
              <p:nvPr/>
            </p:nvSpPr>
            <p:spPr>
              <a:xfrm>
                <a:off x="1591945" y="2794829"/>
                <a:ext cx="429808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4’</a:t>
                </a:r>
                <a:endParaRPr lang="zh-CN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5" name="文本框 114">
                <a:extLst>
                  <a:ext uri="{FF2B5EF4-FFF2-40B4-BE49-F238E27FC236}">
                    <a16:creationId xmlns:a16="http://schemas.microsoft.com/office/drawing/2014/main" id="{1AB08777-13C7-4BA0-BAFB-42C2FD2FB1FF}"/>
                  </a:ext>
                </a:extLst>
              </p:cNvPr>
              <p:cNvSpPr txBox="1"/>
              <p:nvPr/>
            </p:nvSpPr>
            <p:spPr>
              <a:xfrm>
                <a:off x="1300112" y="3383063"/>
                <a:ext cx="429808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5’</a:t>
                </a:r>
                <a:endParaRPr lang="zh-CN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6" name="文本框 115">
                <a:extLst>
                  <a:ext uri="{FF2B5EF4-FFF2-40B4-BE49-F238E27FC236}">
                    <a16:creationId xmlns:a16="http://schemas.microsoft.com/office/drawing/2014/main" id="{651014E5-D0ED-4EFC-87DD-C0FF5B41F93E}"/>
                  </a:ext>
                </a:extLst>
              </p:cNvPr>
              <p:cNvSpPr txBox="1"/>
              <p:nvPr/>
            </p:nvSpPr>
            <p:spPr>
              <a:xfrm>
                <a:off x="1503635" y="5178375"/>
                <a:ext cx="429808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endParaRPr lang="zh-CN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7" name="文本框 116">
                <a:extLst>
                  <a:ext uri="{FF2B5EF4-FFF2-40B4-BE49-F238E27FC236}">
                    <a16:creationId xmlns:a16="http://schemas.microsoft.com/office/drawing/2014/main" id="{400B7F7A-0DC4-4ED3-B7FA-DD8ED26D20A6}"/>
                  </a:ext>
                </a:extLst>
              </p:cNvPr>
              <p:cNvSpPr txBox="1"/>
              <p:nvPr/>
            </p:nvSpPr>
            <p:spPr>
              <a:xfrm>
                <a:off x="969939" y="5153591"/>
                <a:ext cx="429808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endParaRPr lang="zh-CN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8" name="文本框 117">
                <a:extLst>
                  <a:ext uri="{FF2B5EF4-FFF2-40B4-BE49-F238E27FC236}">
                    <a16:creationId xmlns:a16="http://schemas.microsoft.com/office/drawing/2014/main" id="{1D941279-9A6D-4950-BCEE-7687060F8285}"/>
                  </a:ext>
                </a:extLst>
              </p:cNvPr>
              <p:cNvSpPr txBox="1"/>
              <p:nvPr/>
            </p:nvSpPr>
            <p:spPr>
              <a:xfrm>
                <a:off x="1525456" y="5659532"/>
                <a:ext cx="429808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</a:t>
                </a:r>
                <a:endParaRPr lang="zh-CN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9" name="文本框 118">
                <a:extLst>
                  <a:ext uri="{FF2B5EF4-FFF2-40B4-BE49-F238E27FC236}">
                    <a16:creationId xmlns:a16="http://schemas.microsoft.com/office/drawing/2014/main" id="{45271662-CF44-4B8C-BC5A-EFDBB8A91DFD}"/>
                  </a:ext>
                </a:extLst>
              </p:cNvPr>
              <p:cNvSpPr txBox="1"/>
              <p:nvPr/>
            </p:nvSpPr>
            <p:spPr>
              <a:xfrm>
                <a:off x="1570299" y="5405335"/>
                <a:ext cx="429808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4</a:t>
                </a:r>
                <a:endParaRPr lang="zh-CN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0" name="文本框 119">
                <a:extLst>
                  <a:ext uri="{FF2B5EF4-FFF2-40B4-BE49-F238E27FC236}">
                    <a16:creationId xmlns:a16="http://schemas.microsoft.com/office/drawing/2014/main" id="{C0A07D9E-5D2A-4E8B-AA1A-7355481FD965}"/>
                  </a:ext>
                </a:extLst>
              </p:cNvPr>
              <p:cNvSpPr txBox="1"/>
              <p:nvPr/>
            </p:nvSpPr>
            <p:spPr>
              <a:xfrm>
                <a:off x="1095337" y="5496574"/>
                <a:ext cx="429808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5</a:t>
                </a:r>
                <a:endParaRPr lang="zh-CN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123" name="图片 122">
              <a:extLst>
                <a:ext uri="{FF2B5EF4-FFF2-40B4-BE49-F238E27FC236}">
                  <a16:creationId xmlns:a16="http://schemas.microsoft.com/office/drawing/2014/main" id="{A12DB43C-85C0-42BB-85A7-02F2A3E7C5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07737" y="4613430"/>
              <a:ext cx="1887193" cy="1592127"/>
            </a:xfrm>
            <a:prstGeom prst="rect">
              <a:avLst/>
            </a:prstGeom>
          </p:spPr>
        </p:pic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id="{A70807D2-D176-40F9-BBD7-1078D3B8BC53}"/>
                </a:ext>
              </a:extLst>
            </p:cNvPr>
            <p:cNvSpPr/>
            <p:nvPr/>
          </p:nvSpPr>
          <p:spPr>
            <a:xfrm>
              <a:off x="1539875" y="5543550"/>
              <a:ext cx="307975" cy="6350"/>
            </a:xfrm>
            <a:custGeom>
              <a:avLst/>
              <a:gdLst>
                <a:gd name="connsiteX0" fmla="*/ 307975 w 307975"/>
                <a:gd name="connsiteY0" fmla="*/ 0 h 6350"/>
                <a:gd name="connsiteX1" fmla="*/ 0 w 307975"/>
                <a:gd name="connsiteY1" fmla="*/ 6350 h 6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7975" h="6350">
                  <a:moveTo>
                    <a:pt x="307975" y="0"/>
                  </a:moveTo>
                  <a:lnTo>
                    <a:pt x="0" y="6350"/>
                  </a:lnTo>
                </a:path>
              </a:pathLst>
            </a:custGeom>
            <a:noFill/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任意多边形: 形状 7">
              <a:extLst>
                <a:ext uri="{FF2B5EF4-FFF2-40B4-BE49-F238E27FC236}">
                  <a16:creationId xmlns:a16="http://schemas.microsoft.com/office/drawing/2014/main" id="{6FDED0DE-602C-405B-81D9-9ECE1F1F39A2}"/>
                </a:ext>
              </a:extLst>
            </p:cNvPr>
            <p:cNvSpPr/>
            <p:nvPr/>
          </p:nvSpPr>
          <p:spPr>
            <a:xfrm>
              <a:off x="1546225" y="5543550"/>
              <a:ext cx="295275" cy="139700"/>
            </a:xfrm>
            <a:custGeom>
              <a:avLst/>
              <a:gdLst>
                <a:gd name="connsiteX0" fmla="*/ 295275 w 295275"/>
                <a:gd name="connsiteY0" fmla="*/ 0 h 139700"/>
                <a:gd name="connsiteX1" fmla="*/ 0 w 295275"/>
                <a:gd name="connsiteY1" fmla="*/ 139700 h 13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5275" h="139700">
                  <a:moveTo>
                    <a:pt x="295275" y="0"/>
                  </a:moveTo>
                  <a:lnTo>
                    <a:pt x="0" y="139700"/>
                  </a:lnTo>
                </a:path>
              </a:pathLst>
            </a:custGeom>
            <a:noFill/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椭圆 69">
              <a:extLst>
                <a:ext uri="{FF2B5EF4-FFF2-40B4-BE49-F238E27FC236}">
                  <a16:creationId xmlns:a16="http://schemas.microsoft.com/office/drawing/2014/main" id="{B99D5638-0AAF-4168-827A-2E74B08CB65C}"/>
                </a:ext>
              </a:extLst>
            </p:cNvPr>
            <p:cNvSpPr/>
            <p:nvPr/>
          </p:nvSpPr>
          <p:spPr>
            <a:xfrm>
              <a:off x="4459121" y="5233034"/>
              <a:ext cx="35842" cy="37851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000">
                <a:solidFill>
                  <a:srgbClr val="FFC000"/>
                </a:solidFill>
              </a:endParaRPr>
            </a:p>
          </p:txBody>
        </p:sp>
        <p:sp>
          <p:nvSpPr>
            <p:cNvPr id="71" name="椭圆 70">
              <a:extLst>
                <a:ext uri="{FF2B5EF4-FFF2-40B4-BE49-F238E27FC236}">
                  <a16:creationId xmlns:a16="http://schemas.microsoft.com/office/drawing/2014/main" id="{E39CD92E-97EB-4941-84EB-29C921F6FE15}"/>
                </a:ext>
              </a:extLst>
            </p:cNvPr>
            <p:cNvSpPr/>
            <p:nvPr/>
          </p:nvSpPr>
          <p:spPr>
            <a:xfrm>
              <a:off x="4323583" y="5140524"/>
              <a:ext cx="35842" cy="37851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000">
                <a:solidFill>
                  <a:srgbClr val="FFC000"/>
                </a:solidFill>
              </a:endParaRPr>
            </a:p>
          </p:txBody>
        </p:sp>
        <p:sp>
          <p:nvSpPr>
            <p:cNvPr id="72" name="文本框 71">
              <a:extLst>
                <a:ext uri="{FF2B5EF4-FFF2-40B4-BE49-F238E27FC236}">
                  <a16:creationId xmlns:a16="http://schemas.microsoft.com/office/drawing/2014/main" id="{01DAA27A-F4B4-4EA2-B0BE-358D1DDBC5A4}"/>
                </a:ext>
              </a:extLst>
            </p:cNvPr>
            <p:cNvSpPr txBox="1"/>
            <p:nvPr/>
          </p:nvSpPr>
          <p:spPr>
            <a:xfrm>
              <a:off x="4059046" y="4762200"/>
              <a:ext cx="429808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altLang="zh-CN" sz="20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</a:t>
              </a:r>
              <a:endParaRPr lang="zh-CN" altLang="en-US" sz="2000" baseline="-25000" dirty="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73" name="文本框 72">
              <a:extLst>
                <a:ext uri="{FF2B5EF4-FFF2-40B4-BE49-F238E27FC236}">
                  <a16:creationId xmlns:a16="http://schemas.microsoft.com/office/drawing/2014/main" id="{26B621C6-A1F6-480D-BC04-76034EBBCC92}"/>
                </a:ext>
              </a:extLst>
            </p:cNvPr>
            <p:cNvSpPr txBox="1"/>
            <p:nvPr/>
          </p:nvSpPr>
          <p:spPr>
            <a:xfrm>
              <a:off x="4517339" y="4971970"/>
              <a:ext cx="429808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altLang="zh-CN" sz="2000" baseline="-25000" dirty="0">
                  <a:solidFill>
                    <a:srgbClr val="FFC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4</a:t>
              </a:r>
              <a:endParaRPr lang="zh-CN" altLang="en-US" sz="2000" baseline="-25000" dirty="0">
                <a:solidFill>
                  <a:srgbClr val="FFC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C89FC324-4AA6-4F1C-A278-7DA4A5E02670}"/>
                </a:ext>
              </a:extLst>
            </p:cNvPr>
            <p:cNvSpPr/>
            <p:nvPr/>
          </p:nvSpPr>
          <p:spPr>
            <a:xfrm>
              <a:off x="1216819" y="2895600"/>
              <a:ext cx="421481" cy="657225"/>
            </a:xfrm>
            <a:custGeom>
              <a:avLst/>
              <a:gdLst>
                <a:gd name="connsiteX0" fmla="*/ 345281 w 421481"/>
                <a:gd name="connsiteY0" fmla="*/ 0 h 657225"/>
                <a:gd name="connsiteX1" fmla="*/ 402431 w 421481"/>
                <a:gd name="connsiteY1" fmla="*/ 38100 h 657225"/>
                <a:gd name="connsiteX2" fmla="*/ 421481 w 421481"/>
                <a:gd name="connsiteY2" fmla="*/ 61913 h 657225"/>
                <a:gd name="connsiteX3" fmla="*/ 409575 w 421481"/>
                <a:gd name="connsiteY3" fmla="*/ 140494 h 657225"/>
                <a:gd name="connsiteX4" fmla="*/ 383381 w 421481"/>
                <a:gd name="connsiteY4" fmla="*/ 214313 h 657225"/>
                <a:gd name="connsiteX5" fmla="*/ 345281 w 421481"/>
                <a:gd name="connsiteY5" fmla="*/ 292894 h 657225"/>
                <a:gd name="connsiteX6" fmla="*/ 311944 w 421481"/>
                <a:gd name="connsiteY6" fmla="*/ 330994 h 657225"/>
                <a:gd name="connsiteX7" fmla="*/ 216694 w 421481"/>
                <a:gd name="connsiteY7" fmla="*/ 445294 h 657225"/>
                <a:gd name="connsiteX8" fmla="*/ 154781 w 421481"/>
                <a:gd name="connsiteY8" fmla="*/ 521494 h 657225"/>
                <a:gd name="connsiteX9" fmla="*/ 109537 w 421481"/>
                <a:gd name="connsiteY9" fmla="*/ 569119 h 657225"/>
                <a:gd name="connsiteX10" fmla="*/ 23812 w 421481"/>
                <a:gd name="connsiteY10" fmla="*/ 640556 h 657225"/>
                <a:gd name="connsiteX11" fmla="*/ 0 w 421481"/>
                <a:gd name="connsiteY11" fmla="*/ 657225 h 657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1481" h="657225">
                  <a:moveTo>
                    <a:pt x="345281" y="0"/>
                  </a:moveTo>
                  <a:lnTo>
                    <a:pt x="402431" y="38100"/>
                  </a:lnTo>
                  <a:lnTo>
                    <a:pt x="421481" y="61913"/>
                  </a:lnTo>
                  <a:lnTo>
                    <a:pt x="409575" y="140494"/>
                  </a:lnTo>
                  <a:lnTo>
                    <a:pt x="383381" y="214313"/>
                  </a:lnTo>
                  <a:lnTo>
                    <a:pt x="345281" y="292894"/>
                  </a:lnTo>
                  <a:lnTo>
                    <a:pt x="311944" y="330994"/>
                  </a:lnTo>
                  <a:lnTo>
                    <a:pt x="216694" y="445294"/>
                  </a:lnTo>
                  <a:lnTo>
                    <a:pt x="154781" y="521494"/>
                  </a:lnTo>
                  <a:lnTo>
                    <a:pt x="109537" y="569119"/>
                  </a:lnTo>
                  <a:lnTo>
                    <a:pt x="23812" y="640556"/>
                  </a:lnTo>
                  <a:lnTo>
                    <a:pt x="0" y="657225"/>
                  </a:ln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任意多边形: 形状 14">
              <a:extLst>
                <a:ext uri="{FF2B5EF4-FFF2-40B4-BE49-F238E27FC236}">
                  <a16:creationId xmlns:a16="http://schemas.microsoft.com/office/drawing/2014/main" id="{5B45DF06-4408-4841-B749-75C8D4E46113}"/>
                </a:ext>
              </a:extLst>
            </p:cNvPr>
            <p:cNvSpPr/>
            <p:nvPr/>
          </p:nvSpPr>
          <p:spPr>
            <a:xfrm>
              <a:off x="1212056" y="5543550"/>
              <a:ext cx="419100" cy="323850"/>
            </a:xfrm>
            <a:custGeom>
              <a:avLst/>
              <a:gdLst>
                <a:gd name="connsiteX0" fmla="*/ 0 w 419100"/>
                <a:gd name="connsiteY0" fmla="*/ 0 h 323850"/>
                <a:gd name="connsiteX1" fmla="*/ 30957 w 419100"/>
                <a:gd name="connsiteY1" fmla="*/ 78581 h 323850"/>
                <a:gd name="connsiteX2" fmla="*/ 76200 w 419100"/>
                <a:gd name="connsiteY2" fmla="*/ 154781 h 323850"/>
                <a:gd name="connsiteX3" fmla="*/ 133350 w 419100"/>
                <a:gd name="connsiteY3" fmla="*/ 219075 h 323850"/>
                <a:gd name="connsiteX4" fmla="*/ 178594 w 419100"/>
                <a:gd name="connsiteY4" fmla="*/ 261938 h 323850"/>
                <a:gd name="connsiteX5" fmla="*/ 240507 w 419100"/>
                <a:gd name="connsiteY5" fmla="*/ 302419 h 323850"/>
                <a:gd name="connsiteX6" fmla="*/ 323850 w 419100"/>
                <a:gd name="connsiteY6" fmla="*/ 323850 h 323850"/>
                <a:gd name="connsiteX7" fmla="*/ 352425 w 419100"/>
                <a:gd name="connsiteY7" fmla="*/ 323850 h 323850"/>
                <a:gd name="connsiteX8" fmla="*/ 381000 w 419100"/>
                <a:gd name="connsiteY8" fmla="*/ 314325 h 323850"/>
                <a:gd name="connsiteX9" fmla="*/ 404813 w 419100"/>
                <a:gd name="connsiteY9" fmla="*/ 285750 h 323850"/>
                <a:gd name="connsiteX10" fmla="*/ 416719 w 419100"/>
                <a:gd name="connsiteY10" fmla="*/ 261938 h 323850"/>
                <a:gd name="connsiteX11" fmla="*/ 419100 w 419100"/>
                <a:gd name="connsiteY11" fmla="*/ 223838 h 323850"/>
                <a:gd name="connsiteX12" fmla="*/ 378619 w 419100"/>
                <a:gd name="connsiteY12" fmla="*/ 202406 h 323850"/>
                <a:gd name="connsiteX13" fmla="*/ 347663 w 419100"/>
                <a:gd name="connsiteY13" fmla="*/ 173831 h 323850"/>
                <a:gd name="connsiteX14" fmla="*/ 323850 w 419100"/>
                <a:gd name="connsiteY14" fmla="*/ 133350 h 323850"/>
                <a:gd name="connsiteX15" fmla="*/ 309563 w 419100"/>
                <a:gd name="connsiteY15" fmla="*/ 88106 h 323850"/>
                <a:gd name="connsiteX16" fmla="*/ 304800 w 419100"/>
                <a:gd name="connsiteY16" fmla="*/ 52388 h 323850"/>
                <a:gd name="connsiteX17" fmla="*/ 321469 w 419100"/>
                <a:gd name="connsiteY17" fmla="*/ 4763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19100" h="323850">
                  <a:moveTo>
                    <a:pt x="0" y="0"/>
                  </a:moveTo>
                  <a:lnTo>
                    <a:pt x="30957" y="78581"/>
                  </a:lnTo>
                  <a:lnTo>
                    <a:pt x="76200" y="154781"/>
                  </a:lnTo>
                  <a:lnTo>
                    <a:pt x="133350" y="219075"/>
                  </a:lnTo>
                  <a:lnTo>
                    <a:pt x="178594" y="261938"/>
                  </a:lnTo>
                  <a:lnTo>
                    <a:pt x="240507" y="302419"/>
                  </a:lnTo>
                  <a:lnTo>
                    <a:pt x="323850" y="323850"/>
                  </a:lnTo>
                  <a:lnTo>
                    <a:pt x="352425" y="323850"/>
                  </a:lnTo>
                  <a:lnTo>
                    <a:pt x="381000" y="314325"/>
                  </a:lnTo>
                  <a:lnTo>
                    <a:pt x="404813" y="285750"/>
                  </a:lnTo>
                  <a:lnTo>
                    <a:pt x="416719" y="261938"/>
                  </a:lnTo>
                  <a:lnTo>
                    <a:pt x="419100" y="223838"/>
                  </a:lnTo>
                  <a:lnTo>
                    <a:pt x="378619" y="202406"/>
                  </a:lnTo>
                  <a:lnTo>
                    <a:pt x="347663" y="173831"/>
                  </a:lnTo>
                  <a:lnTo>
                    <a:pt x="323850" y="133350"/>
                  </a:lnTo>
                  <a:lnTo>
                    <a:pt x="309563" y="88106"/>
                  </a:lnTo>
                  <a:lnTo>
                    <a:pt x="304800" y="52388"/>
                  </a:lnTo>
                  <a:lnTo>
                    <a:pt x="321469" y="4763"/>
                  </a:ln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文本框 80">
              <a:extLst>
                <a:ext uri="{FF2B5EF4-FFF2-40B4-BE49-F238E27FC236}">
                  <a16:creationId xmlns:a16="http://schemas.microsoft.com/office/drawing/2014/main" id="{67532D5B-3C4A-485A-A34C-CC5B9B15977A}"/>
                </a:ext>
              </a:extLst>
            </p:cNvPr>
            <p:cNvSpPr txBox="1"/>
            <p:nvPr/>
          </p:nvSpPr>
          <p:spPr>
            <a:xfrm>
              <a:off x="1882419" y="5371767"/>
              <a:ext cx="429808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altLang="zh-CN" sz="2000" baseline="-25000" dirty="0">
                  <a:solidFill>
                    <a:srgbClr val="0070C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y</a:t>
              </a:r>
              <a:endParaRPr lang="zh-CN" altLang="en-US" sz="2000" baseline="-25000" dirty="0">
                <a:solidFill>
                  <a:srgbClr val="0070C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78" name="文本框 77">
            <a:extLst>
              <a:ext uri="{FF2B5EF4-FFF2-40B4-BE49-F238E27FC236}">
                <a16:creationId xmlns:a16="http://schemas.microsoft.com/office/drawing/2014/main" id="{D62E212E-AC70-46B6-9F4B-3593ABFBECCD}"/>
              </a:ext>
            </a:extLst>
          </p:cNvPr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3-3(6)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分析三视图，求作相贯线。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8361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63557" y="1022560"/>
            <a:ext cx="1604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、常见错题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737F99A-A041-48DD-A7B2-2C1D782104A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3" t="6343" r="14100" b="9028"/>
          <a:stretch/>
        </p:blipFill>
        <p:spPr>
          <a:xfrm>
            <a:off x="519454" y="1983987"/>
            <a:ext cx="3486729" cy="3600000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93E62121-990A-4738-BB88-C27543791DBC}"/>
              </a:ext>
            </a:extLst>
          </p:cNvPr>
          <p:cNvSpPr txBox="1"/>
          <p:nvPr/>
        </p:nvSpPr>
        <p:spPr>
          <a:xfrm>
            <a:off x="1480298" y="5751076"/>
            <a:ext cx="1348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正确画法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859ED696-6D16-4E64-950C-B2E2808EBD8A}"/>
              </a:ext>
            </a:extLst>
          </p:cNvPr>
          <p:cNvSpPr txBox="1"/>
          <p:nvPr/>
        </p:nvSpPr>
        <p:spPr>
          <a:xfrm>
            <a:off x="4899320" y="5751076"/>
            <a:ext cx="2982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常见错误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：点的投影错误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A67E5E65-EEC7-4C4D-9215-DD190C44B0E8}"/>
              </a:ext>
            </a:extLst>
          </p:cNvPr>
          <p:cNvGrpSpPr/>
          <p:nvPr/>
        </p:nvGrpSpPr>
        <p:grpSpPr>
          <a:xfrm>
            <a:off x="4572000" y="1983985"/>
            <a:ext cx="3458723" cy="3600000"/>
            <a:chOff x="4572000" y="1983985"/>
            <a:chExt cx="3458723" cy="3600000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3DCC2BEC-9FD4-41C1-B4E1-0FD0B52016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29" t="3151" r="13610" b="10348"/>
            <a:stretch/>
          </p:blipFill>
          <p:spPr>
            <a:xfrm>
              <a:off x="4572000" y="1983985"/>
              <a:ext cx="3458723" cy="3600000"/>
            </a:xfrm>
            <a:prstGeom prst="rect">
              <a:avLst/>
            </a:prstGeom>
          </p:spPr>
        </p:pic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BCE3E744-016D-4F54-8B36-77CFAA851D6D}"/>
                </a:ext>
              </a:extLst>
            </p:cNvPr>
            <p:cNvSpPr/>
            <p:nvPr/>
          </p:nvSpPr>
          <p:spPr>
            <a:xfrm>
              <a:off x="5368392" y="4722920"/>
              <a:ext cx="206785" cy="240820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id="{410D6506-FF5F-47B0-B476-BBE4D6AAA544}"/>
              </a:ext>
            </a:extLst>
          </p:cNvPr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3-3(6)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分析三视图，求作相贯线。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4564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8</a:t>
            </a:fld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63557" y="1022560"/>
            <a:ext cx="1604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、常见错题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D4CCD8F4-38A1-46C1-A205-6B97D6C79F05}"/>
              </a:ext>
            </a:extLst>
          </p:cNvPr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3-3(4)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根据相贯线的已知投影，补画第三视图。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859ED696-6D16-4E64-950C-B2E2808EBD8A}"/>
              </a:ext>
            </a:extLst>
          </p:cNvPr>
          <p:cNvSpPr txBox="1"/>
          <p:nvPr/>
        </p:nvSpPr>
        <p:spPr>
          <a:xfrm>
            <a:off x="676399" y="5650774"/>
            <a:ext cx="31026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常见错误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：相贯线应往左凹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（该错误类型最多）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FB8D6FD2-4FFF-40C5-AC69-3DE3BF72AF50}"/>
              </a:ext>
            </a:extLst>
          </p:cNvPr>
          <p:cNvGrpSpPr/>
          <p:nvPr/>
        </p:nvGrpSpPr>
        <p:grpSpPr>
          <a:xfrm>
            <a:off x="519453" y="1983985"/>
            <a:ext cx="3416497" cy="3600000"/>
            <a:chOff x="519453" y="1983985"/>
            <a:chExt cx="3416497" cy="3600000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03603EB9-09BF-4B9E-9E24-13E57B5E25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23" t="4659" r="16935" b="6148"/>
            <a:stretch/>
          </p:blipFill>
          <p:spPr>
            <a:xfrm>
              <a:off x="519453" y="1983985"/>
              <a:ext cx="3416497" cy="3600000"/>
            </a:xfrm>
            <a:prstGeom prst="rect">
              <a:avLst/>
            </a:prstGeom>
          </p:spPr>
        </p:pic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F5B96D6E-E3BA-436F-9126-E3F42285F574}"/>
                </a:ext>
              </a:extLst>
            </p:cNvPr>
            <p:cNvSpPr/>
            <p:nvPr/>
          </p:nvSpPr>
          <p:spPr>
            <a:xfrm>
              <a:off x="1346244" y="4748864"/>
              <a:ext cx="198471" cy="214876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0E99C0B7-5644-4B05-B3EC-8B82A6071BF5}"/>
              </a:ext>
            </a:extLst>
          </p:cNvPr>
          <p:cNvSpPr txBox="1"/>
          <p:nvPr/>
        </p:nvSpPr>
        <p:spPr>
          <a:xfrm>
            <a:off x="4926202" y="5709441"/>
            <a:ext cx="31026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常见错误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：相贯线应往右凸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AA89D642-1BD3-4C05-8EBE-C1DB9D3C4909}"/>
              </a:ext>
            </a:extLst>
          </p:cNvPr>
          <p:cNvGrpSpPr/>
          <p:nvPr/>
        </p:nvGrpSpPr>
        <p:grpSpPr>
          <a:xfrm>
            <a:off x="4762741" y="1983985"/>
            <a:ext cx="3429526" cy="3600000"/>
            <a:chOff x="4762741" y="1983985"/>
            <a:chExt cx="3429526" cy="3600000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BCE3E744-016D-4F54-8B36-77CFAA851D6D}"/>
                </a:ext>
              </a:extLst>
            </p:cNvPr>
            <p:cNvSpPr/>
            <p:nvPr/>
          </p:nvSpPr>
          <p:spPr>
            <a:xfrm>
              <a:off x="5368392" y="4722920"/>
              <a:ext cx="206785" cy="240820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012C9F8F-43CF-402C-A87A-133F6DE3C8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900" t="2071" r="9605" b="4984"/>
            <a:stretch/>
          </p:blipFill>
          <p:spPr>
            <a:xfrm>
              <a:off x="4762741" y="1983985"/>
              <a:ext cx="3429526" cy="3600000"/>
            </a:xfrm>
            <a:prstGeom prst="rect">
              <a:avLst/>
            </a:prstGeom>
          </p:spPr>
        </p:pic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E7529C02-247E-4399-A6CA-586BD0CBD165}"/>
                </a:ext>
              </a:extLst>
            </p:cNvPr>
            <p:cNvSpPr/>
            <p:nvPr/>
          </p:nvSpPr>
          <p:spPr>
            <a:xfrm>
              <a:off x="5453465" y="4429050"/>
              <a:ext cx="281510" cy="319813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31140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3-3(1)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根据相贯线的已知投影，补画第三视图。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B6C4D2E-C200-4A9D-AD57-9425F8AF1848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1E576EE4-FB47-4BE1-A2A1-9D1FD8DBAA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6353" y="1983986"/>
            <a:ext cx="4852000" cy="3786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6095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3-3(2)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根据相贯线的已知投影，补画第三视图。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B6C4D2E-C200-4A9D-AD57-9425F8AF1848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1B18EAD4-7313-472B-B8FD-1B4550FDAD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1447" y="1896488"/>
            <a:ext cx="5160592" cy="425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1169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3-3(3)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根据相贯线的已知投影，补画第三视图。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B6C4D2E-C200-4A9D-AD57-9425F8AF1848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B50C3E18-F4B9-4698-A682-0F938DE938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065" y="2084140"/>
            <a:ext cx="4849735" cy="3993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2347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3-3(4)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根据相贯线的已知投影，补画第三视图。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B6C4D2E-C200-4A9D-AD57-9425F8AF1848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C2F216E1-E651-4639-B0D1-D5CC0C19C41B}"/>
              </a:ext>
            </a:extLst>
          </p:cNvPr>
          <p:cNvGrpSpPr/>
          <p:nvPr/>
        </p:nvGrpSpPr>
        <p:grpSpPr>
          <a:xfrm>
            <a:off x="1891337" y="1851733"/>
            <a:ext cx="5361326" cy="4261370"/>
            <a:chOff x="1891337" y="1851733"/>
            <a:chExt cx="5361326" cy="4261370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A3775C97-AA3C-4B30-BD16-E21598BDE1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91337" y="1851733"/>
              <a:ext cx="5361326" cy="4261370"/>
            </a:xfrm>
            <a:prstGeom prst="rect">
              <a:avLst/>
            </a:prstGeom>
          </p:spPr>
        </p:pic>
        <p:sp>
          <p:nvSpPr>
            <p:cNvPr id="12" name="任意多边形: 形状 11">
              <a:extLst>
                <a:ext uri="{FF2B5EF4-FFF2-40B4-BE49-F238E27FC236}">
                  <a16:creationId xmlns:a16="http://schemas.microsoft.com/office/drawing/2014/main" id="{BF93B81F-2906-4D42-AD79-B60BCDF56BE1}"/>
                </a:ext>
              </a:extLst>
            </p:cNvPr>
            <p:cNvSpPr/>
            <p:nvPr/>
          </p:nvSpPr>
          <p:spPr>
            <a:xfrm>
              <a:off x="2816225" y="2238375"/>
              <a:ext cx="955675" cy="155575"/>
            </a:xfrm>
            <a:custGeom>
              <a:avLst/>
              <a:gdLst>
                <a:gd name="connsiteX0" fmla="*/ 0 w 955675"/>
                <a:gd name="connsiteY0" fmla="*/ 0 h 155575"/>
                <a:gd name="connsiteX1" fmla="*/ 107950 w 955675"/>
                <a:gd name="connsiteY1" fmla="*/ 57150 h 155575"/>
                <a:gd name="connsiteX2" fmla="*/ 146050 w 955675"/>
                <a:gd name="connsiteY2" fmla="*/ 76200 h 155575"/>
                <a:gd name="connsiteX3" fmla="*/ 276225 w 955675"/>
                <a:gd name="connsiteY3" fmla="*/ 123825 h 155575"/>
                <a:gd name="connsiteX4" fmla="*/ 342900 w 955675"/>
                <a:gd name="connsiteY4" fmla="*/ 142875 h 155575"/>
                <a:gd name="connsiteX5" fmla="*/ 450850 w 955675"/>
                <a:gd name="connsiteY5" fmla="*/ 155575 h 155575"/>
                <a:gd name="connsiteX6" fmla="*/ 520700 w 955675"/>
                <a:gd name="connsiteY6" fmla="*/ 155575 h 155575"/>
                <a:gd name="connsiteX7" fmla="*/ 635000 w 955675"/>
                <a:gd name="connsiteY7" fmla="*/ 139700 h 155575"/>
                <a:gd name="connsiteX8" fmla="*/ 698500 w 955675"/>
                <a:gd name="connsiteY8" fmla="*/ 120650 h 155575"/>
                <a:gd name="connsiteX9" fmla="*/ 806450 w 955675"/>
                <a:gd name="connsiteY9" fmla="*/ 76200 h 155575"/>
                <a:gd name="connsiteX10" fmla="*/ 873125 w 955675"/>
                <a:gd name="connsiteY10" fmla="*/ 47625 h 155575"/>
                <a:gd name="connsiteX11" fmla="*/ 955675 w 955675"/>
                <a:gd name="connsiteY11" fmla="*/ 3175 h 15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55675" h="155575">
                  <a:moveTo>
                    <a:pt x="0" y="0"/>
                  </a:moveTo>
                  <a:lnTo>
                    <a:pt x="107950" y="57150"/>
                  </a:lnTo>
                  <a:lnTo>
                    <a:pt x="146050" y="76200"/>
                  </a:lnTo>
                  <a:lnTo>
                    <a:pt x="276225" y="123825"/>
                  </a:lnTo>
                  <a:lnTo>
                    <a:pt x="342900" y="142875"/>
                  </a:lnTo>
                  <a:lnTo>
                    <a:pt x="450850" y="155575"/>
                  </a:lnTo>
                  <a:lnTo>
                    <a:pt x="520700" y="155575"/>
                  </a:lnTo>
                  <a:lnTo>
                    <a:pt x="635000" y="139700"/>
                  </a:lnTo>
                  <a:lnTo>
                    <a:pt x="698500" y="120650"/>
                  </a:lnTo>
                  <a:lnTo>
                    <a:pt x="806450" y="76200"/>
                  </a:lnTo>
                  <a:lnTo>
                    <a:pt x="873125" y="47625"/>
                  </a:lnTo>
                  <a:lnTo>
                    <a:pt x="955675" y="3175"/>
                  </a:ln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任意多边形: 形状 12">
              <a:extLst>
                <a:ext uri="{FF2B5EF4-FFF2-40B4-BE49-F238E27FC236}">
                  <a16:creationId xmlns:a16="http://schemas.microsoft.com/office/drawing/2014/main" id="{B07A7867-9FBF-4DE8-AE16-18E7E00A7811}"/>
                </a:ext>
              </a:extLst>
            </p:cNvPr>
            <p:cNvSpPr/>
            <p:nvPr/>
          </p:nvSpPr>
          <p:spPr>
            <a:xfrm>
              <a:off x="3070225" y="3860800"/>
              <a:ext cx="450850" cy="31750"/>
            </a:xfrm>
            <a:custGeom>
              <a:avLst/>
              <a:gdLst>
                <a:gd name="connsiteX0" fmla="*/ 0 w 450850"/>
                <a:gd name="connsiteY0" fmla="*/ 31750 h 31750"/>
                <a:gd name="connsiteX1" fmla="*/ 98425 w 450850"/>
                <a:gd name="connsiteY1" fmla="*/ 6350 h 31750"/>
                <a:gd name="connsiteX2" fmla="*/ 165100 w 450850"/>
                <a:gd name="connsiteY2" fmla="*/ 0 h 31750"/>
                <a:gd name="connsiteX3" fmla="*/ 276225 w 450850"/>
                <a:gd name="connsiteY3" fmla="*/ 0 h 31750"/>
                <a:gd name="connsiteX4" fmla="*/ 352425 w 450850"/>
                <a:gd name="connsiteY4" fmla="*/ 3175 h 31750"/>
                <a:gd name="connsiteX5" fmla="*/ 450850 w 450850"/>
                <a:gd name="connsiteY5" fmla="*/ 28575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0850" h="31750">
                  <a:moveTo>
                    <a:pt x="0" y="31750"/>
                  </a:moveTo>
                  <a:lnTo>
                    <a:pt x="98425" y="6350"/>
                  </a:lnTo>
                  <a:lnTo>
                    <a:pt x="165100" y="0"/>
                  </a:lnTo>
                  <a:lnTo>
                    <a:pt x="276225" y="0"/>
                  </a:lnTo>
                  <a:lnTo>
                    <a:pt x="352425" y="3175"/>
                  </a:lnTo>
                  <a:lnTo>
                    <a:pt x="450850" y="28575"/>
                  </a:ln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7736100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3-3(6)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分析三视图，求作相贯线。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B6C4D2E-C200-4A9D-AD57-9425F8AF1848}"/>
              </a:ext>
            </a:extLst>
          </p:cNvPr>
          <p:cNvSpPr txBox="1"/>
          <p:nvPr/>
        </p:nvSpPr>
        <p:spPr>
          <a:xfrm>
            <a:off x="163557" y="1022560"/>
            <a:ext cx="56060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B3CE05E7-1717-4E68-AC12-1E232485ADB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3" t="6343" r="14100" b="9028"/>
          <a:stretch/>
        </p:blipFill>
        <p:spPr>
          <a:xfrm>
            <a:off x="1968131" y="1859994"/>
            <a:ext cx="4409343" cy="4552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8862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14</a:t>
            </a:fld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5DB307D-682E-4824-A996-1831A4BBBE0B}"/>
              </a:ext>
            </a:extLst>
          </p:cNvPr>
          <p:cNvSpPr txBox="1"/>
          <p:nvPr/>
        </p:nvSpPr>
        <p:spPr>
          <a:xfrm>
            <a:off x="163557" y="1022560"/>
            <a:ext cx="2121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、优秀作业展示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FA8F6B8-1704-446E-9340-E332EA3C89C5}"/>
              </a:ext>
            </a:extLst>
          </p:cNvPr>
          <p:cNvSpPr txBox="1"/>
          <p:nvPr/>
        </p:nvSpPr>
        <p:spPr>
          <a:xfrm>
            <a:off x="3416478" y="5892014"/>
            <a:ext cx="2311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宋承骏（</a:t>
            </a:r>
            <a:r>
              <a:rPr lang="en-US" altLang="zh-CN" dirty="0"/>
              <a:t>24363081</a:t>
            </a:r>
            <a:r>
              <a:rPr lang="zh-CN" altLang="en-US" dirty="0"/>
              <a:t>）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22F50AF-D648-4A77-943C-7E3522E02B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6" b="1436"/>
          <a:stretch/>
        </p:blipFill>
        <p:spPr>
          <a:xfrm>
            <a:off x="276679" y="1663167"/>
            <a:ext cx="5535907" cy="394559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1DCEF1A-EC75-4B7F-BA15-ECD09C99AD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6989" y="1663167"/>
            <a:ext cx="2914940" cy="3945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948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15</a:t>
            </a:fld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5DB307D-682E-4824-A996-1831A4BBBE0B}"/>
              </a:ext>
            </a:extLst>
          </p:cNvPr>
          <p:cNvSpPr txBox="1"/>
          <p:nvPr/>
        </p:nvSpPr>
        <p:spPr>
          <a:xfrm>
            <a:off x="163557" y="1022560"/>
            <a:ext cx="2121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、优秀作业展示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FA8F6B8-1704-446E-9340-E332EA3C89C5}"/>
              </a:ext>
            </a:extLst>
          </p:cNvPr>
          <p:cNvSpPr txBox="1"/>
          <p:nvPr/>
        </p:nvSpPr>
        <p:spPr>
          <a:xfrm>
            <a:off x="3416478" y="5892014"/>
            <a:ext cx="2311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何奇涛（</a:t>
            </a:r>
            <a:r>
              <a:rPr lang="en-US" altLang="zh-CN" dirty="0"/>
              <a:t>24363027</a:t>
            </a:r>
            <a:r>
              <a:rPr lang="zh-CN" altLang="en-US" dirty="0"/>
              <a:t>）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22F50AF-D648-4A77-943C-7E3522E02B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6" b="1016"/>
          <a:stretch/>
        </p:blipFill>
        <p:spPr>
          <a:xfrm>
            <a:off x="276679" y="1663167"/>
            <a:ext cx="5535907" cy="394559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1DCEF1A-EC75-4B7F-BA15-ECD09C99AD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36989" y="1705226"/>
            <a:ext cx="2914940" cy="3861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9880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5DB307D-682E-4824-A996-1831A4BBBE0B}"/>
              </a:ext>
            </a:extLst>
          </p:cNvPr>
          <p:cNvSpPr txBox="1"/>
          <p:nvPr/>
        </p:nvSpPr>
        <p:spPr>
          <a:xfrm>
            <a:off x="163557" y="1022560"/>
            <a:ext cx="2121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、优秀作业展示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FA8F6B8-1704-446E-9340-E332EA3C89C5}"/>
              </a:ext>
            </a:extLst>
          </p:cNvPr>
          <p:cNvSpPr txBox="1"/>
          <p:nvPr/>
        </p:nvSpPr>
        <p:spPr>
          <a:xfrm>
            <a:off x="3416478" y="5892014"/>
            <a:ext cx="2311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刘鸣扬（</a:t>
            </a:r>
            <a:r>
              <a:rPr lang="en-US" altLang="zh-CN" dirty="0"/>
              <a:t>24363056</a:t>
            </a:r>
            <a:r>
              <a:rPr lang="zh-CN" altLang="en-US" dirty="0"/>
              <a:t>）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22F50AF-D648-4A77-943C-7E3522E02B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3" b="1793"/>
          <a:stretch/>
        </p:blipFill>
        <p:spPr>
          <a:xfrm>
            <a:off x="276679" y="1663167"/>
            <a:ext cx="5535907" cy="394559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1DCEF1A-EC75-4B7F-BA15-ECD09C99AD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80453" y="1705226"/>
            <a:ext cx="2828012" cy="3861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8137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17</a:t>
            </a:fld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5DB307D-682E-4824-A996-1831A4BBBE0B}"/>
              </a:ext>
            </a:extLst>
          </p:cNvPr>
          <p:cNvSpPr txBox="1"/>
          <p:nvPr/>
        </p:nvSpPr>
        <p:spPr>
          <a:xfrm>
            <a:off x="163557" y="1022560"/>
            <a:ext cx="2121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、优秀作业展示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FA8F6B8-1704-446E-9340-E332EA3C89C5}"/>
              </a:ext>
            </a:extLst>
          </p:cNvPr>
          <p:cNvSpPr txBox="1"/>
          <p:nvPr/>
        </p:nvSpPr>
        <p:spPr>
          <a:xfrm>
            <a:off x="3416478" y="5892014"/>
            <a:ext cx="2311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林楗棋（</a:t>
            </a:r>
            <a:r>
              <a:rPr lang="en-US" altLang="zh-CN" dirty="0"/>
              <a:t>24363050</a:t>
            </a:r>
            <a:r>
              <a:rPr lang="zh-CN" altLang="en-US" dirty="0"/>
              <a:t>）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22F50AF-D648-4A77-943C-7E3522E02B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5" b="495"/>
          <a:stretch/>
        </p:blipFill>
        <p:spPr>
          <a:xfrm>
            <a:off x="276679" y="1663167"/>
            <a:ext cx="5535907" cy="394559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1DCEF1A-EC75-4B7F-BA15-ECD09C99AD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04328" y="1705226"/>
            <a:ext cx="2780261" cy="3861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3297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5DB307D-682E-4824-A996-1831A4BBBE0B}"/>
              </a:ext>
            </a:extLst>
          </p:cNvPr>
          <p:cNvSpPr txBox="1"/>
          <p:nvPr/>
        </p:nvSpPr>
        <p:spPr>
          <a:xfrm>
            <a:off x="163557" y="1022560"/>
            <a:ext cx="2121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、优秀作业展示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FA8F6B8-1704-446E-9340-E332EA3C89C5}"/>
              </a:ext>
            </a:extLst>
          </p:cNvPr>
          <p:cNvSpPr txBox="1"/>
          <p:nvPr/>
        </p:nvSpPr>
        <p:spPr>
          <a:xfrm>
            <a:off x="3416478" y="5892014"/>
            <a:ext cx="2311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高留琪（</a:t>
            </a:r>
            <a:r>
              <a:rPr lang="en-US" altLang="zh-CN" dirty="0"/>
              <a:t>23324017</a:t>
            </a:r>
            <a:r>
              <a:rPr lang="zh-CN" altLang="en-US" dirty="0"/>
              <a:t>）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22F50AF-D648-4A77-943C-7E3522E02B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2" b="2792"/>
          <a:stretch/>
        </p:blipFill>
        <p:spPr>
          <a:xfrm>
            <a:off x="276679" y="1663167"/>
            <a:ext cx="5535907" cy="394559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1DCEF1A-EC75-4B7F-BA15-ECD09C99AD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04328" y="1720821"/>
            <a:ext cx="2780261" cy="3830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972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809550" y="2819830"/>
            <a:ext cx="334449" cy="17298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2819831"/>
            <a:ext cx="334449" cy="17298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CFFFF"/>
              </a:clrFrom>
              <a:clrTo>
                <a:srgbClr val="FC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941" y="275822"/>
            <a:ext cx="961428" cy="939068"/>
          </a:xfrm>
          <a:prstGeom prst="rect">
            <a:avLst/>
          </a:prstGeom>
        </p:spPr>
      </p:pic>
      <p:grpSp>
        <p:nvGrpSpPr>
          <p:cNvPr id="7" name="Group 433"/>
          <p:cNvGrpSpPr/>
          <p:nvPr/>
        </p:nvGrpSpPr>
        <p:grpSpPr bwMode="auto">
          <a:xfrm>
            <a:off x="349416" y="1001484"/>
            <a:ext cx="8422105" cy="4181275"/>
            <a:chOff x="2359" y="2311"/>
            <a:chExt cx="3394" cy="1685"/>
          </a:xfrm>
          <a:solidFill>
            <a:schemeClr val="bg1">
              <a:lumMod val="95000"/>
            </a:schemeClr>
          </a:solidFill>
        </p:grpSpPr>
        <p:sp>
          <p:nvSpPr>
            <p:cNvPr id="8" name="Freeform 434"/>
            <p:cNvSpPr/>
            <p:nvPr/>
          </p:nvSpPr>
          <p:spPr bwMode="auto">
            <a:xfrm>
              <a:off x="3401" y="2311"/>
              <a:ext cx="446" cy="239"/>
            </a:xfrm>
            <a:custGeom>
              <a:avLst/>
              <a:gdLst>
                <a:gd name="T0" fmla="*/ 369 w 446"/>
                <a:gd name="T1" fmla="*/ 3 h 239"/>
                <a:gd name="T2" fmla="*/ 360 w 446"/>
                <a:gd name="T3" fmla="*/ 7 h 239"/>
                <a:gd name="T4" fmla="*/ 387 w 446"/>
                <a:gd name="T5" fmla="*/ 10 h 239"/>
                <a:gd name="T6" fmla="*/ 386 w 446"/>
                <a:gd name="T7" fmla="*/ 13 h 239"/>
                <a:gd name="T8" fmla="*/ 360 w 446"/>
                <a:gd name="T9" fmla="*/ 16 h 239"/>
                <a:gd name="T10" fmla="*/ 364 w 446"/>
                <a:gd name="T11" fmla="*/ 20 h 239"/>
                <a:gd name="T12" fmla="*/ 406 w 446"/>
                <a:gd name="T13" fmla="*/ 13 h 239"/>
                <a:gd name="T14" fmla="*/ 444 w 446"/>
                <a:gd name="T15" fmla="*/ 14 h 239"/>
                <a:gd name="T16" fmla="*/ 442 w 446"/>
                <a:gd name="T17" fmla="*/ 22 h 239"/>
                <a:gd name="T18" fmla="*/ 412 w 446"/>
                <a:gd name="T19" fmla="*/ 24 h 239"/>
                <a:gd name="T20" fmla="*/ 387 w 446"/>
                <a:gd name="T21" fmla="*/ 34 h 239"/>
                <a:gd name="T22" fmla="*/ 376 w 446"/>
                <a:gd name="T23" fmla="*/ 46 h 239"/>
                <a:gd name="T24" fmla="*/ 389 w 446"/>
                <a:gd name="T25" fmla="*/ 54 h 239"/>
                <a:gd name="T26" fmla="*/ 376 w 446"/>
                <a:gd name="T27" fmla="*/ 57 h 239"/>
                <a:gd name="T28" fmla="*/ 364 w 446"/>
                <a:gd name="T29" fmla="*/ 63 h 239"/>
                <a:gd name="T30" fmla="*/ 376 w 446"/>
                <a:gd name="T31" fmla="*/ 67 h 239"/>
                <a:gd name="T32" fmla="*/ 376 w 446"/>
                <a:gd name="T33" fmla="*/ 73 h 239"/>
                <a:gd name="T34" fmla="*/ 386 w 446"/>
                <a:gd name="T35" fmla="*/ 76 h 239"/>
                <a:gd name="T36" fmla="*/ 367 w 446"/>
                <a:gd name="T37" fmla="*/ 79 h 239"/>
                <a:gd name="T38" fmla="*/ 359 w 446"/>
                <a:gd name="T39" fmla="*/ 89 h 239"/>
                <a:gd name="T40" fmla="*/ 340 w 446"/>
                <a:gd name="T41" fmla="*/ 96 h 239"/>
                <a:gd name="T42" fmla="*/ 337 w 446"/>
                <a:gd name="T43" fmla="*/ 107 h 239"/>
                <a:gd name="T44" fmla="*/ 337 w 446"/>
                <a:gd name="T45" fmla="*/ 110 h 239"/>
                <a:gd name="T46" fmla="*/ 339 w 446"/>
                <a:gd name="T47" fmla="*/ 120 h 239"/>
                <a:gd name="T48" fmla="*/ 307 w 446"/>
                <a:gd name="T49" fmla="*/ 113 h 239"/>
                <a:gd name="T50" fmla="*/ 303 w 446"/>
                <a:gd name="T51" fmla="*/ 119 h 239"/>
                <a:gd name="T52" fmla="*/ 297 w 446"/>
                <a:gd name="T53" fmla="*/ 124 h 239"/>
                <a:gd name="T54" fmla="*/ 329 w 446"/>
                <a:gd name="T55" fmla="*/ 127 h 239"/>
                <a:gd name="T56" fmla="*/ 306 w 446"/>
                <a:gd name="T57" fmla="*/ 140 h 239"/>
                <a:gd name="T58" fmla="*/ 263 w 446"/>
                <a:gd name="T59" fmla="*/ 149 h 239"/>
                <a:gd name="T60" fmla="*/ 219 w 446"/>
                <a:gd name="T61" fmla="*/ 171 h 239"/>
                <a:gd name="T62" fmla="*/ 176 w 446"/>
                <a:gd name="T63" fmla="*/ 179 h 239"/>
                <a:gd name="T64" fmla="*/ 160 w 446"/>
                <a:gd name="T65" fmla="*/ 197 h 239"/>
                <a:gd name="T66" fmla="*/ 137 w 446"/>
                <a:gd name="T67" fmla="*/ 216 h 239"/>
                <a:gd name="T68" fmla="*/ 112 w 446"/>
                <a:gd name="T69" fmla="*/ 239 h 239"/>
                <a:gd name="T70" fmla="*/ 87 w 446"/>
                <a:gd name="T71" fmla="*/ 230 h 239"/>
                <a:gd name="T72" fmla="*/ 67 w 446"/>
                <a:gd name="T73" fmla="*/ 196 h 239"/>
                <a:gd name="T74" fmla="*/ 73 w 446"/>
                <a:gd name="T75" fmla="*/ 187 h 239"/>
                <a:gd name="T76" fmla="*/ 66 w 446"/>
                <a:gd name="T77" fmla="*/ 190 h 239"/>
                <a:gd name="T78" fmla="*/ 76 w 446"/>
                <a:gd name="T79" fmla="*/ 149 h 239"/>
                <a:gd name="T80" fmla="*/ 86 w 446"/>
                <a:gd name="T81" fmla="*/ 151 h 239"/>
                <a:gd name="T82" fmla="*/ 90 w 446"/>
                <a:gd name="T83" fmla="*/ 147 h 239"/>
                <a:gd name="T84" fmla="*/ 107 w 446"/>
                <a:gd name="T85" fmla="*/ 133 h 239"/>
                <a:gd name="T86" fmla="*/ 96 w 446"/>
                <a:gd name="T87" fmla="*/ 110 h 239"/>
                <a:gd name="T88" fmla="*/ 83 w 446"/>
                <a:gd name="T89" fmla="*/ 103 h 239"/>
                <a:gd name="T90" fmla="*/ 90 w 446"/>
                <a:gd name="T91" fmla="*/ 89 h 239"/>
                <a:gd name="T92" fmla="*/ 77 w 446"/>
                <a:gd name="T93" fmla="*/ 67 h 239"/>
                <a:gd name="T94" fmla="*/ 29 w 446"/>
                <a:gd name="T95" fmla="*/ 64 h 239"/>
                <a:gd name="T96" fmla="*/ 12 w 446"/>
                <a:gd name="T97" fmla="*/ 59 h 239"/>
                <a:gd name="T98" fmla="*/ 28 w 446"/>
                <a:gd name="T99" fmla="*/ 56 h 239"/>
                <a:gd name="T100" fmla="*/ 39 w 446"/>
                <a:gd name="T101" fmla="*/ 56 h 239"/>
                <a:gd name="T102" fmla="*/ 25 w 446"/>
                <a:gd name="T103" fmla="*/ 52 h 239"/>
                <a:gd name="T104" fmla="*/ 6 w 446"/>
                <a:gd name="T105" fmla="*/ 50 h 239"/>
                <a:gd name="T106" fmla="*/ 2 w 446"/>
                <a:gd name="T107" fmla="*/ 44 h 239"/>
                <a:gd name="T108" fmla="*/ 23 w 446"/>
                <a:gd name="T109" fmla="*/ 37 h 239"/>
                <a:gd name="T110" fmla="*/ 59 w 446"/>
                <a:gd name="T111" fmla="*/ 36 h 239"/>
                <a:gd name="T112" fmla="*/ 67 w 446"/>
                <a:gd name="T113" fmla="*/ 24 h 239"/>
                <a:gd name="T114" fmla="*/ 123 w 446"/>
                <a:gd name="T115" fmla="*/ 17 h 239"/>
                <a:gd name="T116" fmla="*/ 166 w 446"/>
                <a:gd name="T117" fmla="*/ 14 h 239"/>
                <a:gd name="T118" fmla="*/ 220 w 446"/>
                <a:gd name="T119" fmla="*/ 10 h 239"/>
                <a:gd name="T120" fmla="*/ 293 w 446"/>
                <a:gd name="T121" fmla="*/ 4 h 239"/>
                <a:gd name="T122" fmla="*/ 326 w 446"/>
                <a:gd name="T123" fmla="*/ 2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6" h="239">
                  <a:moveTo>
                    <a:pt x="332" y="0"/>
                  </a:moveTo>
                  <a:lnTo>
                    <a:pt x="350" y="2"/>
                  </a:lnTo>
                  <a:lnTo>
                    <a:pt x="369" y="3"/>
                  </a:lnTo>
                  <a:lnTo>
                    <a:pt x="370" y="4"/>
                  </a:lnTo>
                  <a:lnTo>
                    <a:pt x="370" y="6"/>
                  </a:lnTo>
                  <a:lnTo>
                    <a:pt x="360" y="7"/>
                  </a:lnTo>
                  <a:lnTo>
                    <a:pt x="352" y="9"/>
                  </a:lnTo>
                  <a:lnTo>
                    <a:pt x="370" y="9"/>
                  </a:lnTo>
                  <a:lnTo>
                    <a:pt x="387" y="10"/>
                  </a:lnTo>
                  <a:lnTo>
                    <a:pt x="387" y="10"/>
                  </a:lnTo>
                  <a:lnTo>
                    <a:pt x="387" y="12"/>
                  </a:lnTo>
                  <a:lnTo>
                    <a:pt x="386" y="13"/>
                  </a:lnTo>
                  <a:lnTo>
                    <a:pt x="383" y="14"/>
                  </a:lnTo>
                  <a:lnTo>
                    <a:pt x="372" y="14"/>
                  </a:lnTo>
                  <a:lnTo>
                    <a:pt x="360" y="16"/>
                  </a:lnTo>
                  <a:lnTo>
                    <a:pt x="360" y="17"/>
                  </a:lnTo>
                  <a:lnTo>
                    <a:pt x="360" y="20"/>
                  </a:lnTo>
                  <a:lnTo>
                    <a:pt x="364" y="20"/>
                  </a:lnTo>
                  <a:lnTo>
                    <a:pt x="367" y="20"/>
                  </a:lnTo>
                  <a:lnTo>
                    <a:pt x="386" y="16"/>
                  </a:lnTo>
                  <a:lnTo>
                    <a:pt x="406" y="13"/>
                  </a:lnTo>
                  <a:lnTo>
                    <a:pt x="426" y="12"/>
                  </a:lnTo>
                  <a:lnTo>
                    <a:pt x="444" y="13"/>
                  </a:lnTo>
                  <a:lnTo>
                    <a:pt x="444" y="14"/>
                  </a:lnTo>
                  <a:lnTo>
                    <a:pt x="446" y="16"/>
                  </a:lnTo>
                  <a:lnTo>
                    <a:pt x="444" y="19"/>
                  </a:lnTo>
                  <a:lnTo>
                    <a:pt x="442" y="22"/>
                  </a:lnTo>
                  <a:lnTo>
                    <a:pt x="432" y="22"/>
                  </a:lnTo>
                  <a:lnTo>
                    <a:pt x="422" y="23"/>
                  </a:lnTo>
                  <a:lnTo>
                    <a:pt x="412" y="24"/>
                  </a:lnTo>
                  <a:lnTo>
                    <a:pt x="403" y="27"/>
                  </a:lnTo>
                  <a:lnTo>
                    <a:pt x="394" y="30"/>
                  </a:lnTo>
                  <a:lnTo>
                    <a:pt x="387" y="34"/>
                  </a:lnTo>
                  <a:lnTo>
                    <a:pt x="380" y="37"/>
                  </a:lnTo>
                  <a:lnTo>
                    <a:pt x="374" y="42"/>
                  </a:lnTo>
                  <a:lnTo>
                    <a:pt x="376" y="46"/>
                  </a:lnTo>
                  <a:lnTo>
                    <a:pt x="376" y="50"/>
                  </a:lnTo>
                  <a:lnTo>
                    <a:pt x="383" y="53"/>
                  </a:lnTo>
                  <a:lnTo>
                    <a:pt x="389" y="54"/>
                  </a:lnTo>
                  <a:lnTo>
                    <a:pt x="389" y="56"/>
                  </a:lnTo>
                  <a:lnTo>
                    <a:pt x="387" y="57"/>
                  </a:lnTo>
                  <a:lnTo>
                    <a:pt x="376" y="57"/>
                  </a:lnTo>
                  <a:lnTo>
                    <a:pt x="364" y="59"/>
                  </a:lnTo>
                  <a:lnTo>
                    <a:pt x="364" y="60"/>
                  </a:lnTo>
                  <a:lnTo>
                    <a:pt x="364" y="63"/>
                  </a:lnTo>
                  <a:lnTo>
                    <a:pt x="370" y="63"/>
                  </a:lnTo>
                  <a:lnTo>
                    <a:pt x="374" y="64"/>
                  </a:lnTo>
                  <a:lnTo>
                    <a:pt x="376" y="67"/>
                  </a:lnTo>
                  <a:lnTo>
                    <a:pt x="376" y="72"/>
                  </a:lnTo>
                  <a:lnTo>
                    <a:pt x="376" y="72"/>
                  </a:lnTo>
                  <a:lnTo>
                    <a:pt x="376" y="73"/>
                  </a:lnTo>
                  <a:lnTo>
                    <a:pt x="382" y="73"/>
                  </a:lnTo>
                  <a:lnTo>
                    <a:pt x="386" y="73"/>
                  </a:lnTo>
                  <a:lnTo>
                    <a:pt x="386" y="76"/>
                  </a:lnTo>
                  <a:lnTo>
                    <a:pt x="384" y="79"/>
                  </a:lnTo>
                  <a:lnTo>
                    <a:pt x="376" y="79"/>
                  </a:lnTo>
                  <a:lnTo>
                    <a:pt x="367" y="79"/>
                  </a:lnTo>
                  <a:lnTo>
                    <a:pt x="367" y="83"/>
                  </a:lnTo>
                  <a:lnTo>
                    <a:pt x="367" y="87"/>
                  </a:lnTo>
                  <a:lnTo>
                    <a:pt x="359" y="89"/>
                  </a:lnTo>
                  <a:lnTo>
                    <a:pt x="353" y="90"/>
                  </a:lnTo>
                  <a:lnTo>
                    <a:pt x="347" y="93"/>
                  </a:lnTo>
                  <a:lnTo>
                    <a:pt x="340" y="96"/>
                  </a:lnTo>
                  <a:lnTo>
                    <a:pt x="342" y="102"/>
                  </a:lnTo>
                  <a:lnTo>
                    <a:pt x="343" y="107"/>
                  </a:lnTo>
                  <a:lnTo>
                    <a:pt x="337" y="107"/>
                  </a:lnTo>
                  <a:lnTo>
                    <a:pt x="332" y="107"/>
                  </a:lnTo>
                  <a:lnTo>
                    <a:pt x="336" y="109"/>
                  </a:lnTo>
                  <a:lnTo>
                    <a:pt x="337" y="110"/>
                  </a:lnTo>
                  <a:lnTo>
                    <a:pt x="339" y="113"/>
                  </a:lnTo>
                  <a:lnTo>
                    <a:pt x="340" y="119"/>
                  </a:lnTo>
                  <a:lnTo>
                    <a:pt x="339" y="120"/>
                  </a:lnTo>
                  <a:lnTo>
                    <a:pt x="339" y="121"/>
                  </a:lnTo>
                  <a:lnTo>
                    <a:pt x="322" y="117"/>
                  </a:lnTo>
                  <a:lnTo>
                    <a:pt x="307" y="113"/>
                  </a:lnTo>
                  <a:lnTo>
                    <a:pt x="309" y="116"/>
                  </a:lnTo>
                  <a:lnTo>
                    <a:pt x="310" y="119"/>
                  </a:lnTo>
                  <a:lnTo>
                    <a:pt x="303" y="119"/>
                  </a:lnTo>
                  <a:lnTo>
                    <a:pt x="297" y="119"/>
                  </a:lnTo>
                  <a:lnTo>
                    <a:pt x="297" y="121"/>
                  </a:lnTo>
                  <a:lnTo>
                    <a:pt x="297" y="124"/>
                  </a:lnTo>
                  <a:lnTo>
                    <a:pt x="313" y="124"/>
                  </a:lnTo>
                  <a:lnTo>
                    <a:pt x="327" y="124"/>
                  </a:lnTo>
                  <a:lnTo>
                    <a:pt x="329" y="127"/>
                  </a:lnTo>
                  <a:lnTo>
                    <a:pt x="329" y="131"/>
                  </a:lnTo>
                  <a:lnTo>
                    <a:pt x="317" y="136"/>
                  </a:lnTo>
                  <a:lnTo>
                    <a:pt x="306" y="140"/>
                  </a:lnTo>
                  <a:lnTo>
                    <a:pt x="294" y="143"/>
                  </a:lnTo>
                  <a:lnTo>
                    <a:pt x="285" y="147"/>
                  </a:lnTo>
                  <a:lnTo>
                    <a:pt x="263" y="149"/>
                  </a:lnTo>
                  <a:lnTo>
                    <a:pt x="243" y="150"/>
                  </a:lnTo>
                  <a:lnTo>
                    <a:pt x="232" y="161"/>
                  </a:lnTo>
                  <a:lnTo>
                    <a:pt x="219" y="171"/>
                  </a:lnTo>
                  <a:lnTo>
                    <a:pt x="207" y="174"/>
                  </a:lnTo>
                  <a:lnTo>
                    <a:pt x="192" y="177"/>
                  </a:lnTo>
                  <a:lnTo>
                    <a:pt x="176" y="179"/>
                  </a:lnTo>
                  <a:lnTo>
                    <a:pt x="163" y="181"/>
                  </a:lnTo>
                  <a:lnTo>
                    <a:pt x="162" y="190"/>
                  </a:lnTo>
                  <a:lnTo>
                    <a:pt x="160" y="197"/>
                  </a:lnTo>
                  <a:lnTo>
                    <a:pt x="149" y="204"/>
                  </a:lnTo>
                  <a:lnTo>
                    <a:pt x="139" y="210"/>
                  </a:lnTo>
                  <a:lnTo>
                    <a:pt x="137" y="216"/>
                  </a:lnTo>
                  <a:lnTo>
                    <a:pt x="136" y="221"/>
                  </a:lnTo>
                  <a:lnTo>
                    <a:pt x="125" y="230"/>
                  </a:lnTo>
                  <a:lnTo>
                    <a:pt x="112" y="239"/>
                  </a:lnTo>
                  <a:lnTo>
                    <a:pt x="105" y="233"/>
                  </a:lnTo>
                  <a:lnTo>
                    <a:pt x="95" y="229"/>
                  </a:lnTo>
                  <a:lnTo>
                    <a:pt x="87" y="230"/>
                  </a:lnTo>
                  <a:lnTo>
                    <a:pt x="80" y="230"/>
                  </a:lnTo>
                  <a:lnTo>
                    <a:pt x="75" y="213"/>
                  </a:lnTo>
                  <a:lnTo>
                    <a:pt x="67" y="196"/>
                  </a:lnTo>
                  <a:lnTo>
                    <a:pt x="72" y="191"/>
                  </a:lnTo>
                  <a:lnTo>
                    <a:pt x="76" y="187"/>
                  </a:lnTo>
                  <a:lnTo>
                    <a:pt x="73" y="187"/>
                  </a:lnTo>
                  <a:lnTo>
                    <a:pt x="70" y="187"/>
                  </a:lnTo>
                  <a:lnTo>
                    <a:pt x="69" y="189"/>
                  </a:lnTo>
                  <a:lnTo>
                    <a:pt x="66" y="190"/>
                  </a:lnTo>
                  <a:lnTo>
                    <a:pt x="70" y="170"/>
                  </a:lnTo>
                  <a:lnTo>
                    <a:pt x="76" y="149"/>
                  </a:lnTo>
                  <a:lnTo>
                    <a:pt x="76" y="149"/>
                  </a:lnTo>
                  <a:lnTo>
                    <a:pt x="77" y="149"/>
                  </a:lnTo>
                  <a:lnTo>
                    <a:pt x="82" y="150"/>
                  </a:lnTo>
                  <a:lnTo>
                    <a:pt x="86" y="151"/>
                  </a:lnTo>
                  <a:lnTo>
                    <a:pt x="89" y="151"/>
                  </a:lnTo>
                  <a:lnTo>
                    <a:pt x="93" y="150"/>
                  </a:lnTo>
                  <a:lnTo>
                    <a:pt x="90" y="147"/>
                  </a:lnTo>
                  <a:lnTo>
                    <a:pt x="89" y="144"/>
                  </a:lnTo>
                  <a:lnTo>
                    <a:pt x="99" y="139"/>
                  </a:lnTo>
                  <a:lnTo>
                    <a:pt x="107" y="133"/>
                  </a:lnTo>
                  <a:lnTo>
                    <a:pt x="106" y="121"/>
                  </a:lnTo>
                  <a:lnTo>
                    <a:pt x="103" y="110"/>
                  </a:lnTo>
                  <a:lnTo>
                    <a:pt x="96" y="110"/>
                  </a:lnTo>
                  <a:lnTo>
                    <a:pt x="90" y="109"/>
                  </a:lnTo>
                  <a:lnTo>
                    <a:pt x="86" y="107"/>
                  </a:lnTo>
                  <a:lnTo>
                    <a:pt x="83" y="103"/>
                  </a:lnTo>
                  <a:lnTo>
                    <a:pt x="86" y="99"/>
                  </a:lnTo>
                  <a:lnTo>
                    <a:pt x="89" y="94"/>
                  </a:lnTo>
                  <a:lnTo>
                    <a:pt x="90" y="89"/>
                  </a:lnTo>
                  <a:lnTo>
                    <a:pt x="92" y="82"/>
                  </a:lnTo>
                  <a:lnTo>
                    <a:pt x="83" y="76"/>
                  </a:lnTo>
                  <a:lnTo>
                    <a:pt x="77" y="67"/>
                  </a:lnTo>
                  <a:lnTo>
                    <a:pt x="60" y="66"/>
                  </a:lnTo>
                  <a:lnTo>
                    <a:pt x="45" y="66"/>
                  </a:lnTo>
                  <a:lnTo>
                    <a:pt x="29" y="64"/>
                  </a:lnTo>
                  <a:lnTo>
                    <a:pt x="12" y="64"/>
                  </a:lnTo>
                  <a:lnTo>
                    <a:pt x="12" y="62"/>
                  </a:lnTo>
                  <a:lnTo>
                    <a:pt x="12" y="59"/>
                  </a:lnTo>
                  <a:lnTo>
                    <a:pt x="13" y="57"/>
                  </a:lnTo>
                  <a:lnTo>
                    <a:pt x="15" y="56"/>
                  </a:lnTo>
                  <a:lnTo>
                    <a:pt x="28" y="56"/>
                  </a:lnTo>
                  <a:lnTo>
                    <a:pt x="39" y="57"/>
                  </a:lnTo>
                  <a:lnTo>
                    <a:pt x="39" y="56"/>
                  </a:lnTo>
                  <a:lnTo>
                    <a:pt x="39" y="56"/>
                  </a:lnTo>
                  <a:lnTo>
                    <a:pt x="38" y="53"/>
                  </a:lnTo>
                  <a:lnTo>
                    <a:pt x="36" y="50"/>
                  </a:lnTo>
                  <a:lnTo>
                    <a:pt x="25" y="52"/>
                  </a:lnTo>
                  <a:lnTo>
                    <a:pt x="15" y="52"/>
                  </a:lnTo>
                  <a:lnTo>
                    <a:pt x="10" y="52"/>
                  </a:lnTo>
                  <a:lnTo>
                    <a:pt x="6" y="50"/>
                  </a:lnTo>
                  <a:lnTo>
                    <a:pt x="3" y="49"/>
                  </a:lnTo>
                  <a:lnTo>
                    <a:pt x="0" y="46"/>
                  </a:lnTo>
                  <a:lnTo>
                    <a:pt x="2" y="44"/>
                  </a:lnTo>
                  <a:lnTo>
                    <a:pt x="5" y="42"/>
                  </a:lnTo>
                  <a:lnTo>
                    <a:pt x="15" y="39"/>
                  </a:lnTo>
                  <a:lnTo>
                    <a:pt x="23" y="37"/>
                  </a:lnTo>
                  <a:lnTo>
                    <a:pt x="32" y="36"/>
                  </a:lnTo>
                  <a:lnTo>
                    <a:pt x="42" y="36"/>
                  </a:lnTo>
                  <a:lnTo>
                    <a:pt x="59" y="36"/>
                  </a:lnTo>
                  <a:lnTo>
                    <a:pt x="76" y="36"/>
                  </a:lnTo>
                  <a:lnTo>
                    <a:pt x="72" y="30"/>
                  </a:lnTo>
                  <a:lnTo>
                    <a:pt x="67" y="24"/>
                  </a:lnTo>
                  <a:lnTo>
                    <a:pt x="87" y="23"/>
                  </a:lnTo>
                  <a:lnTo>
                    <a:pt x="106" y="22"/>
                  </a:lnTo>
                  <a:lnTo>
                    <a:pt x="123" y="17"/>
                  </a:lnTo>
                  <a:lnTo>
                    <a:pt x="140" y="12"/>
                  </a:lnTo>
                  <a:lnTo>
                    <a:pt x="153" y="13"/>
                  </a:lnTo>
                  <a:lnTo>
                    <a:pt x="166" y="14"/>
                  </a:lnTo>
                  <a:lnTo>
                    <a:pt x="180" y="14"/>
                  </a:lnTo>
                  <a:lnTo>
                    <a:pt x="193" y="13"/>
                  </a:lnTo>
                  <a:lnTo>
                    <a:pt x="220" y="10"/>
                  </a:lnTo>
                  <a:lnTo>
                    <a:pt x="249" y="6"/>
                  </a:lnTo>
                  <a:lnTo>
                    <a:pt x="267" y="4"/>
                  </a:lnTo>
                  <a:lnTo>
                    <a:pt x="293" y="4"/>
                  </a:lnTo>
                  <a:lnTo>
                    <a:pt x="306" y="3"/>
                  </a:lnTo>
                  <a:lnTo>
                    <a:pt x="317" y="3"/>
                  </a:lnTo>
                  <a:lnTo>
                    <a:pt x="326" y="2"/>
                  </a:lnTo>
                  <a:lnTo>
                    <a:pt x="3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9" name="Freeform 435"/>
            <p:cNvSpPr/>
            <p:nvPr/>
          </p:nvSpPr>
          <p:spPr bwMode="auto">
            <a:xfrm>
              <a:off x="3276" y="2315"/>
              <a:ext cx="234" cy="63"/>
            </a:xfrm>
            <a:custGeom>
              <a:avLst/>
              <a:gdLst>
                <a:gd name="T0" fmla="*/ 175 w 234"/>
                <a:gd name="T1" fmla="*/ 2 h 63"/>
                <a:gd name="T2" fmla="*/ 214 w 234"/>
                <a:gd name="T3" fmla="*/ 5 h 63"/>
                <a:gd name="T4" fmla="*/ 234 w 234"/>
                <a:gd name="T5" fmla="*/ 8 h 63"/>
                <a:gd name="T6" fmla="*/ 211 w 234"/>
                <a:gd name="T7" fmla="*/ 12 h 63"/>
                <a:gd name="T8" fmla="*/ 180 w 234"/>
                <a:gd name="T9" fmla="*/ 20 h 63"/>
                <a:gd name="T10" fmla="*/ 145 w 234"/>
                <a:gd name="T11" fmla="*/ 28 h 63"/>
                <a:gd name="T12" fmla="*/ 114 w 234"/>
                <a:gd name="T13" fmla="*/ 30 h 63"/>
                <a:gd name="T14" fmla="*/ 100 w 234"/>
                <a:gd name="T15" fmla="*/ 33 h 63"/>
                <a:gd name="T16" fmla="*/ 104 w 234"/>
                <a:gd name="T17" fmla="*/ 35 h 63"/>
                <a:gd name="T18" fmla="*/ 108 w 234"/>
                <a:gd name="T19" fmla="*/ 39 h 63"/>
                <a:gd name="T20" fmla="*/ 107 w 234"/>
                <a:gd name="T21" fmla="*/ 42 h 63"/>
                <a:gd name="T22" fmla="*/ 93 w 234"/>
                <a:gd name="T23" fmla="*/ 45 h 63"/>
                <a:gd name="T24" fmla="*/ 71 w 234"/>
                <a:gd name="T25" fmla="*/ 56 h 63"/>
                <a:gd name="T26" fmla="*/ 53 w 234"/>
                <a:gd name="T27" fmla="*/ 63 h 63"/>
                <a:gd name="T28" fmla="*/ 13 w 234"/>
                <a:gd name="T29" fmla="*/ 59 h 63"/>
                <a:gd name="T30" fmla="*/ 0 w 234"/>
                <a:gd name="T31" fmla="*/ 56 h 63"/>
                <a:gd name="T32" fmla="*/ 0 w 234"/>
                <a:gd name="T33" fmla="*/ 53 h 63"/>
                <a:gd name="T34" fmla="*/ 11 w 234"/>
                <a:gd name="T35" fmla="*/ 53 h 63"/>
                <a:gd name="T36" fmla="*/ 30 w 234"/>
                <a:gd name="T37" fmla="*/ 50 h 63"/>
                <a:gd name="T38" fmla="*/ 38 w 234"/>
                <a:gd name="T39" fmla="*/ 46 h 63"/>
                <a:gd name="T40" fmla="*/ 40 w 234"/>
                <a:gd name="T41" fmla="*/ 43 h 63"/>
                <a:gd name="T42" fmla="*/ 47 w 234"/>
                <a:gd name="T43" fmla="*/ 40 h 63"/>
                <a:gd name="T44" fmla="*/ 51 w 234"/>
                <a:gd name="T45" fmla="*/ 38 h 63"/>
                <a:gd name="T46" fmla="*/ 53 w 234"/>
                <a:gd name="T47" fmla="*/ 38 h 63"/>
                <a:gd name="T48" fmla="*/ 61 w 234"/>
                <a:gd name="T49" fmla="*/ 38 h 63"/>
                <a:gd name="T50" fmla="*/ 60 w 234"/>
                <a:gd name="T51" fmla="*/ 33 h 63"/>
                <a:gd name="T52" fmla="*/ 57 w 234"/>
                <a:gd name="T53" fmla="*/ 26 h 63"/>
                <a:gd name="T54" fmla="*/ 73 w 234"/>
                <a:gd name="T55" fmla="*/ 26 h 63"/>
                <a:gd name="T56" fmla="*/ 88 w 234"/>
                <a:gd name="T57" fmla="*/ 26 h 63"/>
                <a:gd name="T58" fmla="*/ 98 w 234"/>
                <a:gd name="T59" fmla="*/ 22 h 63"/>
                <a:gd name="T60" fmla="*/ 110 w 234"/>
                <a:gd name="T61" fmla="*/ 20 h 63"/>
                <a:gd name="T62" fmla="*/ 120 w 234"/>
                <a:gd name="T63" fmla="*/ 18 h 63"/>
                <a:gd name="T64" fmla="*/ 107 w 234"/>
                <a:gd name="T65" fmla="*/ 18 h 63"/>
                <a:gd name="T66" fmla="*/ 80 w 234"/>
                <a:gd name="T67" fmla="*/ 16 h 63"/>
                <a:gd name="T68" fmla="*/ 64 w 234"/>
                <a:gd name="T69" fmla="*/ 13 h 63"/>
                <a:gd name="T70" fmla="*/ 57 w 234"/>
                <a:gd name="T71" fmla="*/ 9 h 63"/>
                <a:gd name="T72" fmla="*/ 83 w 234"/>
                <a:gd name="T73" fmla="*/ 6 h 63"/>
                <a:gd name="T74" fmla="*/ 123 w 234"/>
                <a:gd name="T75" fmla="*/ 6 h 63"/>
                <a:gd name="T76" fmla="*/ 145 w 234"/>
                <a:gd name="T77" fmla="*/ 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34" h="63">
                  <a:moveTo>
                    <a:pt x="155" y="0"/>
                  </a:moveTo>
                  <a:lnTo>
                    <a:pt x="175" y="2"/>
                  </a:lnTo>
                  <a:lnTo>
                    <a:pt x="194" y="3"/>
                  </a:lnTo>
                  <a:lnTo>
                    <a:pt x="214" y="5"/>
                  </a:lnTo>
                  <a:lnTo>
                    <a:pt x="234" y="6"/>
                  </a:lnTo>
                  <a:lnTo>
                    <a:pt x="234" y="8"/>
                  </a:lnTo>
                  <a:lnTo>
                    <a:pt x="232" y="9"/>
                  </a:lnTo>
                  <a:lnTo>
                    <a:pt x="211" y="12"/>
                  </a:lnTo>
                  <a:lnTo>
                    <a:pt x="194" y="16"/>
                  </a:lnTo>
                  <a:lnTo>
                    <a:pt x="180" y="20"/>
                  </a:lnTo>
                  <a:lnTo>
                    <a:pt x="161" y="26"/>
                  </a:lnTo>
                  <a:lnTo>
                    <a:pt x="145" y="28"/>
                  </a:lnTo>
                  <a:lnTo>
                    <a:pt x="130" y="29"/>
                  </a:lnTo>
                  <a:lnTo>
                    <a:pt x="114" y="30"/>
                  </a:lnTo>
                  <a:lnTo>
                    <a:pt x="100" y="32"/>
                  </a:lnTo>
                  <a:lnTo>
                    <a:pt x="100" y="33"/>
                  </a:lnTo>
                  <a:lnTo>
                    <a:pt x="100" y="33"/>
                  </a:lnTo>
                  <a:lnTo>
                    <a:pt x="104" y="35"/>
                  </a:lnTo>
                  <a:lnTo>
                    <a:pt x="108" y="35"/>
                  </a:lnTo>
                  <a:lnTo>
                    <a:pt x="108" y="39"/>
                  </a:lnTo>
                  <a:lnTo>
                    <a:pt x="108" y="42"/>
                  </a:lnTo>
                  <a:lnTo>
                    <a:pt x="107" y="42"/>
                  </a:lnTo>
                  <a:lnTo>
                    <a:pt x="105" y="42"/>
                  </a:lnTo>
                  <a:lnTo>
                    <a:pt x="93" y="45"/>
                  </a:lnTo>
                  <a:lnTo>
                    <a:pt x="78" y="48"/>
                  </a:lnTo>
                  <a:lnTo>
                    <a:pt x="71" y="56"/>
                  </a:lnTo>
                  <a:lnTo>
                    <a:pt x="63" y="63"/>
                  </a:lnTo>
                  <a:lnTo>
                    <a:pt x="53" y="63"/>
                  </a:lnTo>
                  <a:lnTo>
                    <a:pt x="33" y="60"/>
                  </a:lnTo>
                  <a:lnTo>
                    <a:pt x="13" y="59"/>
                  </a:lnTo>
                  <a:lnTo>
                    <a:pt x="1" y="58"/>
                  </a:lnTo>
                  <a:lnTo>
                    <a:pt x="0" y="56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11" y="53"/>
                  </a:lnTo>
                  <a:lnTo>
                    <a:pt x="24" y="52"/>
                  </a:lnTo>
                  <a:lnTo>
                    <a:pt x="30" y="50"/>
                  </a:lnTo>
                  <a:lnTo>
                    <a:pt x="35" y="49"/>
                  </a:lnTo>
                  <a:lnTo>
                    <a:pt x="38" y="46"/>
                  </a:lnTo>
                  <a:lnTo>
                    <a:pt x="40" y="43"/>
                  </a:lnTo>
                  <a:lnTo>
                    <a:pt x="40" y="43"/>
                  </a:lnTo>
                  <a:lnTo>
                    <a:pt x="40" y="42"/>
                  </a:lnTo>
                  <a:lnTo>
                    <a:pt x="47" y="40"/>
                  </a:lnTo>
                  <a:lnTo>
                    <a:pt x="55" y="39"/>
                  </a:lnTo>
                  <a:lnTo>
                    <a:pt x="51" y="38"/>
                  </a:lnTo>
                  <a:lnTo>
                    <a:pt x="47" y="36"/>
                  </a:lnTo>
                  <a:lnTo>
                    <a:pt x="53" y="38"/>
                  </a:lnTo>
                  <a:lnTo>
                    <a:pt x="57" y="38"/>
                  </a:lnTo>
                  <a:lnTo>
                    <a:pt x="61" y="38"/>
                  </a:lnTo>
                  <a:lnTo>
                    <a:pt x="64" y="36"/>
                  </a:lnTo>
                  <a:lnTo>
                    <a:pt x="60" y="33"/>
                  </a:lnTo>
                  <a:lnTo>
                    <a:pt x="57" y="29"/>
                  </a:lnTo>
                  <a:lnTo>
                    <a:pt x="57" y="26"/>
                  </a:lnTo>
                  <a:lnTo>
                    <a:pt x="58" y="23"/>
                  </a:lnTo>
                  <a:lnTo>
                    <a:pt x="73" y="26"/>
                  </a:lnTo>
                  <a:lnTo>
                    <a:pt x="85" y="30"/>
                  </a:lnTo>
                  <a:lnTo>
                    <a:pt x="88" y="26"/>
                  </a:lnTo>
                  <a:lnTo>
                    <a:pt x="93" y="25"/>
                  </a:lnTo>
                  <a:lnTo>
                    <a:pt x="98" y="22"/>
                  </a:lnTo>
                  <a:lnTo>
                    <a:pt x="104" y="22"/>
                  </a:lnTo>
                  <a:lnTo>
                    <a:pt x="110" y="20"/>
                  </a:lnTo>
                  <a:lnTo>
                    <a:pt x="115" y="19"/>
                  </a:lnTo>
                  <a:lnTo>
                    <a:pt x="120" y="18"/>
                  </a:lnTo>
                  <a:lnTo>
                    <a:pt x="124" y="15"/>
                  </a:lnTo>
                  <a:lnTo>
                    <a:pt x="107" y="18"/>
                  </a:lnTo>
                  <a:lnTo>
                    <a:pt x="90" y="18"/>
                  </a:lnTo>
                  <a:lnTo>
                    <a:pt x="80" y="16"/>
                  </a:lnTo>
                  <a:lnTo>
                    <a:pt x="73" y="15"/>
                  </a:lnTo>
                  <a:lnTo>
                    <a:pt x="64" y="13"/>
                  </a:lnTo>
                  <a:lnTo>
                    <a:pt x="57" y="10"/>
                  </a:lnTo>
                  <a:lnTo>
                    <a:pt x="57" y="9"/>
                  </a:lnTo>
                  <a:lnTo>
                    <a:pt x="58" y="8"/>
                  </a:lnTo>
                  <a:lnTo>
                    <a:pt x="83" y="6"/>
                  </a:lnTo>
                  <a:lnTo>
                    <a:pt x="110" y="6"/>
                  </a:lnTo>
                  <a:lnTo>
                    <a:pt x="123" y="6"/>
                  </a:lnTo>
                  <a:lnTo>
                    <a:pt x="134" y="6"/>
                  </a:lnTo>
                  <a:lnTo>
                    <a:pt x="145" y="3"/>
                  </a:lnTo>
                  <a:lnTo>
                    <a:pt x="15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0" name="Freeform 436"/>
            <p:cNvSpPr/>
            <p:nvPr/>
          </p:nvSpPr>
          <p:spPr bwMode="auto">
            <a:xfrm>
              <a:off x="4565" y="2328"/>
              <a:ext cx="64" cy="23"/>
            </a:xfrm>
            <a:custGeom>
              <a:avLst/>
              <a:gdLst>
                <a:gd name="T0" fmla="*/ 0 w 64"/>
                <a:gd name="T1" fmla="*/ 12 h 23"/>
                <a:gd name="T2" fmla="*/ 0 w 64"/>
                <a:gd name="T3" fmla="*/ 6 h 23"/>
                <a:gd name="T4" fmla="*/ 0 w 64"/>
                <a:gd name="T5" fmla="*/ 0 h 23"/>
                <a:gd name="T6" fmla="*/ 16 w 64"/>
                <a:gd name="T7" fmla="*/ 0 h 23"/>
                <a:gd name="T8" fmla="*/ 34 w 64"/>
                <a:gd name="T9" fmla="*/ 2 h 23"/>
                <a:gd name="T10" fmla="*/ 49 w 64"/>
                <a:gd name="T11" fmla="*/ 10 h 23"/>
                <a:gd name="T12" fmla="*/ 64 w 64"/>
                <a:gd name="T13" fmla="*/ 17 h 23"/>
                <a:gd name="T14" fmla="*/ 64 w 64"/>
                <a:gd name="T15" fmla="*/ 20 h 23"/>
                <a:gd name="T16" fmla="*/ 64 w 64"/>
                <a:gd name="T17" fmla="*/ 23 h 23"/>
                <a:gd name="T18" fmla="*/ 61 w 64"/>
                <a:gd name="T19" fmla="*/ 23 h 23"/>
                <a:gd name="T20" fmla="*/ 57 w 64"/>
                <a:gd name="T21" fmla="*/ 23 h 23"/>
                <a:gd name="T22" fmla="*/ 44 w 64"/>
                <a:gd name="T23" fmla="*/ 20 h 23"/>
                <a:gd name="T24" fmla="*/ 29 w 64"/>
                <a:gd name="T25" fmla="*/ 16 h 23"/>
                <a:gd name="T26" fmla="*/ 11 w 64"/>
                <a:gd name="T27" fmla="*/ 13 h 23"/>
                <a:gd name="T28" fmla="*/ 0 w 64"/>
                <a:gd name="T29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23">
                  <a:moveTo>
                    <a:pt x="0" y="12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16" y="0"/>
                  </a:lnTo>
                  <a:lnTo>
                    <a:pt x="34" y="2"/>
                  </a:lnTo>
                  <a:lnTo>
                    <a:pt x="49" y="10"/>
                  </a:lnTo>
                  <a:lnTo>
                    <a:pt x="64" y="17"/>
                  </a:lnTo>
                  <a:lnTo>
                    <a:pt x="64" y="20"/>
                  </a:lnTo>
                  <a:lnTo>
                    <a:pt x="64" y="23"/>
                  </a:lnTo>
                  <a:lnTo>
                    <a:pt x="61" y="23"/>
                  </a:lnTo>
                  <a:lnTo>
                    <a:pt x="57" y="23"/>
                  </a:lnTo>
                  <a:lnTo>
                    <a:pt x="44" y="20"/>
                  </a:lnTo>
                  <a:lnTo>
                    <a:pt x="29" y="16"/>
                  </a:lnTo>
                  <a:lnTo>
                    <a:pt x="11" y="13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1" name="Freeform 437"/>
            <p:cNvSpPr/>
            <p:nvPr/>
          </p:nvSpPr>
          <p:spPr bwMode="auto">
            <a:xfrm>
              <a:off x="3250" y="2330"/>
              <a:ext cx="70" cy="27"/>
            </a:xfrm>
            <a:custGeom>
              <a:avLst/>
              <a:gdLst>
                <a:gd name="T0" fmla="*/ 33 w 70"/>
                <a:gd name="T1" fmla="*/ 0 h 27"/>
                <a:gd name="T2" fmla="*/ 39 w 70"/>
                <a:gd name="T3" fmla="*/ 0 h 27"/>
                <a:gd name="T4" fmla="*/ 46 w 70"/>
                <a:gd name="T5" fmla="*/ 1 h 27"/>
                <a:gd name="T6" fmla="*/ 51 w 70"/>
                <a:gd name="T7" fmla="*/ 3 h 27"/>
                <a:gd name="T8" fmla="*/ 56 w 70"/>
                <a:gd name="T9" fmla="*/ 5 h 27"/>
                <a:gd name="T10" fmla="*/ 61 w 70"/>
                <a:gd name="T11" fmla="*/ 8 h 27"/>
                <a:gd name="T12" fmla="*/ 64 w 70"/>
                <a:gd name="T13" fmla="*/ 11 h 27"/>
                <a:gd name="T14" fmla="*/ 67 w 70"/>
                <a:gd name="T15" fmla="*/ 15 h 27"/>
                <a:gd name="T16" fmla="*/ 70 w 70"/>
                <a:gd name="T17" fmla="*/ 20 h 27"/>
                <a:gd name="T18" fmla="*/ 69 w 70"/>
                <a:gd name="T19" fmla="*/ 20 h 27"/>
                <a:gd name="T20" fmla="*/ 67 w 70"/>
                <a:gd name="T21" fmla="*/ 20 h 27"/>
                <a:gd name="T22" fmla="*/ 56 w 70"/>
                <a:gd name="T23" fmla="*/ 24 h 27"/>
                <a:gd name="T24" fmla="*/ 43 w 70"/>
                <a:gd name="T25" fmla="*/ 25 h 27"/>
                <a:gd name="T26" fmla="*/ 31 w 70"/>
                <a:gd name="T27" fmla="*/ 27 h 27"/>
                <a:gd name="T28" fmla="*/ 24 w 70"/>
                <a:gd name="T29" fmla="*/ 27 h 27"/>
                <a:gd name="T30" fmla="*/ 17 w 70"/>
                <a:gd name="T31" fmla="*/ 25 h 27"/>
                <a:gd name="T32" fmla="*/ 10 w 70"/>
                <a:gd name="T33" fmla="*/ 21 h 27"/>
                <a:gd name="T34" fmla="*/ 4 w 70"/>
                <a:gd name="T35" fmla="*/ 17 h 27"/>
                <a:gd name="T36" fmla="*/ 0 w 70"/>
                <a:gd name="T37" fmla="*/ 11 h 27"/>
                <a:gd name="T38" fmla="*/ 9 w 70"/>
                <a:gd name="T39" fmla="*/ 11 h 27"/>
                <a:gd name="T40" fmla="*/ 17 w 70"/>
                <a:gd name="T41" fmla="*/ 8 h 27"/>
                <a:gd name="T42" fmla="*/ 26 w 70"/>
                <a:gd name="T43" fmla="*/ 4 h 27"/>
                <a:gd name="T44" fmla="*/ 33 w 70"/>
                <a:gd name="T4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0" h="27">
                  <a:moveTo>
                    <a:pt x="33" y="0"/>
                  </a:moveTo>
                  <a:lnTo>
                    <a:pt x="39" y="0"/>
                  </a:lnTo>
                  <a:lnTo>
                    <a:pt x="46" y="1"/>
                  </a:lnTo>
                  <a:lnTo>
                    <a:pt x="51" y="3"/>
                  </a:lnTo>
                  <a:lnTo>
                    <a:pt x="56" y="5"/>
                  </a:lnTo>
                  <a:lnTo>
                    <a:pt x="61" y="8"/>
                  </a:lnTo>
                  <a:lnTo>
                    <a:pt x="64" y="11"/>
                  </a:lnTo>
                  <a:lnTo>
                    <a:pt x="67" y="15"/>
                  </a:lnTo>
                  <a:lnTo>
                    <a:pt x="70" y="20"/>
                  </a:lnTo>
                  <a:lnTo>
                    <a:pt x="69" y="20"/>
                  </a:lnTo>
                  <a:lnTo>
                    <a:pt x="67" y="20"/>
                  </a:lnTo>
                  <a:lnTo>
                    <a:pt x="56" y="24"/>
                  </a:lnTo>
                  <a:lnTo>
                    <a:pt x="43" y="25"/>
                  </a:lnTo>
                  <a:lnTo>
                    <a:pt x="31" y="27"/>
                  </a:lnTo>
                  <a:lnTo>
                    <a:pt x="24" y="27"/>
                  </a:lnTo>
                  <a:lnTo>
                    <a:pt x="17" y="25"/>
                  </a:lnTo>
                  <a:lnTo>
                    <a:pt x="10" y="21"/>
                  </a:lnTo>
                  <a:lnTo>
                    <a:pt x="4" y="17"/>
                  </a:lnTo>
                  <a:lnTo>
                    <a:pt x="0" y="11"/>
                  </a:lnTo>
                  <a:lnTo>
                    <a:pt x="9" y="11"/>
                  </a:lnTo>
                  <a:lnTo>
                    <a:pt x="17" y="8"/>
                  </a:lnTo>
                  <a:lnTo>
                    <a:pt x="26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2" name="Freeform 438"/>
            <p:cNvSpPr/>
            <p:nvPr/>
          </p:nvSpPr>
          <p:spPr bwMode="auto">
            <a:xfrm>
              <a:off x="4062" y="2338"/>
              <a:ext cx="3" cy="1"/>
            </a:xfrm>
            <a:custGeom>
              <a:avLst/>
              <a:gdLst>
                <a:gd name="T0" fmla="*/ 0 w 3"/>
                <a:gd name="T1" fmla="*/ 2 w 3"/>
                <a:gd name="T2" fmla="*/ 3 w 3"/>
                <a:gd name="T3" fmla="*/ 2 w 3"/>
                <a:gd name="T4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2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3" name="Freeform 439"/>
            <p:cNvSpPr/>
            <p:nvPr/>
          </p:nvSpPr>
          <p:spPr bwMode="auto">
            <a:xfrm>
              <a:off x="4070" y="2338"/>
              <a:ext cx="48" cy="12"/>
            </a:xfrm>
            <a:custGeom>
              <a:avLst/>
              <a:gdLst>
                <a:gd name="T0" fmla="*/ 0 w 48"/>
                <a:gd name="T1" fmla="*/ 0 h 12"/>
                <a:gd name="T2" fmla="*/ 11 w 48"/>
                <a:gd name="T3" fmla="*/ 0 h 12"/>
                <a:gd name="T4" fmla="*/ 24 w 48"/>
                <a:gd name="T5" fmla="*/ 2 h 12"/>
                <a:gd name="T6" fmla="*/ 35 w 48"/>
                <a:gd name="T7" fmla="*/ 2 h 12"/>
                <a:gd name="T8" fmla="*/ 48 w 48"/>
                <a:gd name="T9" fmla="*/ 2 h 12"/>
                <a:gd name="T10" fmla="*/ 48 w 48"/>
                <a:gd name="T11" fmla="*/ 3 h 12"/>
                <a:gd name="T12" fmla="*/ 48 w 48"/>
                <a:gd name="T13" fmla="*/ 3 h 12"/>
                <a:gd name="T14" fmla="*/ 48 w 48"/>
                <a:gd name="T15" fmla="*/ 5 h 12"/>
                <a:gd name="T16" fmla="*/ 48 w 48"/>
                <a:gd name="T17" fmla="*/ 6 h 12"/>
                <a:gd name="T18" fmla="*/ 40 w 48"/>
                <a:gd name="T19" fmla="*/ 9 h 12"/>
                <a:gd name="T20" fmla="*/ 30 w 48"/>
                <a:gd name="T21" fmla="*/ 12 h 12"/>
                <a:gd name="T22" fmla="*/ 20 w 48"/>
                <a:gd name="T23" fmla="*/ 12 h 12"/>
                <a:gd name="T24" fmla="*/ 8 w 48"/>
                <a:gd name="T25" fmla="*/ 10 h 12"/>
                <a:gd name="T26" fmla="*/ 4 w 48"/>
                <a:gd name="T27" fmla="*/ 6 h 12"/>
                <a:gd name="T28" fmla="*/ 0 w 48"/>
                <a:gd name="T2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12">
                  <a:moveTo>
                    <a:pt x="0" y="0"/>
                  </a:moveTo>
                  <a:lnTo>
                    <a:pt x="11" y="0"/>
                  </a:lnTo>
                  <a:lnTo>
                    <a:pt x="24" y="2"/>
                  </a:lnTo>
                  <a:lnTo>
                    <a:pt x="35" y="2"/>
                  </a:lnTo>
                  <a:lnTo>
                    <a:pt x="48" y="2"/>
                  </a:lnTo>
                  <a:lnTo>
                    <a:pt x="48" y="3"/>
                  </a:lnTo>
                  <a:lnTo>
                    <a:pt x="48" y="3"/>
                  </a:lnTo>
                  <a:lnTo>
                    <a:pt x="48" y="5"/>
                  </a:lnTo>
                  <a:lnTo>
                    <a:pt x="48" y="6"/>
                  </a:lnTo>
                  <a:lnTo>
                    <a:pt x="40" y="9"/>
                  </a:lnTo>
                  <a:lnTo>
                    <a:pt x="30" y="12"/>
                  </a:lnTo>
                  <a:lnTo>
                    <a:pt x="20" y="12"/>
                  </a:lnTo>
                  <a:lnTo>
                    <a:pt x="8" y="10"/>
                  </a:lnTo>
                  <a:lnTo>
                    <a:pt x="4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4" name="Freeform 440"/>
            <p:cNvSpPr/>
            <p:nvPr/>
          </p:nvSpPr>
          <p:spPr bwMode="auto">
            <a:xfrm>
              <a:off x="3177" y="2344"/>
              <a:ext cx="36" cy="14"/>
            </a:xfrm>
            <a:custGeom>
              <a:avLst/>
              <a:gdLst>
                <a:gd name="T0" fmla="*/ 19 w 36"/>
                <a:gd name="T1" fmla="*/ 0 h 14"/>
                <a:gd name="T2" fmla="*/ 27 w 36"/>
                <a:gd name="T3" fmla="*/ 3 h 14"/>
                <a:gd name="T4" fmla="*/ 36 w 36"/>
                <a:gd name="T5" fmla="*/ 4 h 14"/>
                <a:gd name="T6" fmla="*/ 36 w 36"/>
                <a:gd name="T7" fmla="*/ 6 h 14"/>
                <a:gd name="T8" fmla="*/ 36 w 36"/>
                <a:gd name="T9" fmla="*/ 6 h 14"/>
                <a:gd name="T10" fmla="*/ 34 w 36"/>
                <a:gd name="T11" fmla="*/ 9 h 14"/>
                <a:gd name="T12" fmla="*/ 34 w 36"/>
                <a:gd name="T13" fmla="*/ 11 h 14"/>
                <a:gd name="T14" fmla="*/ 30 w 36"/>
                <a:gd name="T15" fmla="*/ 13 h 14"/>
                <a:gd name="T16" fmla="*/ 26 w 36"/>
                <a:gd name="T17" fmla="*/ 14 h 14"/>
                <a:gd name="T18" fmla="*/ 13 w 36"/>
                <a:gd name="T19" fmla="*/ 11 h 14"/>
                <a:gd name="T20" fmla="*/ 0 w 36"/>
                <a:gd name="T21" fmla="*/ 9 h 14"/>
                <a:gd name="T22" fmla="*/ 9 w 36"/>
                <a:gd name="T23" fmla="*/ 4 h 14"/>
                <a:gd name="T24" fmla="*/ 19 w 36"/>
                <a:gd name="T2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14">
                  <a:moveTo>
                    <a:pt x="19" y="0"/>
                  </a:moveTo>
                  <a:lnTo>
                    <a:pt x="27" y="3"/>
                  </a:lnTo>
                  <a:lnTo>
                    <a:pt x="36" y="4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4" y="9"/>
                  </a:lnTo>
                  <a:lnTo>
                    <a:pt x="34" y="11"/>
                  </a:lnTo>
                  <a:lnTo>
                    <a:pt x="30" y="13"/>
                  </a:lnTo>
                  <a:lnTo>
                    <a:pt x="26" y="14"/>
                  </a:lnTo>
                  <a:lnTo>
                    <a:pt x="13" y="11"/>
                  </a:lnTo>
                  <a:lnTo>
                    <a:pt x="0" y="9"/>
                  </a:lnTo>
                  <a:lnTo>
                    <a:pt x="9" y="4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5" name="Freeform 441"/>
            <p:cNvSpPr/>
            <p:nvPr/>
          </p:nvSpPr>
          <p:spPr bwMode="auto">
            <a:xfrm>
              <a:off x="4005" y="2344"/>
              <a:ext cx="63" cy="31"/>
            </a:xfrm>
            <a:custGeom>
              <a:avLst/>
              <a:gdLst>
                <a:gd name="T0" fmla="*/ 0 w 63"/>
                <a:gd name="T1" fmla="*/ 0 h 31"/>
                <a:gd name="T2" fmla="*/ 13 w 63"/>
                <a:gd name="T3" fmla="*/ 1 h 31"/>
                <a:gd name="T4" fmla="*/ 30 w 63"/>
                <a:gd name="T5" fmla="*/ 1 h 31"/>
                <a:gd name="T6" fmla="*/ 47 w 63"/>
                <a:gd name="T7" fmla="*/ 3 h 31"/>
                <a:gd name="T8" fmla="*/ 59 w 63"/>
                <a:gd name="T9" fmla="*/ 4 h 31"/>
                <a:gd name="T10" fmla="*/ 60 w 63"/>
                <a:gd name="T11" fmla="*/ 6 h 31"/>
                <a:gd name="T12" fmla="*/ 63 w 63"/>
                <a:gd name="T13" fmla="*/ 7 h 31"/>
                <a:gd name="T14" fmla="*/ 63 w 63"/>
                <a:gd name="T15" fmla="*/ 9 h 31"/>
                <a:gd name="T16" fmla="*/ 63 w 63"/>
                <a:gd name="T17" fmla="*/ 10 h 31"/>
                <a:gd name="T18" fmla="*/ 52 w 63"/>
                <a:gd name="T19" fmla="*/ 21 h 31"/>
                <a:gd name="T20" fmla="*/ 40 w 63"/>
                <a:gd name="T21" fmla="*/ 31 h 31"/>
                <a:gd name="T22" fmla="*/ 36 w 63"/>
                <a:gd name="T23" fmla="*/ 30 h 31"/>
                <a:gd name="T24" fmla="*/ 32 w 63"/>
                <a:gd name="T25" fmla="*/ 30 h 31"/>
                <a:gd name="T26" fmla="*/ 25 w 63"/>
                <a:gd name="T27" fmla="*/ 24 h 31"/>
                <a:gd name="T28" fmla="*/ 15 w 63"/>
                <a:gd name="T29" fmla="*/ 17 h 31"/>
                <a:gd name="T30" fmla="*/ 5 w 63"/>
                <a:gd name="T31" fmla="*/ 7 h 31"/>
                <a:gd name="T32" fmla="*/ 0 w 63"/>
                <a:gd name="T3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3" h="31">
                  <a:moveTo>
                    <a:pt x="0" y="0"/>
                  </a:moveTo>
                  <a:lnTo>
                    <a:pt x="13" y="1"/>
                  </a:lnTo>
                  <a:lnTo>
                    <a:pt x="30" y="1"/>
                  </a:lnTo>
                  <a:lnTo>
                    <a:pt x="47" y="3"/>
                  </a:lnTo>
                  <a:lnTo>
                    <a:pt x="59" y="4"/>
                  </a:lnTo>
                  <a:lnTo>
                    <a:pt x="60" y="6"/>
                  </a:lnTo>
                  <a:lnTo>
                    <a:pt x="63" y="7"/>
                  </a:lnTo>
                  <a:lnTo>
                    <a:pt x="63" y="9"/>
                  </a:lnTo>
                  <a:lnTo>
                    <a:pt x="63" y="10"/>
                  </a:lnTo>
                  <a:lnTo>
                    <a:pt x="52" y="21"/>
                  </a:lnTo>
                  <a:lnTo>
                    <a:pt x="40" y="31"/>
                  </a:lnTo>
                  <a:lnTo>
                    <a:pt x="36" y="30"/>
                  </a:lnTo>
                  <a:lnTo>
                    <a:pt x="32" y="30"/>
                  </a:lnTo>
                  <a:lnTo>
                    <a:pt x="25" y="24"/>
                  </a:lnTo>
                  <a:lnTo>
                    <a:pt x="15" y="17"/>
                  </a:lnTo>
                  <a:lnTo>
                    <a:pt x="5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6" name="Freeform 442"/>
            <p:cNvSpPr/>
            <p:nvPr/>
          </p:nvSpPr>
          <p:spPr bwMode="auto">
            <a:xfrm>
              <a:off x="3224" y="2347"/>
              <a:ext cx="20" cy="16"/>
            </a:xfrm>
            <a:custGeom>
              <a:avLst/>
              <a:gdLst>
                <a:gd name="T0" fmla="*/ 6 w 20"/>
                <a:gd name="T1" fmla="*/ 0 h 16"/>
                <a:gd name="T2" fmla="*/ 7 w 20"/>
                <a:gd name="T3" fmla="*/ 0 h 16"/>
                <a:gd name="T4" fmla="*/ 10 w 20"/>
                <a:gd name="T5" fmla="*/ 0 h 16"/>
                <a:gd name="T6" fmla="*/ 16 w 20"/>
                <a:gd name="T7" fmla="*/ 7 h 16"/>
                <a:gd name="T8" fmla="*/ 20 w 20"/>
                <a:gd name="T9" fmla="*/ 13 h 16"/>
                <a:gd name="T10" fmla="*/ 20 w 20"/>
                <a:gd name="T11" fmla="*/ 14 h 16"/>
                <a:gd name="T12" fmla="*/ 19 w 20"/>
                <a:gd name="T13" fmla="*/ 16 h 16"/>
                <a:gd name="T14" fmla="*/ 12 w 20"/>
                <a:gd name="T15" fmla="*/ 16 h 16"/>
                <a:gd name="T16" fmla="*/ 6 w 20"/>
                <a:gd name="T17" fmla="*/ 14 h 16"/>
                <a:gd name="T18" fmla="*/ 2 w 20"/>
                <a:gd name="T19" fmla="*/ 11 h 16"/>
                <a:gd name="T20" fmla="*/ 0 w 20"/>
                <a:gd name="T21" fmla="*/ 4 h 16"/>
                <a:gd name="T22" fmla="*/ 3 w 20"/>
                <a:gd name="T23" fmla="*/ 3 h 16"/>
                <a:gd name="T24" fmla="*/ 6 w 20"/>
                <a:gd name="T2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16">
                  <a:moveTo>
                    <a:pt x="6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7"/>
                  </a:lnTo>
                  <a:lnTo>
                    <a:pt x="20" y="13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2" y="16"/>
                  </a:lnTo>
                  <a:lnTo>
                    <a:pt x="6" y="14"/>
                  </a:lnTo>
                  <a:lnTo>
                    <a:pt x="2" y="11"/>
                  </a:lnTo>
                  <a:lnTo>
                    <a:pt x="0" y="4"/>
                  </a:lnTo>
                  <a:lnTo>
                    <a:pt x="3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7" name="Freeform 443"/>
            <p:cNvSpPr/>
            <p:nvPr/>
          </p:nvSpPr>
          <p:spPr bwMode="auto">
            <a:xfrm>
              <a:off x="3104" y="2350"/>
              <a:ext cx="36" cy="17"/>
            </a:xfrm>
            <a:custGeom>
              <a:avLst/>
              <a:gdLst>
                <a:gd name="T0" fmla="*/ 19 w 36"/>
                <a:gd name="T1" fmla="*/ 0 h 17"/>
                <a:gd name="T2" fmla="*/ 28 w 36"/>
                <a:gd name="T3" fmla="*/ 1 h 17"/>
                <a:gd name="T4" fmla="*/ 36 w 36"/>
                <a:gd name="T5" fmla="*/ 1 h 17"/>
                <a:gd name="T6" fmla="*/ 36 w 36"/>
                <a:gd name="T7" fmla="*/ 3 h 17"/>
                <a:gd name="T8" fmla="*/ 36 w 36"/>
                <a:gd name="T9" fmla="*/ 3 h 17"/>
                <a:gd name="T10" fmla="*/ 36 w 36"/>
                <a:gd name="T11" fmla="*/ 4 h 17"/>
                <a:gd name="T12" fmla="*/ 36 w 36"/>
                <a:gd name="T13" fmla="*/ 4 h 17"/>
                <a:gd name="T14" fmla="*/ 29 w 36"/>
                <a:gd name="T15" fmla="*/ 10 h 17"/>
                <a:gd name="T16" fmla="*/ 19 w 36"/>
                <a:gd name="T17" fmla="*/ 14 h 17"/>
                <a:gd name="T18" fmla="*/ 15 w 36"/>
                <a:gd name="T19" fmla="*/ 17 h 17"/>
                <a:gd name="T20" fmla="*/ 9 w 36"/>
                <a:gd name="T21" fmla="*/ 17 h 17"/>
                <a:gd name="T22" fmla="*/ 5 w 36"/>
                <a:gd name="T23" fmla="*/ 15 h 17"/>
                <a:gd name="T24" fmla="*/ 0 w 36"/>
                <a:gd name="T25" fmla="*/ 11 h 17"/>
                <a:gd name="T26" fmla="*/ 9 w 36"/>
                <a:gd name="T27" fmla="*/ 5 h 17"/>
                <a:gd name="T28" fmla="*/ 19 w 36"/>
                <a:gd name="T2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17">
                  <a:moveTo>
                    <a:pt x="19" y="0"/>
                  </a:moveTo>
                  <a:lnTo>
                    <a:pt x="28" y="1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29" y="10"/>
                  </a:lnTo>
                  <a:lnTo>
                    <a:pt x="19" y="14"/>
                  </a:lnTo>
                  <a:lnTo>
                    <a:pt x="15" y="17"/>
                  </a:lnTo>
                  <a:lnTo>
                    <a:pt x="9" y="17"/>
                  </a:lnTo>
                  <a:lnTo>
                    <a:pt x="5" y="15"/>
                  </a:lnTo>
                  <a:lnTo>
                    <a:pt x="0" y="11"/>
                  </a:lnTo>
                  <a:lnTo>
                    <a:pt x="9" y="5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8" name="Freeform 444"/>
            <p:cNvSpPr/>
            <p:nvPr/>
          </p:nvSpPr>
          <p:spPr bwMode="auto">
            <a:xfrm>
              <a:off x="4638" y="2350"/>
              <a:ext cx="34" cy="10"/>
            </a:xfrm>
            <a:custGeom>
              <a:avLst/>
              <a:gdLst>
                <a:gd name="T0" fmla="*/ 34 w 34"/>
                <a:gd name="T1" fmla="*/ 8 h 10"/>
                <a:gd name="T2" fmla="*/ 23 w 34"/>
                <a:gd name="T3" fmla="*/ 10 h 10"/>
                <a:gd name="T4" fmla="*/ 14 w 34"/>
                <a:gd name="T5" fmla="*/ 8 h 10"/>
                <a:gd name="T6" fmla="*/ 7 w 34"/>
                <a:gd name="T7" fmla="*/ 7 h 10"/>
                <a:gd name="T8" fmla="*/ 0 w 34"/>
                <a:gd name="T9" fmla="*/ 1 h 10"/>
                <a:gd name="T10" fmla="*/ 0 w 34"/>
                <a:gd name="T11" fmla="*/ 1 h 10"/>
                <a:gd name="T12" fmla="*/ 0 w 34"/>
                <a:gd name="T13" fmla="*/ 0 h 10"/>
                <a:gd name="T14" fmla="*/ 17 w 34"/>
                <a:gd name="T15" fmla="*/ 1 h 10"/>
                <a:gd name="T16" fmla="*/ 34 w 34"/>
                <a:gd name="T17" fmla="*/ 1 h 10"/>
                <a:gd name="T18" fmla="*/ 34 w 34"/>
                <a:gd name="T19" fmla="*/ 5 h 10"/>
                <a:gd name="T20" fmla="*/ 34 w 34"/>
                <a:gd name="T2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" h="10">
                  <a:moveTo>
                    <a:pt x="34" y="8"/>
                  </a:moveTo>
                  <a:lnTo>
                    <a:pt x="23" y="10"/>
                  </a:lnTo>
                  <a:lnTo>
                    <a:pt x="14" y="8"/>
                  </a:lnTo>
                  <a:lnTo>
                    <a:pt x="7" y="7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7" y="1"/>
                  </a:lnTo>
                  <a:lnTo>
                    <a:pt x="34" y="1"/>
                  </a:lnTo>
                  <a:lnTo>
                    <a:pt x="34" y="5"/>
                  </a:lnTo>
                  <a:lnTo>
                    <a:pt x="34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9" name="Freeform 445"/>
            <p:cNvSpPr/>
            <p:nvPr/>
          </p:nvSpPr>
          <p:spPr bwMode="auto">
            <a:xfrm>
              <a:off x="3010" y="2358"/>
              <a:ext cx="130" cy="30"/>
            </a:xfrm>
            <a:custGeom>
              <a:avLst/>
              <a:gdLst>
                <a:gd name="T0" fmla="*/ 64 w 130"/>
                <a:gd name="T1" fmla="*/ 0 h 30"/>
                <a:gd name="T2" fmla="*/ 70 w 130"/>
                <a:gd name="T3" fmla="*/ 2 h 30"/>
                <a:gd name="T4" fmla="*/ 74 w 130"/>
                <a:gd name="T5" fmla="*/ 3 h 30"/>
                <a:gd name="T6" fmla="*/ 76 w 130"/>
                <a:gd name="T7" fmla="*/ 12 h 30"/>
                <a:gd name="T8" fmla="*/ 77 w 130"/>
                <a:gd name="T9" fmla="*/ 20 h 30"/>
                <a:gd name="T10" fmla="*/ 79 w 130"/>
                <a:gd name="T11" fmla="*/ 20 h 30"/>
                <a:gd name="T12" fmla="*/ 80 w 130"/>
                <a:gd name="T13" fmla="*/ 22 h 30"/>
                <a:gd name="T14" fmla="*/ 94 w 130"/>
                <a:gd name="T15" fmla="*/ 19 h 30"/>
                <a:gd name="T16" fmla="*/ 104 w 130"/>
                <a:gd name="T17" fmla="*/ 15 h 30"/>
                <a:gd name="T18" fmla="*/ 112 w 130"/>
                <a:gd name="T19" fmla="*/ 15 h 30"/>
                <a:gd name="T20" fmla="*/ 119 w 130"/>
                <a:gd name="T21" fmla="*/ 17 h 30"/>
                <a:gd name="T22" fmla="*/ 124 w 130"/>
                <a:gd name="T23" fmla="*/ 20 h 30"/>
                <a:gd name="T24" fmla="*/ 130 w 130"/>
                <a:gd name="T25" fmla="*/ 23 h 30"/>
                <a:gd name="T26" fmla="*/ 130 w 130"/>
                <a:gd name="T27" fmla="*/ 26 h 30"/>
                <a:gd name="T28" fmla="*/ 129 w 130"/>
                <a:gd name="T29" fmla="*/ 29 h 30"/>
                <a:gd name="T30" fmla="*/ 113 w 130"/>
                <a:gd name="T31" fmla="*/ 29 h 30"/>
                <a:gd name="T32" fmla="*/ 96 w 130"/>
                <a:gd name="T33" fmla="*/ 30 h 30"/>
                <a:gd name="T34" fmla="*/ 94 w 130"/>
                <a:gd name="T35" fmla="*/ 27 h 30"/>
                <a:gd name="T36" fmla="*/ 94 w 130"/>
                <a:gd name="T37" fmla="*/ 26 h 30"/>
                <a:gd name="T38" fmla="*/ 93 w 130"/>
                <a:gd name="T39" fmla="*/ 26 h 30"/>
                <a:gd name="T40" fmla="*/ 90 w 130"/>
                <a:gd name="T41" fmla="*/ 25 h 30"/>
                <a:gd name="T42" fmla="*/ 84 w 130"/>
                <a:gd name="T43" fmla="*/ 27 h 30"/>
                <a:gd name="T44" fmla="*/ 77 w 130"/>
                <a:gd name="T45" fmla="*/ 29 h 30"/>
                <a:gd name="T46" fmla="*/ 70 w 130"/>
                <a:gd name="T47" fmla="*/ 27 h 30"/>
                <a:gd name="T48" fmla="*/ 64 w 130"/>
                <a:gd name="T49" fmla="*/ 26 h 30"/>
                <a:gd name="T50" fmla="*/ 59 w 130"/>
                <a:gd name="T51" fmla="*/ 23 h 30"/>
                <a:gd name="T52" fmla="*/ 53 w 130"/>
                <a:gd name="T53" fmla="*/ 20 h 30"/>
                <a:gd name="T54" fmla="*/ 47 w 130"/>
                <a:gd name="T55" fmla="*/ 19 h 30"/>
                <a:gd name="T56" fmla="*/ 43 w 130"/>
                <a:gd name="T57" fmla="*/ 19 h 30"/>
                <a:gd name="T58" fmla="*/ 42 w 130"/>
                <a:gd name="T59" fmla="*/ 22 h 30"/>
                <a:gd name="T60" fmla="*/ 39 w 130"/>
                <a:gd name="T61" fmla="*/ 25 h 30"/>
                <a:gd name="T62" fmla="*/ 37 w 130"/>
                <a:gd name="T63" fmla="*/ 25 h 30"/>
                <a:gd name="T64" fmla="*/ 32 w 130"/>
                <a:gd name="T65" fmla="*/ 26 h 30"/>
                <a:gd name="T66" fmla="*/ 16 w 130"/>
                <a:gd name="T67" fmla="*/ 22 h 30"/>
                <a:gd name="T68" fmla="*/ 0 w 130"/>
                <a:gd name="T69" fmla="*/ 16 h 30"/>
                <a:gd name="T70" fmla="*/ 12 w 130"/>
                <a:gd name="T71" fmla="*/ 15 h 30"/>
                <a:gd name="T72" fmla="*/ 30 w 130"/>
                <a:gd name="T73" fmla="*/ 10 h 30"/>
                <a:gd name="T74" fmla="*/ 52 w 130"/>
                <a:gd name="T75" fmla="*/ 6 h 30"/>
                <a:gd name="T76" fmla="*/ 64 w 130"/>
                <a:gd name="T7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0" h="30">
                  <a:moveTo>
                    <a:pt x="64" y="0"/>
                  </a:moveTo>
                  <a:lnTo>
                    <a:pt x="70" y="2"/>
                  </a:lnTo>
                  <a:lnTo>
                    <a:pt x="74" y="3"/>
                  </a:lnTo>
                  <a:lnTo>
                    <a:pt x="76" y="12"/>
                  </a:lnTo>
                  <a:lnTo>
                    <a:pt x="77" y="20"/>
                  </a:lnTo>
                  <a:lnTo>
                    <a:pt x="79" y="20"/>
                  </a:lnTo>
                  <a:lnTo>
                    <a:pt x="80" y="22"/>
                  </a:lnTo>
                  <a:lnTo>
                    <a:pt x="94" y="19"/>
                  </a:lnTo>
                  <a:lnTo>
                    <a:pt x="104" y="15"/>
                  </a:lnTo>
                  <a:lnTo>
                    <a:pt x="112" y="15"/>
                  </a:lnTo>
                  <a:lnTo>
                    <a:pt x="119" y="17"/>
                  </a:lnTo>
                  <a:lnTo>
                    <a:pt x="124" y="20"/>
                  </a:lnTo>
                  <a:lnTo>
                    <a:pt x="130" y="23"/>
                  </a:lnTo>
                  <a:lnTo>
                    <a:pt x="130" y="26"/>
                  </a:lnTo>
                  <a:lnTo>
                    <a:pt x="129" y="29"/>
                  </a:lnTo>
                  <a:lnTo>
                    <a:pt x="113" y="29"/>
                  </a:lnTo>
                  <a:lnTo>
                    <a:pt x="96" y="30"/>
                  </a:lnTo>
                  <a:lnTo>
                    <a:pt x="94" y="27"/>
                  </a:lnTo>
                  <a:lnTo>
                    <a:pt x="94" y="26"/>
                  </a:lnTo>
                  <a:lnTo>
                    <a:pt x="93" y="26"/>
                  </a:lnTo>
                  <a:lnTo>
                    <a:pt x="90" y="25"/>
                  </a:lnTo>
                  <a:lnTo>
                    <a:pt x="84" y="27"/>
                  </a:lnTo>
                  <a:lnTo>
                    <a:pt x="77" y="29"/>
                  </a:lnTo>
                  <a:lnTo>
                    <a:pt x="70" y="27"/>
                  </a:lnTo>
                  <a:lnTo>
                    <a:pt x="64" y="26"/>
                  </a:lnTo>
                  <a:lnTo>
                    <a:pt x="59" y="23"/>
                  </a:lnTo>
                  <a:lnTo>
                    <a:pt x="53" y="20"/>
                  </a:lnTo>
                  <a:lnTo>
                    <a:pt x="47" y="19"/>
                  </a:lnTo>
                  <a:lnTo>
                    <a:pt x="43" y="19"/>
                  </a:lnTo>
                  <a:lnTo>
                    <a:pt x="42" y="22"/>
                  </a:lnTo>
                  <a:lnTo>
                    <a:pt x="39" y="25"/>
                  </a:lnTo>
                  <a:lnTo>
                    <a:pt x="37" y="25"/>
                  </a:lnTo>
                  <a:lnTo>
                    <a:pt x="32" y="26"/>
                  </a:lnTo>
                  <a:lnTo>
                    <a:pt x="16" y="22"/>
                  </a:lnTo>
                  <a:lnTo>
                    <a:pt x="0" y="16"/>
                  </a:lnTo>
                  <a:lnTo>
                    <a:pt x="12" y="15"/>
                  </a:lnTo>
                  <a:lnTo>
                    <a:pt x="30" y="10"/>
                  </a:lnTo>
                  <a:lnTo>
                    <a:pt x="52" y="6"/>
                  </a:lnTo>
                  <a:lnTo>
                    <a:pt x="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0" name="Freeform 446"/>
            <p:cNvSpPr/>
            <p:nvPr/>
          </p:nvSpPr>
          <p:spPr bwMode="auto">
            <a:xfrm>
              <a:off x="3693" y="2365"/>
              <a:ext cx="1819" cy="1375"/>
            </a:xfrm>
            <a:custGeom>
              <a:avLst/>
              <a:gdLst>
                <a:gd name="T0" fmla="*/ 1369 w 1819"/>
                <a:gd name="T1" fmla="*/ 59 h 1375"/>
                <a:gd name="T2" fmla="*/ 1617 w 1819"/>
                <a:gd name="T3" fmla="*/ 89 h 1375"/>
                <a:gd name="T4" fmla="*/ 1819 w 1819"/>
                <a:gd name="T5" fmla="*/ 136 h 1375"/>
                <a:gd name="T6" fmla="*/ 1784 w 1819"/>
                <a:gd name="T7" fmla="*/ 156 h 1375"/>
                <a:gd name="T8" fmla="*/ 1689 w 1819"/>
                <a:gd name="T9" fmla="*/ 205 h 1375"/>
                <a:gd name="T10" fmla="*/ 1664 w 1819"/>
                <a:gd name="T11" fmla="*/ 247 h 1375"/>
                <a:gd name="T12" fmla="*/ 1624 w 1819"/>
                <a:gd name="T13" fmla="*/ 166 h 1375"/>
                <a:gd name="T14" fmla="*/ 1494 w 1819"/>
                <a:gd name="T15" fmla="*/ 213 h 1375"/>
                <a:gd name="T16" fmla="*/ 1606 w 1819"/>
                <a:gd name="T17" fmla="*/ 316 h 1375"/>
                <a:gd name="T18" fmla="*/ 1573 w 1819"/>
                <a:gd name="T19" fmla="*/ 306 h 1375"/>
                <a:gd name="T20" fmla="*/ 1530 w 1819"/>
                <a:gd name="T21" fmla="*/ 427 h 1375"/>
                <a:gd name="T22" fmla="*/ 1530 w 1819"/>
                <a:gd name="T23" fmla="*/ 473 h 1375"/>
                <a:gd name="T24" fmla="*/ 1436 w 1819"/>
                <a:gd name="T25" fmla="*/ 434 h 1375"/>
                <a:gd name="T26" fmla="*/ 1474 w 1819"/>
                <a:gd name="T27" fmla="*/ 472 h 1375"/>
                <a:gd name="T28" fmla="*/ 1492 w 1819"/>
                <a:gd name="T29" fmla="*/ 556 h 1375"/>
                <a:gd name="T30" fmla="*/ 1433 w 1819"/>
                <a:gd name="T31" fmla="*/ 654 h 1375"/>
                <a:gd name="T32" fmla="*/ 1383 w 1819"/>
                <a:gd name="T33" fmla="*/ 730 h 1375"/>
                <a:gd name="T34" fmla="*/ 1323 w 1819"/>
                <a:gd name="T35" fmla="*/ 774 h 1375"/>
                <a:gd name="T36" fmla="*/ 1333 w 1819"/>
                <a:gd name="T37" fmla="*/ 856 h 1375"/>
                <a:gd name="T38" fmla="*/ 1297 w 1819"/>
                <a:gd name="T39" fmla="*/ 844 h 1375"/>
                <a:gd name="T40" fmla="*/ 1273 w 1819"/>
                <a:gd name="T41" fmla="*/ 737 h 1375"/>
                <a:gd name="T42" fmla="*/ 1198 w 1819"/>
                <a:gd name="T43" fmla="*/ 650 h 1375"/>
                <a:gd name="T44" fmla="*/ 1090 w 1819"/>
                <a:gd name="T45" fmla="*/ 734 h 1375"/>
                <a:gd name="T46" fmla="*/ 993 w 1819"/>
                <a:gd name="T47" fmla="*/ 674 h 1375"/>
                <a:gd name="T48" fmla="*/ 968 w 1819"/>
                <a:gd name="T49" fmla="*/ 646 h 1375"/>
                <a:gd name="T50" fmla="*/ 765 w 1819"/>
                <a:gd name="T51" fmla="*/ 593 h 1375"/>
                <a:gd name="T52" fmla="*/ 791 w 1819"/>
                <a:gd name="T53" fmla="*/ 629 h 1375"/>
                <a:gd name="T54" fmla="*/ 748 w 1819"/>
                <a:gd name="T55" fmla="*/ 751 h 1375"/>
                <a:gd name="T56" fmla="*/ 624 w 1819"/>
                <a:gd name="T57" fmla="*/ 669 h 1375"/>
                <a:gd name="T58" fmla="*/ 551 w 1819"/>
                <a:gd name="T59" fmla="*/ 567 h 1375"/>
                <a:gd name="T60" fmla="*/ 641 w 1819"/>
                <a:gd name="T61" fmla="*/ 744 h 1375"/>
                <a:gd name="T62" fmla="*/ 719 w 1819"/>
                <a:gd name="T63" fmla="*/ 891 h 1375"/>
                <a:gd name="T64" fmla="*/ 641 w 1819"/>
                <a:gd name="T65" fmla="*/ 1095 h 1375"/>
                <a:gd name="T66" fmla="*/ 576 w 1819"/>
                <a:gd name="T67" fmla="*/ 1227 h 1375"/>
                <a:gd name="T68" fmla="*/ 491 w 1819"/>
                <a:gd name="T69" fmla="*/ 1355 h 1375"/>
                <a:gd name="T70" fmla="*/ 332 w 1819"/>
                <a:gd name="T71" fmla="*/ 1183 h 1375"/>
                <a:gd name="T72" fmla="*/ 289 w 1819"/>
                <a:gd name="T73" fmla="*/ 937 h 1375"/>
                <a:gd name="T74" fmla="*/ 162 w 1819"/>
                <a:gd name="T75" fmla="*/ 876 h 1375"/>
                <a:gd name="T76" fmla="*/ 10 w 1819"/>
                <a:gd name="T77" fmla="*/ 763 h 1375"/>
                <a:gd name="T78" fmla="*/ 42 w 1819"/>
                <a:gd name="T79" fmla="*/ 597 h 1375"/>
                <a:gd name="T80" fmla="*/ 135 w 1819"/>
                <a:gd name="T81" fmla="*/ 483 h 1375"/>
                <a:gd name="T82" fmla="*/ 181 w 1819"/>
                <a:gd name="T83" fmla="*/ 382 h 1375"/>
                <a:gd name="T84" fmla="*/ 184 w 1819"/>
                <a:gd name="T85" fmla="*/ 310 h 1375"/>
                <a:gd name="T86" fmla="*/ 311 w 1819"/>
                <a:gd name="T87" fmla="*/ 226 h 1375"/>
                <a:gd name="T88" fmla="*/ 399 w 1819"/>
                <a:gd name="T89" fmla="*/ 245 h 1375"/>
                <a:gd name="T90" fmla="*/ 471 w 1819"/>
                <a:gd name="T91" fmla="*/ 182 h 1375"/>
                <a:gd name="T92" fmla="*/ 428 w 1819"/>
                <a:gd name="T93" fmla="*/ 119 h 1375"/>
                <a:gd name="T94" fmla="*/ 361 w 1819"/>
                <a:gd name="T95" fmla="*/ 223 h 1375"/>
                <a:gd name="T96" fmla="*/ 285 w 1819"/>
                <a:gd name="T97" fmla="*/ 205 h 1375"/>
                <a:gd name="T98" fmla="*/ 374 w 1819"/>
                <a:gd name="T99" fmla="*/ 79 h 1375"/>
                <a:gd name="T100" fmla="*/ 562 w 1819"/>
                <a:gd name="T101" fmla="*/ 116 h 1375"/>
                <a:gd name="T102" fmla="*/ 549 w 1819"/>
                <a:gd name="T103" fmla="*/ 132 h 1375"/>
                <a:gd name="T104" fmla="*/ 599 w 1819"/>
                <a:gd name="T105" fmla="*/ 110 h 1375"/>
                <a:gd name="T106" fmla="*/ 696 w 1819"/>
                <a:gd name="T107" fmla="*/ 70 h 1375"/>
                <a:gd name="T108" fmla="*/ 799 w 1819"/>
                <a:gd name="T109" fmla="*/ 63 h 1375"/>
                <a:gd name="T110" fmla="*/ 846 w 1819"/>
                <a:gd name="T111" fmla="*/ 90 h 1375"/>
                <a:gd name="T112" fmla="*/ 836 w 1819"/>
                <a:gd name="T113" fmla="*/ 65 h 1375"/>
                <a:gd name="T114" fmla="*/ 849 w 1819"/>
                <a:gd name="T115" fmla="*/ 36 h 1375"/>
                <a:gd name="T116" fmla="*/ 978 w 1819"/>
                <a:gd name="T117" fmla="*/ 0 h 1375"/>
                <a:gd name="T118" fmla="*/ 1052 w 1819"/>
                <a:gd name="T119" fmla="*/ 43 h 1375"/>
                <a:gd name="T120" fmla="*/ 1242 w 1819"/>
                <a:gd name="T121" fmla="*/ 56 h 1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19" h="1375">
                  <a:moveTo>
                    <a:pt x="1272" y="66"/>
                  </a:moveTo>
                  <a:lnTo>
                    <a:pt x="1272" y="62"/>
                  </a:lnTo>
                  <a:lnTo>
                    <a:pt x="1272" y="59"/>
                  </a:lnTo>
                  <a:lnTo>
                    <a:pt x="1286" y="60"/>
                  </a:lnTo>
                  <a:lnTo>
                    <a:pt x="1302" y="62"/>
                  </a:lnTo>
                  <a:lnTo>
                    <a:pt x="1317" y="63"/>
                  </a:lnTo>
                  <a:lnTo>
                    <a:pt x="1333" y="65"/>
                  </a:lnTo>
                  <a:lnTo>
                    <a:pt x="1333" y="63"/>
                  </a:lnTo>
                  <a:lnTo>
                    <a:pt x="1335" y="62"/>
                  </a:lnTo>
                  <a:lnTo>
                    <a:pt x="1330" y="59"/>
                  </a:lnTo>
                  <a:lnTo>
                    <a:pt x="1327" y="56"/>
                  </a:lnTo>
                  <a:lnTo>
                    <a:pt x="1325" y="53"/>
                  </a:lnTo>
                  <a:lnTo>
                    <a:pt x="1323" y="48"/>
                  </a:lnTo>
                  <a:lnTo>
                    <a:pt x="1337" y="48"/>
                  </a:lnTo>
                  <a:lnTo>
                    <a:pt x="1350" y="49"/>
                  </a:lnTo>
                  <a:lnTo>
                    <a:pt x="1356" y="50"/>
                  </a:lnTo>
                  <a:lnTo>
                    <a:pt x="1362" y="52"/>
                  </a:lnTo>
                  <a:lnTo>
                    <a:pt x="1366" y="55"/>
                  </a:lnTo>
                  <a:lnTo>
                    <a:pt x="1369" y="59"/>
                  </a:lnTo>
                  <a:lnTo>
                    <a:pt x="1377" y="55"/>
                  </a:lnTo>
                  <a:lnTo>
                    <a:pt x="1385" y="53"/>
                  </a:lnTo>
                  <a:lnTo>
                    <a:pt x="1390" y="53"/>
                  </a:lnTo>
                  <a:lnTo>
                    <a:pt x="1396" y="53"/>
                  </a:lnTo>
                  <a:lnTo>
                    <a:pt x="1406" y="58"/>
                  </a:lnTo>
                  <a:lnTo>
                    <a:pt x="1417" y="65"/>
                  </a:lnTo>
                  <a:lnTo>
                    <a:pt x="1435" y="65"/>
                  </a:lnTo>
                  <a:lnTo>
                    <a:pt x="1452" y="65"/>
                  </a:lnTo>
                  <a:lnTo>
                    <a:pt x="1467" y="66"/>
                  </a:lnTo>
                  <a:lnTo>
                    <a:pt x="1484" y="66"/>
                  </a:lnTo>
                  <a:lnTo>
                    <a:pt x="1504" y="72"/>
                  </a:lnTo>
                  <a:lnTo>
                    <a:pt x="1524" y="79"/>
                  </a:lnTo>
                  <a:lnTo>
                    <a:pt x="1542" y="79"/>
                  </a:lnTo>
                  <a:lnTo>
                    <a:pt x="1557" y="80"/>
                  </a:lnTo>
                  <a:lnTo>
                    <a:pt x="1573" y="80"/>
                  </a:lnTo>
                  <a:lnTo>
                    <a:pt x="1590" y="80"/>
                  </a:lnTo>
                  <a:lnTo>
                    <a:pt x="1602" y="86"/>
                  </a:lnTo>
                  <a:lnTo>
                    <a:pt x="1617" y="89"/>
                  </a:lnTo>
                  <a:lnTo>
                    <a:pt x="1617" y="89"/>
                  </a:lnTo>
                  <a:lnTo>
                    <a:pt x="1617" y="87"/>
                  </a:lnTo>
                  <a:lnTo>
                    <a:pt x="1616" y="85"/>
                  </a:lnTo>
                  <a:lnTo>
                    <a:pt x="1613" y="82"/>
                  </a:lnTo>
                  <a:lnTo>
                    <a:pt x="1606" y="80"/>
                  </a:lnTo>
                  <a:lnTo>
                    <a:pt x="1600" y="77"/>
                  </a:lnTo>
                  <a:lnTo>
                    <a:pt x="1600" y="76"/>
                  </a:lnTo>
                  <a:lnTo>
                    <a:pt x="1600" y="75"/>
                  </a:lnTo>
                  <a:lnTo>
                    <a:pt x="1600" y="73"/>
                  </a:lnTo>
                  <a:lnTo>
                    <a:pt x="1602" y="72"/>
                  </a:lnTo>
                  <a:lnTo>
                    <a:pt x="1623" y="72"/>
                  </a:lnTo>
                  <a:lnTo>
                    <a:pt x="1646" y="76"/>
                  </a:lnTo>
                  <a:lnTo>
                    <a:pt x="1667" y="80"/>
                  </a:lnTo>
                  <a:lnTo>
                    <a:pt x="1687" y="86"/>
                  </a:lnTo>
                  <a:lnTo>
                    <a:pt x="1727" y="99"/>
                  </a:lnTo>
                  <a:lnTo>
                    <a:pt x="1764" y="112"/>
                  </a:lnTo>
                  <a:lnTo>
                    <a:pt x="1787" y="113"/>
                  </a:lnTo>
                  <a:lnTo>
                    <a:pt x="1807" y="117"/>
                  </a:lnTo>
                  <a:lnTo>
                    <a:pt x="1813" y="126"/>
                  </a:lnTo>
                  <a:lnTo>
                    <a:pt x="1819" y="136"/>
                  </a:lnTo>
                  <a:lnTo>
                    <a:pt x="1800" y="133"/>
                  </a:lnTo>
                  <a:lnTo>
                    <a:pt x="1776" y="127"/>
                  </a:lnTo>
                  <a:lnTo>
                    <a:pt x="1763" y="125"/>
                  </a:lnTo>
                  <a:lnTo>
                    <a:pt x="1753" y="123"/>
                  </a:lnTo>
                  <a:lnTo>
                    <a:pt x="1744" y="122"/>
                  </a:lnTo>
                  <a:lnTo>
                    <a:pt x="1740" y="123"/>
                  </a:lnTo>
                  <a:lnTo>
                    <a:pt x="1743" y="126"/>
                  </a:lnTo>
                  <a:lnTo>
                    <a:pt x="1746" y="130"/>
                  </a:lnTo>
                  <a:lnTo>
                    <a:pt x="1737" y="130"/>
                  </a:lnTo>
                  <a:lnTo>
                    <a:pt x="1729" y="132"/>
                  </a:lnTo>
                  <a:lnTo>
                    <a:pt x="1729" y="133"/>
                  </a:lnTo>
                  <a:lnTo>
                    <a:pt x="1729" y="133"/>
                  </a:lnTo>
                  <a:lnTo>
                    <a:pt x="1737" y="133"/>
                  </a:lnTo>
                  <a:lnTo>
                    <a:pt x="1744" y="136"/>
                  </a:lnTo>
                  <a:lnTo>
                    <a:pt x="1750" y="137"/>
                  </a:lnTo>
                  <a:lnTo>
                    <a:pt x="1757" y="140"/>
                  </a:lnTo>
                  <a:lnTo>
                    <a:pt x="1770" y="146"/>
                  </a:lnTo>
                  <a:lnTo>
                    <a:pt x="1784" y="152"/>
                  </a:lnTo>
                  <a:lnTo>
                    <a:pt x="1784" y="156"/>
                  </a:lnTo>
                  <a:lnTo>
                    <a:pt x="1784" y="160"/>
                  </a:lnTo>
                  <a:lnTo>
                    <a:pt x="1783" y="162"/>
                  </a:lnTo>
                  <a:lnTo>
                    <a:pt x="1781" y="163"/>
                  </a:lnTo>
                  <a:lnTo>
                    <a:pt x="1767" y="162"/>
                  </a:lnTo>
                  <a:lnTo>
                    <a:pt x="1753" y="165"/>
                  </a:lnTo>
                  <a:lnTo>
                    <a:pt x="1749" y="166"/>
                  </a:lnTo>
                  <a:lnTo>
                    <a:pt x="1744" y="170"/>
                  </a:lnTo>
                  <a:lnTo>
                    <a:pt x="1740" y="176"/>
                  </a:lnTo>
                  <a:lnTo>
                    <a:pt x="1739" y="185"/>
                  </a:lnTo>
                  <a:lnTo>
                    <a:pt x="1731" y="186"/>
                  </a:lnTo>
                  <a:lnTo>
                    <a:pt x="1724" y="186"/>
                  </a:lnTo>
                  <a:lnTo>
                    <a:pt x="1723" y="182"/>
                  </a:lnTo>
                  <a:lnTo>
                    <a:pt x="1720" y="179"/>
                  </a:lnTo>
                  <a:lnTo>
                    <a:pt x="1710" y="180"/>
                  </a:lnTo>
                  <a:lnTo>
                    <a:pt x="1700" y="183"/>
                  </a:lnTo>
                  <a:lnTo>
                    <a:pt x="1690" y="187"/>
                  </a:lnTo>
                  <a:lnTo>
                    <a:pt x="1683" y="193"/>
                  </a:lnTo>
                  <a:lnTo>
                    <a:pt x="1686" y="200"/>
                  </a:lnTo>
                  <a:lnTo>
                    <a:pt x="1689" y="205"/>
                  </a:lnTo>
                  <a:lnTo>
                    <a:pt x="1692" y="207"/>
                  </a:lnTo>
                  <a:lnTo>
                    <a:pt x="1694" y="210"/>
                  </a:lnTo>
                  <a:lnTo>
                    <a:pt x="1702" y="213"/>
                  </a:lnTo>
                  <a:lnTo>
                    <a:pt x="1713" y="219"/>
                  </a:lnTo>
                  <a:lnTo>
                    <a:pt x="1714" y="226"/>
                  </a:lnTo>
                  <a:lnTo>
                    <a:pt x="1716" y="235"/>
                  </a:lnTo>
                  <a:lnTo>
                    <a:pt x="1720" y="235"/>
                  </a:lnTo>
                  <a:lnTo>
                    <a:pt x="1723" y="237"/>
                  </a:lnTo>
                  <a:lnTo>
                    <a:pt x="1726" y="245"/>
                  </a:lnTo>
                  <a:lnTo>
                    <a:pt x="1727" y="252"/>
                  </a:lnTo>
                  <a:lnTo>
                    <a:pt x="1727" y="259"/>
                  </a:lnTo>
                  <a:lnTo>
                    <a:pt x="1727" y="266"/>
                  </a:lnTo>
                  <a:lnTo>
                    <a:pt x="1727" y="277"/>
                  </a:lnTo>
                  <a:lnTo>
                    <a:pt x="1727" y="290"/>
                  </a:lnTo>
                  <a:lnTo>
                    <a:pt x="1723" y="290"/>
                  </a:lnTo>
                  <a:lnTo>
                    <a:pt x="1717" y="290"/>
                  </a:lnTo>
                  <a:lnTo>
                    <a:pt x="1700" y="277"/>
                  </a:lnTo>
                  <a:lnTo>
                    <a:pt x="1682" y="263"/>
                  </a:lnTo>
                  <a:lnTo>
                    <a:pt x="1664" y="247"/>
                  </a:lnTo>
                  <a:lnTo>
                    <a:pt x="1650" y="232"/>
                  </a:lnTo>
                  <a:lnTo>
                    <a:pt x="1652" y="222"/>
                  </a:lnTo>
                  <a:lnTo>
                    <a:pt x="1653" y="212"/>
                  </a:lnTo>
                  <a:lnTo>
                    <a:pt x="1657" y="202"/>
                  </a:lnTo>
                  <a:lnTo>
                    <a:pt x="1660" y="193"/>
                  </a:lnTo>
                  <a:lnTo>
                    <a:pt x="1663" y="185"/>
                  </a:lnTo>
                  <a:lnTo>
                    <a:pt x="1664" y="176"/>
                  </a:lnTo>
                  <a:lnTo>
                    <a:pt x="1664" y="167"/>
                  </a:lnTo>
                  <a:lnTo>
                    <a:pt x="1662" y="160"/>
                  </a:lnTo>
                  <a:lnTo>
                    <a:pt x="1656" y="160"/>
                  </a:lnTo>
                  <a:lnTo>
                    <a:pt x="1650" y="160"/>
                  </a:lnTo>
                  <a:lnTo>
                    <a:pt x="1649" y="166"/>
                  </a:lnTo>
                  <a:lnTo>
                    <a:pt x="1649" y="173"/>
                  </a:lnTo>
                  <a:lnTo>
                    <a:pt x="1646" y="173"/>
                  </a:lnTo>
                  <a:lnTo>
                    <a:pt x="1644" y="175"/>
                  </a:lnTo>
                  <a:lnTo>
                    <a:pt x="1639" y="175"/>
                  </a:lnTo>
                  <a:lnTo>
                    <a:pt x="1633" y="176"/>
                  </a:lnTo>
                  <a:lnTo>
                    <a:pt x="1629" y="170"/>
                  </a:lnTo>
                  <a:lnTo>
                    <a:pt x="1624" y="166"/>
                  </a:lnTo>
                  <a:lnTo>
                    <a:pt x="1619" y="166"/>
                  </a:lnTo>
                  <a:lnTo>
                    <a:pt x="1614" y="166"/>
                  </a:lnTo>
                  <a:lnTo>
                    <a:pt x="1609" y="166"/>
                  </a:lnTo>
                  <a:lnTo>
                    <a:pt x="1606" y="169"/>
                  </a:lnTo>
                  <a:lnTo>
                    <a:pt x="1603" y="170"/>
                  </a:lnTo>
                  <a:lnTo>
                    <a:pt x="1600" y="173"/>
                  </a:lnTo>
                  <a:lnTo>
                    <a:pt x="1600" y="180"/>
                  </a:lnTo>
                  <a:lnTo>
                    <a:pt x="1600" y="187"/>
                  </a:lnTo>
                  <a:lnTo>
                    <a:pt x="1603" y="190"/>
                  </a:lnTo>
                  <a:lnTo>
                    <a:pt x="1607" y="192"/>
                  </a:lnTo>
                  <a:lnTo>
                    <a:pt x="1606" y="193"/>
                  </a:lnTo>
                  <a:lnTo>
                    <a:pt x="1606" y="195"/>
                  </a:lnTo>
                  <a:lnTo>
                    <a:pt x="1582" y="196"/>
                  </a:lnTo>
                  <a:lnTo>
                    <a:pt x="1553" y="196"/>
                  </a:lnTo>
                  <a:lnTo>
                    <a:pt x="1539" y="195"/>
                  </a:lnTo>
                  <a:lnTo>
                    <a:pt x="1524" y="196"/>
                  </a:lnTo>
                  <a:lnTo>
                    <a:pt x="1512" y="197"/>
                  </a:lnTo>
                  <a:lnTo>
                    <a:pt x="1499" y="200"/>
                  </a:lnTo>
                  <a:lnTo>
                    <a:pt x="1494" y="213"/>
                  </a:lnTo>
                  <a:lnTo>
                    <a:pt x="1490" y="227"/>
                  </a:lnTo>
                  <a:lnTo>
                    <a:pt x="1484" y="239"/>
                  </a:lnTo>
                  <a:lnTo>
                    <a:pt x="1480" y="250"/>
                  </a:lnTo>
                  <a:lnTo>
                    <a:pt x="1496" y="257"/>
                  </a:lnTo>
                  <a:lnTo>
                    <a:pt x="1510" y="262"/>
                  </a:lnTo>
                  <a:lnTo>
                    <a:pt x="1520" y="259"/>
                  </a:lnTo>
                  <a:lnTo>
                    <a:pt x="1534" y="256"/>
                  </a:lnTo>
                  <a:lnTo>
                    <a:pt x="1539" y="263"/>
                  </a:lnTo>
                  <a:lnTo>
                    <a:pt x="1544" y="267"/>
                  </a:lnTo>
                  <a:lnTo>
                    <a:pt x="1552" y="273"/>
                  </a:lnTo>
                  <a:lnTo>
                    <a:pt x="1559" y="277"/>
                  </a:lnTo>
                  <a:lnTo>
                    <a:pt x="1557" y="266"/>
                  </a:lnTo>
                  <a:lnTo>
                    <a:pt x="1556" y="256"/>
                  </a:lnTo>
                  <a:lnTo>
                    <a:pt x="1569" y="267"/>
                  </a:lnTo>
                  <a:lnTo>
                    <a:pt x="1590" y="287"/>
                  </a:lnTo>
                  <a:lnTo>
                    <a:pt x="1612" y="307"/>
                  </a:lnTo>
                  <a:lnTo>
                    <a:pt x="1623" y="322"/>
                  </a:lnTo>
                  <a:lnTo>
                    <a:pt x="1614" y="319"/>
                  </a:lnTo>
                  <a:lnTo>
                    <a:pt x="1606" y="316"/>
                  </a:lnTo>
                  <a:lnTo>
                    <a:pt x="1606" y="317"/>
                  </a:lnTo>
                  <a:lnTo>
                    <a:pt x="1606" y="319"/>
                  </a:lnTo>
                  <a:lnTo>
                    <a:pt x="1620" y="334"/>
                  </a:lnTo>
                  <a:lnTo>
                    <a:pt x="1632" y="352"/>
                  </a:lnTo>
                  <a:lnTo>
                    <a:pt x="1632" y="353"/>
                  </a:lnTo>
                  <a:lnTo>
                    <a:pt x="1630" y="353"/>
                  </a:lnTo>
                  <a:lnTo>
                    <a:pt x="1623" y="353"/>
                  </a:lnTo>
                  <a:lnTo>
                    <a:pt x="1616" y="352"/>
                  </a:lnTo>
                  <a:lnTo>
                    <a:pt x="1613" y="343"/>
                  </a:lnTo>
                  <a:lnTo>
                    <a:pt x="1607" y="333"/>
                  </a:lnTo>
                  <a:lnTo>
                    <a:pt x="1602" y="323"/>
                  </a:lnTo>
                  <a:lnTo>
                    <a:pt x="1593" y="312"/>
                  </a:lnTo>
                  <a:lnTo>
                    <a:pt x="1586" y="300"/>
                  </a:lnTo>
                  <a:lnTo>
                    <a:pt x="1577" y="290"/>
                  </a:lnTo>
                  <a:lnTo>
                    <a:pt x="1570" y="283"/>
                  </a:lnTo>
                  <a:lnTo>
                    <a:pt x="1563" y="279"/>
                  </a:lnTo>
                  <a:lnTo>
                    <a:pt x="1563" y="280"/>
                  </a:lnTo>
                  <a:lnTo>
                    <a:pt x="1563" y="283"/>
                  </a:lnTo>
                  <a:lnTo>
                    <a:pt x="1573" y="306"/>
                  </a:lnTo>
                  <a:lnTo>
                    <a:pt x="1579" y="326"/>
                  </a:lnTo>
                  <a:lnTo>
                    <a:pt x="1580" y="334"/>
                  </a:lnTo>
                  <a:lnTo>
                    <a:pt x="1579" y="346"/>
                  </a:lnTo>
                  <a:lnTo>
                    <a:pt x="1576" y="359"/>
                  </a:lnTo>
                  <a:lnTo>
                    <a:pt x="1572" y="374"/>
                  </a:lnTo>
                  <a:lnTo>
                    <a:pt x="1570" y="380"/>
                  </a:lnTo>
                  <a:lnTo>
                    <a:pt x="1570" y="386"/>
                  </a:lnTo>
                  <a:lnTo>
                    <a:pt x="1570" y="389"/>
                  </a:lnTo>
                  <a:lnTo>
                    <a:pt x="1566" y="393"/>
                  </a:lnTo>
                  <a:lnTo>
                    <a:pt x="1559" y="396"/>
                  </a:lnTo>
                  <a:lnTo>
                    <a:pt x="1552" y="396"/>
                  </a:lnTo>
                  <a:lnTo>
                    <a:pt x="1544" y="396"/>
                  </a:lnTo>
                  <a:lnTo>
                    <a:pt x="1536" y="394"/>
                  </a:lnTo>
                  <a:lnTo>
                    <a:pt x="1532" y="399"/>
                  </a:lnTo>
                  <a:lnTo>
                    <a:pt x="1527" y="403"/>
                  </a:lnTo>
                  <a:lnTo>
                    <a:pt x="1532" y="412"/>
                  </a:lnTo>
                  <a:lnTo>
                    <a:pt x="1536" y="420"/>
                  </a:lnTo>
                  <a:lnTo>
                    <a:pt x="1533" y="424"/>
                  </a:lnTo>
                  <a:lnTo>
                    <a:pt x="1530" y="427"/>
                  </a:lnTo>
                  <a:lnTo>
                    <a:pt x="1527" y="429"/>
                  </a:lnTo>
                  <a:lnTo>
                    <a:pt x="1523" y="432"/>
                  </a:lnTo>
                  <a:lnTo>
                    <a:pt x="1523" y="437"/>
                  </a:lnTo>
                  <a:lnTo>
                    <a:pt x="1523" y="443"/>
                  </a:lnTo>
                  <a:lnTo>
                    <a:pt x="1529" y="444"/>
                  </a:lnTo>
                  <a:lnTo>
                    <a:pt x="1536" y="449"/>
                  </a:lnTo>
                  <a:lnTo>
                    <a:pt x="1542" y="453"/>
                  </a:lnTo>
                  <a:lnTo>
                    <a:pt x="1547" y="459"/>
                  </a:lnTo>
                  <a:lnTo>
                    <a:pt x="1552" y="464"/>
                  </a:lnTo>
                  <a:lnTo>
                    <a:pt x="1556" y="472"/>
                  </a:lnTo>
                  <a:lnTo>
                    <a:pt x="1559" y="477"/>
                  </a:lnTo>
                  <a:lnTo>
                    <a:pt x="1560" y="484"/>
                  </a:lnTo>
                  <a:lnTo>
                    <a:pt x="1552" y="494"/>
                  </a:lnTo>
                  <a:lnTo>
                    <a:pt x="1543" y="503"/>
                  </a:lnTo>
                  <a:lnTo>
                    <a:pt x="1537" y="503"/>
                  </a:lnTo>
                  <a:lnTo>
                    <a:pt x="1533" y="500"/>
                  </a:lnTo>
                  <a:lnTo>
                    <a:pt x="1533" y="487"/>
                  </a:lnTo>
                  <a:lnTo>
                    <a:pt x="1532" y="477"/>
                  </a:lnTo>
                  <a:lnTo>
                    <a:pt x="1530" y="473"/>
                  </a:lnTo>
                  <a:lnTo>
                    <a:pt x="1527" y="469"/>
                  </a:lnTo>
                  <a:lnTo>
                    <a:pt x="1526" y="464"/>
                  </a:lnTo>
                  <a:lnTo>
                    <a:pt x="1522" y="462"/>
                  </a:lnTo>
                  <a:lnTo>
                    <a:pt x="1510" y="459"/>
                  </a:lnTo>
                  <a:lnTo>
                    <a:pt x="1500" y="456"/>
                  </a:lnTo>
                  <a:lnTo>
                    <a:pt x="1500" y="447"/>
                  </a:lnTo>
                  <a:lnTo>
                    <a:pt x="1500" y="443"/>
                  </a:lnTo>
                  <a:lnTo>
                    <a:pt x="1499" y="439"/>
                  </a:lnTo>
                  <a:lnTo>
                    <a:pt x="1496" y="434"/>
                  </a:lnTo>
                  <a:lnTo>
                    <a:pt x="1484" y="434"/>
                  </a:lnTo>
                  <a:lnTo>
                    <a:pt x="1476" y="437"/>
                  </a:lnTo>
                  <a:lnTo>
                    <a:pt x="1469" y="440"/>
                  </a:lnTo>
                  <a:lnTo>
                    <a:pt x="1460" y="444"/>
                  </a:lnTo>
                  <a:lnTo>
                    <a:pt x="1460" y="433"/>
                  </a:lnTo>
                  <a:lnTo>
                    <a:pt x="1457" y="424"/>
                  </a:lnTo>
                  <a:lnTo>
                    <a:pt x="1452" y="423"/>
                  </a:lnTo>
                  <a:lnTo>
                    <a:pt x="1445" y="422"/>
                  </a:lnTo>
                  <a:lnTo>
                    <a:pt x="1442" y="429"/>
                  </a:lnTo>
                  <a:lnTo>
                    <a:pt x="1436" y="434"/>
                  </a:lnTo>
                  <a:lnTo>
                    <a:pt x="1430" y="439"/>
                  </a:lnTo>
                  <a:lnTo>
                    <a:pt x="1423" y="442"/>
                  </a:lnTo>
                  <a:lnTo>
                    <a:pt x="1425" y="447"/>
                  </a:lnTo>
                  <a:lnTo>
                    <a:pt x="1426" y="454"/>
                  </a:lnTo>
                  <a:lnTo>
                    <a:pt x="1432" y="456"/>
                  </a:lnTo>
                  <a:lnTo>
                    <a:pt x="1436" y="456"/>
                  </a:lnTo>
                  <a:lnTo>
                    <a:pt x="1439" y="459"/>
                  </a:lnTo>
                  <a:lnTo>
                    <a:pt x="1442" y="460"/>
                  </a:lnTo>
                  <a:lnTo>
                    <a:pt x="1445" y="462"/>
                  </a:lnTo>
                  <a:lnTo>
                    <a:pt x="1447" y="464"/>
                  </a:lnTo>
                  <a:lnTo>
                    <a:pt x="1450" y="466"/>
                  </a:lnTo>
                  <a:lnTo>
                    <a:pt x="1456" y="466"/>
                  </a:lnTo>
                  <a:lnTo>
                    <a:pt x="1459" y="463"/>
                  </a:lnTo>
                  <a:lnTo>
                    <a:pt x="1460" y="462"/>
                  </a:lnTo>
                  <a:lnTo>
                    <a:pt x="1464" y="460"/>
                  </a:lnTo>
                  <a:lnTo>
                    <a:pt x="1467" y="460"/>
                  </a:lnTo>
                  <a:lnTo>
                    <a:pt x="1476" y="463"/>
                  </a:lnTo>
                  <a:lnTo>
                    <a:pt x="1482" y="466"/>
                  </a:lnTo>
                  <a:lnTo>
                    <a:pt x="1474" y="472"/>
                  </a:lnTo>
                  <a:lnTo>
                    <a:pt x="1469" y="477"/>
                  </a:lnTo>
                  <a:lnTo>
                    <a:pt x="1466" y="480"/>
                  </a:lnTo>
                  <a:lnTo>
                    <a:pt x="1463" y="483"/>
                  </a:lnTo>
                  <a:lnTo>
                    <a:pt x="1462" y="487"/>
                  </a:lnTo>
                  <a:lnTo>
                    <a:pt x="1460" y="493"/>
                  </a:lnTo>
                  <a:lnTo>
                    <a:pt x="1464" y="500"/>
                  </a:lnTo>
                  <a:lnTo>
                    <a:pt x="1469" y="506"/>
                  </a:lnTo>
                  <a:lnTo>
                    <a:pt x="1473" y="510"/>
                  </a:lnTo>
                  <a:lnTo>
                    <a:pt x="1479" y="516"/>
                  </a:lnTo>
                  <a:lnTo>
                    <a:pt x="1489" y="524"/>
                  </a:lnTo>
                  <a:lnTo>
                    <a:pt x="1499" y="534"/>
                  </a:lnTo>
                  <a:lnTo>
                    <a:pt x="1496" y="536"/>
                  </a:lnTo>
                  <a:lnTo>
                    <a:pt x="1494" y="536"/>
                  </a:lnTo>
                  <a:lnTo>
                    <a:pt x="1494" y="537"/>
                  </a:lnTo>
                  <a:lnTo>
                    <a:pt x="1494" y="540"/>
                  </a:lnTo>
                  <a:lnTo>
                    <a:pt x="1499" y="542"/>
                  </a:lnTo>
                  <a:lnTo>
                    <a:pt x="1503" y="544"/>
                  </a:lnTo>
                  <a:lnTo>
                    <a:pt x="1497" y="550"/>
                  </a:lnTo>
                  <a:lnTo>
                    <a:pt x="1492" y="556"/>
                  </a:lnTo>
                  <a:lnTo>
                    <a:pt x="1493" y="556"/>
                  </a:lnTo>
                  <a:lnTo>
                    <a:pt x="1494" y="556"/>
                  </a:lnTo>
                  <a:lnTo>
                    <a:pt x="1503" y="557"/>
                  </a:lnTo>
                  <a:lnTo>
                    <a:pt x="1509" y="561"/>
                  </a:lnTo>
                  <a:lnTo>
                    <a:pt x="1510" y="566"/>
                  </a:lnTo>
                  <a:lnTo>
                    <a:pt x="1509" y="569"/>
                  </a:lnTo>
                  <a:lnTo>
                    <a:pt x="1509" y="571"/>
                  </a:lnTo>
                  <a:lnTo>
                    <a:pt x="1507" y="574"/>
                  </a:lnTo>
                  <a:lnTo>
                    <a:pt x="1503" y="580"/>
                  </a:lnTo>
                  <a:lnTo>
                    <a:pt x="1500" y="586"/>
                  </a:lnTo>
                  <a:lnTo>
                    <a:pt x="1492" y="607"/>
                  </a:lnTo>
                  <a:lnTo>
                    <a:pt x="1484" y="626"/>
                  </a:lnTo>
                  <a:lnTo>
                    <a:pt x="1480" y="634"/>
                  </a:lnTo>
                  <a:lnTo>
                    <a:pt x="1473" y="641"/>
                  </a:lnTo>
                  <a:lnTo>
                    <a:pt x="1466" y="647"/>
                  </a:lnTo>
                  <a:lnTo>
                    <a:pt x="1455" y="653"/>
                  </a:lnTo>
                  <a:lnTo>
                    <a:pt x="1442" y="653"/>
                  </a:lnTo>
                  <a:lnTo>
                    <a:pt x="1433" y="651"/>
                  </a:lnTo>
                  <a:lnTo>
                    <a:pt x="1433" y="654"/>
                  </a:lnTo>
                  <a:lnTo>
                    <a:pt x="1433" y="659"/>
                  </a:lnTo>
                  <a:lnTo>
                    <a:pt x="1423" y="661"/>
                  </a:lnTo>
                  <a:lnTo>
                    <a:pt x="1415" y="666"/>
                  </a:lnTo>
                  <a:lnTo>
                    <a:pt x="1409" y="671"/>
                  </a:lnTo>
                  <a:lnTo>
                    <a:pt x="1403" y="677"/>
                  </a:lnTo>
                  <a:lnTo>
                    <a:pt x="1400" y="673"/>
                  </a:lnTo>
                  <a:lnTo>
                    <a:pt x="1396" y="667"/>
                  </a:lnTo>
                  <a:lnTo>
                    <a:pt x="1395" y="666"/>
                  </a:lnTo>
                  <a:lnTo>
                    <a:pt x="1390" y="664"/>
                  </a:lnTo>
                  <a:lnTo>
                    <a:pt x="1386" y="663"/>
                  </a:lnTo>
                  <a:lnTo>
                    <a:pt x="1380" y="661"/>
                  </a:lnTo>
                  <a:lnTo>
                    <a:pt x="1370" y="670"/>
                  </a:lnTo>
                  <a:lnTo>
                    <a:pt x="1363" y="679"/>
                  </a:lnTo>
                  <a:lnTo>
                    <a:pt x="1360" y="684"/>
                  </a:lnTo>
                  <a:lnTo>
                    <a:pt x="1359" y="691"/>
                  </a:lnTo>
                  <a:lnTo>
                    <a:pt x="1357" y="699"/>
                  </a:lnTo>
                  <a:lnTo>
                    <a:pt x="1357" y="709"/>
                  </a:lnTo>
                  <a:lnTo>
                    <a:pt x="1370" y="719"/>
                  </a:lnTo>
                  <a:lnTo>
                    <a:pt x="1383" y="730"/>
                  </a:lnTo>
                  <a:lnTo>
                    <a:pt x="1390" y="736"/>
                  </a:lnTo>
                  <a:lnTo>
                    <a:pt x="1396" y="741"/>
                  </a:lnTo>
                  <a:lnTo>
                    <a:pt x="1400" y="749"/>
                  </a:lnTo>
                  <a:lnTo>
                    <a:pt x="1405" y="756"/>
                  </a:lnTo>
                  <a:lnTo>
                    <a:pt x="1407" y="774"/>
                  </a:lnTo>
                  <a:lnTo>
                    <a:pt x="1409" y="791"/>
                  </a:lnTo>
                  <a:lnTo>
                    <a:pt x="1392" y="810"/>
                  </a:lnTo>
                  <a:lnTo>
                    <a:pt x="1373" y="828"/>
                  </a:lnTo>
                  <a:lnTo>
                    <a:pt x="1366" y="828"/>
                  </a:lnTo>
                  <a:lnTo>
                    <a:pt x="1360" y="826"/>
                  </a:lnTo>
                  <a:lnTo>
                    <a:pt x="1362" y="818"/>
                  </a:lnTo>
                  <a:lnTo>
                    <a:pt x="1365" y="814"/>
                  </a:lnTo>
                  <a:lnTo>
                    <a:pt x="1363" y="813"/>
                  </a:lnTo>
                  <a:lnTo>
                    <a:pt x="1362" y="813"/>
                  </a:lnTo>
                  <a:lnTo>
                    <a:pt x="1352" y="807"/>
                  </a:lnTo>
                  <a:lnTo>
                    <a:pt x="1340" y="803"/>
                  </a:lnTo>
                  <a:lnTo>
                    <a:pt x="1337" y="793"/>
                  </a:lnTo>
                  <a:lnTo>
                    <a:pt x="1336" y="784"/>
                  </a:lnTo>
                  <a:lnTo>
                    <a:pt x="1323" y="774"/>
                  </a:lnTo>
                  <a:lnTo>
                    <a:pt x="1309" y="767"/>
                  </a:lnTo>
                  <a:lnTo>
                    <a:pt x="1307" y="767"/>
                  </a:lnTo>
                  <a:lnTo>
                    <a:pt x="1305" y="769"/>
                  </a:lnTo>
                  <a:lnTo>
                    <a:pt x="1303" y="771"/>
                  </a:lnTo>
                  <a:lnTo>
                    <a:pt x="1302" y="774"/>
                  </a:lnTo>
                  <a:lnTo>
                    <a:pt x="1303" y="780"/>
                  </a:lnTo>
                  <a:lnTo>
                    <a:pt x="1303" y="786"/>
                  </a:lnTo>
                  <a:lnTo>
                    <a:pt x="1302" y="791"/>
                  </a:lnTo>
                  <a:lnTo>
                    <a:pt x="1300" y="797"/>
                  </a:lnTo>
                  <a:lnTo>
                    <a:pt x="1299" y="808"/>
                  </a:lnTo>
                  <a:lnTo>
                    <a:pt x="1299" y="820"/>
                  </a:lnTo>
                  <a:lnTo>
                    <a:pt x="1305" y="824"/>
                  </a:lnTo>
                  <a:lnTo>
                    <a:pt x="1309" y="827"/>
                  </a:lnTo>
                  <a:lnTo>
                    <a:pt x="1310" y="836"/>
                  </a:lnTo>
                  <a:lnTo>
                    <a:pt x="1312" y="844"/>
                  </a:lnTo>
                  <a:lnTo>
                    <a:pt x="1316" y="846"/>
                  </a:lnTo>
                  <a:lnTo>
                    <a:pt x="1322" y="846"/>
                  </a:lnTo>
                  <a:lnTo>
                    <a:pt x="1327" y="851"/>
                  </a:lnTo>
                  <a:lnTo>
                    <a:pt x="1333" y="856"/>
                  </a:lnTo>
                  <a:lnTo>
                    <a:pt x="1337" y="861"/>
                  </a:lnTo>
                  <a:lnTo>
                    <a:pt x="1342" y="867"/>
                  </a:lnTo>
                  <a:lnTo>
                    <a:pt x="1345" y="874"/>
                  </a:lnTo>
                  <a:lnTo>
                    <a:pt x="1346" y="881"/>
                  </a:lnTo>
                  <a:lnTo>
                    <a:pt x="1347" y="891"/>
                  </a:lnTo>
                  <a:lnTo>
                    <a:pt x="1347" y="900"/>
                  </a:lnTo>
                  <a:lnTo>
                    <a:pt x="1352" y="898"/>
                  </a:lnTo>
                  <a:lnTo>
                    <a:pt x="1356" y="897"/>
                  </a:lnTo>
                  <a:lnTo>
                    <a:pt x="1356" y="901"/>
                  </a:lnTo>
                  <a:lnTo>
                    <a:pt x="1356" y="906"/>
                  </a:lnTo>
                  <a:lnTo>
                    <a:pt x="1353" y="913"/>
                  </a:lnTo>
                  <a:lnTo>
                    <a:pt x="1350" y="921"/>
                  </a:lnTo>
                  <a:lnTo>
                    <a:pt x="1340" y="913"/>
                  </a:lnTo>
                  <a:lnTo>
                    <a:pt x="1332" y="903"/>
                  </a:lnTo>
                  <a:lnTo>
                    <a:pt x="1325" y="891"/>
                  </a:lnTo>
                  <a:lnTo>
                    <a:pt x="1317" y="880"/>
                  </a:lnTo>
                  <a:lnTo>
                    <a:pt x="1310" y="867"/>
                  </a:lnTo>
                  <a:lnTo>
                    <a:pt x="1305" y="856"/>
                  </a:lnTo>
                  <a:lnTo>
                    <a:pt x="1297" y="844"/>
                  </a:lnTo>
                  <a:lnTo>
                    <a:pt x="1289" y="833"/>
                  </a:lnTo>
                  <a:lnTo>
                    <a:pt x="1290" y="807"/>
                  </a:lnTo>
                  <a:lnTo>
                    <a:pt x="1290" y="784"/>
                  </a:lnTo>
                  <a:lnTo>
                    <a:pt x="1289" y="774"/>
                  </a:lnTo>
                  <a:lnTo>
                    <a:pt x="1286" y="764"/>
                  </a:lnTo>
                  <a:lnTo>
                    <a:pt x="1280" y="756"/>
                  </a:lnTo>
                  <a:lnTo>
                    <a:pt x="1273" y="749"/>
                  </a:lnTo>
                  <a:lnTo>
                    <a:pt x="1269" y="750"/>
                  </a:lnTo>
                  <a:lnTo>
                    <a:pt x="1266" y="750"/>
                  </a:lnTo>
                  <a:lnTo>
                    <a:pt x="1263" y="750"/>
                  </a:lnTo>
                  <a:lnTo>
                    <a:pt x="1259" y="749"/>
                  </a:lnTo>
                  <a:lnTo>
                    <a:pt x="1259" y="747"/>
                  </a:lnTo>
                  <a:lnTo>
                    <a:pt x="1259" y="747"/>
                  </a:lnTo>
                  <a:lnTo>
                    <a:pt x="1260" y="744"/>
                  </a:lnTo>
                  <a:lnTo>
                    <a:pt x="1260" y="740"/>
                  </a:lnTo>
                  <a:lnTo>
                    <a:pt x="1266" y="741"/>
                  </a:lnTo>
                  <a:lnTo>
                    <a:pt x="1269" y="741"/>
                  </a:lnTo>
                  <a:lnTo>
                    <a:pt x="1270" y="741"/>
                  </a:lnTo>
                  <a:lnTo>
                    <a:pt x="1273" y="737"/>
                  </a:lnTo>
                  <a:lnTo>
                    <a:pt x="1273" y="736"/>
                  </a:lnTo>
                  <a:lnTo>
                    <a:pt x="1275" y="733"/>
                  </a:lnTo>
                  <a:lnTo>
                    <a:pt x="1270" y="726"/>
                  </a:lnTo>
                  <a:lnTo>
                    <a:pt x="1266" y="719"/>
                  </a:lnTo>
                  <a:lnTo>
                    <a:pt x="1257" y="729"/>
                  </a:lnTo>
                  <a:lnTo>
                    <a:pt x="1247" y="737"/>
                  </a:lnTo>
                  <a:lnTo>
                    <a:pt x="1242" y="734"/>
                  </a:lnTo>
                  <a:lnTo>
                    <a:pt x="1235" y="731"/>
                  </a:lnTo>
                  <a:lnTo>
                    <a:pt x="1236" y="721"/>
                  </a:lnTo>
                  <a:lnTo>
                    <a:pt x="1236" y="713"/>
                  </a:lnTo>
                  <a:lnTo>
                    <a:pt x="1233" y="707"/>
                  </a:lnTo>
                  <a:lnTo>
                    <a:pt x="1230" y="701"/>
                  </a:lnTo>
                  <a:lnTo>
                    <a:pt x="1220" y="690"/>
                  </a:lnTo>
                  <a:lnTo>
                    <a:pt x="1209" y="677"/>
                  </a:lnTo>
                  <a:lnTo>
                    <a:pt x="1206" y="669"/>
                  </a:lnTo>
                  <a:lnTo>
                    <a:pt x="1203" y="660"/>
                  </a:lnTo>
                  <a:lnTo>
                    <a:pt x="1202" y="657"/>
                  </a:lnTo>
                  <a:lnTo>
                    <a:pt x="1200" y="653"/>
                  </a:lnTo>
                  <a:lnTo>
                    <a:pt x="1198" y="650"/>
                  </a:lnTo>
                  <a:lnTo>
                    <a:pt x="1193" y="647"/>
                  </a:lnTo>
                  <a:lnTo>
                    <a:pt x="1190" y="650"/>
                  </a:lnTo>
                  <a:lnTo>
                    <a:pt x="1186" y="653"/>
                  </a:lnTo>
                  <a:lnTo>
                    <a:pt x="1185" y="649"/>
                  </a:lnTo>
                  <a:lnTo>
                    <a:pt x="1183" y="644"/>
                  </a:lnTo>
                  <a:lnTo>
                    <a:pt x="1182" y="641"/>
                  </a:lnTo>
                  <a:lnTo>
                    <a:pt x="1179" y="640"/>
                  </a:lnTo>
                  <a:lnTo>
                    <a:pt x="1178" y="650"/>
                  </a:lnTo>
                  <a:lnTo>
                    <a:pt x="1176" y="657"/>
                  </a:lnTo>
                  <a:lnTo>
                    <a:pt x="1168" y="659"/>
                  </a:lnTo>
                  <a:lnTo>
                    <a:pt x="1160" y="660"/>
                  </a:lnTo>
                  <a:lnTo>
                    <a:pt x="1155" y="663"/>
                  </a:lnTo>
                  <a:lnTo>
                    <a:pt x="1149" y="666"/>
                  </a:lnTo>
                  <a:lnTo>
                    <a:pt x="1145" y="677"/>
                  </a:lnTo>
                  <a:lnTo>
                    <a:pt x="1140" y="687"/>
                  </a:lnTo>
                  <a:lnTo>
                    <a:pt x="1126" y="700"/>
                  </a:lnTo>
                  <a:lnTo>
                    <a:pt x="1108" y="717"/>
                  </a:lnTo>
                  <a:lnTo>
                    <a:pt x="1099" y="726"/>
                  </a:lnTo>
                  <a:lnTo>
                    <a:pt x="1090" y="734"/>
                  </a:lnTo>
                  <a:lnTo>
                    <a:pt x="1085" y="743"/>
                  </a:lnTo>
                  <a:lnTo>
                    <a:pt x="1082" y="750"/>
                  </a:lnTo>
                  <a:lnTo>
                    <a:pt x="1085" y="761"/>
                  </a:lnTo>
                  <a:lnTo>
                    <a:pt x="1086" y="774"/>
                  </a:lnTo>
                  <a:lnTo>
                    <a:pt x="1085" y="787"/>
                  </a:lnTo>
                  <a:lnTo>
                    <a:pt x="1082" y="798"/>
                  </a:lnTo>
                  <a:lnTo>
                    <a:pt x="1073" y="820"/>
                  </a:lnTo>
                  <a:lnTo>
                    <a:pt x="1068" y="837"/>
                  </a:lnTo>
                  <a:lnTo>
                    <a:pt x="1062" y="836"/>
                  </a:lnTo>
                  <a:lnTo>
                    <a:pt x="1058" y="833"/>
                  </a:lnTo>
                  <a:lnTo>
                    <a:pt x="1052" y="827"/>
                  </a:lnTo>
                  <a:lnTo>
                    <a:pt x="1046" y="820"/>
                  </a:lnTo>
                  <a:lnTo>
                    <a:pt x="1036" y="803"/>
                  </a:lnTo>
                  <a:lnTo>
                    <a:pt x="1025" y="781"/>
                  </a:lnTo>
                  <a:lnTo>
                    <a:pt x="1006" y="739"/>
                  </a:lnTo>
                  <a:lnTo>
                    <a:pt x="995" y="707"/>
                  </a:lnTo>
                  <a:lnTo>
                    <a:pt x="993" y="694"/>
                  </a:lnTo>
                  <a:lnTo>
                    <a:pt x="993" y="681"/>
                  </a:lnTo>
                  <a:lnTo>
                    <a:pt x="993" y="674"/>
                  </a:lnTo>
                  <a:lnTo>
                    <a:pt x="993" y="669"/>
                  </a:lnTo>
                  <a:lnTo>
                    <a:pt x="992" y="663"/>
                  </a:lnTo>
                  <a:lnTo>
                    <a:pt x="989" y="659"/>
                  </a:lnTo>
                  <a:lnTo>
                    <a:pt x="986" y="660"/>
                  </a:lnTo>
                  <a:lnTo>
                    <a:pt x="983" y="663"/>
                  </a:lnTo>
                  <a:lnTo>
                    <a:pt x="983" y="670"/>
                  </a:lnTo>
                  <a:lnTo>
                    <a:pt x="982" y="674"/>
                  </a:lnTo>
                  <a:lnTo>
                    <a:pt x="980" y="676"/>
                  </a:lnTo>
                  <a:lnTo>
                    <a:pt x="979" y="676"/>
                  </a:lnTo>
                  <a:lnTo>
                    <a:pt x="975" y="676"/>
                  </a:lnTo>
                  <a:lnTo>
                    <a:pt x="969" y="674"/>
                  </a:lnTo>
                  <a:lnTo>
                    <a:pt x="963" y="671"/>
                  </a:lnTo>
                  <a:lnTo>
                    <a:pt x="959" y="667"/>
                  </a:lnTo>
                  <a:lnTo>
                    <a:pt x="955" y="663"/>
                  </a:lnTo>
                  <a:lnTo>
                    <a:pt x="952" y="657"/>
                  </a:lnTo>
                  <a:lnTo>
                    <a:pt x="961" y="653"/>
                  </a:lnTo>
                  <a:lnTo>
                    <a:pt x="968" y="647"/>
                  </a:lnTo>
                  <a:lnTo>
                    <a:pt x="968" y="646"/>
                  </a:lnTo>
                  <a:lnTo>
                    <a:pt x="968" y="646"/>
                  </a:lnTo>
                  <a:lnTo>
                    <a:pt x="956" y="647"/>
                  </a:lnTo>
                  <a:lnTo>
                    <a:pt x="945" y="647"/>
                  </a:lnTo>
                  <a:lnTo>
                    <a:pt x="941" y="639"/>
                  </a:lnTo>
                  <a:lnTo>
                    <a:pt x="932" y="630"/>
                  </a:lnTo>
                  <a:lnTo>
                    <a:pt x="923" y="621"/>
                  </a:lnTo>
                  <a:lnTo>
                    <a:pt x="916" y="616"/>
                  </a:lnTo>
                  <a:lnTo>
                    <a:pt x="883" y="619"/>
                  </a:lnTo>
                  <a:lnTo>
                    <a:pt x="853" y="621"/>
                  </a:lnTo>
                  <a:lnTo>
                    <a:pt x="846" y="621"/>
                  </a:lnTo>
                  <a:lnTo>
                    <a:pt x="839" y="620"/>
                  </a:lnTo>
                  <a:lnTo>
                    <a:pt x="833" y="619"/>
                  </a:lnTo>
                  <a:lnTo>
                    <a:pt x="828" y="616"/>
                  </a:lnTo>
                  <a:lnTo>
                    <a:pt x="823" y="613"/>
                  </a:lnTo>
                  <a:lnTo>
                    <a:pt x="819" y="609"/>
                  </a:lnTo>
                  <a:lnTo>
                    <a:pt x="815" y="603"/>
                  </a:lnTo>
                  <a:lnTo>
                    <a:pt x="812" y="596"/>
                  </a:lnTo>
                  <a:lnTo>
                    <a:pt x="792" y="596"/>
                  </a:lnTo>
                  <a:lnTo>
                    <a:pt x="773" y="596"/>
                  </a:lnTo>
                  <a:lnTo>
                    <a:pt x="765" y="593"/>
                  </a:lnTo>
                  <a:lnTo>
                    <a:pt x="758" y="590"/>
                  </a:lnTo>
                  <a:lnTo>
                    <a:pt x="751" y="584"/>
                  </a:lnTo>
                  <a:lnTo>
                    <a:pt x="745" y="576"/>
                  </a:lnTo>
                  <a:lnTo>
                    <a:pt x="741" y="569"/>
                  </a:lnTo>
                  <a:lnTo>
                    <a:pt x="738" y="563"/>
                  </a:lnTo>
                  <a:lnTo>
                    <a:pt x="735" y="559"/>
                  </a:lnTo>
                  <a:lnTo>
                    <a:pt x="729" y="553"/>
                  </a:lnTo>
                  <a:lnTo>
                    <a:pt x="722" y="553"/>
                  </a:lnTo>
                  <a:lnTo>
                    <a:pt x="715" y="554"/>
                  </a:lnTo>
                  <a:lnTo>
                    <a:pt x="716" y="564"/>
                  </a:lnTo>
                  <a:lnTo>
                    <a:pt x="721" y="576"/>
                  </a:lnTo>
                  <a:lnTo>
                    <a:pt x="728" y="587"/>
                  </a:lnTo>
                  <a:lnTo>
                    <a:pt x="735" y="599"/>
                  </a:lnTo>
                  <a:lnTo>
                    <a:pt x="751" y="620"/>
                  </a:lnTo>
                  <a:lnTo>
                    <a:pt x="765" y="634"/>
                  </a:lnTo>
                  <a:lnTo>
                    <a:pt x="773" y="634"/>
                  </a:lnTo>
                  <a:lnTo>
                    <a:pt x="779" y="634"/>
                  </a:lnTo>
                  <a:lnTo>
                    <a:pt x="785" y="631"/>
                  </a:lnTo>
                  <a:lnTo>
                    <a:pt x="791" y="629"/>
                  </a:lnTo>
                  <a:lnTo>
                    <a:pt x="792" y="621"/>
                  </a:lnTo>
                  <a:lnTo>
                    <a:pt x="793" y="613"/>
                  </a:lnTo>
                  <a:lnTo>
                    <a:pt x="798" y="607"/>
                  </a:lnTo>
                  <a:lnTo>
                    <a:pt x="803" y="603"/>
                  </a:lnTo>
                  <a:lnTo>
                    <a:pt x="805" y="611"/>
                  </a:lnTo>
                  <a:lnTo>
                    <a:pt x="809" y="619"/>
                  </a:lnTo>
                  <a:lnTo>
                    <a:pt x="815" y="626"/>
                  </a:lnTo>
                  <a:lnTo>
                    <a:pt x="821" y="631"/>
                  </a:lnTo>
                  <a:lnTo>
                    <a:pt x="835" y="641"/>
                  </a:lnTo>
                  <a:lnTo>
                    <a:pt x="848" y="651"/>
                  </a:lnTo>
                  <a:lnTo>
                    <a:pt x="846" y="659"/>
                  </a:lnTo>
                  <a:lnTo>
                    <a:pt x="842" y="669"/>
                  </a:lnTo>
                  <a:lnTo>
                    <a:pt x="836" y="679"/>
                  </a:lnTo>
                  <a:lnTo>
                    <a:pt x="829" y="690"/>
                  </a:lnTo>
                  <a:lnTo>
                    <a:pt x="816" y="710"/>
                  </a:lnTo>
                  <a:lnTo>
                    <a:pt x="806" y="721"/>
                  </a:lnTo>
                  <a:lnTo>
                    <a:pt x="785" y="731"/>
                  </a:lnTo>
                  <a:lnTo>
                    <a:pt x="765" y="741"/>
                  </a:lnTo>
                  <a:lnTo>
                    <a:pt x="748" y="751"/>
                  </a:lnTo>
                  <a:lnTo>
                    <a:pt x="728" y="763"/>
                  </a:lnTo>
                  <a:lnTo>
                    <a:pt x="721" y="767"/>
                  </a:lnTo>
                  <a:lnTo>
                    <a:pt x="715" y="767"/>
                  </a:lnTo>
                  <a:lnTo>
                    <a:pt x="711" y="767"/>
                  </a:lnTo>
                  <a:lnTo>
                    <a:pt x="706" y="767"/>
                  </a:lnTo>
                  <a:lnTo>
                    <a:pt x="704" y="767"/>
                  </a:lnTo>
                  <a:lnTo>
                    <a:pt x="699" y="770"/>
                  </a:lnTo>
                  <a:lnTo>
                    <a:pt x="695" y="774"/>
                  </a:lnTo>
                  <a:lnTo>
                    <a:pt x="688" y="783"/>
                  </a:lnTo>
                  <a:lnTo>
                    <a:pt x="682" y="781"/>
                  </a:lnTo>
                  <a:lnTo>
                    <a:pt x="676" y="780"/>
                  </a:lnTo>
                  <a:lnTo>
                    <a:pt x="675" y="780"/>
                  </a:lnTo>
                  <a:lnTo>
                    <a:pt x="674" y="780"/>
                  </a:lnTo>
                  <a:lnTo>
                    <a:pt x="674" y="760"/>
                  </a:lnTo>
                  <a:lnTo>
                    <a:pt x="669" y="743"/>
                  </a:lnTo>
                  <a:lnTo>
                    <a:pt x="665" y="729"/>
                  </a:lnTo>
                  <a:lnTo>
                    <a:pt x="658" y="716"/>
                  </a:lnTo>
                  <a:lnTo>
                    <a:pt x="641" y="691"/>
                  </a:lnTo>
                  <a:lnTo>
                    <a:pt x="624" y="669"/>
                  </a:lnTo>
                  <a:lnTo>
                    <a:pt x="618" y="653"/>
                  </a:lnTo>
                  <a:lnTo>
                    <a:pt x="615" y="639"/>
                  </a:lnTo>
                  <a:lnTo>
                    <a:pt x="612" y="631"/>
                  </a:lnTo>
                  <a:lnTo>
                    <a:pt x="608" y="626"/>
                  </a:lnTo>
                  <a:lnTo>
                    <a:pt x="602" y="621"/>
                  </a:lnTo>
                  <a:lnTo>
                    <a:pt x="594" y="619"/>
                  </a:lnTo>
                  <a:lnTo>
                    <a:pt x="594" y="611"/>
                  </a:lnTo>
                  <a:lnTo>
                    <a:pt x="592" y="604"/>
                  </a:lnTo>
                  <a:lnTo>
                    <a:pt x="589" y="599"/>
                  </a:lnTo>
                  <a:lnTo>
                    <a:pt x="586" y="593"/>
                  </a:lnTo>
                  <a:lnTo>
                    <a:pt x="579" y="584"/>
                  </a:lnTo>
                  <a:lnTo>
                    <a:pt x="571" y="576"/>
                  </a:lnTo>
                  <a:lnTo>
                    <a:pt x="568" y="577"/>
                  </a:lnTo>
                  <a:lnTo>
                    <a:pt x="564" y="579"/>
                  </a:lnTo>
                  <a:lnTo>
                    <a:pt x="559" y="579"/>
                  </a:lnTo>
                  <a:lnTo>
                    <a:pt x="555" y="577"/>
                  </a:lnTo>
                  <a:lnTo>
                    <a:pt x="555" y="571"/>
                  </a:lnTo>
                  <a:lnTo>
                    <a:pt x="554" y="569"/>
                  </a:lnTo>
                  <a:lnTo>
                    <a:pt x="551" y="567"/>
                  </a:lnTo>
                  <a:lnTo>
                    <a:pt x="545" y="566"/>
                  </a:lnTo>
                  <a:lnTo>
                    <a:pt x="548" y="574"/>
                  </a:lnTo>
                  <a:lnTo>
                    <a:pt x="551" y="581"/>
                  </a:lnTo>
                  <a:lnTo>
                    <a:pt x="555" y="587"/>
                  </a:lnTo>
                  <a:lnTo>
                    <a:pt x="559" y="593"/>
                  </a:lnTo>
                  <a:lnTo>
                    <a:pt x="569" y="604"/>
                  </a:lnTo>
                  <a:lnTo>
                    <a:pt x="578" y="616"/>
                  </a:lnTo>
                  <a:lnTo>
                    <a:pt x="579" y="630"/>
                  </a:lnTo>
                  <a:lnTo>
                    <a:pt x="582" y="644"/>
                  </a:lnTo>
                  <a:lnTo>
                    <a:pt x="589" y="649"/>
                  </a:lnTo>
                  <a:lnTo>
                    <a:pt x="596" y="653"/>
                  </a:lnTo>
                  <a:lnTo>
                    <a:pt x="602" y="673"/>
                  </a:lnTo>
                  <a:lnTo>
                    <a:pt x="608" y="693"/>
                  </a:lnTo>
                  <a:lnTo>
                    <a:pt x="615" y="703"/>
                  </a:lnTo>
                  <a:lnTo>
                    <a:pt x="622" y="714"/>
                  </a:lnTo>
                  <a:lnTo>
                    <a:pt x="622" y="721"/>
                  </a:lnTo>
                  <a:lnTo>
                    <a:pt x="622" y="729"/>
                  </a:lnTo>
                  <a:lnTo>
                    <a:pt x="632" y="736"/>
                  </a:lnTo>
                  <a:lnTo>
                    <a:pt x="641" y="744"/>
                  </a:lnTo>
                  <a:lnTo>
                    <a:pt x="651" y="757"/>
                  </a:lnTo>
                  <a:lnTo>
                    <a:pt x="661" y="771"/>
                  </a:lnTo>
                  <a:lnTo>
                    <a:pt x="671" y="786"/>
                  </a:lnTo>
                  <a:lnTo>
                    <a:pt x="682" y="800"/>
                  </a:lnTo>
                  <a:lnTo>
                    <a:pt x="682" y="801"/>
                  </a:lnTo>
                  <a:lnTo>
                    <a:pt x="682" y="804"/>
                  </a:lnTo>
                  <a:lnTo>
                    <a:pt x="689" y="804"/>
                  </a:lnTo>
                  <a:lnTo>
                    <a:pt x="696" y="804"/>
                  </a:lnTo>
                  <a:lnTo>
                    <a:pt x="711" y="800"/>
                  </a:lnTo>
                  <a:lnTo>
                    <a:pt x="728" y="797"/>
                  </a:lnTo>
                  <a:lnTo>
                    <a:pt x="743" y="794"/>
                  </a:lnTo>
                  <a:lnTo>
                    <a:pt x="759" y="790"/>
                  </a:lnTo>
                  <a:lnTo>
                    <a:pt x="758" y="808"/>
                  </a:lnTo>
                  <a:lnTo>
                    <a:pt x="755" y="824"/>
                  </a:lnTo>
                  <a:lnTo>
                    <a:pt x="751" y="840"/>
                  </a:lnTo>
                  <a:lnTo>
                    <a:pt x="745" y="854"/>
                  </a:lnTo>
                  <a:lnTo>
                    <a:pt x="738" y="867"/>
                  </a:lnTo>
                  <a:lnTo>
                    <a:pt x="729" y="880"/>
                  </a:lnTo>
                  <a:lnTo>
                    <a:pt x="719" y="891"/>
                  </a:lnTo>
                  <a:lnTo>
                    <a:pt x="709" y="901"/>
                  </a:lnTo>
                  <a:lnTo>
                    <a:pt x="688" y="923"/>
                  </a:lnTo>
                  <a:lnTo>
                    <a:pt x="666" y="943"/>
                  </a:lnTo>
                  <a:lnTo>
                    <a:pt x="655" y="953"/>
                  </a:lnTo>
                  <a:lnTo>
                    <a:pt x="646" y="963"/>
                  </a:lnTo>
                  <a:lnTo>
                    <a:pt x="636" y="973"/>
                  </a:lnTo>
                  <a:lnTo>
                    <a:pt x="629" y="984"/>
                  </a:lnTo>
                  <a:lnTo>
                    <a:pt x="625" y="991"/>
                  </a:lnTo>
                  <a:lnTo>
                    <a:pt x="624" y="998"/>
                  </a:lnTo>
                  <a:lnTo>
                    <a:pt x="624" y="1004"/>
                  </a:lnTo>
                  <a:lnTo>
                    <a:pt x="625" y="1010"/>
                  </a:lnTo>
                  <a:lnTo>
                    <a:pt x="629" y="1021"/>
                  </a:lnTo>
                  <a:lnTo>
                    <a:pt x="634" y="1033"/>
                  </a:lnTo>
                  <a:lnTo>
                    <a:pt x="629" y="1045"/>
                  </a:lnTo>
                  <a:lnTo>
                    <a:pt x="625" y="1057"/>
                  </a:lnTo>
                  <a:lnTo>
                    <a:pt x="632" y="1064"/>
                  </a:lnTo>
                  <a:lnTo>
                    <a:pt x="636" y="1073"/>
                  </a:lnTo>
                  <a:lnTo>
                    <a:pt x="639" y="1083"/>
                  </a:lnTo>
                  <a:lnTo>
                    <a:pt x="641" y="1095"/>
                  </a:lnTo>
                  <a:lnTo>
                    <a:pt x="639" y="1108"/>
                  </a:lnTo>
                  <a:lnTo>
                    <a:pt x="638" y="1120"/>
                  </a:lnTo>
                  <a:lnTo>
                    <a:pt x="635" y="1128"/>
                  </a:lnTo>
                  <a:lnTo>
                    <a:pt x="632" y="1135"/>
                  </a:lnTo>
                  <a:lnTo>
                    <a:pt x="628" y="1141"/>
                  </a:lnTo>
                  <a:lnTo>
                    <a:pt x="624" y="1147"/>
                  </a:lnTo>
                  <a:lnTo>
                    <a:pt x="619" y="1151"/>
                  </a:lnTo>
                  <a:lnTo>
                    <a:pt x="614" y="1154"/>
                  </a:lnTo>
                  <a:lnTo>
                    <a:pt x="602" y="1161"/>
                  </a:lnTo>
                  <a:lnTo>
                    <a:pt x="591" y="1168"/>
                  </a:lnTo>
                  <a:lnTo>
                    <a:pt x="586" y="1173"/>
                  </a:lnTo>
                  <a:lnTo>
                    <a:pt x="582" y="1178"/>
                  </a:lnTo>
                  <a:lnTo>
                    <a:pt x="578" y="1184"/>
                  </a:lnTo>
                  <a:lnTo>
                    <a:pt x="574" y="1193"/>
                  </a:lnTo>
                  <a:lnTo>
                    <a:pt x="572" y="1200"/>
                  </a:lnTo>
                  <a:lnTo>
                    <a:pt x="572" y="1207"/>
                  </a:lnTo>
                  <a:lnTo>
                    <a:pt x="574" y="1214"/>
                  </a:lnTo>
                  <a:lnTo>
                    <a:pt x="575" y="1221"/>
                  </a:lnTo>
                  <a:lnTo>
                    <a:pt x="576" y="1227"/>
                  </a:lnTo>
                  <a:lnTo>
                    <a:pt x="576" y="1234"/>
                  </a:lnTo>
                  <a:lnTo>
                    <a:pt x="576" y="1241"/>
                  </a:lnTo>
                  <a:lnTo>
                    <a:pt x="576" y="1248"/>
                  </a:lnTo>
                  <a:lnTo>
                    <a:pt x="568" y="1250"/>
                  </a:lnTo>
                  <a:lnTo>
                    <a:pt x="561" y="1254"/>
                  </a:lnTo>
                  <a:lnTo>
                    <a:pt x="555" y="1258"/>
                  </a:lnTo>
                  <a:lnTo>
                    <a:pt x="549" y="1263"/>
                  </a:lnTo>
                  <a:lnTo>
                    <a:pt x="554" y="1271"/>
                  </a:lnTo>
                  <a:lnTo>
                    <a:pt x="555" y="1282"/>
                  </a:lnTo>
                  <a:lnTo>
                    <a:pt x="551" y="1287"/>
                  </a:lnTo>
                  <a:lnTo>
                    <a:pt x="546" y="1290"/>
                  </a:lnTo>
                  <a:lnTo>
                    <a:pt x="544" y="1294"/>
                  </a:lnTo>
                  <a:lnTo>
                    <a:pt x="542" y="1298"/>
                  </a:lnTo>
                  <a:lnTo>
                    <a:pt x="539" y="1307"/>
                  </a:lnTo>
                  <a:lnTo>
                    <a:pt x="534" y="1318"/>
                  </a:lnTo>
                  <a:lnTo>
                    <a:pt x="525" y="1331"/>
                  </a:lnTo>
                  <a:lnTo>
                    <a:pt x="515" y="1341"/>
                  </a:lnTo>
                  <a:lnTo>
                    <a:pt x="504" y="1350"/>
                  </a:lnTo>
                  <a:lnTo>
                    <a:pt x="491" y="1355"/>
                  </a:lnTo>
                  <a:lnTo>
                    <a:pt x="461" y="1362"/>
                  </a:lnTo>
                  <a:lnTo>
                    <a:pt x="427" y="1370"/>
                  </a:lnTo>
                  <a:lnTo>
                    <a:pt x="417" y="1372"/>
                  </a:lnTo>
                  <a:lnTo>
                    <a:pt x="408" y="1374"/>
                  </a:lnTo>
                  <a:lnTo>
                    <a:pt x="404" y="1375"/>
                  </a:lnTo>
                  <a:lnTo>
                    <a:pt x="399" y="1375"/>
                  </a:lnTo>
                  <a:lnTo>
                    <a:pt x="394" y="1374"/>
                  </a:lnTo>
                  <a:lnTo>
                    <a:pt x="389" y="1371"/>
                  </a:lnTo>
                  <a:lnTo>
                    <a:pt x="388" y="1351"/>
                  </a:lnTo>
                  <a:lnTo>
                    <a:pt x="384" y="1330"/>
                  </a:lnTo>
                  <a:lnTo>
                    <a:pt x="371" y="1310"/>
                  </a:lnTo>
                  <a:lnTo>
                    <a:pt x="358" y="1291"/>
                  </a:lnTo>
                  <a:lnTo>
                    <a:pt x="354" y="1267"/>
                  </a:lnTo>
                  <a:lnTo>
                    <a:pt x="351" y="1241"/>
                  </a:lnTo>
                  <a:lnTo>
                    <a:pt x="351" y="1228"/>
                  </a:lnTo>
                  <a:lnTo>
                    <a:pt x="348" y="1217"/>
                  </a:lnTo>
                  <a:lnTo>
                    <a:pt x="347" y="1204"/>
                  </a:lnTo>
                  <a:lnTo>
                    <a:pt x="342" y="1194"/>
                  </a:lnTo>
                  <a:lnTo>
                    <a:pt x="332" y="1183"/>
                  </a:lnTo>
                  <a:lnTo>
                    <a:pt x="322" y="1173"/>
                  </a:lnTo>
                  <a:lnTo>
                    <a:pt x="319" y="1158"/>
                  </a:lnTo>
                  <a:lnTo>
                    <a:pt x="319" y="1147"/>
                  </a:lnTo>
                  <a:lnTo>
                    <a:pt x="322" y="1135"/>
                  </a:lnTo>
                  <a:lnTo>
                    <a:pt x="325" y="1124"/>
                  </a:lnTo>
                  <a:lnTo>
                    <a:pt x="335" y="1105"/>
                  </a:lnTo>
                  <a:lnTo>
                    <a:pt x="342" y="1088"/>
                  </a:lnTo>
                  <a:lnTo>
                    <a:pt x="344" y="1078"/>
                  </a:lnTo>
                  <a:lnTo>
                    <a:pt x="344" y="1065"/>
                  </a:lnTo>
                  <a:lnTo>
                    <a:pt x="341" y="1051"/>
                  </a:lnTo>
                  <a:lnTo>
                    <a:pt x="337" y="1037"/>
                  </a:lnTo>
                  <a:lnTo>
                    <a:pt x="328" y="1011"/>
                  </a:lnTo>
                  <a:lnTo>
                    <a:pt x="321" y="994"/>
                  </a:lnTo>
                  <a:lnTo>
                    <a:pt x="307" y="980"/>
                  </a:lnTo>
                  <a:lnTo>
                    <a:pt x="294" y="967"/>
                  </a:lnTo>
                  <a:lnTo>
                    <a:pt x="291" y="960"/>
                  </a:lnTo>
                  <a:lnTo>
                    <a:pt x="289" y="953"/>
                  </a:lnTo>
                  <a:lnTo>
                    <a:pt x="289" y="944"/>
                  </a:lnTo>
                  <a:lnTo>
                    <a:pt x="289" y="937"/>
                  </a:lnTo>
                  <a:lnTo>
                    <a:pt x="292" y="921"/>
                  </a:lnTo>
                  <a:lnTo>
                    <a:pt x="295" y="907"/>
                  </a:lnTo>
                  <a:lnTo>
                    <a:pt x="297" y="901"/>
                  </a:lnTo>
                  <a:lnTo>
                    <a:pt x="295" y="896"/>
                  </a:lnTo>
                  <a:lnTo>
                    <a:pt x="294" y="890"/>
                  </a:lnTo>
                  <a:lnTo>
                    <a:pt x="291" y="886"/>
                  </a:lnTo>
                  <a:lnTo>
                    <a:pt x="285" y="881"/>
                  </a:lnTo>
                  <a:lnTo>
                    <a:pt x="278" y="880"/>
                  </a:lnTo>
                  <a:lnTo>
                    <a:pt x="268" y="877"/>
                  </a:lnTo>
                  <a:lnTo>
                    <a:pt x="254" y="877"/>
                  </a:lnTo>
                  <a:lnTo>
                    <a:pt x="254" y="871"/>
                  </a:lnTo>
                  <a:lnTo>
                    <a:pt x="252" y="866"/>
                  </a:lnTo>
                  <a:lnTo>
                    <a:pt x="241" y="863"/>
                  </a:lnTo>
                  <a:lnTo>
                    <a:pt x="231" y="861"/>
                  </a:lnTo>
                  <a:lnTo>
                    <a:pt x="221" y="861"/>
                  </a:lnTo>
                  <a:lnTo>
                    <a:pt x="214" y="863"/>
                  </a:lnTo>
                  <a:lnTo>
                    <a:pt x="195" y="868"/>
                  </a:lnTo>
                  <a:lnTo>
                    <a:pt x="175" y="876"/>
                  </a:lnTo>
                  <a:lnTo>
                    <a:pt x="162" y="876"/>
                  </a:lnTo>
                  <a:lnTo>
                    <a:pt x="150" y="874"/>
                  </a:lnTo>
                  <a:lnTo>
                    <a:pt x="138" y="873"/>
                  </a:lnTo>
                  <a:lnTo>
                    <a:pt x="125" y="873"/>
                  </a:lnTo>
                  <a:lnTo>
                    <a:pt x="121" y="876"/>
                  </a:lnTo>
                  <a:lnTo>
                    <a:pt x="117" y="878"/>
                  </a:lnTo>
                  <a:lnTo>
                    <a:pt x="111" y="880"/>
                  </a:lnTo>
                  <a:lnTo>
                    <a:pt x="102" y="881"/>
                  </a:lnTo>
                  <a:lnTo>
                    <a:pt x="90" y="870"/>
                  </a:lnTo>
                  <a:lnTo>
                    <a:pt x="77" y="860"/>
                  </a:lnTo>
                  <a:lnTo>
                    <a:pt x="64" y="848"/>
                  </a:lnTo>
                  <a:lnTo>
                    <a:pt x="51" y="837"/>
                  </a:lnTo>
                  <a:lnTo>
                    <a:pt x="48" y="827"/>
                  </a:lnTo>
                  <a:lnTo>
                    <a:pt x="44" y="817"/>
                  </a:lnTo>
                  <a:lnTo>
                    <a:pt x="37" y="810"/>
                  </a:lnTo>
                  <a:lnTo>
                    <a:pt x="25" y="801"/>
                  </a:lnTo>
                  <a:lnTo>
                    <a:pt x="14" y="793"/>
                  </a:lnTo>
                  <a:lnTo>
                    <a:pt x="8" y="784"/>
                  </a:lnTo>
                  <a:lnTo>
                    <a:pt x="8" y="774"/>
                  </a:lnTo>
                  <a:lnTo>
                    <a:pt x="10" y="763"/>
                  </a:lnTo>
                  <a:lnTo>
                    <a:pt x="5" y="759"/>
                  </a:lnTo>
                  <a:lnTo>
                    <a:pt x="1" y="756"/>
                  </a:lnTo>
                  <a:lnTo>
                    <a:pt x="0" y="750"/>
                  </a:lnTo>
                  <a:lnTo>
                    <a:pt x="1" y="744"/>
                  </a:lnTo>
                  <a:lnTo>
                    <a:pt x="2" y="740"/>
                  </a:lnTo>
                  <a:lnTo>
                    <a:pt x="5" y="734"/>
                  </a:lnTo>
                  <a:lnTo>
                    <a:pt x="11" y="726"/>
                  </a:lnTo>
                  <a:lnTo>
                    <a:pt x="15" y="717"/>
                  </a:lnTo>
                  <a:lnTo>
                    <a:pt x="17" y="709"/>
                  </a:lnTo>
                  <a:lnTo>
                    <a:pt x="17" y="700"/>
                  </a:lnTo>
                  <a:lnTo>
                    <a:pt x="15" y="693"/>
                  </a:lnTo>
                  <a:lnTo>
                    <a:pt x="14" y="687"/>
                  </a:lnTo>
                  <a:lnTo>
                    <a:pt x="8" y="676"/>
                  </a:lnTo>
                  <a:lnTo>
                    <a:pt x="5" y="663"/>
                  </a:lnTo>
                  <a:lnTo>
                    <a:pt x="14" y="644"/>
                  </a:lnTo>
                  <a:lnTo>
                    <a:pt x="24" y="624"/>
                  </a:lnTo>
                  <a:lnTo>
                    <a:pt x="30" y="614"/>
                  </a:lnTo>
                  <a:lnTo>
                    <a:pt x="35" y="606"/>
                  </a:lnTo>
                  <a:lnTo>
                    <a:pt x="42" y="597"/>
                  </a:lnTo>
                  <a:lnTo>
                    <a:pt x="51" y="591"/>
                  </a:lnTo>
                  <a:lnTo>
                    <a:pt x="60" y="584"/>
                  </a:lnTo>
                  <a:lnTo>
                    <a:pt x="70" y="579"/>
                  </a:lnTo>
                  <a:lnTo>
                    <a:pt x="80" y="573"/>
                  </a:lnTo>
                  <a:lnTo>
                    <a:pt x="87" y="564"/>
                  </a:lnTo>
                  <a:lnTo>
                    <a:pt x="88" y="549"/>
                  </a:lnTo>
                  <a:lnTo>
                    <a:pt x="90" y="534"/>
                  </a:lnTo>
                  <a:lnTo>
                    <a:pt x="92" y="529"/>
                  </a:lnTo>
                  <a:lnTo>
                    <a:pt x="97" y="524"/>
                  </a:lnTo>
                  <a:lnTo>
                    <a:pt x="100" y="520"/>
                  </a:lnTo>
                  <a:lnTo>
                    <a:pt x="104" y="517"/>
                  </a:lnTo>
                  <a:lnTo>
                    <a:pt x="112" y="513"/>
                  </a:lnTo>
                  <a:lnTo>
                    <a:pt x="121" y="509"/>
                  </a:lnTo>
                  <a:lnTo>
                    <a:pt x="124" y="506"/>
                  </a:lnTo>
                  <a:lnTo>
                    <a:pt x="128" y="503"/>
                  </a:lnTo>
                  <a:lnTo>
                    <a:pt x="131" y="499"/>
                  </a:lnTo>
                  <a:lnTo>
                    <a:pt x="132" y="494"/>
                  </a:lnTo>
                  <a:lnTo>
                    <a:pt x="134" y="489"/>
                  </a:lnTo>
                  <a:lnTo>
                    <a:pt x="135" y="483"/>
                  </a:lnTo>
                  <a:lnTo>
                    <a:pt x="134" y="474"/>
                  </a:lnTo>
                  <a:lnTo>
                    <a:pt x="132" y="464"/>
                  </a:lnTo>
                  <a:lnTo>
                    <a:pt x="118" y="466"/>
                  </a:lnTo>
                  <a:lnTo>
                    <a:pt x="104" y="466"/>
                  </a:lnTo>
                  <a:lnTo>
                    <a:pt x="102" y="449"/>
                  </a:lnTo>
                  <a:lnTo>
                    <a:pt x="105" y="432"/>
                  </a:lnTo>
                  <a:lnTo>
                    <a:pt x="107" y="423"/>
                  </a:lnTo>
                  <a:lnTo>
                    <a:pt x="110" y="416"/>
                  </a:lnTo>
                  <a:lnTo>
                    <a:pt x="114" y="410"/>
                  </a:lnTo>
                  <a:lnTo>
                    <a:pt x="118" y="404"/>
                  </a:lnTo>
                  <a:lnTo>
                    <a:pt x="115" y="402"/>
                  </a:lnTo>
                  <a:lnTo>
                    <a:pt x="112" y="399"/>
                  </a:lnTo>
                  <a:lnTo>
                    <a:pt x="111" y="394"/>
                  </a:lnTo>
                  <a:lnTo>
                    <a:pt x="110" y="389"/>
                  </a:lnTo>
                  <a:lnTo>
                    <a:pt x="128" y="386"/>
                  </a:lnTo>
                  <a:lnTo>
                    <a:pt x="151" y="384"/>
                  </a:lnTo>
                  <a:lnTo>
                    <a:pt x="161" y="384"/>
                  </a:lnTo>
                  <a:lnTo>
                    <a:pt x="172" y="383"/>
                  </a:lnTo>
                  <a:lnTo>
                    <a:pt x="181" y="382"/>
                  </a:lnTo>
                  <a:lnTo>
                    <a:pt x="190" y="379"/>
                  </a:lnTo>
                  <a:lnTo>
                    <a:pt x="191" y="369"/>
                  </a:lnTo>
                  <a:lnTo>
                    <a:pt x="190" y="359"/>
                  </a:lnTo>
                  <a:lnTo>
                    <a:pt x="188" y="352"/>
                  </a:lnTo>
                  <a:lnTo>
                    <a:pt x="184" y="344"/>
                  </a:lnTo>
                  <a:lnTo>
                    <a:pt x="180" y="339"/>
                  </a:lnTo>
                  <a:lnTo>
                    <a:pt x="172" y="334"/>
                  </a:lnTo>
                  <a:lnTo>
                    <a:pt x="165" y="330"/>
                  </a:lnTo>
                  <a:lnTo>
                    <a:pt x="158" y="329"/>
                  </a:lnTo>
                  <a:lnTo>
                    <a:pt x="158" y="324"/>
                  </a:lnTo>
                  <a:lnTo>
                    <a:pt x="158" y="322"/>
                  </a:lnTo>
                  <a:lnTo>
                    <a:pt x="160" y="322"/>
                  </a:lnTo>
                  <a:lnTo>
                    <a:pt x="161" y="322"/>
                  </a:lnTo>
                  <a:lnTo>
                    <a:pt x="167" y="320"/>
                  </a:lnTo>
                  <a:lnTo>
                    <a:pt x="172" y="320"/>
                  </a:lnTo>
                  <a:lnTo>
                    <a:pt x="178" y="322"/>
                  </a:lnTo>
                  <a:lnTo>
                    <a:pt x="184" y="323"/>
                  </a:lnTo>
                  <a:lnTo>
                    <a:pt x="184" y="316"/>
                  </a:lnTo>
                  <a:lnTo>
                    <a:pt x="184" y="310"/>
                  </a:lnTo>
                  <a:lnTo>
                    <a:pt x="197" y="312"/>
                  </a:lnTo>
                  <a:lnTo>
                    <a:pt x="204" y="310"/>
                  </a:lnTo>
                  <a:lnTo>
                    <a:pt x="210" y="309"/>
                  </a:lnTo>
                  <a:lnTo>
                    <a:pt x="214" y="306"/>
                  </a:lnTo>
                  <a:lnTo>
                    <a:pt x="221" y="297"/>
                  </a:lnTo>
                  <a:lnTo>
                    <a:pt x="232" y="287"/>
                  </a:lnTo>
                  <a:lnTo>
                    <a:pt x="244" y="285"/>
                  </a:lnTo>
                  <a:lnTo>
                    <a:pt x="255" y="280"/>
                  </a:lnTo>
                  <a:lnTo>
                    <a:pt x="264" y="269"/>
                  </a:lnTo>
                  <a:lnTo>
                    <a:pt x="272" y="257"/>
                  </a:lnTo>
                  <a:lnTo>
                    <a:pt x="282" y="256"/>
                  </a:lnTo>
                  <a:lnTo>
                    <a:pt x="292" y="255"/>
                  </a:lnTo>
                  <a:lnTo>
                    <a:pt x="289" y="247"/>
                  </a:lnTo>
                  <a:lnTo>
                    <a:pt x="287" y="240"/>
                  </a:lnTo>
                  <a:lnTo>
                    <a:pt x="285" y="232"/>
                  </a:lnTo>
                  <a:lnTo>
                    <a:pt x="287" y="223"/>
                  </a:lnTo>
                  <a:lnTo>
                    <a:pt x="298" y="223"/>
                  </a:lnTo>
                  <a:lnTo>
                    <a:pt x="308" y="225"/>
                  </a:lnTo>
                  <a:lnTo>
                    <a:pt x="311" y="226"/>
                  </a:lnTo>
                  <a:lnTo>
                    <a:pt x="312" y="227"/>
                  </a:lnTo>
                  <a:lnTo>
                    <a:pt x="312" y="229"/>
                  </a:lnTo>
                  <a:lnTo>
                    <a:pt x="312" y="230"/>
                  </a:lnTo>
                  <a:lnTo>
                    <a:pt x="307" y="233"/>
                  </a:lnTo>
                  <a:lnTo>
                    <a:pt x="301" y="237"/>
                  </a:lnTo>
                  <a:lnTo>
                    <a:pt x="302" y="243"/>
                  </a:lnTo>
                  <a:lnTo>
                    <a:pt x="302" y="249"/>
                  </a:lnTo>
                  <a:lnTo>
                    <a:pt x="305" y="253"/>
                  </a:lnTo>
                  <a:lnTo>
                    <a:pt x="307" y="256"/>
                  </a:lnTo>
                  <a:lnTo>
                    <a:pt x="308" y="256"/>
                  </a:lnTo>
                  <a:lnTo>
                    <a:pt x="308" y="256"/>
                  </a:lnTo>
                  <a:lnTo>
                    <a:pt x="318" y="253"/>
                  </a:lnTo>
                  <a:lnTo>
                    <a:pt x="328" y="250"/>
                  </a:lnTo>
                  <a:lnTo>
                    <a:pt x="334" y="256"/>
                  </a:lnTo>
                  <a:lnTo>
                    <a:pt x="339" y="260"/>
                  </a:lnTo>
                  <a:lnTo>
                    <a:pt x="354" y="253"/>
                  </a:lnTo>
                  <a:lnTo>
                    <a:pt x="367" y="247"/>
                  </a:lnTo>
                  <a:lnTo>
                    <a:pt x="382" y="247"/>
                  </a:lnTo>
                  <a:lnTo>
                    <a:pt x="399" y="245"/>
                  </a:lnTo>
                  <a:lnTo>
                    <a:pt x="405" y="230"/>
                  </a:lnTo>
                  <a:lnTo>
                    <a:pt x="412" y="216"/>
                  </a:lnTo>
                  <a:lnTo>
                    <a:pt x="419" y="215"/>
                  </a:lnTo>
                  <a:lnTo>
                    <a:pt x="425" y="216"/>
                  </a:lnTo>
                  <a:lnTo>
                    <a:pt x="431" y="219"/>
                  </a:lnTo>
                  <a:lnTo>
                    <a:pt x="435" y="220"/>
                  </a:lnTo>
                  <a:lnTo>
                    <a:pt x="437" y="217"/>
                  </a:lnTo>
                  <a:lnTo>
                    <a:pt x="439" y="215"/>
                  </a:lnTo>
                  <a:lnTo>
                    <a:pt x="434" y="207"/>
                  </a:lnTo>
                  <a:lnTo>
                    <a:pt x="429" y="202"/>
                  </a:lnTo>
                  <a:lnTo>
                    <a:pt x="429" y="197"/>
                  </a:lnTo>
                  <a:lnTo>
                    <a:pt x="429" y="192"/>
                  </a:lnTo>
                  <a:lnTo>
                    <a:pt x="444" y="195"/>
                  </a:lnTo>
                  <a:lnTo>
                    <a:pt x="458" y="195"/>
                  </a:lnTo>
                  <a:lnTo>
                    <a:pt x="465" y="195"/>
                  </a:lnTo>
                  <a:lnTo>
                    <a:pt x="471" y="192"/>
                  </a:lnTo>
                  <a:lnTo>
                    <a:pt x="475" y="189"/>
                  </a:lnTo>
                  <a:lnTo>
                    <a:pt x="479" y="183"/>
                  </a:lnTo>
                  <a:lnTo>
                    <a:pt x="471" y="182"/>
                  </a:lnTo>
                  <a:lnTo>
                    <a:pt x="462" y="180"/>
                  </a:lnTo>
                  <a:lnTo>
                    <a:pt x="452" y="182"/>
                  </a:lnTo>
                  <a:lnTo>
                    <a:pt x="444" y="182"/>
                  </a:lnTo>
                  <a:lnTo>
                    <a:pt x="434" y="182"/>
                  </a:lnTo>
                  <a:lnTo>
                    <a:pt x="424" y="182"/>
                  </a:lnTo>
                  <a:lnTo>
                    <a:pt x="415" y="180"/>
                  </a:lnTo>
                  <a:lnTo>
                    <a:pt x="407" y="176"/>
                  </a:lnTo>
                  <a:lnTo>
                    <a:pt x="407" y="175"/>
                  </a:lnTo>
                  <a:lnTo>
                    <a:pt x="407" y="173"/>
                  </a:lnTo>
                  <a:lnTo>
                    <a:pt x="407" y="165"/>
                  </a:lnTo>
                  <a:lnTo>
                    <a:pt x="405" y="155"/>
                  </a:lnTo>
                  <a:lnTo>
                    <a:pt x="421" y="145"/>
                  </a:lnTo>
                  <a:lnTo>
                    <a:pt x="435" y="133"/>
                  </a:lnTo>
                  <a:lnTo>
                    <a:pt x="434" y="127"/>
                  </a:lnTo>
                  <a:lnTo>
                    <a:pt x="434" y="125"/>
                  </a:lnTo>
                  <a:lnTo>
                    <a:pt x="431" y="122"/>
                  </a:lnTo>
                  <a:lnTo>
                    <a:pt x="429" y="119"/>
                  </a:lnTo>
                  <a:lnTo>
                    <a:pt x="428" y="119"/>
                  </a:lnTo>
                  <a:lnTo>
                    <a:pt x="428" y="119"/>
                  </a:lnTo>
                  <a:lnTo>
                    <a:pt x="419" y="120"/>
                  </a:lnTo>
                  <a:lnTo>
                    <a:pt x="411" y="123"/>
                  </a:lnTo>
                  <a:lnTo>
                    <a:pt x="402" y="127"/>
                  </a:lnTo>
                  <a:lnTo>
                    <a:pt x="395" y="133"/>
                  </a:lnTo>
                  <a:lnTo>
                    <a:pt x="381" y="146"/>
                  </a:lnTo>
                  <a:lnTo>
                    <a:pt x="369" y="156"/>
                  </a:lnTo>
                  <a:lnTo>
                    <a:pt x="369" y="166"/>
                  </a:lnTo>
                  <a:lnTo>
                    <a:pt x="371" y="175"/>
                  </a:lnTo>
                  <a:lnTo>
                    <a:pt x="372" y="179"/>
                  </a:lnTo>
                  <a:lnTo>
                    <a:pt x="377" y="182"/>
                  </a:lnTo>
                  <a:lnTo>
                    <a:pt x="381" y="185"/>
                  </a:lnTo>
                  <a:lnTo>
                    <a:pt x="385" y="186"/>
                  </a:lnTo>
                  <a:lnTo>
                    <a:pt x="384" y="189"/>
                  </a:lnTo>
                  <a:lnTo>
                    <a:pt x="384" y="192"/>
                  </a:lnTo>
                  <a:lnTo>
                    <a:pt x="372" y="196"/>
                  </a:lnTo>
                  <a:lnTo>
                    <a:pt x="362" y="202"/>
                  </a:lnTo>
                  <a:lnTo>
                    <a:pt x="365" y="209"/>
                  </a:lnTo>
                  <a:lnTo>
                    <a:pt x="364" y="216"/>
                  </a:lnTo>
                  <a:lnTo>
                    <a:pt x="361" y="223"/>
                  </a:lnTo>
                  <a:lnTo>
                    <a:pt x="357" y="229"/>
                  </a:lnTo>
                  <a:lnTo>
                    <a:pt x="349" y="230"/>
                  </a:lnTo>
                  <a:lnTo>
                    <a:pt x="342" y="232"/>
                  </a:lnTo>
                  <a:lnTo>
                    <a:pt x="342" y="236"/>
                  </a:lnTo>
                  <a:lnTo>
                    <a:pt x="341" y="237"/>
                  </a:lnTo>
                  <a:lnTo>
                    <a:pt x="341" y="240"/>
                  </a:lnTo>
                  <a:lnTo>
                    <a:pt x="338" y="242"/>
                  </a:lnTo>
                  <a:lnTo>
                    <a:pt x="334" y="237"/>
                  </a:lnTo>
                  <a:lnTo>
                    <a:pt x="331" y="233"/>
                  </a:lnTo>
                  <a:lnTo>
                    <a:pt x="327" y="227"/>
                  </a:lnTo>
                  <a:lnTo>
                    <a:pt x="324" y="220"/>
                  </a:lnTo>
                  <a:lnTo>
                    <a:pt x="321" y="206"/>
                  </a:lnTo>
                  <a:lnTo>
                    <a:pt x="319" y="192"/>
                  </a:lnTo>
                  <a:lnTo>
                    <a:pt x="311" y="193"/>
                  </a:lnTo>
                  <a:lnTo>
                    <a:pt x="304" y="195"/>
                  </a:lnTo>
                  <a:lnTo>
                    <a:pt x="299" y="197"/>
                  </a:lnTo>
                  <a:lnTo>
                    <a:pt x="294" y="200"/>
                  </a:lnTo>
                  <a:lnTo>
                    <a:pt x="289" y="203"/>
                  </a:lnTo>
                  <a:lnTo>
                    <a:pt x="285" y="205"/>
                  </a:lnTo>
                  <a:lnTo>
                    <a:pt x="278" y="207"/>
                  </a:lnTo>
                  <a:lnTo>
                    <a:pt x="271" y="207"/>
                  </a:lnTo>
                  <a:lnTo>
                    <a:pt x="271" y="206"/>
                  </a:lnTo>
                  <a:lnTo>
                    <a:pt x="271" y="205"/>
                  </a:lnTo>
                  <a:lnTo>
                    <a:pt x="267" y="197"/>
                  </a:lnTo>
                  <a:lnTo>
                    <a:pt x="262" y="186"/>
                  </a:lnTo>
                  <a:lnTo>
                    <a:pt x="259" y="175"/>
                  </a:lnTo>
                  <a:lnTo>
                    <a:pt x="258" y="166"/>
                  </a:lnTo>
                  <a:lnTo>
                    <a:pt x="271" y="160"/>
                  </a:lnTo>
                  <a:lnTo>
                    <a:pt x="287" y="153"/>
                  </a:lnTo>
                  <a:lnTo>
                    <a:pt x="301" y="147"/>
                  </a:lnTo>
                  <a:lnTo>
                    <a:pt x="314" y="139"/>
                  </a:lnTo>
                  <a:lnTo>
                    <a:pt x="325" y="123"/>
                  </a:lnTo>
                  <a:lnTo>
                    <a:pt x="344" y="97"/>
                  </a:lnTo>
                  <a:lnTo>
                    <a:pt x="354" y="87"/>
                  </a:lnTo>
                  <a:lnTo>
                    <a:pt x="364" y="79"/>
                  </a:lnTo>
                  <a:lnTo>
                    <a:pt x="368" y="77"/>
                  </a:lnTo>
                  <a:lnTo>
                    <a:pt x="371" y="77"/>
                  </a:lnTo>
                  <a:lnTo>
                    <a:pt x="374" y="79"/>
                  </a:lnTo>
                  <a:lnTo>
                    <a:pt x="377" y="83"/>
                  </a:lnTo>
                  <a:lnTo>
                    <a:pt x="387" y="76"/>
                  </a:lnTo>
                  <a:lnTo>
                    <a:pt x="398" y="72"/>
                  </a:lnTo>
                  <a:lnTo>
                    <a:pt x="409" y="69"/>
                  </a:lnTo>
                  <a:lnTo>
                    <a:pt x="419" y="67"/>
                  </a:lnTo>
                  <a:lnTo>
                    <a:pt x="442" y="67"/>
                  </a:lnTo>
                  <a:lnTo>
                    <a:pt x="467" y="70"/>
                  </a:lnTo>
                  <a:lnTo>
                    <a:pt x="467" y="75"/>
                  </a:lnTo>
                  <a:lnTo>
                    <a:pt x="465" y="79"/>
                  </a:lnTo>
                  <a:lnTo>
                    <a:pt x="481" y="79"/>
                  </a:lnTo>
                  <a:lnTo>
                    <a:pt x="495" y="80"/>
                  </a:lnTo>
                  <a:lnTo>
                    <a:pt x="509" y="82"/>
                  </a:lnTo>
                  <a:lnTo>
                    <a:pt x="524" y="86"/>
                  </a:lnTo>
                  <a:lnTo>
                    <a:pt x="536" y="90"/>
                  </a:lnTo>
                  <a:lnTo>
                    <a:pt x="549" y="96"/>
                  </a:lnTo>
                  <a:lnTo>
                    <a:pt x="559" y="103"/>
                  </a:lnTo>
                  <a:lnTo>
                    <a:pt x="566" y="113"/>
                  </a:lnTo>
                  <a:lnTo>
                    <a:pt x="565" y="115"/>
                  </a:lnTo>
                  <a:lnTo>
                    <a:pt x="562" y="116"/>
                  </a:lnTo>
                  <a:lnTo>
                    <a:pt x="554" y="117"/>
                  </a:lnTo>
                  <a:lnTo>
                    <a:pt x="545" y="117"/>
                  </a:lnTo>
                  <a:lnTo>
                    <a:pt x="536" y="117"/>
                  </a:lnTo>
                  <a:lnTo>
                    <a:pt x="528" y="115"/>
                  </a:lnTo>
                  <a:lnTo>
                    <a:pt x="509" y="109"/>
                  </a:lnTo>
                  <a:lnTo>
                    <a:pt x="494" y="106"/>
                  </a:lnTo>
                  <a:lnTo>
                    <a:pt x="494" y="106"/>
                  </a:lnTo>
                  <a:lnTo>
                    <a:pt x="494" y="107"/>
                  </a:lnTo>
                  <a:lnTo>
                    <a:pt x="504" y="119"/>
                  </a:lnTo>
                  <a:lnTo>
                    <a:pt x="514" y="130"/>
                  </a:lnTo>
                  <a:lnTo>
                    <a:pt x="519" y="135"/>
                  </a:lnTo>
                  <a:lnTo>
                    <a:pt x="525" y="139"/>
                  </a:lnTo>
                  <a:lnTo>
                    <a:pt x="534" y="143"/>
                  </a:lnTo>
                  <a:lnTo>
                    <a:pt x="542" y="145"/>
                  </a:lnTo>
                  <a:lnTo>
                    <a:pt x="538" y="137"/>
                  </a:lnTo>
                  <a:lnTo>
                    <a:pt x="535" y="129"/>
                  </a:lnTo>
                  <a:lnTo>
                    <a:pt x="536" y="127"/>
                  </a:lnTo>
                  <a:lnTo>
                    <a:pt x="538" y="126"/>
                  </a:lnTo>
                  <a:lnTo>
                    <a:pt x="549" y="132"/>
                  </a:lnTo>
                  <a:lnTo>
                    <a:pt x="562" y="135"/>
                  </a:lnTo>
                  <a:lnTo>
                    <a:pt x="562" y="133"/>
                  </a:lnTo>
                  <a:lnTo>
                    <a:pt x="562" y="130"/>
                  </a:lnTo>
                  <a:lnTo>
                    <a:pt x="559" y="129"/>
                  </a:lnTo>
                  <a:lnTo>
                    <a:pt x="558" y="125"/>
                  </a:lnTo>
                  <a:lnTo>
                    <a:pt x="571" y="117"/>
                  </a:lnTo>
                  <a:lnTo>
                    <a:pt x="586" y="112"/>
                  </a:lnTo>
                  <a:lnTo>
                    <a:pt x="585" y="99"/>
                  </a:lnTo>
                  <a:lnTo>
                    <a:pt x="584" y="87"/>
                  </a:lnTo>
                  <a:lnTo>
                    <a:pt x="596" y="90"/>
                  </a:lnTo>
                  <a:lnTo>
                    <a:pt x="606" y="93"/>
                  </a:lnTo>
                  <a:lnTo>
                    <a:pt x="608" y="95"/>
                  </a:lnTo>
                  <a:lnTo>
                    <a:pt x="608" y="96"/>
                  </a:lnTo>
                  <a:lnTo>
                    <a:pt x="608" y="97"/>
                  </a:lnTo>
                  <a:lnTo>
                    <a:pt x="606" y="99"/>
                  </a:lnTo>
                  <a:lnTo>
                    <a:pt x="604" y="100"/>
                  </a:lnTo>
                  <a:lnTo>
                    <a:pt x="599" y="100"/>
                  </a:lnTo>
                  <a:lnTo>
                    <a:pt x="599" y="106"/>
                  </a:lnTo>
                  <a:lnTo>
                    <a:pt x="599" y="110"/>
                  </a:lnTo>
                  <a:lnTo>
                    <a:pt x="608" y="109"/>
                  </a:lnTo>
                  <a:lnTo>
                    <a:pt x="616" y="106"/>
                  </a:lnTo>
                  <a:lnTo>
                    <a:pt x="624" y="103"/>
                  </a:lnTo>
                  <a:lnTo>
                    <a:pt x="629" y="99"/>
                  </a:lnTo>
                  <a:lnTo>
                    <a:pt x="636" y="95"/>
                  </a:lnTo>
                  <a:lnTo>
                    <a:pt x="645" y="92"/>
                  </a:lnTo>
                  <a:lnTo>
                    <a:pt x="654" y="89"/>
                  </a:lnTo>
                  <a:lnTo>
                    <a:pt x="665" y="87"/>
                  </a:lnTo>
                  <a:lnTo>
                    <a:pt x="665" y="92"/>
                  </a:lnTo>
                  <a:lnTo>
                    <a:pt x="665" y="95"/>
                  </a:lnTo>
                  <a:lnTo>
                    <a:pt x="679" y="95"/>
                  </a:lnTo>
                  <a:lnTo>
                    <a:pt x="694" y="92"/>
                  </a:lnTo>
                  <a:lnTo>
                    <a:pt x="708" y="89"/>
                  </a:lnTo>
                  <a:lnTo>
                    <a:pt x="719" y="85"/>
                  </a:lnTo>
                  <a:lnTo>
                    <a:pt x="718" y="83"/>
                  </a:lnTo>
                  <a:lnTo>
                    <a:pt x="716" y="80"/>
                  </a:lnTo>
                  <a:lnTo>
                    <a:pt x="706" y="79"/>
                  </a:lnTo>
                  <a:lnTo>
                    <a:pt x="698" y="76"/>
                  </a:lnTo>
                  <a:lnTo>
                    <a:pt x="696" y="70"/>
                  </a:lnTo>
                  <a:lnTo>
                    <a:pt x="696" y="66"/>
                  </a:lnTo>
                  <a:lnTo>
                    <a:pt x="718" y="72"/>
                  </a:lnTo>
                  <a:lnTo>
                    <a:pt x="741" y="79"/>
                  </a:lnTo>
                  <a:lnTo>
                    <a:pt x="763" y="87"/>
                  </a:lnTo>
                  <a:lnTo>
                    <a:pt x="786" y="93"/>
                  </a:lnTo>
                  <a:lnTo>
                    <a:pt x="789" y="92"/>
                  </a:lnTo>
                  <a:lnTo>
                    <a:pt x="791" y="89"/>
                  </a:lnTo>
                  <a:lnTo>
                    <a:pt x="773" y="79"/>
                  </a:lnTo>
                  <a:lnTo>
                    <a:pt x="759" y="70"/>
                  </a:lnTo>
                  <a:lnTo>
                    <a:pt x="759" y="62"/>
                  </a:lnTo>
                  <a:lnTo>
                    <a:pt x="761" y="55"/>
                  </a:lnTo>
                  <a:lnTo>
                    <a:pt x="763" y="49"/>
                  </a:lnTo>
                  <a:lnTo>
                    <a:pt x="765" y="45"/>
                  </a:lnTo>
                  <a:lnTo>
                    <a:pt x="768" y="43"/>
                  </a:lnTo>
                  <a:lnTo>
                    <a:pt x="771" y="40"/>
                  </a:lnTo>
                  <a:lnTo>
                    <a:pt x="782" y="45"/>
                  </a:lnTo>
                  <a:lnTo>
                    <a:pt x="795" y="48"/>
                  </a:lnTo>
                  <a:lnTo>
                    <a:pt x="796" y="56"/>
                  </a:lnTo>
                  <a:lnTo>
                    <a:pt x="799" y="63"/>
                  </a:lnTo>
                  <a:lnTo>
                    <a:pt x="803" y="69"/>
                  </a:lnTo>
                  <a:lnTo>
                    <a:pt x="809" y="75"/>
                  </a:lnTo>
                  <a:lnTo>
                    <a:pt x="815" y="80"/>
                  </a:lnTo>
                  <a:lnTo>
                    <a:pt x="819" y="86"/>
                  </a:lnTo>
                  <a:lnTo>
                    <a:pt x="823" y="92"/>
                  </a:lnTo>
                  <a:lnTo>
                    <a:pt x="826" y="97"/>
                  </a:lnTo>
                  <a:lnTo>
                    <a:pt x="821" y="103"/>
                  </a:lnTo>
                  <a:lnTo>
                    <a:pt x="815" y="110"/>
                  </a:lnTo>
                  <a:lnTo>
                    <a:pt x="818" y="113"/>
                  </a:lnTo>
                  <a:lnTo>
                    <a:pt x="821" y="117"/>
                  </a:lnTo>
                  <a:lnTo>
                    <a:pt x="825" y="117"/>
                  </a:lnTo>
                  <a:lnTo>
                    <a:pt x="829" y="117"/>
                  </a:lnTo>
                  <a:lnTo>
                    <a:pt x="835" y="112"/>
                  </a:lnTo>
                  <a:lnTo>
                    <a:pt x="839" y="107"/>
                  </a:lnTo>
                  <a:lnTo>
                    <a:pt x="839" y="97"/>
                  </a:lnTo>
                  <a:lnTo>
                    <a:pt x="835" y="90"/>
                  </a:lnTo>
                  <a:lnTo>
                    <a:pt x="835" y="90"/>
                  </a:lnTo>
                  <a:lnTo>
                    <a:pt x="835" y="89"/>
                  </a:lnTo>
                  <a:lnTo>
                    <a:pt x="846" y="90"/>
                  </a:lnTo>
                  <a:lnTo>
                    <a:pt x="855" y="92"/>
                  </a:lnTo>
                  <a:lnTo>
                    <a:pt x="856" y="96"/>
                  </a:lnTo>
                  <a:lnTo>
                    <a:pt x="856" y="97"/>
                  </a:lnTo>
                  <a:lnTo>
                    <a:pt x="859" y="97"/>
                  </a:lnTo>
                  <a:lnTo>
                    <a:pt x="863" y="97"/>
                  </a:lnTo>
                  <a:lnTo>
                    <a:pt x="862" y="96"/>
                  </a:lnTo>
                  <a:lnTo>
                    <a:pt x="861" y="95"/>
                  </a:lnTo>
                  <a:lnTo>
                    <a:pt x="858" y="90"/>
                  </a:lnTo>
                  <a:lnTo>
                    <a:pt x="855" y="86"/>
                  </a:lnTo>
                  <a:lnTo>
                    <a:pt x="842" y="86"/>
                  </a:lnTo>
                  <a:lnTo>
                    <a:pt x="829" y="86"/>
                  </a:lnTo>
                  <a:lnTo>
                    <a:pt x="819" y="72"/>
                  </a:lnTo>
                  <a:lnTo>
                    <a:pt x="809" y="59"/>
                  </a:lnTo>
                  <a:lnTo>
                    <a:pt x="811" y="53"/>
                  </a:lnTo>
                  <a:lnTo>
                    <a:pt x="812" y="50"/>
                  </a:lnTo>
                  <a:lnTo>
                    <a:pt x="819" y="56"/>
                  </a:lnTo>
                  <a:lnTo>
                    <a:pt x="826" y="62"/>
                  </a:lnTo>
                  <a:lnTo>
                    <a:pt x="831" y="63"/>
                  </a:lnTo>
                  <a:lnTo>
                    <a:pt x="836" y="65"/>
                  </a:lnTo>
                  <a:lnTo>
                    <a:pt x="842" y="65"/>
                  </a:lnTo>
                  <a:lnTo>
                    <a:pt x="848" y="63"/>
                  </a:lnTo>
                  <a:lnTo>
                    <a:pt x="839" y="60"/>
                  </a:lnTo>
                  <a:lnTo>
                    <a:pt x="832" y="58"/>
                  </a:lnTo>
                  <a:lnTo>
                    <a:pt x="832" y="52"/>
                  </a:lnTo>
                  <a:lnTo>
                    <a:pt x="832" y="46"/>
                  </a:lnTo>
                  <a:lnTo>
                    <a:pt x="845" y="50"/>
                  </a:lnTo>
                  <a:lnTo>
                    <a:pt x="856" y="56"/>
                  </a:lnTo>
                  <a:lnTo>
                    <a:pt x="861" y="58"/>
                  </a:lnTo>
                  <a:lnTo>
                    <a:pt x="866" y="59"/>
                  </a:lnTo>
                  <a:lnTo>
                    <a:pt x="872" y="60"/>
                  </a:lnTo>
                  <a:lnTo>
                    <a:pt x="878" y="60"/>
                  </a:lnTo>
                  <a:lnTo>
                    <a:pt x="876" y="58"/>
                  </a:lnTo>
                  <a:lnTo>
                    <a:pt x="875" y="56"/>
                  </a:lnTo>
                  <a:lnTo>
                    <a:pt x="861" y="49"/>
                  </a:lnTo>
                  <a:lnTo>
                    <a:pt x="848" y="43"/>
                  </a:lnTo>
                  <a:lnTo>
                    <a:pt x="848" y="40"/>
                  </a:lnTo>
                  <a:lnTo>
                    <a:pt x="848" y="38"/>
                  </a:lnTo>
                  <a:lnTo>
                    <a:pt x="849" y="36"/>
                  </a:lnTo>
                  <a:lnTo>
                    <a:pt x="851" y="35"/>
                  </a:lnTo>
                  <a:lnTo>
                    <a:pt x="863" y="35"/>
                  </a:lnTo>
                  <a:lnTo>
                    <a:pt x="875" y="36"/>
                  </a:lnTo>
                  <a:lnTo>
                    <a:pt x="885" y="38"/>
                  </a:lnTo>
                  <a:lnTo>
                    <a:pt x="896" y="39"/>
                  </a:lnTo>
                  <a:lnTo>
                    <a:pt x="896" y="39"/>
                  </a:lnTo>
                  <a:lnTo>
                    <a:pt x="896" y="38"/>
                  </a:lnTo>
                  <a:lnTo>
                    <a:pt x="892" y="35"/>
                  </a:lnTo>
                  <a:lnTo>
                    <a:pt x="889" y="32"/>
                  </a:lnTo>
                  <a:lnTo>
                    <a:pt x="888" y="28"/>
                  </a:lnTo>
                  <a:lnTo>
                    <a:pt x="888" y="22"/>
                  </a:lnTo>
                  <a:lnTo>
                    <a:pt x="901" y="22"/>
                  </a:lnTo>
                  <a:lnTo>
                    <a:pt x="915" y="22"/>
                  </a:lnTo>
                  <a:lnTo>
                    <a:pt x="928" y="20"/>
                  </a:lnTo>
                  <a:lnTo>
                    <a:pt x="939" y="18"/>
                  </a:lnTo>
                  <a:lnTo>
                    <a:pt x="952" y="15"/>
                  </a:lnTo>
                  <a:lnTo>
                    <a:pt x="962" y="10"/>
                  </a:lnTo>
                  <a:lnTo>
                    <a:pt x="971" y="6"/>
                  </a:lnTo>
                  <a:lnTo>
                    <a:pt x="978" y="0"/>
                  </a:lnTo>
                  <a:lnTo>
                    <a:pt x="992" y="0"/>
                  </a:lnTo>
                  <a:lnTo>
                    <a:pt x="1002" y="2"/>
                  </a:lnTo>
                  <a:lnTo>
                    <a:pt x="1010" y="6"/>
                  </a:lnTo>
                  <a:lnTo>
                    <a:pt x="1019" y="10"/>
                  </a:lnTo>
                  <a:lnTo>
                    <a:pt x="1040" y="10"/>
                  </a:lnTo>
                  <a:lnTo>
                    <a:pt x="1062" y="10"/>
                  </a:lnTo>
                  <a:lnTo>
                    <a:pt x="1066" y="16"/>
                  </a:lnTo>
                  <a:lnTo>
                    <a:pt x="1072" y="22"/>
                  </a:lnTo>
                  <a:lnTo>
                    <a:pt x="1073" y="25"/>
                  </a:lnTo>
                  <a:lnTo>
                    <a:pt x="1075" y="29"/>
                  </a:lnTo>
                  <a:lnTo>
                    <a:pt x="1073" y="29"/>
                  </a:lnTo>
                  <a:lnTo>
                    <a:pt x="1072" y="29"/>
                  </a:lnTo>
                  <a:lnTo>
                    <a:pt x="1065" y="32"/>
                  </a:lnTo>
                  <a:lnTo>
                    <a:pt x="1059" y="33"/>
                  </a:lnTo>
                  <a:lnTo>
                    <a:pt x="1055" y="36"/>
                  </a:lnTo>
                  <a:lnTo>
                    <a:pt x="1050" y="42"/>
                  </a:lnTo>
                  <a:lnTo>
                    <a:pt x="1050" y="43"/>
                  </a:lnTo>
                  <a:lnTo>
                    <a:pt x="1050" y="43"/>
                  </a:lnTo>
                  <a:lnTo>
                    <a:pt x="1052" y="43"/>
                  </a:lnTo>
                  <a:lnTo>
                    <a:pt x="1055" y="43"/>
                  </a:lnTo>
                  <a:lnTo>
                    <a:pt x="1059" y="43"/>
                  </a:lnTo>
                  <a:lnTo>
                    <a:pt x="1063" y="42"/>
                  </a:lnTo>
                  <a:lnTo>
                    <a:pt x="1068" y="39"/>
                  </a:lnTo>
                  <a:lnTo>
                    <a:pt x="1073" y="36"/>
                  </a:lnTo>
                  <a:lnTo>
                    <a:pt x="1080" y="33"/>
                  </a:lnTo>
                  <a:lnTo>
                    <a:pt x="1086" y="32"/>
                  </a:lnTo>
                  <a:lnTo>
                    <a:pt x="1093" y="32"/>
                  </a:lnTo>
                  <a:lnTo>
                    <a:pt x="1099" y="33"/>
                  </a:lnTo>
                  <a:lnTo>
                    <a:pt x="1118" y="39"/>
                  </a:lnTo>
                  <a:lnTo>
                    <a:pt x="1139" y="43"/>
                  </a:lnTo>
                  <a:lnTo>
                    <a:pt x="1160" y="46"/>
                  </a:lnTo>
                  <a:lnTo>
                    <a:pt x="1182" y="46"/>
                  </a:lnTo>
                  <a:lnTo>
                    <a:pt x="1183" y="43"/>
                  </a:lnTo>
                  <a:lnTo>
                    <a:pt x="1186" y="39"/>
                  </a:lnTo>
                  <a:lnTo>
                    <a:pt x="1202" y="40"/>
                  </a:lnTo>
                  <a:lnTo>
                    <a:pt x="1220" y="42"/>
                  </a:lnTo>
                  <a:lnTo>
                    <a:pt x="1232" y="49"/>
                  </a:lnTo>
                  <a:lnTo>
                    <a:pt x="1242" y="56"/>
                  </a:lnTo>
                  <a:lnTo>
                    <a:pt x="1247" y="60"/>
                  </a:lnTo>
                  <a:lnTo>
                    <a:pt x="1255" y="63"/>
                  </a:lnTo>
                  <a:lnTo>
                    <a:pt x="1262" y="65"/>
                  </a:lnTo>
                  <a:lnTo>
                    <a:pt x="1272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1" name="Freeform 447"/>
            <p:cNvSpPr/>
            <p:nvPr/>
          </p:nvSpPr>
          <p:spPr bwMode="auto">
            <a:xfrm>
              <a:off x="4328" y="2368"/>
              <a:ext cx="101" cy="64"/>
            </a:xfrm>
            <a:custGeom>
              <a:avLst/>
              <a:gdLst>
                <a:gd name="T0" fmla="*/ 101 w 101"/>
                <a:gd name="T1" fmla="*/ 13 h 64"/>
                <a:gd name="T2" fmla="*/ 89 w 101"/>
                <a:gd name="T3" fmla="*/ 13 h 64"/>
                <a:gd name="T4" fmla="*/ 77 w 101"/>
                <a:gd name="T5" fmla="*/ 13 h 64"/>
                <a:gd name="T6" fmla="*/ 67 w 101"/>
                <a:gd name="T7" fmla="*/ 15 h 64"/>
                <a:gd name="T8" fmla="*/ 57 w 101"/>
                <a:gd name="T9" fmla="*/ 17 h 64"/>
                <a:gd name="T10" fmla="*/ 47 w 101"/>
                <a:gd name="T11" fmla="*/ 20 h 64"/>
                <a:gd name="T12" fmla="*/ 40 w 101"/>
                <a:gd name="T13" fmla="*/ 25 h 64"/>
                <a:gd name="T14" fmla="*/ 33 w 101"/>
                <a:gd name="T15" fmla="*/ 30 h 64"/>
                <a:gd name="T16" fmla="*/ 29 w 101"/>
                <a:gd name="T17" fmla="*/ 37 h 64"/>
                <a:gd name="T18" fmla="*/ 29 w 101"/>
                <a:gd name="T19" fmla="*/ 45 h 64"/>
                <a:gd name="T20" fmla="*/ 27 w 101"/>
                <a:gd name="T21" fmla="*/ 53 h 64"/>
                <a:gd name="T22" fmla="*/ 33 w 101"/>
                <a:gd name="T23" fmla="*/ 55 h 64"/>
                <a:gd name="T24" fmla="*/ 40 w 101"/>
                <a:gd name="T25" fmla="*/ 57 h 64"/>
                <a:gd name="T26" fmla="*/ 47 w 101"/>
                <a:gd name="T27" fmla="*/ 60 h 64"/>
                <a:gd name="T28" fmla="*/ 51 w 101"/>
                <a:gd name="T29" fmla="*/ 64 h 64"/>
                <a:gd name="T30" fmla="*/ 33 w 101"/>
                <a:gd name="T31" fmla="*/ 64 h 64"/>
                <a:gd name="T32" fmla="*/ 16 w 101"/>
                <a:gd name="T33" fmla="*/ 64 h 64"/>
                <a:gd name="T34" fmla="*/ 13 w 101"/>
                <a:gd name="T35" fmla="*/ 60 h 64"/>
                <a:gd name="T36" fmla="*/ 10 w 101"/>
                <a:gd name="T37" fmla="*/ 57 h 64"/>
                <a:gd name="T38" fmla="*/ 6 w 101"/>
                <a:gd name="T39" fmla="*/ 56 h 64"/>
                <a:gd name="T40" fmla="*/ 0 w 101"/>
                <a:gd name="T41" fmla="*/ 56 h 64"/>
                <a:gd name="T42" fmla="*/ 0 w 101"/>
                <a:gd name="T43" fmla="*/ 46 h 64"/>
                <a:gd name="T44" fmla="*/ 3 w 101"/>
                <a:gd name="T45" fmla="*/ 39 h 64"/>
                <a:gd name="T46" fmla="*/ 11 w 101"/>
                <a:gd name="T47" fmla="*/ 36 h 64"/>
                <a:gd name="T48" fmla="*/ 20 w 101"/>
                <a:gd name="T49" fmla="*/ 33 h 64"/>
                <a:gd name="T50" fmla="*/ 17 w 101"/>
                <a:gd name="T51" fmla="*/ 30 h 64"/>
                <a:gd name="T52" fmla="*/ 14 w 101"/>
                <a:gd name="T53" fmla="*/ 27 h 64"/>
                <a:gd name="T54" fmla="*/ 33 w 101"/>
                <a:gd name="T55" fmla="*/ 19 h 64"/>
                <a:gd name="T56" fmla="*/ 54 w 101"/>
                <a:gd name="T57" fmla="*/ 9 h 64"/>
                <a:gd name="T58" fmla="*/ 66 w 101"/>
                <a:gd name="T59" fmla="*/ 5 h 64"/>
                <a:gd name="T60" fmla="*/ 77 w 101"/>
                <a:gd name="T61" fmla="*/ 2 h 64"/>
                <a:gd name="T62" fmla="*/ 90 w 101"/>
                <a:gd name="T63" fmla="*/ 0 h 64"/>
                <a:gd name="T64" fmla="*/ 101 w 101"/>
                <a:gd name="T65" fmla="*/ 2 h 64"/>
                <a:gd name="T66" fmla="*/ 101 w 101"/>
                <a:gd name="T67" fmla="*/ 7 h 64"/>
                <a:gd name="T68" fmla="*/ 101 w 101"/>
                <a:gd name="T69" fmla="*/ 1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1" h="64">
                  <a:moveTo>
                    <a:pt x="101" y="13"/>
                  </a:moveTo>
                  <a:lnTo>
                    <a:pt x="89" y="13"/>
                  </a:lnTo>
                  <a:lnTo>
                    <a:pt x="77" y="13"/>
                  </a:lnTo>
                  <a:lnTo>
                    <a:pt x="67" y="15"/>
                  </a:lnTo>
                  <a:lnTo>
                    <a:pt x="57" y="17"/>
                  </a:lnTo>
                  <a:lnTo>
                    <a:pt x="47" y="20"/>
                  </a:lnTo>
                  <a:lnTo>
                    <a:pt x="40" y="25"/>
                  </a:lnTo>
                  <a:lnTo>
                    <a:pt x="33" y="30"/>
                  </a:lnTo>
                  <a:lnTo>
                    <a:pt x="29" y="37"/>
                  </a:lnTo>
                  <a:lnTo>
                    <a:pt x="29" y="45"/>
                  </a:lnTo>
                  <a:lnTo>
                    <a:pt x="27" y="53"/>
                  </a:lnTo>
                  <a:lnTo>
                    <a:pt x="33" y="55"/>
                  </a:lnTo>
                  <a:lnTo>
                    <a:pt x="40" y="57"/>
                  </a:lnTo>
                  <a:lnTo>
                    <a:pt x="47" y="60"/>
                  </a:lnTo>
                  <a:lnTo>
                    <a:pt x="51" y="64"/>
                  </a:lnTo>
                  <a:lnTo>
                    <a:pt x="33" y="64"/>
                  </a:lnTo>
                  <a:lnTo>
                    <a:pt x="16" y="64"/>
                  </a:lnTo>
                  <a:lnTo>
                    <a:pt x="13" y="60"/>
                  </a:lnTo>
                  <a:lnTo>
                    <a:pt x="10" y="57"/>
                  </a:lnTo>
                  <a:lnTo>
                    <a:pt x="6" y="56"/>
                  </a:lnTo>
                  <a:lnTo>
                    <a:pt x="0" y="56"/>
                  </a:lnTo>
                  <a:lnTo>
                    <a:pt x="0" y="46"/>
                  </a:lnTo>
                  <a:lnTo>
                    <a:pt x="3" y="39"/>
                  </a:lnTo>
                  <a:lnTo>
                    <a:pt x="11" y="36"/>
                  </a:lnTo>
                  <a:lnTo>
                    <a:pt x="20" y="33"/>
                  </a:lnTo>
                  <a:lnTo>
                    <a:pt x="17" y="30"/>
                  </a:lnTo>
                  <a:lnTo>
                    <a:pt x="14" y="27"/>
                  </a:lnTo>
                  <a:lnTo>
                    <a:pt x="33" y="19"/>
                  </a:lnTo>
                  <a:lnTo>
                    <a:pt x="54" y="9"/>
                  </a:lnTo>
                  <a:lnTo>
                    <a:pt x="66" y="5"/>
                  </a:lnTo>
                  <a:lnTo>
                    <a:pt x="77" y="2"/>
                  </a:lnTo>
                  <a:lnTo>
                    <a:pt x="90" y="0"/>
                  </a:lnTo>
                  <a:lnTo>
                    <a:pt x="101" y="2"/>
                  </a:lnTo>
                  <a:lnTo>
                    <a:pt x="101" y="7"/>
                  </a:lnTo>
                  <a:lnTo>
                    <a:pt x="101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2" name="Freeform 448"/>
            <p:cNvSpPr/>
            <p:nvPr/>
          </p:nvSpPr>
          <p:spPr bwMode="auto">
            <a:xfrm>
              <a:off x="3150" y="2371"/>
              <a:ext cx="66" cy="16"/>
            </a:xfrm>
            <a:custGeom>
              <a:avLst/>
              <a:gdLst>
                <a:gd name="T0" fmla="*/ 32 w 66"/>
                <a:gd name="T1" fmla="*/ 0 h 16"/>
                <a:gd name="T2" fmla="*/ 37 w 66"/>
                <a:gd name="T3" fmla="*/ 0 h 16"/>
                <a:gd name="T4" fmla="*/ 42 w 66"/>
                <a:gd name="T5" fmla="*/ 0 h 16"/>
                <a:gd name="T6" fmla="*/ 44 w 66"/>
                <a:gd name="T7" fmla="*/ 0 h 16"/>
                <a:gd name="T8" fmla="*/ 47 w 66"/>
                <a:gd name="T9" fmla="*/ 3 h 16"/>
                <a:gd name="T10" fmla="*/ 46 w 66"/>
                <a:gd name="T11" fmla="*/ 6 h 16"/>
                <a:gd name="T12" fmla="*/ 44 w 66"/>
                <a:gd name="T13" fmla="*/ 9 h 16"/>
                <a:gd name="T14" fmla="*/ 54 w 66"/>
                <a:gd name="T15" fmla="*/ 10 h 16"/>
                <a:gd name="T16" fmla="*/ 66 w 66"/>
                <a:gd name="T17" fmla="*/ 12 h 16"/>
                <a:gd name="T18" fmla="*/ 64 w 66"/>
                <a:gd name="T19" fmla="*/ 13 h 16"/>
                <a:gd name="T20" fmla="*/ 63 w 66"/>
                <a:gd name="T21" fmla="*/ 16 h 16"/>
                <a:gd name="T22" fmla="*/ 46 w 66"/>
                <a:gd name="T23" fmla="*/ 16 h 16"/>
                <a:gd name="T24" fmla="*/ 30 w 66"/>
                <a:gd name="T25" fmla="*/ 14 h 16"/>
                <a:gd name="T26" fmla="*/ 14 w 66"/>
                <a:gd name="T27" fmla="*/ 12 h 16"/>
                <a:gd name="T28" fmla="*/ 0 w 66"/>
                <a:gd name="T29" fmla="*/ 9 h 16"/>
                <a:gd name="T30" fmla="*/ 0 w 66"/>
                <a:gd name="T31" fmla="*/ 7 h 16"/>
                <a:gd name="T32" fmla="*/ 0 w 66"/>
                <a:gd name="T33" fmla="*/ 6 h 16"/>
                <a:gd name="T34" fmla="*/ 2 w 66"/>
                <a:gd name="T35" fmla="*/ 4 h 16"/>
                <a:gd name="T36" fmla="*/ 2 w 66"/>
                <a:gd name="T37" fmla="*/ 3 h 16"/>
                <a:gd name="T38" fmla="*/ 12 w 66"/>
                <a:gd name="T39" fmla="*/ 3 h 16"/>
                <a:gd name="T40" fmla="*/ 19 w 66"/>
                <a:gd name="T41" fmla="*/ 4 h 16"/>
                <a:gd name="T42" fmla="*/ 23 w 66"/>
                <a:gd name="T43" fmla="*/ 4 h 16"/>
                <a:gd name="T44" fmla="*/ 26 w 66"/>
                <a:gd name="T45" fmla="*/ 4 h 16"/>
                <a:gd name="T46" fmla="*/ 29 w 66"/>
                <a:gd name="T47" fmla="*/ 3 h 16"/>
                <a:gd name="T48" fmla="*/ 32 w 66"/>
                <a:gd name="T4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" h="16">
                  <a:moveTo>
                    <a:pt x="32" y="0"/>
                  </a:moveTo>
                  <a:lnTo>
                    <a:pt x="37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7" y="3"/>
                  </a:lnTo>
                  <a:lnTo>
                    <a:pt x="46" y="6"/>
                  </a:lnTo>
                  <a:lnTo>
                    <a:pt x="44" y="9"/>
                  </a:lnTo>
                  <a:lnTo>
                    <a:pt x="54" y="10"/>
                  </a:lnTo>
                  <a:lnTo>
                    <a:pt x="66" y="12"/>
                  </a:lnTo>
                  <a:lnTo>
                    <a:pt x="64" y="13"/>
                  </a:lnTo>
                  <a:lnTo>
                    <a:pt x="63" y="16"/>
                  </a:lnTo>
                  <a:lnTo>
                    <a:pt x="46" y="16"/>
                  </a:lnTo>
                  <a:lnTo>
                    <a:pt x="30" y="14"/>
                  </a:lnTo>
                  <a:lnTo>
                    <a:pt x="14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3"/>
                  </a:lnTo>
                  <a:lnTo>
                    <a:pt x="12" y="3"/>
                  </a:lnTo>
                  <a:lnTo>
                    <a:pt x="19" y="4"/>
                  </a:lnTo>
                  <a:lnTo>
                    <a:pt x="23" y="4"/>
                  </a:lnTo>
                  <a:lnTo>
                    <a:pt x="26" y="4"/>
                  </a:lnTo>
                  <a:lnTo>
                    <a:pt x="29" y="3"/>
                  </a:lnTo>
                  <a:lnTo>
                    <a:pt x="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3" name="Freeform 449"/>
            <p:cNvSpPr/>
            <p:nvPr/>
          </p:nvSpPr>
          <p:spPr bwMode="auto">
            <a:xfrm>
              <a:off x="3229" y="2373"/>
              <a:ext cx="90" cy="18"/>
            </a:xfrm>
            <a:custGeom>
              <a:avLst/>
              <a:gdLst>
                <a:gd name="T0" fmla="*/ 7 w 90"/>
                <a:gd name="T1" fmla="*/ 0 h 18"/>
                <a:gd name="T2" fmla="*/ 11 w 90"/>
                <a:gd name="T3" fmla="*/ 0 h 18"/>
                <a:gd name="T4" fmla="*/ 14 w 90"/>
                <a:gd name="T5" fmla="*/ 0 h 18"/>
                <a:gd name="T6" fmla="*/ 18 w 90"/>
                <a:gd name="T7" fmla="*/ 0 h 18"/>
                <a:gd name="T8" fmla="*/ 21 w 90"/>
                <a:gd name="T9" fmla="*/ 1 h 18"/>
                <a:gd name="T10" fmla="*/ 37 w 90"/>
                <a:gd name="T11" fmla="*/ 5 h 18"/>
                <a:gd name="T12" fmla="*/ 58 w 90"/>
                <a:gd name="T13" fmla="*/ 8 h 18"/>
                <a:gd name="T14" fmla="*/ 80 w 90"/>
                <a:gd name="T15" fmla="*/ 11 h 18"/>
                <a:gd name="T16" fmla="*/ 90 w 90"/>
                <a:gd name="T17" fmla="*/ 14 h 18"/>
                <a:gd name="T18" fmla="*/ 88 w 90"/>
                <a:gd name="T19" fmla="*/ 15 h 18"/>
                <a:gd name="T20" fmla="*/ 88 w 90"/>
                <a:gd name="T21" fmla="*/ 17 h 18"/>
                <a:gd name="T22" fmla="*/ 64 w 90"/>
                <a:gd name="T23" fmla="*/ 18 h 18"/>
                <a:gd name="T24" fmla="*/ 42 w 90"/>
                <a:gd name="T25" fmla="*/ 18 h 18"/>
                <a:gd name="T26" fmla="*/ 21 w 90"/>
                <a:gd name="T27" fmla="*/ 17 h 18"/>
                <a:gd name="T28" fmla="*/ 0 w 90"/>
                <a:gd name="T29" fmla="*/ 14 h 18"/>
                <a:gd name="T30" fmla="*/ 2 w 90"/>
                <a:gd name="T31" fmla="*/ 5 h 18"/>
                <a:gd name="T32" fmla="*/ 7 w 90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18">
                  <a:moveTo>
                    <a:pt x="7" y="0"/>
                  </a:moveTo>
                  <a:lnTo>
                    <a:pt x="11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37" y="5"/>
                  </a:lnTo>
                  <a:lnTo>
                    <a:pt x="58" y="8"/>
                  </a:lnTo>
                  <a:lnTo>
                    <a:pt x="80" y="11"/>
                  </a:lnTo>
                  <a:lnTo>
                    <a:pt x="90" y="14"/>
                  </a:lnTo>
                  <a:lnTo>
                    <a:pt x="88" y="15"/>
                  </a:lnTo>
                  <a:lnTo>
                    <a:pt x="88" y="17"/>
                  </a:lnTo>
                  <a:lnTo>
                    <a:pt x="64" y="18"/>
                  </a:lnTo>
                  <a:lnTo>
                    <a:pt x="42" y="18"/>
                  </a:lnTo>
                  <a:lnTo>
                    <a:pt x="21" y="17"/>
                  </a:lnTo>
                  <a:lnTo>
                    <a:pt x="0" y="14"/>
                  </a:lnTo>
                  <a:lnTo>
                    <a:pt x="2" y="5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4" name="Freeform 450"/>
            <p:cNvSpPr/>
            <p:nvPr/>
          </p:nvSpPr>
          <p:spPr bwMode="auto">
            <a:xfrm>
              <a:off x="4669" y="2375"/>
              <a:ext cx="2" cy="3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2 h 3"/>
                <a:gd name="T4" fmla="*/ 2 w 2"/>
                <a:gd name="T5" fmla="*/ 3 h 3"/>
                <a:gd name="T6" fmla="*/ 2 w 2"/>
                <a:gd name="T7" fmla="*/ 2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2"/>
                  </a:lnTo>
                  <a:lnTo>
                    <a:pt x="2" y="3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5" name="Freeform 451"/>
            <p:cNvSpPr/>
            <p:nvPr/>
          </p:nvSpPr>
          <p:spPr bwMode="auto">
            <a:xfrm>
              <a:off x="4946" y="2380"/>
              <a:ext cx="63" cy="14"/>
            </a:xfrm>
            <a:custGeom>
              <a:avLst/>
              <a:gdLst>
                <a:gd name="T0" fmla="*/ 0 w 63"/>
                <a:gd name="T1" fmla="*/ 0 h 14"/>
                <a:gd name="T2" fmla="*/ 16 w 63"/>
                <a:gd name="T3" fmla="*/ 1 h 14"/>
                <a:gd name="T4" fmla="*/ 32 w 63"/>
                <a:gd name="T5" fmla="*/ 1 h 14"/>
                <a:gd name="T6" fmla="*/ 47 w 63"/>
                <a:gd name="T7" fmla="*/ 3 h 14"/>
                <a:gd name="T8" fmla="*/ 63 w 63"/>
                <a:gd name="T9" fmla="*/ 4 h 14"/>
                <a:gd name="T10" fmla="*/ 63 w 63"/>
                <a:gd name="T11" fmla="*/ 7 h 14"/>
                <a:gd name="T12" fmla="*/ 63 w 63"/>
                <a:gd name="T13" fmla="*/ 10 h 14"/>
                <a:gd name="T14" fmla="*/ 56 w 63"/>
                <a:gd name="T15" fmla="*/ 13 h 14"/>
                <a:gd name="T16" fmla="*/ 47 w 63"/>
                <a:gd name="T17" fmla="*/ 13 h 14"/>
                <a:gd name="T18" fmla="*/ 39 w 63"/>
                <a:gd name="T19" fmla="*/ 14 h 14"/>
                <a:gd name="T20" fmla="*/ 30 w 63"/>
                <a:gd name="T21" fmla="*/ 13 h 14"/>
                <a:gd name="T22" fmla="*/ 14 w 63"/>
                <a:gd name="T23" fmla="*/ 10 h 14"/>
                <a:gd name="T24" fmla="*/ 0 w 63"/>
                <a:gd name="T25" fmla="*/ 4 h 14"/>
                <a:gd name="T26" fmla="*/ 0 w 63"/>
                <a:gd name="T27" fmla="*/ 1 h 14"/>
                <a:gd name="T28" fmla="*/ 0 w 63"/>
                <a:gd name="T2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14">
                  <a:moveTo>
                    <a:pt x="0" y="0"/>
                  </a:moveTo>
                  <a:lnTo>
                    <a:pt x="16" y="1"/>
                  </a:lnTo>
                  <a:lnTo>
                    <a:pt x="32" y="1"/>
                  </a:lnTo>
                  <a:lnTo>
                    <a:pt x="47" y="3"/>
                  </a:lnTo>
                  <a:lnTo>
                    <a:pt x="63" y="4"/>
                  </a:lnTo>
                  <a:lnTo>
                    <a:pt x="63" y="7"/>
                  </a:lnTo>
                  <a:lnTo>
                    <a:pt x="63" y="10"/>
                  </a:lnTo>
                  <a:lnTo>
                    <a:pt x="56" y="13"/>
                  </a:lnTo>
                  <a:lnTo>
                    <a:pt x="47" y="13"/>
                  </a:lnTo>
                  <a:lnTo>
                    <a:pt x="39" y="14"/>
                  </a:lnTo>
                  <a:lnTo>
                    <a:pt x="30" y="13"/>
                  </a:lnTo>
                  <a:lnTo>
                    <a:pt x="14" y="10"/>
                  </a:lnTo>
                  <a:lnTo>
                    <a:pt x="0" y="4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6" name="Freeform 452"/>
            <p:cNvSpPr/>
            <p:nvPr/>
          </p:nvSpPr>
          <p:spPr bwMode="auto">
            <a:xfrm>
              <a:off x="2936" y="2390"/>
              <a:ext cx="168" cy="60"/>
            </a:xfrm>
            <a:custGeom>
              <a:avLst/>
              <a:gdLst>
                <a:gd name="T0" fmla="*/ 58 w 168"/>
                <a:gd name="T1" fmla="*/ 1 h 60"/>
                <a:gd name="T2" fmla="*/ 84 w 168"/>
                <a:gd name="T3" fmla="*/ 5 h 60"/>
                <a:gd name="T4" fmla="*/ 91 w 168"/>
                <a:gd name="T5" fmla="*/ 10 h 60"/>
                <a:gd name="T6" fmla="*/ 94 w 168"/>
                <a:gd name="T7" fmla="*/ 14 h 60"/>
                <a:gd name="T8" fmla="*/ 98 w 168"/>
                <a:gd name="T9" fmla="*/ 15 h 60"/>
                <a:gd name="T10" fmla="*/ 104 w 168"/>
                <a:gd name="T11" fmla="*/ 15 h 60"/>
                <a:gd name="T12" fmla="*/ 110 w 168"/>
                <a:gd name="T13" fmla="*/ 14 h 60"/>
                <a:gd name="T14" fmla="*/ 116 w 168"/>
                <a:gd name="T15" fmla="*/ 18 h 60"/>
                <a:gd name="T16" fmla="*/ 120 w 168"/>
                <a:gd name="T17" fmla="*/ 23 h 60"/>
                <a:gd name="T18" fmla="*/ 124 w 168"/>
                <a:gd name="T19" fmla="*/ 20 h 60"/>
                <a:gd name="T20" fmla="*/ 128 w 168"/>
                <a:gd name="T21" fmla="*/ 17 h 60"/>
                <a:gd name="T22" fmla="*/ 133 w 168"/>
                <a:gd name="T23" fmla="*/ 21 h 60"/>
                <a:gd name="T24" fmla="*/ 146 w 168"/>
                <a:gd name="T25" fmla="*/ 20 h 60"/>
                <a:gd name="T26" fmla="*/ 160 w 168"/>
                <a:gd name="T27" fmla="*/ 14 h 60"/>
                <a:gd name="T28" fmla="*/ 164 w 168"/>
                <a:gd name="T29" fmla="*/ 20 h 60"/>
                <a:gd name="T30" fmla="*/ 158 w 168"/>
                <a:gd name="T31" fmla="*/ 31 h 60"/>
                <a:gd name="T32" fmla="*/ 153 w 168"/>
                <a:gd name="T33" fmla="*/ 40 h 60"/>
                <a:gd name="T34" fmla="*/ 160 w 168"/>
                <a:gd name="T35" fmla="*/ 41 h 60"/>
                <a:gd name="T36" fmla="*/ 164 w 168"/>
                <a:gd name="T37" fmla="*/ 48 h 60"/>
                <a:gd name="T38" fmla="*/ 151 w 168"/>
                <a:gd name="T39" fmla="*/ 57 h 60"/>
                <a:gd name="T40" fmla="*/ 128 w 168"/>
                <a:gd name="T41" fmla="*/ 55 h 60"/>
                <a:gd name="T42" fmla="*/ 91 w 168"/>
                <a:gd name="T43" fmla="*/ 58 h 60"/>
                <a:gd name="T44" fmla="*/ 57 w 168"/>
                <a:gd name="T45" fmla="*/ 58 h 60"/>
                <a:gd name="T46" fmla="*/ 37 w 168"/>
                <a:gd name="T47" fmla="*/ 50 h 60"/>
                <a:gd name="T48" fmla="*/ 51 w 168"/>
                <a:gd name="T49" fmla="*/ 44 h 60"/>
                <a:gd name="T50" fmla="*/ 53 w 168"/>
                <a:gd name="T51" fmla="*/ 41 h 60"/>
                <a:gd name="T52" fmla="*/ 40 w 168"/>
                <a:gd name="T53" fmla="*/ 38 h 60"/>
                <a:gd name="T54" fmla="*/ 43 w 168"/>
                <a:gd name="T55" fmla="*/ 34 h 60"/>
                <a:gd name="T56" fmla="*/ 51 w 168"/>
                <a:gd name="T57" fmla="*/ 35 h 60"/>
                <a:gd name="T58" fmla="*/ 61 w 168"/>
                <a:gd name="T59" fmla="*/ 37 h 60"/>
                <a:gd name="T60" fmla="*/ 57 w 168"/>
                <a:gd name="T61" fmla="*/ 33 h 60"/>
                <a:gd name="T62" fmla="*/ 48 w 168"/>
                <a:gd name="T63" fmla="*/ 28 h 60"/>
                <a:gd name="T64" fmla="*/ 53 w 168"/>
                <a:gd name="T65" fmla="*/ 23 h 60"/>
                <a:gd name="T66" fmla="*/ 57 w 168"/>
                <a:gd name="T67" fmla="*/ 20 h 60"/>
                <a:gd name="T68" fmla="*/ 43 w 168"/>
                <a:gd name="T69" fmla="*/ 23 h 60"/>
                <a:gd name="T70" fmla="*/ 24 w 168"/>
                <a:gd name="T71" fmla="*/ 31 h 60"/>
                <a:gd name="T72" fmla="*/ 10 w 168"/>
                <a:gd name="T73" fmla="*/ 34 h 60"/>
                <a:gd name="T74" fmla="*/ 1 w 168"/>
                <a:gd name="T75" fmla="*/ 27 h 60"/>
                <a:gd name="T76" fmla="*/ 14 w 168"/>
                <a:gd name="T77" fmla="*/ 18 h 60"/>
                <a:gd name="T78" fmla="*/ 36 w 168"/>
                <a:gd name="T79" fmla="*/ 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8" h="60">
                  <a:moveTo>
                    <a:pt x="43" y="0"/>
                  </a:moveTo>
                  <a:lnTo>
                    <a:pt x="58" y="1"/>
                  </a:lnTo>
                  <a:lnTo>
                    <a:pt x="73" y="4"/>
                  </a:lnTo>
                  <a:lnTo>
                    <a:pt x="84" y="5"/>
                  </a:lnTo>
                  <a:lnTo>
                    <a:pt x="93" y="4"/>
                  </a:lnTo>
                  <a:lnTo>
                    <a:pt x="91" y="10"/>
                  </a:lnTo>
                  <a:lnTo>
                    <a:pt x="90" y="14"/>
                  </a:lnTo>
                  <a:lnTo>
                    <a:pt x="94" y="14"/>
                  </a:lnTo>
                  <a:lnTo>
                    <a:pt x="97" y="14"/>
                  </a:lnTo>
                  <a:lnTo>
                    <a:pt x="98" y="15"/>
                  </a:lnTo>
                  <a:lnTo>
                    <a:pt x="100" y="18"/>
                  </a:lnTo>
                  <a:lnTo>
                    <a:pt x="104" y="15"/>
                  </a:lnTo>
                  <a:lnTo>
                    <a:pt x="106" y="14"/>
                  </a:lnTo>
                  <a:lnTo>
                    <a:pt x="110" y="14"/>
                  </a:lnTo>
                  <a:lnTo>
                    <a:pt x="116" y="14"/>
                  </a:lnTo>
                  <a:lnTo>
                    <a:pt x="116" y="18"/>
                  </a:lnTo>
                  <a:lnTo>
                    <a:pt x="117" y="23"/>
                  </a:lnTo>
                  <a:lnTo>
                    <a:pt x="120" y="23"/>
                  </a:lnTo>
                  <a:lnTo>
                    <a:pt x="123" y="23"/>
                  </a:lnTo>
                  <a:lnTo>
                    <a:pt x="124" y="20"/>
                  </a:lnTo>
                  <a:lnTo>
                    <a:pt x="126" y="17"/>
                  </a:lnTo>
                  <a:lnTo>
                    <a:pt x="128" y="17"/>
                  </a:lnTo>
                  <a:lnTo>
                    <a:pt x="134" y="15"/>
                  </a:lnTo>
                  <a:lnTo>
                    <a:pt x="133" y="21"/>
                  </a:lnTo>
                  <a:lnTo>
                    <a:pt x="133" y="25"/>
                  </a:lnTo>
                  <a:lnTo>
                    <a:pt x="146" y="20"/>
                  </a:lnTo>
                  <a:lnTo>
                    <a:pt x="156" y="11"/>
                  </a:lnTo>
                  <a:lnTo>
                    <a:pt x="160" y="14"/>
                  </a:lnTo>
                  <a:lnTo>
                    <a:pt x="164" y="15"/>
                  </a:lnTo>
                  <a:lnTo>
                    <a:pt x="164" y="20"/>
                  </a:lnTo>
                  <a:lnTo>
                    <a:pt x="164" y="23"/>
                  </a:lnTo>
                  <a:lnTo>
                    <a:pt x="158" y="31"/>
                  </a:lnTo>
                  <a:lnTo>
                    <a:pt x="153" y="40"/>
                  </a:lnTo>
                  <a:lnTo>
                    <a:pt x="153" y="40"/>
                  </a:lnTo>
                  <a:lnTo>
                    <a:pt x="153" y="41"/>
                  </a:lnTo>
                  <a:lnTo>
                    <a:pt x="160" y="41"/>
                  </a:lnTo>
                  <a:lnTo>
                    <a:pt x="168" y="42"/>
                  </a:lnTo>
                  <a:lnTo>
                    <a:pt x="164" y="48"/>
                  </a:lnTo>
                  <a:lnTo>
                    <a:pt x="158" y="52"/>
                  </a:lnTo>
                  <a:lnTo>
                    <a:pt x="151" y="57"/>
                  </a:lnTo>
                  <a:lnTo>
                    <a:pt x="147" y="60"/>
                  </a:lnTo>
                  <a:lnTo>
                    <a:pt x="128" y="55"/>
                  </a:lnTo>
                  <a:lnTo>
                    <a:pt x="113" y="54"/>
                  </a:lnTo>
                  <a:lnTo>
                    <a:pt x="91" y="58"/>
                  </a:lnTo>
                  <a:lnTo>
                    <a:pt x="74" y="60"/>
                  </a:lnTo>
                  <a:lnTo>
                    <a:pt x="57" y="58"/>
                  </a:lnTo>
                  <a:lnTo>
                    <a:pt x="36" y="54"/>
                  </a:lnTo>
                  <a:lnTo>
                    <a:pt x="37" y="50"/>
                  </a:lnTo>
                  <a:lnTo>
                    <a:pt x="37" y="47"/>
                  </a:lnTo>
                  <a:lnTo>
                    <a:pt x="51" y="44"/>
                  </a:lnTo>
                  <a:lnTo>
                    <a:pt x="66" y="41"/>
                  </a:lnTo>
                  <a:lnTo>
                    <a:pt x="53" y="41"/>
                  </a:lnTo>
                  <a:lnTo>
                    <a:pt x="40" y="41"/>
                  </a:lnTo>
                  <a:lnTo>
                    <a:pt x="40" y="38"/>
                  </a:lnTo>
                  <a:lnTo>
                    <a:pt x="40" y="35"/>
                  </a:lnTo>
                  <a:lnTo>
                    <a:pt x="43" y="34"/>
                  </a:lnTo>
                  <a:lnTo>
                    <a:pt x="46" y="34"/>
                  </a:lnTo>
                  <a:lnTo>
                    <a:pt x="51" y="35"/>
                  </a:lnTo>
                  <a:lnTo>
                    <a:pt x="56" y="35"/>
                  </a:lnTo>
                  <a:lnTo>
                    <a:pt x="61" y="37"/>
                  </a:lnTo>
                  <a:lnTo>
                    <a:pt x="67" y="35"/>
                  </a:lnTo>
                  <a:lnTo>
                    <a:pt x="57" y="33"/>
                  </a:lnTo>
                  <a:lnTo>
                    <a:pt x="47" y="31"/>
                  </a:lnTo>
                  <a:lnTo>
                    <a:pt x="48" y="28"/>
                  </a:lnTo>
                  <a:lnTo>
                    <a:pt x="48" y="25"/>
                  </a:lnTo>
                  <a:lnTo>
                    <a:pt x="53" y="23"/>
                  </a:lnTo>
                  <a:lnTo>
                    <a:pt x="57" y="20"/>
                  </a:lnTo>
                  <a:lnTo>
                    <a:pt x="57" y="20"/>
                  </a:lnTo>
                  <a:lnTo>
                    <a:pt x="57" y="18"/>
                  </a:lnTo>
                  <a:lnTo>
                    <a:pt x="43" y="23"/>
                  </a:lnTo>
                  <a:lnTo>
                    <a:pt x="30" y="28"/>
                  </a:lnTo>
                  <a:lnTo>
                    <a:pt x="24" y="31"/>
                  </a:lnTo>
                  <a:lnTo>
                    <a:pt x="17" y="33"/>
                  </a:lnTo>
                  <a:lnTo>
                    <a:pt x="10" y="34"/>
                  </a:lnTo>
                  <a:lnTo>
                    <a:pt x="0" y="33"/>
                  </a:lnTo>
                  <a:lnTo>
                    <a:pt x="1" y="27"/>
                  </a:lnTo>
                  <a:lnTo>
                    <a:pt x="1" y="21"/>
                  </a:lnTo>
                  <a:lnTo>
                    <a:pt x="14" y="18"/>
                  </a:lnTo>
                  <a:lnTo>
                    <a:pt x="26" y="14"/>
                  </a:lnTo>
                  <a:lnTo>
                    <a:pt x="36" y="7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7" name="Freeform 453"/>
            <p:cNvSpPr/>
            <p:nvPr/>
          </p:nvSpPr>
          <p:spPr bwMode="auto">
            <a:xfrm>
              <a:off x="3123" y="2397"/>
              <a:ext cx="51" cy="30"/>
            </a:xfrm>
            <a:custGeom>
              <a:avLst/>
              <a:gdLst>
                <a:gd name="T0" fmla="*/ 23 w 51"/>
                <a:gd name="T1" fmla="*/ 0 h 30"/>
                <a:gd name="T2" fmla="*/ 37 w 51"/>
                <a:gd name="T3" fmla="*/ 0 h 30"/>
                <a:gd name="T4" fmla="*/ 51 w 51"/>
                <a:gd name="T5" fmla="*/ 0 h 30"/>
                <a:gd name="T6" fmla="*/ 44 w 51"/>
                <a:gd name="T7" fmla="*/ 8 h 30"/>
                <a:gd name="T8" fmla="*/ 37 w 51"/>
                <a:gd name="T9" fmla="*/ 14 h 30"/>
                <a:gd name="T10" fmla="*/ 40 w 51"/>
                <a:gd name="T11" fmla="*/ 17 h 30"/>
                <a:gd name="T12" fmla="*/ 40 w 51"/>
                <a:gd name="T13" fmla="*/ 20 h 30"/>
                <a:gd name="T14" fmla="*/ 37 w 51"/>
                <a:gd name="T15" fmla="*/ 23 h 30"/>
                <a:gd name="T16" fmla="*/ 34 w 51"/>
                <a:gd name="T17" fmla="*/ 26 h 30"/>
                <a:gd name="T18" fmla="*/ 26 w 51"/>
                <a:gd name="T19" fmla="*/ 24 h 30"/>
                <a:gd name="T20" fmla="*/ 20 w 51"/>
                <a:gd name="T21" fmla="*/ 26 h 30"/>
                <a:gd name="T22" fmla="*/ 13 w 51"/>
                <a:gd name="T23" fmla="*/ 27 h 30"/>
                <a:gd name="T24" fmla="*/ 7 w 51"/>
                <a:gd name="T25" fmla="*/ 30 h 30"/>
                <a:gd name="T26" fmla="*/ 7 w 51"/>
                <a:gd name="T27" fmla="*/ 23 h 30"/>
                <a:gd name="T28" fmla="*/ 6 w 51"/>
                <a:gd name="T29" fmla="*/ 18 h 30"/>
                <a:gd name="T30" fmla="*/ 3 w 51"/>
                <a:gd name="T31" fmla="*/ 16 h 30"/>
                <a:gd name="T32" fmla="*/ 0 w 51"/>
                <a:gd name="T33" fmla="*/ 10 h 30"/>
                <a:gd name="T34" fmla="*/ 7 w 51"/>
                <a:gd name="T35" fmla="*/ 13 h 30"/>
                <a:gd name="T36" fmla="*/ 14 w 51"/>
                <a:gd name="T37" fmla="*/ 14 h 30"/>
                <a:gd name="T38" fmla="*/ 19 w 51"/>
                <a:gd name="T39" fmla="*/ 7 h 30"/>
                <a:gd name="T40" fmla="*/ 23 w 51"/>
                <a:gd name="T4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" h="30">
                  <a:moveTo>
                    <a:pt x="23" y="0"/>
                  </a:moveTo>
                  <a:lnTo>
                    <a:pt x="37" y="0"/>
                  </a:lnTo>
                  <a:lnTo>
                    <a:pt x="51" y="0"/>
                  </a:lnTo>
                  <a:lnTo>
                    <a:pt x="44" y="8"/>
                  </a:lnTo>
                  <a:lnTo>
                    <a:pt x="37" y="14"/>
                  </a:lnTo>
                  <a:lnTo>
                    <a:pt x="40" y="17"/>
                  </a:lnTo>
                  <a:lnTo>
                    <a:pt x="40" y="20"/>
                  </a:lnTo>
                  <a:lnTo>
                    <a:pt x="37" y="23"/>
                  </a:lnTo>
                  <a:lnTo>
                    <a:pt x="34" y="26"/>
                  </a:lnTo>
                  <a:lnTo>
                    <a:pt x="26" y="24"/>
                  </a:lnTo>
                  <a:lnTo>
                    <a:pt x="20" y="26"/>
                  </a:lnTo>
                  <a:lnTo>
                    <a:pt x="13" y="27"/>
                  </a:lnTo>
                  <a:lnTo>
                    <a:pt x="7" y="30"/>
                  </a:lnTo>
                  <a:lnTo>
                    <a:pt x="7" y="23"/>
                  </a:lnTo>
                  <a:lnTo>
                    <a:pt x="6" y="18"/>
                  </a:lnTo>
                  <a:lnTo>
                    <a:pt x="3" y="16"/>
                  </a:lnTo>
                  <a:lnTo>
                    <a:pt x="0" y="10"/>
                  </a:lnTo>
                  <a:lnTo>
                    <a:pt x="7" y="13"/>
                  </a:lnTo>
                  <a:lnTo>
                    <a:pt x="14" y="14"/>
                  </a:lnTo>
                  <a:lnTo>
                    <a:pt x="19" y="7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8" name="Freeform 454"/>
            <p:cNvSpPr/>
            <p:nvPr/>
          </p:nvSpPr>
          <p:spPr bwMode="auto">
            <a:xfrm>
              <a:off x="3177" y="2397"/>
              <a:ext cx="37" cy="23"/>
            </a:xfrm>
            <a:custGeom>
              <a:avLst/>
              <a:gdLst>
                <a:gd name="T0" fmla="*/ 13 w 37"/>
                <a:gd name="T1" fmla="*/ 0 h 23"/>
                <a:gd name="T2" fmla="*/ 25 w 37"/>
                <a:gd name="T3" fmla="*/ 0 h 23"/>
                <a:gd name="T4" fmla="*/ 36 w 37"/>
                <a:gd name="T5" fmla="*/ 0 h 23"/>
                <a:gd name="T6" fmla="*/ 36 w 37"/>
                <a:gd name="T7" fmla="*/ 1 h 23"/>
                <a:gd name="T8" fmla="*/ 36 w 37"/>
                <a:gd name="T9" fmla="*/ 3 h 23"/>
                <a:gd name="T10" fmla="*/ 36 w 37"/>
                <a:gd name="T11" fmla="*/ 6 h 23"/>
                <a:gd name="T12" fmla="*/ 37 w 37"/>
                <a:gd name="T13" fmla="*/ 8 h 23"/>
                <a:gd name="T14" fmla="*/ 36 w 37"/>
                <a:gd name="T15" fmla="*/ 10 h 23"/>
                <a:gd name="T16" fmla="*/ 36 w 37"/>
                <a:gd name="T17" fmla="*/ 10 h 23"/>
                <a:gd name="T18" fmla="*/ 25 w 37"/>
                <a:gd name="T19" fmla="*/ 11 h 23"/>
                <a:gd name="T20" fmla="*/ 16 w 37"/>
                <a:gd name="T21" fmla="*/ 13 h 23"/>
                <a:gd name="T22" fmla="*/ 9 w 37"/>
                <a:gd name="T23" fmla="*/ 17 h 23"/>
                <a:gd name="T24" fmla="*/ 3 w 37"/>
                <a:gd name="T25" fmla="*/ 23 h 23"/>
                <a:gd name="T26" fmla="*/ 2 w 37"/>
                <a:gd name="T27" fmla="*/ 21 h 23"/>
                <a:gd name="T28" fmla="*/ 0 w 37"/>
                <a:gd name="T29" fmla="*/ 21 h 23"/>
                <a:gd name="T30" fmla="*/ 0 w 37"/>
                <a:gd name="T31" fmla="*/ 20 h 23"/>
                <a:gd name="T32" fmla="*/ 0 w 37"/>
                <a:gd name="T33" fmla="*/ 18 h 23"/>
                <a:gd name="T34" fmla="*/ 2 w 37"/>
                <a:gd name="T35" fmla="*/ 13 h 23"/>
                <a:gd name="T36" fmla="*/ 5 w 37"/>
                <a:gd name="T37" fmla="*/ 7 h 23"/>
                <a:gd name="T38" fmla="*/ 9 w 37"/>
                <a:gd name="T39" fmla="*/ 4 h 23"/>
                <a:gd name="T40" fmla="*/ 13 w 37"/>
                <a:gd name="T4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" h="23">
                  <a:moveTo>
                    <a:pt x="13" y="0"/>
                  </a:moveTo>
                  <a:lnTo>
                    <a:pt x="25" y="0"/>
                  </a:lnTo>
                  <a:lnTo>
                    <a:pt x="36" y="0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6"/>
                  </a:lnTo>
                  <a:lnTo>
                    <a:pt x="37" y="8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25" y="11"/>
                  </a:lnTo>
                  <a:lnTo>
                    <a:pt x="16" y="13"/>
                  </a:lnTo>
                  <a:lnTo>
                    <a:pt x="9" y="17"/>
                  </a:lnTo>
                  <a:lnTo>
                    <a:pt x="3" y="23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2" y="13"/>
                  </a:lnTo>
                  <a:lnTo>
                    <a:pt x="5" y="7"/>
                  </a:lnTo>
                  <a:lnTo>
                    <a:pt x="9" y="4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9" name="Freeform 455"/>
            <p:cNvSpPr/>
            <p:nvPr/>
          </p:nvSpPr>
          <p:spPr bwMode="auto">
            <a:xfrm>
              <a:off x="2371" y="2397"/>
              <a:ext cx="1120" cy="1599"/>
            </a:xfrm>
            <a:custGeom>
              <a:avLst/>
              <a:gdLst>
                <a:gd name="T0" fmla="*/ 1020 w 1120"/>
                <a:gd name="T1" fmla="*/ 74 h 1599"/>
                <a:gd name="T2" fmla="*/ 972 w 1120"/>
                <a:gd name="T3" fmla="*/ 117 h 1599"/>
                <a:gd name="T4" fmla="*/ 909 w 1120"/>
                <a:gd name="T5" fmla="*/ 103 h 1599"/>
                <a:gd name="T6" fmla="*/ 950 w 1120"/>
                <a:gd name="T7" fmla="*/ 75 h 1599"/>
                <a:gd name="T8" fmla="*/ 866 w 1120"/>
                <a:gd name="T9" fmla="*/ 71 h 1599"/>
                <a:gd name="T10" fmla="*/ 782 w 1120"/>
                <a:gd name="T11" fmla="*/ 88 h 1599"/>
                <a:gd name="T12" fmla="*/ 738 w 1120"/>
                <a:gd name="T13" fmla="*/ 108 h 1599"/>
                <a:gd name="T14" fmla="*/ 682 w 1120"/>
                <a:gd name="T15" fmla="*/ 184 h 1599"/>
                <a:gd name="T16" fmla="*/ 761 w 1120"/>
                <a:gd name="T17" fmla="*/ 257 h 1599"/>
                <a:gd name="T18" fmla="*/ 859 w 1120"/>
                <a:gd name="T19" fmla="*/ 124 h 1599"/>
                <a:gd name="T20" fmla="*/ 943 w 1120"/>
                <a:gd name="T21" fmla="*/ 163 h 1599"/>
                <a:gd name="T22" fmla="*/ 1000 w 1120"/>
                <a:gd name="T23" fmla="*/ 234 h 1599"/>
                <a:gd name="T24" fmla="*/ 852 w 1120"/>
                <a:gd name="T25" fmla="*/ 287 h 1599"/>
                <a:gd name="T26" fmla="*/ 886 w 1120"/>
                <a:gd name="T27" fmla="*/ 294 h 1599"/>
                <a:gd name="T28" fmla="*/ 918 w 1120"/>
                <a:gd name="T29" fmla="*/ 327 h 1599"/>
                <a:gd name="T30" fmla="*/ 883 w 1120"/>
                <a:gd name="T31" fmla="*/ 328 h 1599"/>
                <a:gd name="T32" fmla="*/ 728 w 1120"/>
                <a:gd name="T33" fmla="*/ 425 h 1599"/>
                <a:gd name="T34" fmla="*/ 645 w 1120"/>
                <a:gd name="T35" fmla="*/ 574 h 1599"/>
                <a:gd name="T36" fmla="*/ 512 w 1120"/>
                <a:gd name="T37" fmla="*/ 528 h 1599"/>
                <a:gd name="T38" fmla="*/ 455 w 1120"/>
                <a:gd name="T39" fmla="*/ 662 h 1599"/>
                <a:gd name="T40" fmla="*/ 565 w 1120"/>
                <a:gd name="T41" fmla="*/ 639 h 1599"/>
                <a:gd name="T42" fmla="*/ 588 w 1120"/>
                <a:gd name="T43" fmla="*/ 734 h 1599"/>
                <a:gd name="T44" fmla="*/ 668 w 1120"/>
                <a:gd name="T45" fmla="*/ 776 h 1599"/>
                <a:gd name="T46" fmla="*/ 746 w 1120"/>
                <a:gd name="T47" fmla="*/ 762 h 1599"/>
                <a:gd name="T48" fmla="*/ 868 w 1120"/>
                <a:gd name="T49" fmla="*/ 826 h 1599"/>
                <a:gd name="T50" fmla="*/ 952 w 1120"/>
                <a:gd name="T51" fmla="*/ 928 h 1599"/>
                <a:gd name="T52" fmla="*/ 1073 w 1120"/>
                <a:gd name="T53" fmla="*/ 951 h 1599"/>
                <a:gd name="T54" fmla="*/ 1077 w 1120"/>
                <a:gd name="T55" fmla="*/ 1105 h 1599"/>
                <a:gd name="T56" fmla="*/ 996 w 1120"/>
                <a:gd name="T57" fmla="*/ 1223 h 1599"/>
                <a:gd name="T58" fmla="*/ 925 w 1120"/>
                <a:gd name="T59" fmla="*/ 1379 h 1599"/>
                <a:gd name="T60" fmla="*/ 859 w 1120"/>
                <a:gd name="T61" fmla="*/ 1436 h 1599"/>
                <a:gd name="T62" fmla="*/ 859 w 1120"/>
                <a:gd name="T63" fmla="*/ 1543 h 1599"/>
                <a:gd name="T64" fmla="*/ 792 w 1120"/>
                <a:gd name="T65" fmla="*/ 1526 h 1599"/>
                <a:gd name="T66" fmla="*/ 786 w 1120"/>
                <a:gd name="T67" fmla="*/ 1468 h 1599"/>
                <a:gd name="T68" fmla="*/ 751 w 1120"/>
                <a:gd name="T69" fmla="*/ 1358 h 1599"/>
                <a:gd name="T70" fmla="*/ 668 w 1120"/>
                <a:gd name="T71" fmla="*/ 1086 h 1599"/>
                <a:gd name="T72" fmla="*/ 601 w 1120"/>
                <a:gd name="T73" fmla="*/ 929 h 1599"/>
                <a:gd name="T74" fmla="*/ 635 w 1120"/>
                <a:gd name="T75" fmla="*/ 795 h 1599"/>
                <a:gd name="T76" fmla="*/ 551 w 1120"/>
                <a:gd name="T77" fmla="*/ 752 h 1599"/>
                <a:gd name="T78" fmla="*/ 454 w 1120"/>
                <a:gd name="T79" fmla="*/ 702 h 1599"/>
                <a:gd name="T80" fmla="*/ 325 w 1120"/>
                <a:gd name="T81" fmla="*/ 562 h 1599"/>
                <a:gd name="T82" fmla="*/ 317 w 1120"/>
                <a:gd name="T83" fmla="*/ 611 h 1599"/>
                <a:gd name="T84" fmla="*/ 244 w 1120"/>
                <a:gd name="T85" fmla="*/ 462 h 1599"/>
                <a:gd name="T86" fmla="*/ 307 w 1120"/>
                <a:gd name="T87" fmla="*/ 292 h 1599"/>
                <a:gd name="T88" fmla="*/ 328 w 1120"/>
                <a:gd name="T89" fmla="*/ 281 h 1599"/>
                <a:gd name="T90" fmla="*/ 317 w 1120"/>
                <a:gd name="T91" fmla="*/ 174 h 1599"/>
                <a:gd name="T92" fmla="*/ 225 w 1120"/>
                <a:gd name="T93" fmla="*/ 140 h 1599"/>
                <a:gd name="T94" fmla="*/ 124 w 1120"/>
                <a:gd name="T95" fmla="*/ 177 h 1599"/>
                <a:gd name="T96" fmla="*/ 65 w 1120"/>
                <a:gd name="T97" fmla="*/ 191 h 1599"/>
                <a:gd name="T98" fmla="*/ 71 w 1120"/>
                <a:gd name="T99" fmla="*/ 138 h 1599"/>
                <a:gd name="T100" fmla="*/ 121 w 1120"/>
                <a:gd name="T101" fmla="*/ 97 h 1599"/>
                <a:gd name="T102" fmla="*/ 177 w 1120"/>
                <a:gd name="T103" fmla="*/ 55 h 1599"/>
                <a:gd name="T104" fmla="*/ 469 w 1120"/>
                <a:gd name="T105" fmla="*/ 50 h 1599"/>
                <a:gd name="T106" fmla="*/ 591 w 1120"/>
                <a:gd name="T107" fmla="*/ 54 h 1599"/>
                <a:gd name="T108" fmla="*/ 666 w 1120"/>
                <a:gd name="T109" fmla="*/ 57 h 1599"/>
                <a:gd name="T110" fmla="*/ 743 w 1120"/>
                <a:gd name="T111" fmla="*/ 55 h 1599"/>
                <a:gd name="T112" fmla="*/ 793 w 1120"/>
                <a:gd name="T113" fmla="*/ 26 h 1599"/>
                <a:gd name="T114" fmla="*/ 812 w 1120"/>
                <a:gd name="T115" fmla="*/ 71 h 1599"/>
                <a:gd name="T116" fmla="*/ 863 w 1120"/>
                <a:gd name="T117" fmla="*/ 7 h 1599"/>
                <a:gd name="T118" fmla="*/ 910 w 1120"/>
                <a:gd name="T119" fmla="*/ 6 h 1599"/>
                <a:gd name="T120" fmla="*/ 928 w 1120"/>
                <a:gd name="T121" fmla="*/ 10 h 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20" h="1599">
                  <a:moveTo>
                    <a:pt x="928" y="0"/>
                  </a:moveTo>
                  <a:lnTo>
                    <a:pt x="940" y="1"/>
                  </a:lnTo>
                  <a:lnTo>
                    <a:pt x="953" y="3"/>
                  </a:lnTo>
                  <a:lnTo>
                    <a:pt x="958" y="14"/>
                  </a:lnTo>
                  <a:lnTo>
                    <a:pt x="962" y="27"/>
                  </a:lnTo>
                  <a:lnTo>
                    <a:pt x="969" y="26"/>
                  </a:lnTo>
                  <a:lnTo>
                    <a:pt x="976" y="26"/>
                  </a:lnTo>
                  <a:lnTo>
                    <a:pt x="978" y="30"/>
                  </a:lnTo>
                  <a:lnTo>
                    <a:pt x="978" y="34"/>
                  </a:lnTo>
                  <a:lnTo>
                    <a:pt x="982" y="34"/>
                  </a:lnTo>
                  <a:lnTo>
                    <a:pt x="985" y="34"/>
                  </a:lnTo>
                  <a:lnTo>
                    <a:pt x="985" y="43"/>
                  </a:lnTo>
                  <a:lnTo>
                    <a:pt x="985" y="50"/>
                  </a:lnTo>
                  <a:lnTo>
                    <a:pt x="988" y="55"/>
                  </a:lnTo>
                  <a:lnTo>
                    <a:pt x="990" y="63"/>
                  </a:lnTo>
                  <a:lnTo>
                    <a:pt x="1000" y="65"/>
                  </a:lnTo>
                  <a:lnTo>
                    <a:pt x="1012" y="70"/>
                  </a:lnTo>
                  <a:lnTo>
                    <a:pt x="1020" y="74"/>
                  </a:lnTo>
                  <a:lnTo>
                    <a:pt x="1026" y="81"/>
                  </a:lnTo>
                  <a:lnTo>
                    <a:pt x="1018" y="83"/>
                  </a:lnTo>
                  <a:lnTo>
                    <a:pt x="1010" y="85"/>
                  </a:lnTo>
                  <a:lnTo>
                    <a:pt x="1005" y="90"/>
                  </a:lnTo>
                  <a:lnTo>
                    <a:pt x="999" y="95"/>
                  </a:lnTo>
                  <a:lnTo>
                    <a:pt x="996" y="95"/>
                  </a:lnTo>
                  <a:lnTo>
                    <a:pt x="993" y="95"/>
                  </a:lnTo>
                  <a:lnTo>
                    <a:pt x="993" y="93"/>
                  </a:lnTo>
                  <a:lnTo>
                    <a:pt x="990" y="88"/>
                  </a:lnTo>
                  <a:lnTo>
                    <a:pt x="988" y="85"/>
                  </a:lnTo>
                  <a:lnTo>
                    <a:pt x="983" y="83"/>
                  </a:lnTo>
                  <a:lnTo>
                    <a:pt x="980" y="81"/>
                  </a:lnTo>
                  <a:lnTo>
                    <a:pt x="976" y="80"/>
                  </a:lnTo>
                  <a:lnTo>
                    <a:pt x="973" y="81"/>
                  </a:lnTo>
                  <a:lnTo>
                    <a:pt x="970" y="85"/>
                  </a:lnTo>
                  <a:lnTo>
                    <a:pt x="973" y="98"/>
                  </a:lnTo>
                  <a:lnTo>
                    <a:pt x="978" y="114"/>
                  </a:lnTo>
                  <a:lnTo>
                    <a:pt x="972" y="117"/>
                  </a:lnTo>
                  <a:lnTo>
                    <a:pt x="965" y="120"/>
                  </a:lnTo>
                  <a:lnTo>
                    <a:pt x="959" y="115"/>
                  </a:lnTo>
                  <a:lnTo>
                    <a:pt x="953" y="110"/>
                  </a:lnTo>
                  <a:lnTo>
                    <a:pt x="952" y="110"/>
                  </a:lnTo>
                  <a:lnTo>
                    <a:pt x="950" y="110"/>
                  </a:lnTo>
                  <a:lnTo>
                    <a:pt x="949" y="113"/>
                  </a:lnTo>
                  <a:lnTo>
                    <a:pt x="948" y="114"/>
                  </a:lnTo>
                  <a:lnTo>
                    <a:pt x="953" y="120"/>
                  </a:lnTo>
                  <a:lnTo>
                    <a:pt x="959" y="124"/>
                  </a:lnTo>
                  <a:lnTo>
                    <a:pt x="959" y="128"/>
                  </a:lnTo>
                  <a:lnTo>
                    <a:pt x="959" y="131"/>
                  </a:lnTo>
                  <a:lnTo>
                    <a:pt x="956" y="131"/>
                  </a:lnTo>
                  <a:lnTo>
                    <a:pt x="953" y="131"/>
                  </a:lnTo>
                  <a:lnTo>
                    <a:pt x="938" y="125"/>
                  </a:lnTo>
                  <a:lnTo>
                    <a:pt x="923" y="118"/>
                  </a:lnTo>
                  <a:lnTo>
                    <a:pt x="918" y="114"/>
                  </a:lnTo>
                  <a:lnTo>
                    <a:pt x="912" y="108"/>
                  </a:lnTo>
                  <a:lnTo>
                    <a:pt x="909" y="103"/>
                  </a:lnTo>
                  <a:lnTo>
                    <a:pt x="906" y="95"/>
                  </a:lnTo>
                  <a:lnTo>
                    <a:pt x="915" y="90"/>
                  </a:lnTo>
                  <a:lnTo>
                    <a:pt x="920" y="85"/>
                  </a:lnTo>
                  <a:lnTo>
                    <a:pt x="925" y="83"/>
                  </a:lnTo>
                  <a:lnTo>
                    <a:pt x="929" y="81"/>
                  </a:lnTo>
                  <a:lnTo>
                    <a:pt x="935" y="80"/>
                  </a:lnTo>
                  <a:lnTo>
                    <a:pt x="943" y="80"/>
                  </a:lnTo>
                  <a:lnTo>
                    <a:pt x="945" y="81"/>
                  </a:lnTo>
                  <a:lnTo>
                    <a:pt x="946" y="84"/>
                  </a:lnTo>
                  <a:lnTo>
                    <a:pt x="948" y="84"/>
                  </a:lnTo>
                  <a:lnTo>
                    <a:pt x="950" y="85"/>
                  </a:lnTo>
                  <a:lnTo>
                    <a:pt x="955" y="84"/>
                  </a:lnTo>
                  <a:lnTo>
                    <a:pt x="960" y="83"/>
                  </a:lnTo>
                  <a:lnTo>
                    <a:pt x="960" y="81"/>
                  </a:lnTo>
                  <a:lnTo>
                    <a:pt x="960" y="81"/>
                  </a:lnTo>
                  <a:lnTo>
                    <a:pt x="959" y="78"/>
                  </a:lnTo>
                  <a:lnTo>
                    <a:pt x="956" y="77"/>
                  </a:lnTo>
                  <a:lnTo>
                    <a:pt x="950" y="75"/>
                  </a:lnTo>
                  <a:lnTo>
                    <a:pt x="945" y="75"/>
                  </a:lnTo>
                  <a:lnTo>
                    <a:pt x="945" y="68"/>
                  </a:lnTo>
                  <a:lnTo>
                    <a:pt x="946" y="61"/>
                  </a:lnTo>
                  <a:lnTo>
                    <a:pt x="940" y="60"/>
                  </a:lnTo>
                  <a:lnTo>
                    <a:pt x="938" y="57"/>
                  </a:lnTo>
                  <a:lnTo>
                    <a:pt x="933" y="54"/>
                  </a:lnTo>
                  <a:lnTo>
                    <a:pt x="930" y="50"/>
                  </a:lnTo>
                  <a:lnTo>
                    <a:pt x="925" y="43"/>
                  </a:lnTo>
                  <a:lnTo>
                    <a:pt x="918" y="35"/>
                  </a:lnTo>
                  <a:lnTo>
                    <a:pt x="900" y="40"/>
                  </a:lnTo>
                  <a:lnTo>
                    <a:pt x="879" y="43"/>
                  </a:lnTo>
                  <a:lnTo>
                    <a:pt x="879" y="48"/>
                  </a:lnTo>
                  <a:lnTo>
                    <a:pt x="879" y="53"/>
                  </a:lnTo>
                  <a:lnTo>
                    <a:pt x="873" y="57"/>
                  </a:lnTo>
                  <a:lnTo>
                    <a:pt x="868" y="61"/>
                  </a:lnTo>
                  <a:lnTo>
                    <a:pt x="868" y="65"/>
                  </a:lnTo>
                  <a:lnTo>
                    <a:pt x="868" y="68"/>
                  </a:lnTo>
                  <a:lnTo>
                    <a:pt x="866" y="71"/>
                  </a:lnTo>
                  <a:lnTo>
                    <a:pt x="863" y="75"/>
                  </a:lnTo>
                  <a:lnTo>
                    <a:pt x="852" y="75"/>
                  </a:lnTo>
                  <a:lnTo>
                    <a:pt x="840" y="77"/>
                  </a:lnTo>
                  <a:lnTo>
                    <a:pt x="840" y="80"/>
                  </a:lnTo>
                  <a:lnTo>
                    <a:pt x="842" y="83"/>
                  </a:lnTo>
                  <a:lnTo>
                    <a:pt x="835" y="81"/>
                  </a:lnTo>
                  <a:lnTo>
                    <a:pt x="829" y="83"/>
                  </a:lnTo>
                  <a:lnTo>
                    <a:pt x="825" y="83"/>
                  </a:lnTo>
                  <a:lnTo>
                    <a:pt x="819" y="84"/>
                  </a:lnTo>
                  <a:lnTo>
                    <a:pt x="809" y="88"/>
                  </a:lnTo>
                  <a:lnTo>
                    <a:pt x="798" y="91"/>
                  </a:lnTo>
                  <a:lnTo>
                    <a:pt x="793" y="88"/>
                  </a:lnTo>
                  <a:lnTo>
                    <a:pt x="791" y="85"/>
                  </a:lnTo>
                  <a:lnTo>
                    <a:pt x="786" y="84"/>
                  </a:lnTo>
                  <a:lnTo>
                    <a:pt x="779" y="83"/>
                  </a:lnTo>
                  <a:lnTo>
                    <a:pt x="778" y="85"/>
                  </a:lnTo>
                  <a:lnTo>
                    <a:pt x="776" y="88"/>
                  </a:lnTo>
                  <a:lnTo>
                    <a:pt x="782" y="88"/>
                  </a:lnTo>
                  <a:lnTo>
                    <a:pt x="785" y="90"/>
                  </a:lnTo>
                  <a:lnTo>
                    <a:pt x="788" y="93"/>
                  </a:lnTo>
                  <a:lnTo>
                    <a:pt x="791" y="95"/>
                  </a:lnTo>
                  <a:lnTo>
                    <a:pt x="789" y="101"/>
                  </a:lnTo>
                  <a:lnTo>
                    <a:pt x="789" y="105"/>
                  </a:lnTo>
                  <a:lnTo>
                    <a:pt x="775" y="107"/>
                  </a:lnTo>
                  <a:lnTo>
                    <a:pt x="761" y="107"/>
                  </a:lnTo>
                  <a:lnTo>
                    <a:pt x="761" y="111"/>
                  </a:lnTo>
                  <a:lnTo>
                    <a:pt x="761" y="113"/>
                  </a:lnTo>
                  <a:lnTo>
                    <a:pt x="759" y="113"/>
                  </a:lnTo>
                  <a:lnTo>
                    <a:pt x="755" y="113"/>
                  </a:lnTo>
                  <a:lnTo>
                    <a:pt x="751" y="110"/>
                  </a:lnTo>
                  <a:lnTo>
                    <a:pt x="746" y="108"/>
                  </a:lnTo>
                  <a:lnTo>
                    <a:pt x="742" y="107"/>
                  </a:lnTo>
                  <a:lnTo>
                    <a:pt x="736" y="105"/>
                  </a:lnTo>
                  <a:lnTo>
                    <a:pt x="736" y="107"/>
                  </a:lnTo>
                  <a:lnTo>
                    <a:pt x="736" y="107"/>
                  </a:lnTo>
                  <a:lnTo>
                    <a:pt x="738" y="108"/>
                  </a:lnTo>
                  <a:lnTo>
                    <a:pt x="739" y="108"/>
                  </a:lnTo>
                  <a:lnTo>
                    <a:pt x="745" y="113"/>
                  </a:lnTo>
                  <a:lnTo>
                    <a:pt x="752" y="117"/>
                  </a:lnTo>
                  <a:lnTo>
                    <a:pt x="741" y="120"/>
                  </a:lnTo>
                  <a:lnTo>
                    <a:pt x="731" y="123"/>
                  </a:lnTo>
                  <a:lnTo>
                    <a:pt x="721" y="127"/>
                  </a:lnTo>
                  <a:lnTo>
                    <a:pt x="712" y="133"/>
                  </a:lnTo>
                  <a:lnTo>
                    <a:pt x="696" y="143"/>
                  </a:lnTo>
                  <a:lnTo>
                    <a:pt x="679" y="153"/>
                  </a:lnTo>
                  <a:lnTo>
                    <a:pt x="679" y="160"/>
                  </a:lnTo>
                  <a:lnTo>
                    <a:pt x="681" y="167"/>
                  </a:lnTo>
                  <a:lnTo>
                    <a:pt x="685" y="170"/>
                  </a:lnTo>
                  <a:lnTo>
                    <a:pt x="691" y="173"/>
                  </a:lnTo>
                  <a:lnTo>
                    <a:pt x="691" y="175"/>
                  </a:lnTo>
                  <a:lnTo>
                    <a:pt x="691" y="180"/>
                  </a:lnTo>
                  <a:lnTo>
                    <a:pt x="686" y="181"/>
                  </a:lnTo>
                  <a:lnTo>
                    <a:pt x="682" y="184"/>
                  </a:lnTo>
                  <a:lnTo>
                    <a:pt x="682" y="184"/>
                  </a:lnTo>
                  <a:lnTo>
                    <a:pt x="682" y="185"/>
                  </a:lnTo>
                  <a:lnTo>
                    <a:pt x="693" y="185"/>
                  </a:lnTo>
                  <a:lnTo>
                    <a:pt x="703" y="187"/>
                  </a:lnTo>
                  <a:lnTo>
                    <a:pt x="711" y="190"/>
                  </a:lnTo>
                  <a:lnTo>
                    <a:pt x="715" y="193"/>
                  </a:lnTo>
                  <a:lnTo>
                    <a:pt x="723" y="201"/>
                  </a:lnTo>
                  <a:lnTo>
                    <a:pt x="735" y="210"/>
                  </a:lnTo>
                  <a:lnTo>
                    <a:pt x="746" y="210"/>
                  </a:lnTo>
                  <a:lnTo>
                    <a:pt x="755" y="213"/>
                  </a:lnTo>
                  <a:lnTo>
                    <a:pt x="756" y="218"/>
                  </a:lnTo>
                  <a:lnTo>
                    <a:pt x="755" y="224"/>
                  </a:lnTo>
                  <a:lnTo>
                    <a:pt x="753" y="228"/>
                  </a:lnTo>
                  <a:lnTo>
                    <a:pt x="752" y="234"/>
                  </a:lnTo>
                  <a:lnTo>
                    <a:pt x="751" y="240"/>
                  </a:lnTo>
                  <a:lnTo>
                    <a:pt x="749" y="245"/>
                  </a:lnTo>
                  <a:lnTo>
                    <a:pt x="749" y="251"/>
                  </a:lnTo>
                  <a:lnTo>
                    <a:pt x="752" y="258"/>
                  </a:lnTo>
                  <a:lnTo>
                    <a:pt x="761" y="257"/>
                  </a:lnTo>
                  <a:lnTo>
                    <a:pt x="768" y="257"/>
                  </a:lnTo>
                  <a:lnTo>
                    <a:pt x="775" y="247"/>
                  </a:lnTo>
                  <a:lnTo>
                    <a:pt x="781" y="235"/>
                  </a:lnTo>
                  <a:lnTo>
                    <a:pt x="786" y="223"/>
                  </a:lnTo>
                  <a:lnTo>
                    <a:pt x="791" y="211"/>
                  </a:lnTo>
                  <a:lnTo>
                    <a:pt x="802" y="210"/>
                  </a:lnTo>
                  <a:lnTo>
                    <a:pt x="811" y="205"/>
                  </a:lnTo>
                  <a:lnTo>
                    <a:pt x="819" y="201"/>
                  </a:lnTo>
                  <a:lnTo>
                    <a:pt x="828" y="197"/>
                  </a:lnTo>
                  <a:lnTo>
                    <a:pt x="828" y="181"/>
                  </a:lnTo>
                  <a:lnTo>
                    <a:pt x="828" y="164"/>
                  </a:lnTo>
                  <a:lnTo>
                    <a:pt x="835" y="160"/>
                  </a:lnTo>
                  <a:lnTo>
                    <a:pt x="839" y="154"/>
                  </a:lnTo>
                  <a:lnTo>
                    <a:pt x="842" y="147"/>
                  </a:lnTo>
                  <a:lnTo>
                    <a:pt x="846" y="141"/>
                  </a:lnTo>
                  <a:lnTo>
                    <a:pt x="849" y="134"/>
                  </a:lnTo>
                  <a:lnTo>
                    <a:pt x="853" y="128"/>
                  </a:lnTo>
                  <a:lnTo>
                    <a:pt x="859" y="124"/>
                  </a:lnTo>
                  <a:lnTo>
                    <a:pt x="866" y="121"/>
                  </a:lnTo>
                  <a:lnTo>
                    <a:pt x="870" y="124"/>
                  </a:lnTo>
                  <a:lnTo>
                    <a:pt x="873" y="125"/>
                  </a:lnTo>
                  <a:lnTo>
                    <a:pt x="876" y="127"/>
                  </a:lnTo>
                  <a:lnTo>
                    <a:pt x="879" y="125"/>
                  </a:lnTo>
                  <a:lnTo>
                    <a:pt x="886" y="124"/>
                  </a:lnTo>
                  <a:lnTo>
                    <a:pt x="895" y="121"/>
                  </a:lnTo>
                  <a:lnTo>
                    <a:pt x="898" y="128"/>
                  </a:lnTo>
                  <a:lnTo>
                    <a:pt x="902" y="134"/>
                  </a:lnTo>
                  <a:lnTo>
                    <a:pt x="909" y="138"/>
                  </a:lnTo>
                  <a:lnTo>
                    <a:pt x="915" y="143"/>
                  </a:lnTo>
                  <a:lnTo>
                    <a:pt x="910" y="154"/>
                  </a:lnTo>
                  <a:lnTo>
                    <a:pt x="908" y="165"/>
                  </a:lnTo>
                  <a:lnTo>
                    <a:pt x="913" y="171"/>
                  </a:lnTo>
                  <a:lnTo>
                    <a:pt x="919" y="174"/>
                  </a:lnTo>
                  <a:lnTo>
                    <a:pt x="926" y="173"/>
                  </a:lnTo>
                  <a:lnTo>
                    <a:pt x="932" y="171"/>
                  </a:lnTo>
                  <a:lnTo>
                    <a:pt x="943" y="163"/>
                  </a:lnTo>
                  <a:lnTo>
                    <a:pt x="955" y="153"/>
                  </a:lnTo>
                  <a:lnTo>
                    <a:pt x="958" y="154"/>
                  </a:lnTo>
                  <a:lnTo>
                    <a:pt x="960" y="157"/>
                  </a:lnTo>
                  <a:lnTo>
                    <a:pt x="965" y="171"/>
                  </a:lnTo>
                  <a:lnTo>
                    <a:pt x="968" y="187"/>
                  </a:lnTo>
                  <a:lnTo>
                    <a:pt x="963" y="190"/>
                  </a:lnTo>
                  <a:lnTo>
                    <a:pt x="959" y="193"/>
                  </a:lnTo>
                  <a:lnTo>
                    <a:pt x="962" y="197"/>
                  </a:lnTo>
                  <a:lnTo>
                    <a:pt x="965" y="200"/>
                  </a:lnTo>
                  <a:lnTo>
                    <a:pt x="966" y="204"/>
                  </a:lnTo>
                  <a:lnTo>
                    <a:pt x="966" y="210"/>
                  </a:lnTo>
                  <a:lnTo>
                    <a:pt x="976" y="211"/>
                  </a:lnTo>
                  <a:lnTo>
                    <a:pt x="985" y="211"/>
                  </a:lnTo>
                  <a:lnTo>
                    <a:pt x="988" y="220"/>
                  </a:lnTo>
                  <a:lnTo>
                    <a:pt x="989" y="228"/>
                  </a:lnTo>
                  <a:lnTo>
                    <a:pt x="996" y="228"/>
                  </a:lnTo>
                  <a:lnTo>
                    <a:pt x="1002" y="227"/>
                  </a:lnTo>
                  <a:lnTo>
                    <a:pt x="1000" y="234"/>
                  </a:lnTo>
                  <a:lnTo>
                    <a:pt x="1000" y="241"/>
                  </a:lnTo>
                  <a:lnTo>
                    <a:pt x="995" y="245"/>
                  </a:lnTo>
                  <a:lnTo>
                    <a:pt x="989" y="250"/>
                  </a:lnTo>
                  <a:lnTo>
                    <a:pt x="980" y="255"/>
                  </a:lnTo>
                  <a:lnTo>
                    <a:pt x="972" y="261"/>
                  </a:lnTo>
                  <a:lnTo>
                    <a:pt x="962" y="265"/>
                  </a:lnTo>
                  <a:lnTo>
                    <a:pt x="952" y="270"/>
                  </a:lnTo>
                  <a:lnTo>
                    <a:pt x="943" y="272"/>
                  </a:lnTo>
                  <a:lnTo>
                    <a:pt x="936" y="272"/>
                  </a:lnTo>
                  <a:lnTo>
                    <a:pt x="925" y="271"/>
                  </a:lnTo>
                  <a:lnTo>
                    <a:pt x="910" y="268"/>
                  </a:lnTo>
                  <a:lnTo>
                    <a:pt x="903" y="267"/>
                  </a:lnTo>
                  <a:lnTo>
                    <a:pt x="896" y="265"/>
                  </a:lnTo>
                  <a:lnTo>
                    <a:pt x="888" y="267"/>
                  </a:lnTo>
                  <a:lnTo>
                    <a:pt x="880" y="268"/>
                  </a:lnTo>
                  <a:lnTo>
                    <a:pt x="869" y="275"/>
                  </a:lnTo>
                  <a:lnTo>
                    <a:pt x="858" y="282"/>
                  </a:lnTo>
                  <a:lnTo>
                    <a:pt x="852" y="287"/>
                  </a:lnTo>
                  <a:lnTo>
                    <a:pt x="846" y="290"/>
                  </a:lnTo>
                  <a:lnTo>
                    <a:pt x="840" y="292"/>
                  </a:lnTo>
                  <a:lnTo>
                    <a:pt x="832" y="295"/>
                  </a:lnTo>
                  <a:lnTo>
                    <a:pt x="829" y="301"/>
                  </a:lnTo>
                  <a:lnTo>
                    <a:pt x="826" y="307"/>
                  </a:lnTo>
                  <a:lnTo>
                    <a:pt x="828" y="307"/>
                  </a:lnTo>
                  <a:lnTo>
                    <a:pt x="828" y="307"/>
                  </a:lnTo>
                  <a:lnTo>
                    <a:pt x="843" y="297"/>
                  </a:lnTo>
                  <a:lnTo>
                    <a:pt x="859" y="287"/>
                  </a:lnTo>
                  <a:lnTo>
                    <a:pt x="869" y="284"/>
                  </a:lnTo>
                  <a:lnTo>
                    <a:pt x="879" y="281"/>
                  </a:lnTo>
                  <a:lnTo>
                    <a:pt x="889" y="280"/>
                  </a:lnTo>
                  <a:lnTo>
                    <a:pt x="900" y="281"/>
                  </a:lnTo>
                  <a:lnTo>
                    <a:pt x="899" y="287"/>
                  </a:lnTo>
                  <a:lnTo>
                    <a:pt x="899" y="292"/>
                  </a:lnTo>
                  <a:lnTo>
                    <a:pt x="893" y="292"/>
                  </a:lnTo>
                  <a:lnTo>
                    <a:pt x="889" y="292"/>
                  </a:lnTo>
                  <a:lnTo>
                    <a:pt x="886" y="294"/>
                  </a:lnTo>
                  <a:lnTo>
                    <a:pt x="882" y="297"/>
                  </a:lnTo>
                  <a:lnTo>
                    <a:pt x="882" y="297"/>
                  </a:lnTo>
                  <a:lnTo>
                    <a:pt x="882" y="298"/>
                  </a:lnTo>
                  <a:lnTo>
                    <a:pt x="886" y="301"/>
                  </a:lnTo>
                  <a:lnTo>
                    <a:pt x="890" y="304"/>
                  </a:lnTo>
                  <a:lnTo>
                    <a:pt x="886" y="307"/>
                  </a:lnTo>
                  <a:lnTo>
                    <a:pt x="882" y="310"/>
                  </a:lnTo>
                  <a:lnTo>
                    <a:pt x="886" y="312"/>
                  </a:lnTo>
                  <a:lnTo>
                    <a:pt x="886" y="314"/>
                  </a:lnTo>
                  <a:lnTo>
                    <a:pt x="888" y="317"/>
                  </a:lnTo>
                  <a:lnTo>
                    <a:pt x="886" y="322"/>
                  </a:lnTo>
                  <a:lnTo>
                    <a:pt x="896" y="325"/>
                  </a:lnTo>
                  <a:lnTo>
                    <a:pt x="903" y="327"/>
                  </a:lnTo>
                  <a:lnTo>
                    <a:pt x="906" y="327"/>
                  </a:lnTo>
                  <a:lnTo>
                    <a:pt x="909" y="327"/>
                  </a:lnTo>
                  <a:lnTo>
                    <a:pt x="913" y="325"/>
                  </a:lnTo>
                  <a:lnTo>
                    <a:pt x="918" y="322"/>
                  </a:lnTo>
                  <a:lnTo>
                    <a:pt x="918" y="327"/>
                  </a:lnTo>
                  <a:lnTo>
                    <a:pt x="918" y="330"/>
                  </a:lnTo>
                  <a:lnTo>
                    <a:pt x="916" y="330"/>
                  </a:lnTo>
                  <a:lnTo>
                    <a:pt x="915" y="330"/>
                  </a:lnTo>
                  <a:lnTo>
                    <a:pt x="902" y="335"/>
                  </a:lnTo>
                  <a:lnTo>
                    <a:pt x="889" y="341"/>
                  </a:lnTo>
                  <a:lnTo>
                    <a:pt x="878" y="347"/>
                  </a:lnTo>
                  <a:lnTo>
                    <a:pt x="865" y="354"/>
                  </a:lnTo>
                  <a:lnTo>
                    <a:pt x="860" y="352"/>
                  </a:lnTo>
                  <a:lnTo>
                    <a:pt x="856" y="351"/>
                  </a:lnTo>
                  <a:lnTo>
                    <a:pt x="855" y="348"/>
                  </a:lnTo>
                  <a:lnTo>
                    <a:pt x="855" y="347"/>
                  </a:lnTo>
                  <a:lnTo>
                    <a:pt x="855" y="344"/>
                  </a:lnTo>
                  <a:lnTo>
                    <a:pt x="856" y="342"/>
                  </a:lnTo>
                  <a:lnTo>
                    <a:pt x="869" y="337"/>
                  </a:lnTo>
                  <a:lnTo>
                    <a:pt x="882" y="332"/>
                  </a:lnTo>
                  <a:lnTo>
                    <a:pt x="883" y="331"/>
                  </a:lnTo>
                  <a:lnTo>
                    <a:pt x="883" y="330"/>
                  </a:lnTo>
                  <a:lnTo>
                    <a:pt x="883" y="328"/>
                  </a:lnTo>
                  <a:lnTo>
                    <a:pt x="882" y="327"/>
                  </a:lnTo>
                  <a:lnTo>
                    <a:pt x="876" y="327"/>
                  </a:lnTo>
                  <a:lnTo>
                    <a:pt x="869" y="325"/>
                  </a:lnTo>
                  <a:lnTo>
                    <a:pt x="862" y="331"/>
                  </a:lnTo>
                  <a:lnTo>
                    <a:pt x="855" y="337"/>
                  </a:lnTo>
                  <a:lnTo>
                    <a:pt x="846" y="341"/>
                  </a:lnTo>
                  <a:lnTo>
                    <a:pt x="836" y="345"/>
                  </a:lnTo>
                  <a:lnTo>
                    <a:pt x="818" y="354"/>
                  </a:lnTo>
                  <a:lnTo>
                    <a:pt x="802" y="362"/>
                  </a:lnTo>
                  <a:lnTo>
                    <a:pt x="801" y="370"/>
                  </a:lnTo>
                  <a:lnTo>
                    <a:pt x="801" y="377"/>
                  </a:lnTo>
                  <a:lnTo>
                    <a:pt x="789" y="381"/>
                  </a:lnTo>
                  <a:lnTo>
                    <a:pt x="776" y="387"/>
                  </a:lnTo>
                  <a:lnTo>
                    <a:pt x="766" y="392"/>
                  </a:lnTo>
                  <a:lnTo>
                    <a:pt x="755" y="400"/>
                  </a:lnTo>
                  <a:lnTo>
                    <a:pt x="745" y="407"/>
                  </a:lnTo>
                  <a:lnTo>
                    <a:pt x="736" y="415"/>
                  </a:lnTo>
                  <a:lnTo>
                    <a:pt x="728" y="425"/>
                  </a:lnTo>
                  <a:lnTo>
                    <a:pt x="722" y="434"/>
                  </a:lnTo>
                  <a:lnTo>
                    <a:pt x="719" y="442"/>
                  </a:lnTo>
                  <a:lnTo>
                    <a:pt x="718" y="450"/>
                  </a:lnTo>
                  <a:lnTo>
                    <a:pt x="715" y="455"/>
                  </a:lnTo>
                  <a:lnTo>
                    <a:pt x="709" y="461"/>
                  </a:lnTo>
                  <a:lnTo>
                    <a:pt x="692" y="471"/>
                  </a:lnTo>
                  <a:lnTo>
                    <a:pt x="672" y="482"/>
                  </a:lnTo>
                  <a:lnTo>
                    <a:pt x="662" y="490"/>
                  </a:lnTo>
                  <a:lnTo>
                    <a:pt x="653" y="497"/>
                  </a:lnTo>
                  <a:lnTo>
                    <a:pt x="646" y="504"/>
                  </a:lnTo>
                  <a:lnTo>
                    <a:pt x="642" y="512"/>
                  </a:lnTo>
                  <a:lnTo>
                    <a:pt x="641" y="519"/>
                  </a:lnTo>
                  <a:lnTo>
                    <a:pt x="641" y="528"/>
                  </a:lnTo>
                  <a:lnTo>
                    <a:pt x="641" y="537"/>
                  </a:lnTo>
                  <a:lnTo>
                    <a:pt x="642" y="545"/>
                  </a:lnTo>
                  <a:lnTo>
                    <a:pt x="643" y="555"/>
                  </a:lnTo>
                  <a:lnTo>
                    <a:pt x="645" y="564"/>
                  </a:lnTo>
                  <a:lnTo>
                    <a:pt x="645" y="574"/>
                  </a:lnTo>
                  <a:lnTo>
                    <a:pt x="643" y="582"/>
                  </a:lnTo>
                  <a:lnTo>
                    <a:pt x="636" y="582"/>
                  </a:lnTo>
                  <a:lnTo>
                    <a:pt x="631" y="581"/>
                  </a:lnTo>
                  <a:lnTo>
                    <a:pt x="626" y="569"/>
                  </a:lnTo>
                  <a:lnTo>
                    <a:pt x="621" y="562"/>
                  </a:lnTo>
                  <a:lnTo>
                    <a:pt x="622" y="548"/>
                  </a:lnTo>
                  <a:lnTo>
                    <a:pt x="622" y="535"/>
                  </a:lnTo>
                  <a:lnTo>
                    <a:pt x="619" y="531"/>
                  </a:lnTo>
                  <a:lnTo>
                    <a:pt x="615" y="527"/>
                  </a:lnTo>
                  <a:lnTo>
                    <a:pt x="609" y="524"/>
                  </a:lnTo>
                  <a:lnTo>
                    <a:pt x="602" y="522"/>
                  </a:lnTo>
                  <a:lnTo>
                    <a:pt x="586" y="519"/>
                  </a:lnTo>
                  <a:lnTo>
                    <a:pt x="574" y="515"/>
                  </a:lnTo>
                  <a:lnTo>
                    <a:pt x="562" y="525"/>
                  </a:lnTo>
                  <a:lnTo>
                    <a:pt x="552" y="534"/>
                  </a:lnTo>
                  <a:lnTo>
                    <a:pt x="539" y="529"/>
                  </a:lnTo>
                  <a:lnTo>
                    <a:pt x="526" y="528"/>
                  </a:lnTo>
                  <a:lnTo>
                    <a:pt x="512" y="528"/>
                  </a:lnTo>
                  <a:lnTo>
                    <a:pt x="499" y="529"/>
                  </a:lnTo>
                  <a:lnTo>
                    <a:pt x="486" y="534"/>
                  </a:lnTo>
                  <a:lnTo>
                    <a:pt x="475" y="541"/>
                  </a:lnTo>
                  <a:lnTo>
                    <a:pt x="469" y="544"/>
                  </a:lnTo>
                  <a:lnTo>
                    <a:pt x="465" y="548"/>
                  </a:lnTo>
                  <a:lnTo>
                    <a:pt x="462" y="554"/>
                  </a:lnTo>
                  <a:lnTo>
                    <a:pt x="458" y="559"/>
                  </a:lnTo>
                  <a:lnTo>
                    <a:pt x="456" y="568"/>
                  </a:lnTo>
                  <a:lnTo>
                    <a:pt x="455" y="578"/>
                  </a:lnTo>
                  <a:lnTo>
                    <a:pt x="451" y="587"/>
                  </a:lnTo>
                  <a:lnTo>
                    <a:pt x="445" y="598"/>
                  </a:lnTo>
                  <a:lnTo>
                    <a:pt x="442" y="604"/>
                  </a:lnTo>
                  <a:lnTo>
                    <a:pt x="441" y="611"/>
                  </a:lnTo>
                  <a:lnTo>
                    <a:pt x="441" y="617"/>
                  </a:lnTo>
                  <a:lnTo>
                    <a:pt x="441" y="624"/>
                  </a:lnTo>
                  <a:lnTo>
                    <a:pt x="444" y="638"/>
                  </a:lnTo>
                  <a:lnTo>
                    <a:pt x="449" y="651"/>
                  </a:lnTo>
                  <a:lnTo>
                    <a:pt x="455" y="662"/>
                  </a:lnTo>
                  <a:lnTo>
                    <a:pt x="461" y="674"/>
                  </a:lnTo>
                  <a:lnTo>
                    <a:pt x="472" y="674"/>
                  </a:lnTo>
                  <a:lnTo>
                    <a:pt x="484" y="672"/>
                  </a:lnTo>
                  <a:lnTo>
                    <a:pt x="494" y="671"/>
                  </a:lnTo>
                  <a:lnTo>
                    <a:pt x="505" y="671"/>
                  </a:lnTo>
                  <a:lnTo>
                    <a:pt x="509" y="662"/>
                  </a:lnTo>
                  <a:lnTo>
                    <a:pt x="514" y="655"/>
                  </a:lnTo>
                  <a:lnTo>
                    <a:pt x="519" y="647"/>
                  </a:lnTo>
                  <a:lnTo>
                    <a:pt x="526" y="639"/>
                  </a:lnTo>
                  <a:lnTo>
                    <a:pt x="534" y="634"/>
                  </a:lnTo>
                  <a:lnTo>
                    <a:pt x="544" y="629"/>
                  </a:lnTo>
                  <a:lnTo>
                    <a:pt x="548" y="629"/>
                  </a:lnTo>
                  <a:lnTo>
                    <a:pt x="554" y="629"/>
                  </a:lnTo>
                  <a:lnTo>
                    <a:pt x="559" y="631"/>
                  </a:lnTo>
                  <a:lnTo>
                    <a:pt x="565" y="634"/>
                  </a:lnTo>
                  <a:lnTo>
                    <a:pt x="565" y="635"/>
                  </a:lnTo>
                  <a:lnTo>
                    <a:pt x="565" y="635"/>
                  </a:lnTo>
                  <a:lnTo>
                    <a:pt x="565" y="639"/>
                  </a:lnTo>
                  <a:lnTo>
                    <a:pt x="564" y="642"/>
                  </a:lnTo>
                  <a:lnTo>
                    <a:pt x="558" y="645"/>
                  </a:lnTo>
                  <a:lnTo>
                    <a:pt x="552" y="651"/>
                  </a:lnTo>
                  <a:lnTo>
                    <a:pt x="548" y="658"/>
                  </a:lnTo>
                  <a:lnTo>
                    <a:pt x="544" y="667"/>
                  </a:lnTo>
                  <a:lnTo>
                    <a:pt x="539" y="675"/>
                  </a:lnTo>
                  <a:lnTo>
                    <a:pt x="538" y="684"/>
                  </a:lnTo>
                  <a:lnTo>
                    <a:pt x="536" y="692"/>
                  </a:lnTo>
                  <a:lnTo>
                    <a:pt x="538" y="698"/>
                  </a:lnTo>
                  <a:lnTo>
                    <a:pt x="552" y="701"/>
                  </a:lnTo>
                  <a:lnTo>
                    <a:pt x="565" y="701"/>
                  </a:lnTo>
                  <a:lnTo>
                    <a:pt x="571" y="702"/>
                  </a:lnTo>
                  <a:lnTo>
                    <a:pt x="576" y="702"/>
                  </a:lnTo>
                  <a:lnTo>
                    <a:pt x="584" y="705"/>
                  </a:lnTo>
                  <a:lnTo>
                    <a:pt x="589" y="708"/>
                  </a:lnTo>
                  <a:lnTo>
                    <a:pt x="589" y="711"/>
                  </a:lnTo>
                  <a:lnTo>
                    <a:pt x="591" y="712"/>
                  </a:lnTo>
                  <a:lnTo>
                    <a:pt x="588" y="734"/>
                  </a:lnTo>
                  <a:lnTo>
                    <a:pt x="584" y="752"/>
                  </a:lnTo>
                  <a:lnTo>
                    <a:pt x="584" y="759"/>
                  </a:lnTo>
                  <a:lnTo>
                    <a:pt x="585" y="769"/>
                  </a:lnTo>
                  <a:lnTo>
                    <a:pt x="586" y="779"/>
                  </a:lnTo>
                  <a:lnTo>
                    <a:pt x="591" y="791"/>
                  </a:lnTo>
                  <a:lnTo>
                    <a:pt x="615" y="785"/>
                  </a:lnTo>
                  <a:lnTo>
                    <a:pt x="632" y="784"/>
                  </a:lnTo>
                  <a:lnTo>
                    <a:pt x="638" y="786"/>
                  </a:lnTo>
                  <a:lnTo>
                    <a:pt x="642" y="792"/>
                  </a:lnTo>
                  <a:lnTo>
                    <a:pt x="645" y="798"/>
                  </a:lnTo>
                  <a:lnTo>
                    <a:pt x="648" y="804"/>
                  </a:lnTo>
                  <a:lnTo>
                    <a:pt x="649" y="802"/>
                  </a:lnTo>
                  <a:lnTo>
                    <a:pt x="652" y="801"/>
                  </a:lnTo>
                  <a:lnTo>
                    <a:pt x="656" y="794"/>
                  </a:lnTo>
                  <a:lnTo>
                    <a:pt x="662" y="788"/>
                  </a:lnTo>
                  <a:lnTo>
                    <a:pt x="665" y="785"/>
                  </a:lnTo>
                  <a:lnTo>
                    <a:pt x="666" y="782"/>
                  </a:lnTo>
                  <a:lnTo>
                    <a:pt x="668" y="776"/>
                  </a:lnTo>
                  <a:lnTo>
                    <a:pt x="668" y="771"/>
                  </a:lnTo>
                  <a:lnTo>
                    <a:pt x="679" y="766"/>
                  </a:lnTo>
                  <a:lnTo>
                    <a:pt x="691" y="762"/>
                  </a:lnTo>
                  <a:lnTo>
                    <a:pt x="701" y="758"/>
                  </a:lnTo>
                  <a:lnTo>
                    <a:pt x="712" y="754"/>
                  </a:lnTo>
                  <a:lnTo>
                    <a:pt x="713" y="755"/>
                  </a:lnTo>
                  <a:lnTo>
                    <a:pt x="715" y="755"/>
                  </a:lnTo>
                  <a:lnTo>
                    <a:pt x="712" y="764"/>
                  </a:lnTo>
                  <a:lnTo>
                    <a:pt x="711" y="775"/>
                  </a:lnTo>
                  <a:lnTo>
                    <a:pt x="711" y="781"/>
                  </a:lnTo>
                  <a:lnTo>
                    <a:pt x="712" y="785"/>
                  </a:lnTo>
                  <a:lnTo>
                    <a:pt x="715" y="789"/>
                  </a:lnTo>
                  <a:lnTo>
                    <a:pt x="718" y="792"/>
                  </a:lnTo>
                  <a:lnTo>
                    <a:pt x="718" y="781"/>
                  </a:lnTo>
                  <a:lnTo>
                    <a:pt x="716" y="771"/>
                  </a:lnTo>
                  <a:lnTo>
                    <a:pt x="725" y="765"/>
                  </a:lnTo>
                  <a:lnTo>
                    <a:pt x="735" y="758"/>
                  </a:lnTo>
                  <a:lnTo>
                    <a:pt x="746" y="762"/>
                  </a:lnTo>
                  <a:lnTo>
                    <a:pt x="756" y="768"/>
                  </a:lnTo>
                  <a:lnTo>
                    <a:pt x="768" y="772"/>
                  </a:lnTo>
                  <a:lnTo>
                    <a:pt x="781" y="776"/>
                  </a:lnTo>
                  <a:lnTo>
                    <a:pt x="796" y="774"/>
                  </a:lnTo>
                  <a:lnTo>
                    <a:pt x="811" y="772"/>
                  </a:lnTo>
                  <a:lnTo>
                    <a:pt x="812" y="775"/>
                  </a:lnTo>
                  <a:lnTo>
                    <a:pt x="813" y="778"/>
                  </a:lnTo>
                  <a:lnTo>
                    <a:pt x="815" y="781"/>
                  </a:lnTo>
                  <a:lnTo>
                    <a:pt x="818" y="782"/>
                  </a:lnTo>
                  <a:lnTo>
                    <a:pt x="823" y="785"/>
                  </a:lnTo>
                  <a:lnTo>
                    <a:pt x="829" y="786"/>
                  </a:lnTo>
                  <a:lnTo>
                    <a:pt x="829" y="791"/>
                  </a:lnTo>
                  <a:lnTo>
                    <a:pt x="829" y="795"/>
                  </a:lnTo>
                  <a:lnTo>
                    <a:pt x="840" y="798"/>
                  </a:lnTo>
                  <a:lnTo>
                    <a:pt x="850" y="801"/>
                  </a:lnTo>
                  <a:lnTo>
                    <a:pt x="855" y="811"/>
                  </a:lnTo>
                  <a:lnTo>
                    <a:pt x="860" y="819"/>
                  </a:lnTo>
                  <a:lnTo>
                    <a:pt x="868" y="826"/>
                  </a:lnTo>
                  <a:lnTo>
                    <a:pt x="875" y="834"/>
                  </a:lnTo>
                  <a:lnTo>
                    <a:pt x="892" y="834"/>
                  </a:lnTo>
                  <a:lnTo>
                    <a:pt x="906" y="836"/>
                  </a:lnTo>
                  <a:lnTo>
                    <a:pt x="919" y="841"/>
                  </a:lnTo>
                  <a:lnTo>
                    <a:pt x="929" y="846"/>
                  </a:lnTo>
                  <a:lnTo>
                    <a:pt x="933" y="851"/>
                  </a:lnTo>
                  <a:lnTo>
                    <a:pt x="938" y="856"/>
                  </a:lnTo>
                  <a:lnTo>
                    <a:pt x="942" y="861"/>
                  </a:lnTo>
                  <a:lnTo>
                    <a:pt x="945" y="866"/>
                  </a:lnTo>
                  <a:lnTo>
                    <a:pt x="949" y="879"/>
                  </a:lnTo>
                  <a:lnTo>
                    <a:pt x="950" y="895"/>
                  </a:lnTo>
                  <a:lnTo>
                    <a:pt x="943" y="901"/>
                  </a:lnTo>
                  <a:lnTo>
                    <a:pt x="939" y="908"/>
                  </a:lnTo>
                  <a:lnTo>
                    <a:pt x="935" y="915"/>
                  </a:lnTo>
                  <a:lnTo>
                    <a:pt x="930" y="924"/>
                  </a:lnTo>
                  <a:lnTo>
                    <a:pt x="939" y="922"/>
                  </a:lnTo>
                  <a:lnTo>
                    <a:pt x="946" y="924"/>
                  </a:lnTo>
                  <a:lnTo>
                    <a:pt x="952" y="928"/>
                  </a:lnTo>
                  <a:lnTo>
                    <a:pt x="958" y="934"/>
                  </a:lnTo>
                  <a:lnTo>
                    <a:pt x="965" y="928"/>
                  </a:lnTo>
                  <a:lnTo>
                    <a:pt x="969" y="922"/>
                  </a:lnTo>
                  <a:lnTo>
                    <a:pt x="972" y="919"/>
                  </a:lnTo>
                  <a:lnTo>
                    <a:pt x="975" y="918"/>
                  </a:lnTo>
                  <a:lnTo>
                    <a:pt x="979" y="915"/>
                  </a:lnTo>
                  <a:lnTo>
                    <a:pt x="985" y="914"/>
                  </a:lnTo>
                  <a:lnTo>
                    <a:pt x="995" y="921"/>
                  </a:lnTo>
                  <a:lnTo>
                    <a:pt x="1000" y="926"/>
                  </a:lnTo>
                  <a:lnTo>
                    <a:pt x="1006" y="934"/>
                  </a:lnTo>
                  <a:lnTo>
                    <a:pt x="1012" y="945"/>
                  </a:lnTo>
                  <a:lnTo>
                    <a:pt x="1019" y="942"/>
                  </a:lnTo>
                  <a:lnTo>
                    <a:pt x="1026" y="942"/>
                  </a:lnTo>
                  <a:lnTo>
                    <a:pt x="1035" y="942"/>
                  </a:lnTo>
                  <a:lnTo>
                    <a:pt x="1045" y="942"/>
                  </a:lnTo>
                  <a:lnTo>
                    <a:pt x="1053" y="944"/>
                  </a:lnTo>
                  <a:lnTo>
                    <a:pt x="1063" y="946"/>
                  </a:lnTo>
                  <a:lnTo>
                    <a:pt x="1073" y="951"/>
                  </a:lnTo>
                  <a:lnTo>
                    <a:pt x="1082" y="955"/>
                  </a:lnTo>
                  <a:lnTo>
                    <a:pt x="1090" y="961"/>
                  </a:lnTo>
                  <a:lnTo>
                    <a:pt x="1099" y="966"/>
                  </a:lnTo>
                  <a:lnTo>
                    <a:pt x="1106" y="972"/>
                  </a:lnTo>
                  <a:lnTo>
                    <a:pt x="1112" y="979"/>
                  </a:lnTo>
                  <a:lnTo>
                    <a:pt x="1116" y="986"/>
                  </a:lnTo>
                  <a:lnTo>
                    <a:pt x="1119" y="995"/>
                  </a:lnTo>
                  <a:lnTo>
                    <a:pt x="1120" y="1002"/>
                  </a:lnTo>
                  <a:lnTo>
                    <a:pt x="1120" y="1011"/>
                  </a:lnTo>
                  <a:lnTo>
                    <a:pt x="1117" y="1019"/>
                  </a:lnTo>
                  <a:lnTo>
                    <a:pt x="1113" y="1028"/>
                  </a:lnTo>
                  <a:lnTo>
                    <a:pt x="1109" y="1036"/>
                  </a:lnTo>
                  <a:lnTo>
                    <a:pt x="1103" y="1043"/>
                  </a:lnTo>
                  <a:lnTo>
                    <a:pt x="1090" y="1058"/>
                  </a:lnTo>
                  <a:lnTo>
                    <a:pt x="1079" y="1071"/>
                  </a:lnTo>
                  <a:lnTo>
                    <a:pt x="1079" y="1082"/>
                  </a:lnTo>
                  <a:lnTo>
                    <a:pt x="1079" y="1093"/>
                  </a:lnTo>
                  <a:lnTo>
                    <a:pt x="1077" y="1105"/>
                  </a:lnTo>
                  <a:lnTo>
                    <a:pt x="1077" y="1116"/>
                  </a:lnTo>
                  <a:lnTo>
                    <a:pt x="1077" y="1131"/>
                  </a:lnTo>
                  <a:lnTo>
                    <a:pt x="1076" y="1142"/>
                  </a:lnTo>
                  <a:lnTo>
                    <a:pt x="1075" y="1153"/>
                  </a:lnTo>
                  <a:lnTo>
                    <a:pt x="1072" y="1165"/>
                  </a:lnTo>
                  <a:lnTo>
                    <a:pt x="1068" y="1175"/>
                  </a:lnTo>
                  <a:lnTo>
                    <a:pt x="1063" y="1183"/>
                  </a:lnTo>
                  <a:lnTo>
                    <a:pt x="1058" y="1192"/>
                  </a:lnTo>
                  <a:lnTo>
                    <a:pt x="1052" y="1201"/>
                  </a:lnTo>
                  <a:lnTo>
                    <a:pt x="1042" y="1201"/>
                  </a:lnTo>
                  <a:lnTo>
                    <a:pt x="1033" y="1201"/>
                  </a:lnTo>
                  <a:lnTo>
                    <a:pt x="1026" y="1202"/>
                  </a:lnTo>
                  <a:lnTo>
                    <a:pt x="1019" y="1203"/>
                  </a:lnTo>
                  <a:lnTo>
                    <a:pt x="1013" y="1206"/>
                  </a:lnTo>
                  <a:lnTo>
                    <a:pt x="1008" y="1209"/>
                  </a:lnTo>
                  <a:lnTo>
                    <a:pt x="1003" y="1213"/>
                  </a:lnTo>
                  <a:lnTo>
                    <a:pt x="999" y="1218"/>
                  </a:lnTo>
                  <a:lnTo>
                    <a:pt x="996" y="1223"/>
                  </a:lnTo>
                  <a:lnTo>
                    <a:pt x="993" y="1228"/>
                  </a:lnTo>
                  <a:lnTo>
                    <a:pt x="990" y="1235"/>
                  </a:lnTo>
                  <a:lnTo>
                    <a:pt x="989" y="1241"/>
                  </a:lnTo>
                  <a:lnTo>
                    <a:pt x="986" y="1256"/>
                  </a:lnTo>
                  <a:lnTo>
                    <a:pt x="986" y="1273"/>
                  </a:lnTo>
                  <a:lnTo>
                    <a:pt x="978" y="1280"/>
                  </a:lnTo>
                  <a:lnTo>
                    <a:pt x="970" y="1288"/>
                  </a:lnTo>
                  <a:lnTo>
                    <a:pt x="965" y="1296"/>
                  </a:lnTo>
                  <a:lnTo>
                    <a:pt x="960" y="1305"/>
                  </a:lnTo>
                  <a:lnTo>
                    <a:pt x="953" y="1326"/>
                  </a:lnTo>
                  <a:lnTo>
                    <a:pt x="945" y="1348"/>
                  </a:lnTo>
                  <a:lnTo>
                    <a:pt x="925" y="1346"/>
                  </a:lnTo>
                  <a:lnTo>
                    <a:pt x="906" y="1345"/>
                  </a:lnTo>
                  <a:lnTo>
                    <a:pt x="912" y="1353"/>
                  </a:lnTo>
                  <a:lnTo>
                    <a:pt x="919" y="1363"/>
                  </a:lnTo>
                  <a:lnTo>
                    <a:pt x="922" y="1369"/>
                  </a:lnTo>
                  <a:lnTo>
                    <a:pt x="925" y="1375"/>
                  </a:lnTo>
                  <a:lnTo>
                    <a:pt x="925" y="1379"/>
                  </a:lnTo>
                  <a:lnTo>
                    <a:pt x="923" y="1383"/>
                  </a:lnTo>
                  <a:lnTo>
                    <a:pt x="919" y="1389"/>
                  </a:lnTo>
                  <a:lnTo>
                    <a:pt x="912" y="1393"/>
                  </a:lnTo>
                  <a:lnTo>
                    <a:pt x="905" y="1396"/>
                  </a:lnTo>
                  <a:lnTo>
                    <a:pt x="898" y="1398"/>
                  </a:lnTo>
                  <a:lnTo>
                    <a:pt x="882" y="1399"/>
                  </a:lnTo>
                  <a:lnTo>
                    <a:pt x="869" y="1405"/>
                  </a:lnTo>
                  <a:lnTo>
                    <a:pt x="873" y="1409"/>
                  </a:lnTo>
                  <a:lnTo>
                    <a:pt x="875" y="1415"/>
                  </a:lnTo>
                  <a:lnTo>
                    <a:pt x="876" y="1420"/>
                  </a:lnTo>
                  <a:lnTo>
                    <a:pt x="873" y="1428"/>
                  </a:lnTo>
                  <a:lnTo>
                    <a:pt x="873" y="1428"/>
                  </a:lnTo>
                  <a:lnTo>
                    <a:pt x="872" y="1428"/>
                  </a:lnTo>
                  <a:lnTo>
                    <a:pt x="862" y="1426"/>
                  </a:lnTo>
                  <a:lnTo>
                    <a:pt x="853" y="1426"/>
                  </a:lnTo>
                  <a:lnTo>
                    <a:pt x="853" y="1428"/>
                  </a:lnTo>
                  <a:lnTo>
                    <a:pt x="853" y="1428"/>
                  </a:lnTo>
                  <a:lnTo>
                    <a:pt x="859" y="1436"/>
                  </a:lnTo>
                  <a:lnTo>
                    <a:pt x="865" y="1445"/>
                  </a:lnTo>
                  <a:lnTo>
                    <a:pt x="863" y="1462"/>
                  </a:lnTo>
                  <a:lnTo>
                    <a:pt x="859" y="1475"/>
                  </a:lnTo>
                  <a:lnTo>
                    <a:pt x="853" y="1478"/>
                  </a:lnTo>
                  <a:lnTo>
                    <a:pt x="849" y="1480"/>
                  </a:lnTo>
                  <a:lnTo>
                    <a:pt x="849" y="1486"/>
                  </a:lnTo>
                  <a:lnTo>
                    <a:pt x="850" y="1490"/>
                  </a:lnTo>
                  <a:lnTo>
                    <a:pt x="852" y="1493"/>
                  </a:lnTo>
                  <a:lnTo>
                    <a:pt x="855" y="1496"/>
                  </a:lnTo>
                  <a:lnTo>
                    <a:pt x="860" y="1497"/>
                  </a:lnTo>
                  <a:lnTo>
                    <a:pt x="863" y="1499"/>
                  </a:lnTo>
                  <a:lnTo>
                    <a:pt x="868" y="1502"/>
                  </a:lnTo>
                  <a:lnTo>
                    <a:pt x="870" y="1503"/>
                  </a:lnTo>
                  <a:lnTo>
                    <a:pt x="870" y="1512"/>
                  </a:lnTo>
                  <a:lnTo>
                    <a:pt x="869" y="1519"/>
                  </a:lnTo>
                  <a:lnTo>
                    <a:pt x="866" y="1525"/>
                  </a:lnTo>
                  <a:lnTo>
                    <a:pt x="863" y="1530"/>
                  </a:lnTo>
                  <a:lnTo>
                    <a:pt x="859" y="1543"/>
                  </a:lnTo>
                  <a:lnTo>
                    <a:pt x="856" y="1556"/>
                  </a:lnTo>
                  <a:lnTo>
                    <a:pt x="868" y="1565"/>
                  </a:lnTo>
                  <a:lnTo>
                    <a:pt x="886" y="1577"/>
                  </a:lnTo>
                  <a:lnTo>
                    <a:pt x="905" y="1592"/>
                  </a:lnTo>
                  <a:lnTo>
                    <a:pt x="913" y="1599"/>
                  </a:lnTo>
                  <a:lnTo>
                    <a:pt x="892" y="1599"/>
                  </a:lnTo>
                  <a:lnTo>
                    <a:pt x="876" y="1597"/>
                  </a:lnTo>
                  <a:lnTo>
                    <a:pt x="863" y="1593"/>
                  </a:lnTo>
                  <a:lnTo>
                    <a:pt x="852" y="1587"/>
                  </a:lnTo>
                  <a:lnTo>
                    <a:pt x="833" y="1573"/>
                  </a:lnTo>
                  <a:lnTo>
                    <a:pt x="808" y="1555"/>
                  </a:lnTo>
                  <a:lnTo>
                    <a:pt x="809" y="1550"/>
                  </a:lnTo>
                  <a:lnTo>
                    <a:pt x="809" y="1545"/>
                  </a:lnTo>
                  <a:lnTo>
                    <a:pt x="809" y="1543"/>
                  </a:lnTo>
                  <a:lnTo>
                    <a:pt x="809" y="1540"/>
                  </a:lnTo>
                  <a:lnTo>
                    <a:pt x="808" y="1539"/>
                  </a:lnTo>
                  <a:lnTo>
                    <a:pt x="806" y="1537"/>
                  </a:lnTo>
                  <a:lnTo>
                    <a:pt x="792" y="1526"/>
                  </a:lnTo>
                  <a:lnTo>
                    <a:pt x="779" y="1513"/>
                  </a:lnTo>
                  <a:lnTo>
                    <a:pt x="788" y="1513"/>
                  </a:lnTo>
                  <a:lnTo>
                    <a:pt x="796" y="1515"/>
                  </a:lnTo>
                  <a:lnTo>
                    <a:pt x="795" y="1512"/>
                  </a:lnTo>
                  <a:lnTo>
                    <a:pt x="795" y="1510"/>
                  </a:lnTo>
                  <a:lnTo>
                    <a:pt x="788" y="1506"/>
                  </a:lnTo>
                  <a:lnTo>
                    <a:pt x="779" y="1502"/>
                  </a:lnTo>
                  <a:lnTo>
                    <a:pt x="772" y="1496"/>
                  </a:lnTo>
                  <a:lnTo>
                    <a:pt x="768" y="1490"/>
                  </a:lnTo>
                  <a:lnTo>
                    <a:pt x="772" y="1490"/>
                  </a:lnTo>
                  <a:lnTo>
                    <a:pt x="776" y="1489"/>
                  </a:lnTo>
                  <a:lnTo>
                    <a:pt x="776" y="1485"/>
                  </a:lnTo>
                  <a:lnTo>
                    <a:pt x="776" y="1480"/>
                  </a:lnTo>
                  <a:lnTo>
                    <a:pt x="783" y="1480"/>
                  </a:lnTo>
                  <a:lnTo>
                    <a:pt x="791" y="1480"/>
                  </a:lnTo>
                  <a:lnTo>
                    <a:pt x="791" y="1475"/>
                  </a:lnTo>
                  <a:lnTo>
                    <a:pt x="791" y="1470"/>
                  </a:lnTo>
                  <a:lnTo>
                    <a:pt x="786" y="1468"/>
                  </a:lnTo>
                  <a:lnTo>
                    <a:pt x="783" y="1465"/>
                  </a:lnTo>
                  <a:lnTo>
                    <a:pt x="781" y="1462"/>
                  </a:lnTo>
                  <a:lnTo>
                    <a:pt x="781" y="1458"/>
                  </a:lnTo>
                  <a:lnTo>
                    <a:pt x="781" y="1449"/>
                  </a:lnTo>
                  <a:lnTo>
                    <a:pt x="781" y="1438"/>
                  </a:lnTo>
                  <a:lnTo>
                    <a:pt x="776" y="1435"/>
                  </a:lnTo>
                  <a:lnTo>
                    <a:pt x="772" y="1429"/>
                  </a:lnTo>
                  <a:lnTo>
                    <a:pt x="771" y="1429"/>
                  </a:lnTo>
                  <a:lnTo>
                    <a:pt x="769" y="1429"/>
                  </a:lnTo>
                  <a:lnTo>
                    <a:pt x="768" y="1438"/>
                  </a:lnTo>
                  <a:lnTo>
                    <a:pt x="766" y="1446"/>
                  </a:lnTo>
                  <a:lnTo>
                    <a:pt x="765" y="1446"/>
                  </a:lnTo>
                  <a:lnTo>
                    <a:pt x="763" y="1445"/>
                  </a:lnTo>
                  <a:lnTo>
                    <a:pt x="762" y="1426"/>
                  </a:lnTo>
                  <a:lnTo>
                    <a:pt x="759" y="1409"/>
                  </a:lnTo>
                  <a:lnTo>
                    <a:pt x="755" y="1392"/>
                  </a:lnTo>
                  <a:lnTo>
                    <a:pt x="751" y="1373"/>
                  </a:lnTo>
                  <a:lnTo>
                    <a:pt x="751" y="1358"/>
                  </a:lnTo>
                  <a:lnTo>
                    <a:pt x="751" y="1343"/>
                  </a:lnTo>
                  <a:lnTo>
                    <a:pt x="752" y="1328"/>
                  </a:lnTo>
                  <a:lnTo>
                    <a:pt x="752" y="1313"/>
                  </a:lnTo>
                  <a:lnTo>
                    <a:pt x="748" y="1290"/>
                  </a:lnTo>
                  <a:lnTo>
                    <a:pt x="745" y="1265"/>
                  </a:lnTo>
                  <a:lnTo>
                    <a:pt x="743" y="1239"/>
                  </a:lnTo>
                  <a:lnTo>
                    <a:pt x="741" y="1213"/>
                  </a:lnTo>
                  <a:lnTo>
                    <a:pt x="738" y="1192"/>
                  </a:lnTo>
                  <a:lnTo>
                    <a:pt x="738" y="1172"/>
                  </a:lnTo>
                  <a:lnTo>
                    <a:pt x="738" y="1162"/>
                  </a:lnTo>
                  <a:lnTo>
                    <a:pt x="736" y="1152"/>
                  </a:lnTo>
                  <a:lnTo>
                    <a:pt x="735" y="1143"/>
                  </a:lnTo>
                  <a:lnTo>
                    <a:pt x="732" y="1136"/>
                  </a:lnTo>
                  <a:lnTo>
                    <a:pt x="716" y="1129"/>
                  </a:lnTo>
                  <a:lnTo>
                    <a:pt x="703" y="1121"/>
                  </a:lnTo>
                  <a:lnTo>
                    <a:pt x="691" y="1111"/>
                  </a:lnTo>
                  <a:lnTo>
                    <a:pt x="678" y="1099"/>
                  </a:lnTo>
                  <a:lnTo>
                    <a:pt x="668" y="1086"/>
                  </a:lnTo>
                  <a:lnTo>
                    <a:pt x="658" y="1073"/>
                  </a:lnTo>
                  <a:lnTo>
                    <a:pt x="649" y="1059"/>
                  </a:lnTo>
                  <a:lnTo>
                    <a:pt x="642" y="1045"/>
                  </a:lnTo>
                  <a:lnTo>
                    <a:pt x="636" y="1026"/>
                  </a:lnTo>
                  <a:lnTo>
                    <a:pt x="632" y="1009"/>
                  </a:lnTo>
                  <a:lnTo>
                    <a:pt x="615" y="991"/>
                  </a:lnTo>
                  <a:lnTo>
                    <a:pt x="598" y="971"/>
                  </a:lnTo>
                  <a:lnTo>
                    <a:pt x="601" y="958"/>
                  </a:lnTo>
                  <a:lnTo>
                    <a:pt x="606" y="946"/>
                  </a:lnTo>
                  <a:lnTo>
                    <a:pt x="611" y="946"/>
                  </a:lnTo>
                  <a:lnTo>
                    <a:pt x="613" y="946"/>
                  </a:lnTo>
                  <a:lnTo>
                    <a:pt x="615" y="945"/>
                  </a:lnTo>
                  <a:lnTo>
                    <a:pt x="616" y="942"/>
                  </a:lnTo>
                  <a:lnTo>
                    <a:pt x="616" y="941"/>
                  </a:lnTo>
                  <a:lnTo>
                    <a:pt x="615" y="939"/>
                  </a:lnTo>
                  <a:lnTo>
                    <a:pt x="606" y="938"/>
                  </a:lnTo>
                  <a:lnTo>
                    <a:pt x="601" y="935"/>
                  </a:lnTo>
                  <a:lnTo>
                    <a:pt x="601" y="929"/>
                  </a:lnTo>
                  <a:lnTo>
                    <a:pt x="599" y="925"/>
                  </a:lnTo>
                  <a:lnTo>
                    <a:pt x="606" y="909"/>
                  </a:lnTo>
                  <a:lnTo>
                    <a:pt x="612" y="892"/>
                  </a:lnTo>
                  <a:lnTo>
                    <a:pt x="619" y="891"/>
                  </a:lnTo>
                  <a:lnTo>
                    <a:pt x="623" y="891"/>
                  </a:lnTo>
                  <a:lnTo>
                    <a:pt x="625" y="888"/>
                  </a:lnTo>
                  <a:lnTo>
                    <a:pt x="626" y="886"/>
                  </a:lnTo>
                  <a:lnTo>
                    <a:pt x="628" y="881"/>
                  </a:lnTo>
                  <a:lnTo>
                    <a:pt x="632" y="874"/>
                  </a:lnTo>
                  <a:lnTo>
                    <a:pt x="638" y="862"/>
                  </a:lnTo>
                  <a:lnTo>
                    <a:pt x="642" y="851"/>
                  </a:lnTo>
                  <a:lnTo>
                    <a:pt x="642" y="841"/>
                  </a:lnTo>
                  <a:lnTo>
                    <a:pt x="642" y="831"/>
                  </a:lnTo>
                  <a:lnTo>
                    <a:pt x="641" y="822"/>
                  </a:lnTo>
                  <a:lnTo>
                    <a:pt x="639" y="814"/>
                  </a:lnTo>
                  <a:lnTo>
                    <a:pt x="639" y="805"/>
                  </a:lnTo>
                  <a:lnTo>
                    <a:pt x="641" y="796"/>
                  </a:lnTo>
                  <a:lnTo>
                    <a:pt x="635" y="795"/>
                  </a:lnTo>
                  <a:lnTo>
                    <a:pt x="631" y="794"/>
                  </a:lnTo>
                  <a:lnTo>
                    <a:pt x="626" y="794"/>
                  </a:lnTo>
                  <a:lnTo>
                    <a:pt x="621" y="795"/>
                  </a:lnTo>
                  <a:lnTo>
                    <a:pt x="618" y="796"/>
                  </a:lnTo>
                  <a:lnTo>
                    <a:pt x="615" y="798"/>
                  </a:lnTo>
                  <a:lnTo>
                    <a:pt x="616" y="804"/>
                  </a:lnTo>
                  <a:lnTo>
                    <a:pt x="618" y="808"/>
                  </a:lnTo>
                  <a:lnTo>
                    <a:pt x="616" y="811"/>
                  </a:lnTo>
                  <a:lnTo>
                    <a:pt x="611" y="812"/>
                  </a:lnTo>
                  <a:lnTo>
                    <a:pt x="605" y="806"/>
                  </a:lnTo>
                  <a:lnTo>
                    <a:pt x="598" y="804"/>
                  </a:lnTo>
                  <a:lnTo>
                    <a:pt x="591" y="801"/>
                  </a:lnTo>
                  <a:lnTo>
                    <a:pt x="582" y="796"/>
                  </a:lnTo>
                  <a:lnTo>
                    <a:pt x="575" y="791"/>
                  </a:lnTo>
                  <a:lnTo>
                    <a:pt x="568" y="785"/>
                  </a:lnTo>
                  <a:lnTo>
                    <a:pt x="564" y="778"/>
                  </a:lnTo>
                  <a:lnTo>
                    <a:pt x="558" y="769"/>
                  </a:lnTo>
                  <a:lnTo>
                    <a:pt x="551" y="752"/>
                  </a:lnTo>
                  <a:lnTo>
                    <a:pt x="542" y="734"/>
                  </a:lnTo>
                  <a:lnTo>
                    <a:pt x="538" y="732"/>
                  </a:lnTo>
                  <a:lnTo>
                    <a:pt x="535" y="732"/>
                  </a:lnTo>
                  <a:lnTo>
                    <a:pt x="532" y="735"/>
                  </a:lnTo>
                  <a:lnTo>
                    <a:pt x="531" y="739"/>
                  </a:lnTo>
                  <a:lnTo>
                    <a:pt x="522" y="738"/>
                  </a:lnTo>
                  <a:lnTo>
                    <a:pt x="518" y="735"/>
                  </a:lnTo>
                  <a:lnTo>
                    <a:pt x="515" y="731"/>
                  </a:lnTo>
                  <a:lnTo>
                    <a:pt x="509" y="727"/>
                  </a:lnTo>
                  <a:lnTo>
                    <a:pt x="504" y="728"/>
                  </a:lnTo>
                  <a:lnTo>
                    <a:pt x="495" y="728"/>
                  </a:lnTo>
                  <a:lnTo>
                    <a:pt x="484" y="712"/>
                  </a:lnTo>
                  <a:lnTo>
                    <a:pt x="474" y="697"/>
                  </a:lnTo>
                  <a:lnTo>
                    <a:pt x="468" y="695"/>
                  </a:lnTo>
                  <a:lnTo>
                    <a:pt x="464" y="697"/>
                  </a:lnTo>
                  <a:lnTo>
                    <a:pt x="461" y="698"/>
                  </a:lnTo>
                  <a:lnTo>
                    <a:pt x="456" y="699"/>
                  </a:lnTo>
                  <a:lnTo>
                    <a:pt x="454" y="702"/>
                  </a:lnTo>
                  <a:lnTo>
                    <a:pt x="449" y="704"/>
                  </a:lnTo>
                  <a:lnTo>
                    <a:pt x="446" y="705"/>
                  </a:lnTo>
                  <a:lnTo>
                    <a:pt x="442" y="705"/>
                  </a:lnTo>
                  <a:lnTo>
                    <a:pt x="429" y="702"/>
                  </a:lnTo>
                  <a:lnTo>
                    <a:pt x="416" y="698"/>
                  </a:lnTo>
                  <a:lnTo>
                    <a:pt x="404" y="692"/>
                  </a:lnTo>
                  <a:lnTo>
                    <a:pt x="391" y="684"/>
                  </a:lnTo>
                  <a:lnTo>
                    <a:pt x="379" y="677"/>
                  </a:lnTo>
                  <a:lnTo>
                    <a:pt x="368" y="667"/>
                  </a:lnTo>
                  <a:lnTo>
                    <a:pt x="359" y="658"/>
                  </a:lnTo>
                  <a:lnTo>
                    <a:pt x="351" y="649"/>
                  </a:lnTo>
                  <a:lnTo>
                    <a:pt x="354" y="642"/>
                  </a:lnTo>
                  <a:lnTo>
                    <a:pt x="354" y="635"/>
                  </a:lnTo>
                  <a:lnTo>
                    <a:pt x="354" y="627"/>
                  </a:lnTo>
                  <a:lnTo>
                    <a:pt x="351" y="618"/>
                  </a:lnTo>
                  <a:lnTo>
                    <a:pt x="345" y="601"/>
                  </a:lnTo>
                  <a:lnTo>
                    <a:pt x="335" y="582"/>
                  </a:lnTo>
                  <a:lnTo>
                    <a:pt x="325" y="562"/>
                  </a:lnTo>
                  <a:lnTo>
                    <a:pt x="314" y="544"/>
                  </a:lnTo>
                  <a:lnTo>
                    <a:pt x="309" y="534"/>
                  </a:lnTo>
                  <a:lnTo>
                    <a:pt x="307" y="525"/>
                  </a:lnTo>
                  <a:lnTo>
                    <a:pt x="304" y="515"/>
                  </a:lnTo>
                  <a:lnTo>
                    <a:pt x="301" y="507"/>
                  </a:lnTo>
                  <a:lnTo>
                    <a:pt x="298" y="504"/>
                  </a:lnTo>
                  <a:lnTo>
                    <a:pt x="294" y="504"/>
                  </a:lnTo>
                  <a:lnTo>
                    <a:pt x="291" y="502"/>
                  </a:lnTo>
                  <a:lnTo>
                    <a:pt x="287" y="504"/>
                  </a:lnTo>
                  <a:lnTo>
                    <a:pt x="288" y="518"/>
                  </a:lnTo>
                  <a:lnTo>
                    <a:pt x="291" y="532"/>
                  </a:lnTo>
                  <a:lnTo>
                    <a:pt x="295" y="547"/>
                  </a:lnTo>
                  <a:lnTo>
                    <a:pt x="299" y="559"/>
                  </a:lnTo>
                  <a:lnTo>
                    <a:pt x="305" y="572"/>
                  </a:lnTo>
                  <a:lnTo>
                    <a:pt x="309" y="584"/>
                  </a:lnTo>
                  <a:lnTo>
                    <a:pt x="315" y="597"/>
                  </a:lnTo>
                  <a:lnTo>
                    <a:pt x="318" y="611"/>
                  </a:lnTo>
                  <a:lnTo>
                    <a:pt x="317" y="611"/>
                  </a:lnTo>
                  <a:lnTo>
                    <a:pt x="315" y="611"/>
                  </a:lnTo>
                  <a:lnTo>
                    <a:pt x="309" y="611"/>
                  </a:lnTo>
                  <a:lnTo>
                    <a:pt x="307" y="609"/>
                  </a:lnTo>
                  <a:lnTo>
                    <a:pt x="299" y="601"/>
                  </a:lnTo>
                  <a:lnTo>
                    <a:pt x="292" y="594"/>
                  </a:lnTo>
                  <a:lnTo>
                    <a:pt x="294" y="588"/>
                  </a:lnTo>
                  <a:lnTo>
                    <a:pt x="294" y="581"/>
                  </a:lnTo>
                  <a:lnTo>
                    <a:pt x="294" y="577"/>
                  </a:lnTo>
                  <a:lnTo>
                    <a:pt x="291" y="574"/>
                  </a:lnTo>
                  <a:lnTo>
                    <a:pt x="289" y="571"/>
                  </a:lnTo>
                  <a:lnTo>
                    <a:pt x="287" y="568"/>
                  </a:lnTo>
                  <a:lnTo>
                    <a:pt x="279" y="564"/>
                  </a:lnTo>
                  <a:lnTo>
                    <a:pt x="274" y="561"/>
                  </a:lnTo>
                  <a:lnTo>
                    <a:pt x="277" y="555"/>
                  </a:lnTo>
                  <a:lnTo>
                    <a:pt x="281" y="549"/>
                  </a:lnTo>
                  <a:lnTo>
                    <a:pt x="265" y="472"/>
                  </a:lnTo>
                  <a:lnTo>
                    <a:pt x="255" y="467"/>
                  </a:lnTo>
                  <a:lnTo>
                    <a:pt x="244" y="462"/>
                  </a:lnTo>
                  <a:lnTo>
                    <a:pt x="244" y="451"/>
                  </a:lnTo>
                  <a:lnTo>
                    <a:pt x="242" y="442"/>
                  </a:lnTo>
                  <a:lnTo>
                    <a:pt x="244" y="435"/>
                  </a:lnTo>
                  <a:lnTo>
                    <a:pt x="247" y="425"/>
                  </a:lnTo>
                  <a:lnTo>
                    <a:pt x="244" y="424"/>
                  </a:lnTo>
                  <a:lnTo>
                    <a:pt x="242" y="422"/>
                  </a:lnTo>
                  <a:lnTo>
                    <a:pt x="241" y="420"/>
                  </a:lnTo>
                  <a:lnTo>
                    <a:pt x="239" y="417"/>
                  </a:lnTo>
                  <a:lnTo>
                    <a:pt x="239" y="411"/>
                  </a:lnTo>
                  <a:lnTo>
                    <a:pt x="239" y="402"/>
                  </a:lnTo>
                  <a:lnTo>
                    <a:pt x="252" y="375"/>
                  </a:lnTo>
                  <a:lnTo>
                    <a:pt x="269" y="344"/>
                  </a:lnTo>
                  <a:lnTo>
                    <a:pt x="279" y="328"/>
                  </a:lnTo>
                  <a:lnTo>
                    <a:pt x="289" y="314"/>
                  </a:lnTo>
                  <a:lnTo>
                    <a:pt x="299" y="302"/>
                  </a:lnTo>
                  <a:lnTo>
                    <a:pt x="308" y="295"/>
                  </a:lnTo>
                  <a:lnTo>
                    <a:pt x="307" y="294"/>
                  </a:lnTo>
                  <a:lnTo>
                    <a:pt x="307" y="292"/>
                  </a:lnTo>
                  <a:lnTo>
                    <a:pt x="298" y="288"/>
                  </a:lnTo>
                  <a:lnTo>
                    <a:pt x="294" y="282"/>
                  </a:lnTo>
                  <a:lnTo>
                    <a:pt x="289" y="275"/>
                  </a:lnTo>
                  <a:lnTo>
                    <a:pt x="285" y="268"/>
                  </a:lnTo>
                  <a:lnTo>
                    <a:pt x="287" y="265"/>
                  </a:lnTo>
                  <a:lnTo>
                    <a:pt x="287" y="261"/>
                  </a:lnTo>
                  <a:lnTo>
                    <a:pt x="292" y="260"/>
                  </a:lnTo>
                  <a:lnTo>
                    <a:pt x="295" y="260"/>
                  </a:lnTo>
                  <a:lnTo>
                    <a:pt x="299" y="261"/>
                  </a:lnTo>
                  <a:lnTo>
                    <a:pt x="302" y="263"/>
                  </a:lnTo>
                  <a:lnTo>
                    <a:pt x="307" y="267"/>
                  </a:lnTo>
                  <a:lnTo>
                    <a:pt x="309" y="272"/>
                  </a:lnTo>
                  <a:lnTo>
                    <a:pt x="312" y="290"/>
                  </a:lnTo>
                  <a:lnTo>
                    <a:pt x="315" y="305"/>
                  </a:lnTo>
                  <a:lnTo>
                    <a:pt x="315" y="305"/>
                  </a:lnTo>
                  <a:lnTo>
                    <a:pt x="317" y="305"/>
                  </a:lnTo>
                  <a:lnTo>
                    <a:pt x="324" y="292"/>
                  </a:lnTo>
                  <a:lnTo>
                    <a:pt x="328" y="281"/>
                  </a:lnTo>
                  <a:lnTo>
                    <a:pt x="317" y="267"/>
                  </a:lnTo>
                  <a:lnTo>
                    <a:pt x="304" y="253"/>
                  </a:lnTo>
                  <a:lnTo>
                    <a:pt x="308" y="247"/>
                  </a:lnTo>
                  <a:lnTo>
                    <a:pt x="308" y="240"/>
                  </a:lnTo>
                  <a:lnTo>
                    <a:pt x="307" y="234"/>
                  </a:lnTo>
                  <a:lnTo>
                    <a:pt x="304" y="227"/>
                  </a:lnTo>
                  <a:lnTo>
                    <a:pt x="314" y="214"/>
                  </a:lnTo>
                  <a:lnTo>
                    <a:pt x="325" y="203"/>
                  </a:lnTo>
                  <a:lnTo>
                    <a:pt x="315" y="203"/>
                  </a:lnTo>
                  <a:lnTo>
                    <a:pt x="308" y="204"/>
                  </a:lnTo>
                  <a:lnTo>
                    <a:pt x="301" y="207"/>
                  </a:lnTo>
                  <a:lnTo>
                    <a:pt x="292" y="210"/>
                  </a:lnTo>
                  <a:lnTo>
                    <a:pt x="301" y="203"/>
                  </a:lnTo>
                  <a:lnTo>
                    <a:pt x="307" y="195"/>
                  </a:lnTo>
                  <a:lnTo>
                    <a:pt x="309" y="191"/>
                  </a:lnTo>
                  <a:lnTo>
                    <a:pt x="312" y="187"/>
                  </a:lnTo>
                  <a:lnTo>
                    <a:pt x="315" y="181"/>
                  </a:lnTo>
                  <a:lnTo>
                    <a:pt x="317" y="174"/>
                  </a:lnTo>
                  <a:lnTo>
                    <a:pt x="311" y="174"/>
                  </a:lnTo>
                  <a:lnTo>
                    <a:pt x="307" y="173"/>
                  </a:lnTo>
                  <a:lnTo>
                    <a:pt x="308" y="171"/>
                  </a:lnTo>
                  <a:lnTo>
                    <a:pt x="311" y="168"/>
                  </a:lnTo>
                  <a:lnTo>
                    <a:pt x="312" y="165"/>
                  </a:lnTo>
                  <a:lnTo>
                    <a:pt x="315" y="164"/>
                  </a:lnTo>
                  <a:lnTo>
                    <a:pt x="315" y="163"/>
                  </a:lnTo>
                  <a:lnTo>
                    <a:pt x="315" y="161"/>
                  </a:lnTo>
                  <a:lnTo>
                    <a:pt x="302" y="165"/>
                  </a:lnTo>
                  <a:lnTo>
                    <a:pt x="291" y="168"/>
                  </a:lnTo>
                  <a:lnTo>
                    <a:pt x="288" y="167"/>
                  </a:lnTo>
                  <a:lnTo>
                    <a:pt x="284" y="165"/>
                  </a:lnTo>
                  <a:lnTo>
                    <a:pt x="287" y="160"/>
                  </a:lnTo>
                  <a:lnTo>
                    <a:pt x="289" y="153"/>
                  </a:lnTo>
                  <a:lnTo>
                    <a:pt x="269" y="150"/>
                  </a:lnTo>
                  <a:lnTo>
                    <a:pt x="251" y="145"/>
                  </a:lnTo>
                  <a:lnTo>
                    <a:pt x="235" y="140"/>
                  </a:lnTo>
                  <a:lnTo>
                    <a:pt x="225" y="140"/>
                  </a:lnTo>
                  <a:lnTo>
                    <a:pt x="218" y="145"/>
                  </a:lnTo>
                  <a:lnTo>
                    <a:pt x="211" y="153"/>
                  </a:lnTo>
                  <a:lnTo>
                    <a:pt x="202" y="154"/>
                  </a:lnTo>
                  <a:lnTo>
                    <a:pt x="195" y="155"/>
                  </a:lnTo>
                  <a:lnTo>
                    <a:pt x="189" y="154"/>
                  </a:lnTo>
                  <a:lnTo>
                    <a:pt x="184" y="153"/>
                  </a:lnTo>
                  <a:lnTo>
                    <a:pt x="178" y="153"/>
                  </a:lnTo>
                  <a:lnTo>
                    <a:pt x="172" y="151"/>
                  </a:lnTo>
                  <a:lnTo>
                    <a:pt x="167" y="151"/>
                  </a:lnTo>
                  <a:lnTo>
                    <a:pt x="161" y="153"/>
                  </a:lnTo>
                  <a:lnTo>
                    <a:pt x="155" y="155"/>
                  </a:lnTo>
                  <a:lnTo>
                    <a:pt x="151" y="160"/>
                  </a:lnTo>
                  <a:lnTo>
                    <a:pt x="148" y="164"/>
                  </a:lnTo>
                  <a:lnTo>
                    <a:pt x="144" y="168"/>
                  </a:lnTo>
                  <a:lnTo>
                    <a:pt x="141" y="171"/>
                  </a:lnTo>
                  <a:lnTo>
                    <a:pt x="135" y="174"/>
                  </a:lnTo>
                  <a:lnTo>
                    <a:pt x="129" y="175"/>
                  </a:lnTo>
                  <a:lnTo>
                    <a:pt x="124" y="177"/>
                  </a:lnTo>
                  <a:lnTo>
                    <a:pt x="111" y="178"/>
                  </a:lnTo>
                  <a:lnTo>
                    <a:pt x="101" y="181"/>
                  </a:lnTo>
                  <a:lnTo>
                    <a:pt x="100" y="185"/>
                  </a:lnTo>
                  <a:lnTo>
                    <a:pt x="98" y="190"/>
                  </a:lnTo>
                  <a:lnTo>
                    <a:pt x="87" y="190"/>
                  </a:lnTo>
                  <a:lnTo>
                    <a:pt x="78" y="191"/>
                  </a:lnTo>
                  <a:lnTo>
                    <a:pt x="70" y="193"/>
                  </a:lnTo>
                  <a:lnTo>
                    <a:pt x="62" y="195"/>
                  </a:lnTo>
                  <a:lnTo>
                    <a:pt x="48" y="203"/>
                  </a:lnTo>
                  <a:lnTo>
                    <a:pt x="32" y="208"/>
                  </a:lnTo>
                  <a:lnTo>
                    <a:pt x="31" y="205"/>
                  </a:lnTo>
                  <a:lnTo>
                    <a:pt x="28" y="203"/>
                  </a:lnTo>
                  <a:lnTo>
                    <a:pt x="15" y="207"/>
                  </a:lnTo>
                  <a:lnTo>
                    <a:pt x="0" y="211"/>
                  </a:lnTo>
                  <a:lnTo>
                    <a:pt x="0" y="210"/>
                  </a:lnTo>
                  <a:lnTo>
                    <a:pt x="1" y="207"/>
                  </a:lnTo>
                  <a:lnTo>
                    <a:pt x="31" y="198"/>
                  </a:lnTo>
                  <a:lnTo>
                    <a:pt x="65" y="191"/>
                  </a:lnTo>
                  <a:lnTo>
                    <a:pt x="81" y="185"/>
                  </a:lnTo>
                  <a:lnTo>
                    <a:pt x="97" y="180"/>
                  </a:lnTo>
                  <a:lnTo>
                    <a:pt x="109" y="174"/>
                  </a:lnTo>
                  <a:lnTo>
                    <a:pt x="119" y="165"/>
                  </a:lnTo>
                  <a:lnTo>
                    <a:pt x="118" y="164"/>
                  </a:lnTo>
                  <a:lnTo>
                    <a:pt x="118" y="163"/>
                  </a:lnTo>
                  <a:lnTo>
                    <a:pt x="97" y="164"/>
                  </a:lnTo>
                  <a:lnTo>
                    <a:pt x="77" y="164"/>
                  </a:lnTo>
                  <a:lnTo>
                    <a:pt x="77" y="163"/>
                  </a:lnTo>
                  <a:lnTo>
                    <a:pt x="77" y="160"/>
                  </a:lnTo>
                  <a:lnTo>
                    <a:pt x="84" y="153"/>
                  </a:lnTo>
                  <a:lnTo>
                    <a:pt x="90" y="144"/>
                  </a:lnTo>
                  <a:lnTo>
                    <a:pt x="81" y="144"/>
                  </a:lnTo>
                  <a:lnTo>
                    <a:pt x="71" y="144"/>
                  </a:lnTo>
                  <a:lnTo>
                    <a:pt x="71" y="141"/>
                  </a:lnTo>
                  <a:lnTo>
                    <a:pt x="71" y="140"/>
                  </a:lnTo>
                  <a:lnTo>
                    <a:pt x="71" y="138"/>
                  </a:lnTo>
                  <a:lnTo>
                    <a:pt x="71" y="138"/>
                  </a:lnTo>
                  <a:lnTo>
                    <a:pt x="81" y="130"/>
                  </a:lnTo>
                  <a:lnTo>
                    <a:pt x="90" y="121"/>
                  </a:lnTo>
                  <a:lnTo>
                    <a:pt x="109" y="117"/>
                  </a:lnTo>
                  <a:lnTo>
                    <a:pt x="134" y="114"/>
                  </a:lnTo>
                  <a:lnTo>
                    <a:pt x="144" y="113"/>
                  </a:lnTo>
                  <a:lnTo>
                    <a:pt x="155" y="110"/>
                  </a:lnTo>
                  <a:lnTo>
                    <a:pt x="159" y="107"/>
                  </a:lnTo>
                  <a:lnTo>
                    <a:pt x="162" y="105"/>
                  </a:lnTo>
                  <a:lnTo>
                    <a:pt x="165" y="103"/>
                  </a:lnTo>
                  <a:lnTo>
                    <a:pt x="168" y="98"/>
                  </a:lnTo>
                  <a:lnTo>
                    <a:pt x="157" y="100"/>
                  </a:lnTo>
                  <a:lnTo>
                    <a:pt x="144" y="101"/>
                  </a:lnTo>
                  <a:lnTo>
                    <a:pt x="138" y="101"/>
                  </a:lnTo>
                  <a:lnTo>
                    <a:pt x="132" y="101"/>
                  </a:lnTo>
                  <a:lnTo>
                    <a:pt x="128" y="100"/>
                  </a:lnTo>
                  <a:lnTo>
                    <a:pt x="124" y="98"/>
                  </a:lnTo>
                  <a:lnTo>
                    <a:pt x="122" y="97"/>
                  </a:lnTo>
                  <a:lnTo>
                    <a:pt x="121" y="97"/>
                  </a:lnTo>
                  <a:lnTo>
                    <a:pt x="122" y="91"/>
                  </a:lnTo>
                  <a:lnTo>
                    <a:pt x="124" y="87"/>
                  </a:lnTo>
                  <a:lnTo>
                    <a:pt x="135" y="84"/>
                  </a:lnTo>
                  <a:lnTo>
                    <a:pt x="145" y="81"/>
                  </a:lnTo>
                  <a:lnTo>
                    <a:pt x="157" y="78"/>
                  </a:lnTo>
                  <a:lnTo>
                    <a:pt x="168" y="77"/>
                  </a:lnTo>
                  <a:lnTo>
                    <a:pt x="169" y="81"/>
                  </a:lnTo>
                  <a:lnTo>
                    <a:pt x="171" y="83"/>
                  </a:lnTo>
                  <a:lnTo>
                    <a:pt x="172" y="84"/>
                  </a:lnTo>
                  <a:lnTo>
                    <a:pt x="177" y="85"/>
                  </a:lnTo>
                  <a:lnTo>
                    <a:pt x="184" y="83"/>
                  </a:lnTo>
                  <a:lnTo>
                    <a:pt x="189" y="81"/>
                  </a:lnTo>
                  <a:lnTo>
                    <a:pt x="185" y="74"/>
                  </a:lnTo>
                  <a:lnTo>
                    <a:pt x="181" y="68"/>
                  </a:lnTo>
                  <a:lnTo>
                    <a:pt x="178" y="65"/>
                  </a:lnTo>
                  <a:lnTo>
                    <a:pt x="177" y="63"/>
                  </a:lnTo>
                  <a:lnTo>
                    <a:pt x="177" y="60"/>
                  </a:lnTo>
                  <a:lnTo>
                    <a:pt x="177" y="55"/>
                  </a:lnTo>
                  <a:lnTo>
                    <a:pt x="188" y="54"/>
                  </a:lnTo>
                  <a:lnTo>
                    <a:pt x="201" y="53"/>
                  </a:lnTo>
                  <a:lnTo>
                    <a:pt x="212" y="50"/>
                  </a:lnTo>
                  <a:lnTo>
                    <a:pt x="224" y="48"/>
                  </a:lnTo>
                  <a:lnTo>
                    <a:pt x="241" y="43"/>
                  </a:lnTo>
                  <a:lnTo>
                    <a:pt x="262" y="34"/>
                  </a:lnTo>
                  <a:lnTo>
                    <a:pt x="274" y="30"/>
                  </a:lnTo>
                  <a:lnTo>
                    <a:pt x="285" y="27"/>
                  </a:lnTo>
                  <a:lnTo>
                    <a:pt x="297" y="26"/>
                  </a:lnTo>
                  <a:lnTo>
                    <a:pt x="307" y="26"/>
                  </a:lnTo>
                  <a:lnTo>
                    <a:pt x="334" y="30"/>
                  </a:lnTo>
                  <a:lnTo>
                    <a:pt x="361" y="35"/>
                  </a:lnTo>
                  <a:lnTo>
                    <a:pt x="389" y="41"/>
                  </a:lnTo>
                  <a:lnTo>
                    <a:pt x="416" y="45"/>
                  </a:lnTo>
                  <a:lnTo>
                    <a:pt x="429" y="48"/>
                  </a:lnTo>
                  <a:lnTo>
                    <a:pt x="444" y="50"/>
                  </a:lnTo>
                  <a:lnTo>
                    <a:pt x="456" y="50"/>
                  </a:lnTo>
                  <a:lnTo>
                    <a:pt x="469" y="50"/>
                  </a:lnTo>
                  <a:lnTo>
                    <a:pt x="482" y="48"/>
                  </a:lnTo>
                  <a:lnTo>
                    <a:pt x="495" y="45"/>
                  </a:lnTo>
                  <a:lnTo>
                    <a:pt x="508" y="41"/>
                  </a:lnTo>
                  <a:lnTo>
                    <a:pt x="521" y="37"/>
                  </a:lnTo>
                  <a:lnTo>
                    <a:pt x="524" y="41"/>
                  </a:lnTo>
                  <a:lnTo>
                    <a:pt x="528" y="44"/>
                  </a:lnTo>
                  <a:lnTo>
                    <a:pt x="532" y="45"/>
                  </a:lnTo>
                  <a:lnTo>
                    <a:pt x="541" y="45"/>
                  </a:lnTo>
                  <a:lnTo>
                    <a:pt x="545" y="44"/>
                  </a:lnTo>
                  <a:lnTo>
                    <a:pt x="551" y="43"/>
                  </a:lnTo>
                  <a:lnTo>
                    <a:pt x="556" y="43"/>
                  </a:lnTo>
                  <a:lnTo>
                    <a:pt x="562" y="44"/>
                  </a:lnTo>
                  <a:lnTo>
                    <a:pt x="565" y="48"/>
                  </a:lnTo>
                  <a:lnTo>
                    <a:pt x="569" y="51"/>
                  </a:lnTo>
                  <a:lnTo>
                    <a:pt x="574" y="53"/>
                  </a:lnTo>
                  <a:lnTo>
                    <a:pt x="579" y="53"/>
                  </a:lnTo>
                  <a:lnTo>
                    <a:pt x="585" y="53"/>
                  </a:lnTo>
                  <a:lnTo>
                    <a:pt x="591" y="54"/>
                  </a:lnTo>
                  <a:lnTo>
                    <a:pt x="596" y="55"/>
                  </a:lnTo>
                  <a:lnTo>
                    <a:pt x="601" y="58"/>
                  </a:lnTo>
                  <a:lnTo>
                    <a:pt x="599" y="63"/>
                  </a:lnTo>
                  <a:lnTo>
                    <a:pt x="599" y="67"/>
                  </a:lnTo>
                  <a:lnTo>
                    <a:pt x="619" y="67"/>
                  </a:lnTo>
                  <a:lnTo>
                    <a:pt x="639" y="65"/>
                  </a:lnTo>
                  <a:lnTo>
                    <a:pt x="639" y="71"/>
                  </a:lnTo>
                  <a:lnTo>
                    <a:pt x="641" y="78"/>
                  </a:lnTo>
                  <a:lnTo>
                    <a:pt x="643" y="78"/>
                  </a:lnTo>
                  <a:lnTo>
                    <a:pt x="646" y="78"/>
                  </a:lnTo>
                  <a:lnTo>
                    <a:pt x="648" y="77"/>
                  </a:lnTo>
                  <a:lnTo>
                    <a:pt x="649" y="77"/>
                  </a:lnTo>
                  <a:lnTo>
                    <a:pt x="651" y="73"/>
                  </a:lnTo>
                  <a:lnTo>
                    <a:pt x="652" y="68"/>
                  </a:lnTo>
                  <a:lnTo>
                    <a:pt x="653" y="67"/>
                  </a:lnTo>
                  <a:lnTo>
                    <a:pt x="656" y="64"/>
                  </a:lnTo>
                  <a:lnTo>
                    <a:pt x="661" y="61"/>
                  </a:lnTo>
                  <a:lnTo>
                    <a:pt x="666" y="57"/>
                  </a:lnTo>
                  <a:lnTo>
                    <a:pt x="682" y="58"/>
                  </a:lnTo>
                  <a:lnTo>
                    <a:pt x="703" y="61"/>
                  </a:lnTo>
                  <a:lnTo>
                    <a:pt x="725" y="64"/>
                  </a:lnTo>
                  <a:lnTo>
                    <a:pt x="742" y="67"/>
                  </a:lnTo>
                  <a:lnTo>
                    <a:pt x="742" y="68"/>
                  </a:lnTo>
                  <a:lnTo>
                    <a:pt x="742" y="68"/>
                  </a:lnTo>
                  <a:lnTo>
                    <a:pt x="739" y="73"/>
                  </a:lnTo>
                  <a:lnTo>
                    <a:pt x="738" y="77"/>
                  </a:lnTo>
                  <a:lnTo>
                    <a:pt x="738" y="78"/>
                  </a:lnTo>
                  <a:lnTo>
                    <a:pt x="739" y="80"/>
                  </a:lnTo>
                  <a:lnTo>
                    <a:pt x="742" y="78"/>
                  </a:lnTo>
                  <a:lnTo>
                    <a:pt x="746" y="78"/>
                  </a:lnTo>
                  <a:lnTo>
                    <a:pt x="751" y="70"/>
                  </a:lnTo>
                  <a:lnTo>
                    <a:pt x="755" y="64"/>
                  </a:lnTo>
                  <a:lnTo>
                    <a:pt x="755" y="63"/>
                  </a:lnTo>
                  <a:lnTo>
                    <a:pt x="755" y="61"/>
                  </a:lnTo>
                  <a:lnTo>
                    <a:pt x="749" y="58"/>
                  </a:lnTo>
                  <a:lnTo>
                    <a:pt x="743" y="55"/>
                  </a:lnTo>
                  <a:lnTo>
                    <a:pt x="746" y="50"/>
                  </a:lnTo>
                  <a:lnTo>
                    <a:pt x="749" y="44"/>
                  </a:lnTo>
                  <a:lnTo>
                    <a:pt x="755" y="47"/>
                  </a:lnTo>
                  <a:lnTo>
                    <a:pt x="761" y="48"/>
                  </a:lnTo>
                  <a:lnTo>
                    <a:pt x="758" y="53"/>
                  </a:lnTo>
                  <a:lnTo>
                    <a:pt x="753" y="55"/>
                  </a:lnTo>
                  <a:lnTo>
                    <a:pt x="753" y="57"/>
                  </a:lnTo>
                  <a:lnTo>
                    <a:pt x="753" y="57"/>
                  </a:lnTo>
                  <a:lnTo>
                    <a:pt x="762" y="58"/>
                  </a:lnTo>
                  <a:lnTo>
                    <a:pt x="771" y="58"/>
                  </a:lnTo>
                  <a:lnTo>
                    <a:pt x="776" y="53"/>
                  </a:lnTo>
                  <a:lnTo>
                    <a:pt x="782" y="48"/>
                  </a:lnTo>
                  <a:lnTo>
                    <a:pt x="776" y="45"/>
                  </a:lnTo>
                  <a:lnTo>
                    <a:pt x="771" y="40"/>
                  </a:lnTo>
                  <a:lnTo>
                    <a:pt x="775" y="34"/>
                  </a:lnTo>
                  <a:lnTo>
                    <a:pt x="779" y="28"/>
                  </a:lnTo>
                  <a:lnTo>
                    <a:pt x="788" y="27"/>
                  </a:lnTo>
                  <a:lnTo>
                    <a:pt x="793" y="26"/>
                  </a:lnTo>
                  <a:lnTo>
                    <a:pt x="799" y="24"/>
                  </a:lnTo>
                  <a:lnTo>
                    <a:pt x="806" y="27"/>
                  </a:lnTo>
                  <a:lnTo>
                    <a:pt x="806" y="31"/>
                  </a:lnTo>
                  <a:lnTo>
                    <a:pt x="806" y="37"/>
                  </a:lnTo>
                  <a:lnTo>
                    <a:pt x="801" y="40"/>
                  </a:lnTo>
                  <a:lnTo>
                    <a:pt x="796" y="44"/>
                  </a:lnTo>
                  <a:lnTo>
                    <a:pt x="801" y="50"/>
                  </a:lnTo>
                  <a:lnTo>
                    <a:pt x="805" y="55"/>
                  </a:lnTo>
                  <a:lnTo>
                    <a:pt x="809" y="53"/>
                  </a:lnTo>
                  <a:lnTo>
                    <a:pt x="813" y="50"/>
                  </a:lnTo>
                  <a:lnTo>
                    <a:pt x="819" y="48"/>
                  </a:lnTo>
                  <a:lnTo>
                    <a:pt x="825" y="50"/>
                  </a:lnTo>
                  <a:lnTo>
                    <a:pt x="823" y="54"/>
                  </a:lnTo>
                  <a:lnTo>
                    <a:pt x="822" y="58"/>
                  </a:lnTo>
                  <a:lnTo>
                    <a:pt x="818" y="61"/>
                  </a:lnTo>
                  <a:lnTo>
                    <a:pt x="813" y="63"/>
                  </a:lnTo>
                  <a:lnTo>
                    <a:pt x="813" y="67"/>
                  </a:lnTo>
                  <a:lnTo>
                    <a:pt x="812" y="71"/>
                  </a:lnTo>
                  <a:lnTo>
                    <a:pt x="816" y="71"/>
                  </a:lnTo>
                  <a:lnTo>
                    <a:pt x="819" y="71"/>
                  </a:lnTo>
                  <a:lnTo>
                    <a:pt x="831" y="67"/>
                  </a:lnTo>
                  <a:lnTo>
                    <a:pt x="843" y="60"/>
                  </a:lnTo>
                  <a:lnTo>
                    <a:pt x="849" y="55"/>
                  </a:lnTo>
                  <a:lnTo>
                    <a:pt x="853" y="51"/>
                  </a:lnTo>
                  <a:lnTo>
                    <a:pt x="858" y="45"/>
                  </a:lnTo>
                  <a:lnTo>
                    <a:pt x="860" y="41"/>
                  </a:lnTo>
                  <a:lnTo>
                    <a:pt x="849" y="37"/>
                  </a:lnTo>
                  <a:lnTo>
                    <a:pt x="833" y="35"/>
                  </a:lnTo>
                  <a:lnTo>
                    <a:pt x="835" y="31"/>
                  </a:lnTo>
                  <a:lnTo>
                    <a:pt x="836" y="30"/>
                  </a:lnTo>
                  <a:lnTo>
                    <a:pt x="839" y="30"/>
                  </a:lnTo>
                  <a:lnTo>
                    <a:pt x="843" y="30"/>
                  </a:lnTo>
                  <a:lnTo>
                    <a:pt x="840" y="26"/>
                  </a:lnTo>
                  <a:lnTo>
                    <a:pt x="839" y="21"/>
                  </a:lnTo>
                  <a:lnTo>
                    <a:pt x="849" y="14"/>
                  </a:lnTo>
                  <a:lnTo>
                    <a:pt x="863" y="7"/>
                  </a:lnTo>
                  <a:lnTo>
                    <a:pt x="870" y="4"/>
                  </a:lnTo>
                  <a:lnTo>
                    <a:pt x="876" y="3"/>
                  </a:lnTo>
                  <a:lnTo>
                    <a:pt x="879" y="4"/>
                  </a:lnTo>
                  <a:lnTo>
                    <a:pt x="880" y="6"/>
                  </a:lnTo>
                  <a:lnTo>
                    <a:pt x="883" y="7"/>
                  </a:lnTo>
                  <a:lnTo>
                    <a:pt x="883" y="10"/>
                  </a:lnTo>
                  <a:lnTo>
                    <a:pt x="876" y="13"/>
                  </a:lnTo>
                  <a:lnTo>
                    <a:pt x="869" y="14"/>
                  </a:lnTo>
                  <a:lnTo>
                    <a:pt x="869" y="21"/>
                  </a:lnTo>
                  <a:lnTo>
                    <a:pt x="869" y="27"/>
                  </a:lnTo>
                  <a:lnTo>
                    <a:pt x="876" y="27"/>
                  </a:lnTo>
                  <a:lnTo>
                    <a:pt x="882" y="27"/>
                  </a:lnTo>
                  <a:lnTo>
                    <a:pt x="880" y="23"/>
                  </a:lnTo>
                  <a:lnTo>
                    <a:pt x="879" y="17"/>
                  </a:lnTo>
                  <a:lnTo>
                    <a:pt x="890" y="13"/>
                  </a:lnTo>
                  <a:lnTo>
                    <a:pt x="900" y="8"/>
                  </a:lnTo>
                  <a:lnTo>
                    <a:pt x="905" y="7"/>
                  </a:lnTo>
                  <a:lnTo>
                    <a:pt x="910" y="6"/>
                  </a:lnTo>
                  <a:lnTo>
                    <a:pt x="918" y="6"/>
                  </a:lnTo>
                  <a:lnTo>
                    <a:pt x="925" y="6"/>
                  </a:lnTo>
                  <a:lnTo>
                    <a:pt x="923" y="10"/>
                  </a:lnTo>
                  <a:lnTo>
                    <a:pt x="922" y="13"/>
                  </a:lnTo>
                  <a:lnTo>
                    <a:pt x="920" y="14"/>
                  </a:lnTo>
                  <a:lnTo>
                    <a:pt x="916" y="16"/>
                  </a:lnTo>
                  <a:lnTo>
                    <a:pt x="918" y="18"/>
                  </a:lnTo>
                  <a:lnTo>
                    <a:pt x="918" y="23"/>
                  </a:lnTo>
                  <a:lnTo>
                    <a:pt x="930" y="21"/>
                  </a:lnTo>
                  <a:lnTo>
                    <a:pt x="943" y="18"/>
                  </a:lnTo>
                  <a:lnTo>
                    <a:pt x="943" y="16"/>
                  </a:lnTo>
                  <a:lnTo>
                    <a:pt x="943" y="11"/>
                  </a:lnTo>
                  <a:lnTo>
                    <a:pt x="942" y="11"/>
                  </a:lnTo>
                  <a:lnTo>
                    <a:pt x="940" y="11"/>
                  </a:lnTo>
                  <a:lnTo>
                    <a:pt x="938" y="13"/>
                  </a:lnTo>
                  <a:lnTo>
                    <a:pt x="935" y="13"/>
                  </a:lnTo>
                  <a:lnTo>
                    <a:pt x="932" y="11"/>
                  </a:lnTo>
                  <a:lnTo>
                    <a:pt x="928" y="10"/>
                  </a:lnTo>
                  <a:lnTo>
                    <a:pt x="928" y="6"/>
                  </a:lnTo>
                  <a:lnTo>
                    <a:pt x="9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0" name="Freeform 456"/>
            <p:cNvSpPr/>
            <p:nvPr/>
          </p:nvSpPr>
          <p:spPr bwMode="auto">
            <a:xfrm>
              <a:off x="3714" y="2410"/>
              <a:ext cx="11" cy="5"/>
            </a:xfrm>
            <a:custGeom>
              <a:avLst/>
              <a:gdLst>
                <a:gd name="T0" fmla="*/ 0 w 11"/>
                <a:gd name="T1" fmla="*/ 0 h 5"/>
                <a:gd name="T2" fmla="*/ 1 w 11"/>
                <a:gd name="T3" fmla="*/ 3 h 5"/>
                <a:gd name="T4" fmla="*/ 3 w 11"/>
                <a:gd name="T5" fmla="*/ 5 h 5"/>
                <a:gd name="T6" fmla="*/ 7 w 11"/>
                <a:gd name="T7" fmla="*/ 5 h 5"/>
                <a:gd name="T8" fmla="*/ 11 w 11"/>
                <a:gd name="T9" fmla="*/ 4 h 5"/>
                <a:gd name="T10" fmla="*/ 10 w 11"/>
                <a:gd name="T11" fmla="*/ 4 h 5"/>
                <a:gd name="T12" fmla="*/ 9 w 11"/>
                <a:gd name="T13" fmla="*/ 4 h 5"/>
                <a:gd name="T14" fmla="*/ 4 w 11"/>
                <a:gd name="T15" fmla="*/ 3 h 5"/>
                <a:gd name="T16" fmla="*/ 0 w 11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">
                  <a:moveTo>
                    <a:pt x="0" y="0"/>
                  </a:moveTo>
                  <a:lnTo>
                    <a:pt x="1" y="3"/>
                  </a:lnTo>
                  <a:lnTo>
                    <a:pt x="3" y="5"/>
                  </a:lnTo>
                  <a:lnTo>
                    <a:pt x="7" y="5"/>
                  </a:lnTo>
                  <a:lnTo>
                    <a:pt x="11" y="4"/>
                  </a:lnTo>
                  <a:lnTo>
                    <a:pt x="10" y="4"/>
                  </a:lnTo>
                  <a:lnTo>
                    <a:pt x="9" y="4"/>
                  </a:lnTo>
                  <a:lnTo>
                    <a:pt x="4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1" name="Freeform 457"/>
            <p:cNvSpPr/>
            <p:nvPr/>
          </p:nvSpPr>
          <p:spPr bwMode="auto">
            <a:xfrm>
              <a:off x="3476" y="2432"/>
              <a:ext cx="17" cy="13"/>
            </a:xfrm>
            <a:custGeom>
              <a:avLst/>
              <a:gdLst>
                <a:gd name="T0" fmla="*/ 2 w 17"/>
                <a:gd name="T1" fmla="*/ 0 h 13"/>
                <a:gd name="T2" fmla="*/ 10 w 17"/>
                <a:gd name="T3" fmla="*/ 0 h 13"/>
                <a:gd name="T4" fmla="*/ 17 w 17"/>
                <a:gd name="T5" fmla="*/ 2 h 13"/>
                <a:gd name="T6" fmla="*/ 17 w 17"/>
                <a:gd name="T7" fmla="*/ 5 h 13"/>
                <a:gd name="T8" fmla="*/ 17 w 17"/>
                <a:gd name="T9" fmla="*/ 8 h 13"/>
                <a:gd name="T10" fmla="*/ 14 w 17"/>
                <a:gd name="T11" fmla="*/ 10 h 13"/>
                <a:gd name="T12" fmla="*/ 11 w 17"/>
                <a:gd name="T13" fmla="*/ 13 h 13"/>
                <a:gd name="T14" fmla="*/ 7 w 17"/>
                <a:gd name="T15" fmla="*/ 12 h 13"/>
                <a:gd name="T16" fmla="*/ 2 w 17"/>
                <a:gd name="T17" fmla="*/ 10 h 13"/>
                <a:gd name="T18" fmla="*/ 1 w 17"/>
                <a:gd name="T19" fmla="*/ 10 h 13"/>
                <a:gd name="T20" fmla="*/ 0 w 17"/>
                <a:gd name="T21" fmla="*/ 10 h 13"/>
                <a:gd name="T22" fmla="*/ 1 w 17"/>
                <a:gd name="T23" fmla="*/ 5 h 13"/>
                <a:gd name="T24" fmla="*/ 2 w 17"/>
                <a:gd name="T2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13">
                  <a:moveTo>
                    <a:pt x="2" y="0"/>
                  </a:moveTo>
                  <a:lnTo>
                    <a:pt x="10" y="0"/>
                  </a:lnTo>
                  <a:lnTo>
                    <a:pt x="17" y="2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4" y="10"/>
                  </a:lnTo>
                  <a:lnTo>
                    <a:pt x="11" y="13"/>
                  </a:lnTo>
                  <a:lnTo>
                    <a:pt x="7" y="12"/>
                  </a:lnTo>
                  <a:lnTo>
                    <a:pt x="2" y="10"/>
                  </a:lnTo>
                  <a:lnTo>
                    <a:pt x="1" y="10"/>
                  </a:lnTo>
                  <a:lnTo>
                    <a:pt x="0" y="10"/>
                  </a:lnTo>
                  <a:lnTo>
                    <a:pt x="1" y="5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2" name="Freeform 458"/>
            <p:cNvSpPr/>
            <p:nvPr/>
          </p:nvSpPr>
          <p:spPr bwMode="auto">
            <a:xfrm>
              <a:off x="3274" y="2457"/>
              <a:ext cx="20" cy="13"/>
            </a:xfrm>
            <a:custGeom>
              <a:avLst/>
              <a:gdLst>
                <a:gd name="T0" fmla="*/ 5 w 20"/>
                <a:gd name="T1" fmla="*/ 0 h 13"/>
                <a:gd name="T2" fmla="*/ 12 w 20"/>
                <a:gd name="T3" fmla="*/ 1 h 13"/>
                <a:gd name="T4" fmla="*/ 20 w 20"/>
                <a:gd name="T5" fmla="*/ 3 h 13"/>
                <a:gd name="T6" fmla="*/ 20 w 20"/>
                <a:gd name="T7" fmla="*/ 4 h 13"/>
                <a:gd name="T8" fmla="*/ 20 w 20"/>
                <a:gd name="T9" fmla="*/ 4 h 13"/>
                <a:gd name="T10" fmla="*/ 20 w 20"/>
                <a:gd name="T11" fmla="*/ 7 h 13"/>
                <a:gd name="T12" fmla="*/ 19 w 20"/>
                <a:gd name="T13" fmla="*/ 8 h 13"/>
                <a:gd name="T14" fmla="*/ 13 w 20"/>
                <a:gd name="T15" fmla="*/ 11 h 13"/>
                <a:gd name="T16" fmla="*/ 9 w 20"/>
                <a:gd name="T17" fmla="*/ 13 h 13"/>
                <a:gd name="T18" fmla="*/ 5 w 20"/>
                <a:gd name="T19" fmla="*/ 11 h 13"/>
                <a:gd name="T20" fmla="*/ 0 w 20"/>
                <a:gd name="T21" fmla="*/ 7 h 13"/>
                <a:gd name="T22" fmla="*/ 2 w 20"/>
                <a:gd name="T23" fmla="*/ 5 h 13"/>
                <a:gd name="T24" fmla="*/ 3 w 20"/>
                <a:gd name="T25" fmla="*/ 4 h 13"/>
                <a:gd name="T26" fmla="*/ 3 w 20"/>
                <a:gd name="T27" fmla="*/ 3 h 13"/>
                <a:gd name="T28" fmla="*/ 5 w 20"/>
                <a:gd name="T2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13">
                  <a:moveTo>
                    <a:pt x="5" y="0"/>
                  </a:moveTo>
                  <a:lnTo>
                    <a:pt x="12" y="1"/>
                  </a:lnTo>
                  <a:lnTo>
                    <a:pt x="20" y="3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7"/>
                  </a:lnTo>
                  <a:lnTo>
                    <a:pt x="19" y="8"/>
                  </a:lnTo>
                  <a:lnTo>
                    <a:pt x="13" y="11"/>
                  </a:lnTo>
                  <a:lnTo>
                    <a:pt x="9" y="13"/>
                  </a:lnTo>
                  <a:lnTo>
                    <a:pt x="5" y="11"/>
                  </a:lnTo>
                  <a:lnTo>
                    <a:pt x="0" y="7"/>
                  </a:lnTo>
                  <a:lnTo>
                    <a:pt x="2" y="5"/>
                  </a:lnTo>
                  <a:lnTo>
                    <a:pt x="3" y="4"/>
                  </a:lnTo>
                  <a:lnTo>
                    <a:pt x="3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3" name="Freeform 459"/>
            <p:cNvSpPr/>
            <p:nvPr/>
          </p:nvSpPr>
          <p:spPr bwMode="auto">
            <a:xfrm>
              <a:off x="3713" y="2477"/>
              <a:ext cx="82" cy="33"/>
            </a:xfrm>
            <a:custGeom>
              <a:avLst/>
              <a:gdLst>
                <a:gd name="T0" fmla="*/ 4 w 82"/>
                <a:gd name="T1" fmla="*/ 0 h 33"/>
                <a:gd name="T2" fmla="*/ 11 w 82"/>
                <a:gd name="T3" fmla="*/ 1 h 33"/>
                <a:gd name="T4" fmla="*/ 15 w 82"/>
                <a:gd name="T5" fmla="*/ 3 h 33"/>
                <a:gd name="T6" fmla="*/ 18 w 82"/>
                <a:gd name="T7" fmla="*/ 7 h 33"/>
                <a:gd name="T8" fmla="*/ 21 w 82"/>
                <a:gd name="T9" fmla="*/ 11 h 33"/>
                <a:gd name="T10" fmla="*/ 28 w 82"/>
                <a:gd name="T11" fmla="*/ 5 h 33"/>
                <a:gd name="T12" fmla="*/ 35 w 82"/>
                <a:gd name="T13" fmla="*/ 1 h 33"/>
                <a:gd name="T14" fmla="*/ 47 w 82"/>
                <a:gd name="T15" fmla="*/ 4 h 33"/>
                <a:gd name="T16" fmla="*/ 58 w 82"/>
                <a:gd name="T17" fmla="*/ 4 h 33"/>
                <a:gd name="T18" fmla="*/ 64 w 82"/>
                <a:gd name="T19" fmla="*/ 4 h 33"/>
                <a:gd name="T20" fmla="*/ 70 w 82"/>
                <a:gd name="T21" fmla="*/ 5 h 33"/>
                <a:gd name="T22" fmla="*/ 74 w 82"/>
                <a:gd name="T23" fmla="*/ 7 h 33"/>
                <a:gd name="T24" fmla="*/ 80 w 82"/>
                <a:gd name="T25" fmla="*/ 10 h 33"/>
                <a:gd name="T26" fmla="*/ 81 w 82"/>
                <a:gd name="T27" fmla="*/ 10 h 33"/>
                <a:gd name="T28" fmla="*/ 82 w 82"/>
                <a:gd name="T29" fmla="*/ 10 h 33"/>
                <a:gd name="T30" fmla="*/ 81 w 82"/>
                <a:gd name="T31" fmla="*/ 13 h 33"/>
                <a:gd name="T32" fmla="*/ 80 w 82"/>
                <a:gd name="T33" fmla="*/ 15 h 33"/>
                <a:gd name="T34" fmla="*/ 74 w 82"/>
                <a:gd name="T35" fmla="*/ 21 h 33"/>
                <a:gd name="T36" fmla="*/ 65 w 82"/>
                <a:gd name="T37" fmla="*/ 25 h 33"/>
                <a:gd name="T38" fmla="*/ 54 w 82"/>
                <a:gd name="T39" fmla="*/ 30 h 33"/>
                <a:gd name="T40" fmla="*/ 41 w 82"/>
                <a:gd name="T41" fmla="*/ 33 h 33"/>
                <a:gd name="T42" fmla="*/ 30 w 82"/>
                <a:gd name="T43" fmla="*/ 33 h 33"/>
                <a:gd name="T44" fmla="*/ 18 w 82"/>
                <a:gd name="T45" fmla="*/ 33 h 33"/>
                <a:gd name="T46" fmla="*/ 15 w 82"/>
                <a:gd name="T47" fmla="*/ 30 h 33"/>
                <a:gd name="T48" fmla="*/ 12 w 82"/>
                <a:gd name="T49" fmla="*/ 28 h 33"/>
                <a:gd name="T50" fmla="*/ 10 w 82"/>
                <a:gd name="T51" fmla="*/ 25 h 33"/>
                <a:gd name="T52" fmla="*/ 10 w 82"/>
                <a:gd name="T53" fmla="*/ 21 h 33"/>
                <a:gd name="T54" fmla="*/ 7 w 82"/>
                <a:gd name="T55" fmla="*/ 20 h 33"/>
                <a:gd name="T56" fmla="*/ 5 w 82"/>
                <a:gd name="T57" fmla="*/ 20 h 33"/>
                <a:gd name="T58" fmla="*/ 5 w 82"/>
                <a:gd name="T59" fmla="*/ 18 h 33"/>
                <a:gd name="T60" fmla="*/ 4 w 82"/>
                <a:gd name="T61" fmla="*/ 15 h 33"/>
                <a:gd name="T62" fmla="*/ 7 w 82"/>
                <a:gd name="T63" fmla="*/ 15 h 33"/>
                <a:gd name="T64" fmla="*/ 8 w 82"/>
                <a:gd name="T65" fmla="*/ 15 h 33"/>
                <a:gd name="T66" fmla="*/ 4 w 82"/>
                <a:gd name="T67" fmla="*/ 13 h 33"/>
                <a:gd name="T68" fmla="*/ 0 w 82"/>
                <a:gd name="T69" fmla="*/ 10 h 33"/>
                <a:gd name="T70" fmla="*/ 0 w 82"/>
                <a:gd name="T71" fmla="*/ 8 h 33"/>
                <a:gd name="T72" fmla="*/ 0 w 82"/>
                <a:gd name="T73" fmla="*/ 8 h 33"/>
                <a:gd name="T74" fmla="*/ 4 w 82"/>
                <a:gd name="T75" fmla="*/ 7 h 33"/>
                <a:gd name="T76" fmla="*/ 7 w 82"/>
                <a:gd name="T77" fmla="*/ 5 h 33"/>
                <a:gd name="T78" fmla="*/ 5 w 82"/>
                <a:gd name="T79" fmla="*/ 3 h 33"/>
                <a:gd name="T80" fmla="*/ 4 w 82"/>
                <a:gd name="T8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2" h="33">
                  <a:moveTo>
                    <a:pt x="4" y="0"/>
                  </a:moveTo>
                  <a:lnTo>
                    <a:pt x="11" y="1"/>
                  </a:lnTo>
                  <a:lnTo>
                    <a:pt x="15" y="3"/>
                  </a:lnTo>
                  <a:lnTo>
                    <a:pt x="18" y="7"/>
                  </a:lnTo>
                  <a:lnTo>
                    <a:pt x="21" y="11"/>
                  </a:lnTo>
                  <a:lnTo>
                    <a:pt x="28" y="5"/>
                  </a:lnTo>
                  <a:lnTo>
                    <a:pt x="35" y="1"/>
                  </a:lnTo>
                  <a:lnTo>
                    <a:pt x="47" y="4"/>
                  </a:lnTo>
                  <a:lnTo>
                    <a:pt x="58" y="4"/>
                  </a:lnTo>
                  <a:lnTo>
                    <a:pt x="64" y="4"/>
                  </a:lnTo>
                  <a:lnTo>
                    <a:pt x="70" y="5"/>
                  </a:lnTo>
                  <a:lnTo>
                    <a:pt x="74" y="7"/>
                  </a:lnTo>
                  <a:lnTo>
                    <a:pt x="80" y="10"/>
                  </a:lnTo>
                  <a:lnTo>
                    <a:pt x="81" y="10"/>
                  </a:lnTo>
                  <a:lnTo>
                    <a:pt x="82" y="10"/>
                  </a:lnTo>
                  <a:lnTo>
                    <a:pt x="81" y="13"/>
                  </a:lnTo>
                  <a:lnTo>
                    <a:pt x="80" y="15"/>
                  </a:lnTo>
                  <a:lnTo>
                    <a:pt x="74" y="21"/>
                  </a:lnTo>
                  <a:lnTo>
                    <a:pt x="65" y="25"/>
                  </a:lnTo>
                  <a:lnTo>
                    <a:pt x="54" y="30"/>
                  </a:lnTo>
                  <a:lnTo>
                    <a:pt x="41" y="33"/>
                  </a:lnTo>
                  <a:lnTo>
                    <a:pt x="30" y="33"/>
                  </a:lnTo>
                  <a:lnTo>
                    <a:pt x="18" y="33"/>
                  </a:lnTo>
                  <a:lnTo>
                    <a:pt x="15" y="30"/>
                  </a:lnTo>
                  <a:lnTo>
                    <a:pt x="12" y="28"/>
                  </a:lnTo>
                  <a:lnTo>
                    <a:pt x="10" y="25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18"/>
                  </a:lnTo>
                  <a:lnTo>
                    <a:pt x="4" y="15"/>
                  </a:lnTo>
                  <a:lnTo>
                    <a:pt x="7" y="15"/>
                  </a:lnTo>
                  <a:lnTo>
                    <a:pt x="8" y="15"/>
                  </a:lnTo>
                  <a:lnTo>
                    <a:pt x="4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7"/>
                  </a:lnTo>
                  <a:lnTo>
                    <a:pt x="7" y="5"/>
                  </a:lnTo>
                  <a:lnTo>
                    <a:pt x="5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4" name="Freeform 460"/>
            <p:cNvSpPr/>
            <p:nvPr/>
          </p:nvSpPr>
          <p:spPr bwMode="auto">
            <a:xfrm>
              <a:off x="3244" y="2485"/>
              <a:ext cx="26" cy="17"/>
            </a:xfrm>
            <a:custGeom>
              <a:avLst/>
              <a:gdLst>
                <a:gd name="T0" fmla="*/ 17 w 26"/>
                <a:gd name="T1" fmla="*/ 0 h 17"/>
                <a:gd name="T2" fmla="*/ 22 w 26"/>
                <a:gd name="T3" fmla="*/ 3 h 17"/>
                <a:gd name="T4" fmla="*/ 26 w 26"/>
                <a:gd name="T5" fmla="*/ 9 h 17"/>
                <a:gd name="T6" fmla="*/ 25 w 26"/>
                <a:gd name="T7" fmla="*/ 12 h 17"/>
                <a:gd name="T8" fmla="*/ 25 w 26"/>
                <a:gd name="T9" fmla="*/ 15 h 17"/>
                <a:gd name="T10" fmla="*/ 13 w 26"/>
                <a:gd name="T11" fmla="*/ 16 h 17"/>
                <a:gd name="T12" fmla="*/ 3 w 26"/>
                <a:gd name="T13" fmla="*/ 17 h 17"/>
                <a:gd name="T14" fmla="*/ 2 w 26"/>
                <a:gd name="T15" fmla="*/ 16 h 17"/>
                <a:gd name="T16" fmla="*/ 0 w 26"/>
                <a:gd name="T17" fmla="*/ 15 h 17"/>
                <a:gd name="T18" fmla="*/ 0 w 26"/>
                <a:gd name="T19" fmla="*/ 13 h 17"/>
                <a:gd name="T20" fmla="*/ 0 w 26"/>
                <a:gd name="T21" fmla="*/ 10 h 17"/>
                <a:gd name="T22" fmla="*/ 9 w 26"/>
                <a:gd name="T23" fmla="*/ 6 h 17"/>
                <a:gd name="T24" fmla="*/ 17 w 26"/>
                <a:gd name="T2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17">
                  <a:moveTo>
                    <a:pt x="17" y="0"/>
                  </a:moveTo>
                  <a:lnTo>
                    <a:pt x="22" y="3"/>
                  </a:lnTo>
                  <a:lnTo>
                    <a:pt x="26" y="9"/>
                  </a:lnTo>
                  <a:lnTo>
                    <a:pt x="25" y="12"/>
                  </a:lnTo>
                  <a:lnTo>
                    <a:pt x="25" y="15"/>
                  </a:lnTo>
                  <a:lnTo>
                    <a:pt x="13" y="16"/>
                  </a:lnTo>
                  <a:lnTo>
                    <a:pt x="3" y="17"/>
                  </a:lnTo>
                  <a:lnTo>
                    <a:pt x="2" y="16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9" y="6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5" name="Freeform 461"/>
            <p:cNvSpPr/>
            <p:nvPr/>
          </p:nvSpPr>
          <p:spPr bwMode="auto">
            <a:xfrm>
              <a:off x="3167" y="2487"/>
              <a:ext cx="52" cy="23"/>
            </a:xfrm>
            <a:custGeom>
              <a:avLst/>
              <a:gdLst>
                <a:gd name="T0" fmla="*/ 17 w 52"/>
                <a:gd name="T1" fmla="*/ 0 h 23"/>
                <a:gd name="T2" fmla="*/ 26 w 52"/>
                <a:gd name="T3" fmla="*/ 1 h 23"/>
                <a:gd name="T4" fmla="*/ 35 w 52"/>
                <a:gd name="T5" fmla="*/ 4 h 23"/>
                <a:gd name="T6" fmla="*/ 43 w 52"/>
                <a:gd name="T7" fmla="*/ 13 h 23"/>
                <a:gd name="T8" fmla="*/ 52 w 52"/>
                <a:gd name="T9" fmla="*/ 18 h 23"/>
                <a:gd name="T10" fmla="*/ 50 w 52"/>
                <a:gd name="T11" fmla="*/ 20 h 23"/>
                <a:gd name="T12" fmla="*/ 50 w 52"/>
                <a:gd name="T13" fmla="*/ 21 h 23"/>
                <a:gd name="T14" fmla="*/ 49 w 52"/>
                <a:gd name="T15" fmla="*/ 21 h 23"/>
                <a:gd name="T16" fmla="*/ 47 w 52"/>
                <a:gd name="T17" fmla="*/ 21 h 23"/>
                <a:gd name="T18" fmla="*/ 35 w 52"/>
                <a:gd name="T19" fmla="*/ 18 h 23"/>
                <a:gd name="T20" fmla="*/ 19 w 52"/>
                <a:gd name="T21" fmla="*/ 15 h 23"/>
                <a:gd name="T22" fmla="*/ 15 w 52"/>
                <a:gd name="T23" fmla="*/ 18 h 23"/>
                <a:gd name="T24" fmla="*/ 12 w 52"/>
                <a:gd name="T25" fmla="*/ 20 h 23"/>
                <a:gd name="T26" fmla="*/ 7 w 52"/>
                <a:gd name="T27" fmla="*/ 23 h 23"/>
                <a:gd name="T28" fmla="*/ 0 w 52"/>
                <a:gd name="T29" fmla="*/ 23 h 23"/>
                <a:gd name="T30" fmla="*/ 7 w 52"/>
                <a:gd name="T31" fmla="*/ 11 h 23"/>
                <a:gd name="T32" fmla="*/ 17 w 52"/>
                <a:gd name="T3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23">
                  <a:moveTo>
                    <a:pt x="17" y="0"/>
                  </a:moveTo>
                  <a:lnTo>
                    <a:pt x="26" y="1"/>
                  </a:lnTo>
                  <a:lnTo>
                    <a:pt x="35" y="4"/>
                  </a:lnTo>
                  <a:lnTo>
                    <a:pt x="43" y="13"/>
                  </a:lnTo>
                  <a:lnTo>
                    <a:pt x="52" y="18"/>
                  </a:lnTo>
                  <a:lnTo>
                    <a:pt x="50" y="20"/>
                  </a:lnTo>
                  <a:lnTo>
                    <a:pt x="50" y="21"/>
                  </a:lnTo>
                  <a:lnTo>
                    <a:pt x="49" y="21"/>
                  </a:lnTo>
                  <a:lnTo>
                    <a:pt x="47" y="21"/>
                  </a:lnTo>
                  <a:lnTo>
                    <a:pt x="35" y="18"/>
                  </a:lnTo>
                  <a:lnTo>
                    <a:pt x="19" y="15"/>
                  </a:lnTo>
                  <a:lnTo>
                    <a:pt x="15" y="18"/>
                  </a:lnTo>
                  <a:lnTo>
                    <a:pt x="12" y="20"/>
                  </a:lnTo>
                  <a:lnTo>
                    <a:pt x="7" y="23"/>
                  </a:lnTo>
                  <a:lnTo>
                    <a:pt x="0" y="23"/>
                  </a:lnTo>
                  <a:lnTo>
                    <a:pt x="7" y="11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6" name="Freeform 462"/>
            <p:cNvSpPr/>
            <p:nvPr/>
          </p:nvSpPr>
          <p:spPr bwMode="auto">
            <a:xfrm>
              <a:off x="3864" y="2567"/>
              <a:ext cx="14" cy="10"/>
            </a:xfrm>
            <a:custGeom>
              <a:avLst/>
              <a:gdLst>
                <a:gd name="T0" fmla="*/ 0 w 14"/>
                <a:gd name="T1" fmla="*/ 0 h 10"/>
                <a:gd name="T2" fmla="*/ 7 w 14"/>
                <a:gd name="T3" fmla="*/ 1 h 10"/>
                <a:gd name="T4" fmla="*/ 13 w 14"/>
                <a:gd name="T5" fmla="*/ 3 h 10"/>
                <a:gd name="T6" fmla="*/ 14 w 14"/>
                <a:gd name="T7" fmla="*/ 5 h 10"/>
                <a:gd name="T8" fmla="*/ 14 w 14"/>
                <a:gd name="T9" fmla="*/ 7 h 10"/>
                <a:gd name="T10" fmla="*/ 14 w 14"/>
                <a:gd name="T11" fmla="*/ 8 h 10"/>
                <a:gd name="T12" fmla="*/ 14 w 14"/>
                <a:gd name="T13" fmla="*/ 10 h 10"/>
                <a:gd name="T14" fmla="*/ 14 w 14"/>
                <a:gd name="T15" fmla="*/ 10 h 10"/>
                <a:gd name="T16" fmla="*/ 13 w 14"/>
                <a:gd name="T17" fmla="*/ 10 h 10"/>
                <a:gd name="T18" fmla="*/ 4 w 14"/>
                <a:gd name="T19" fmla="*/ 5 h 10"/>
                <a:gd name="T20" fmla="*/ 0 w 14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0">
                  <a:moveTo>
                    <a:pt x="0" y="0"/>
                  </a:moveTo>
                  <a:lnTo>
                    <a:pt x="7" y="1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0"/>
                  </a:lnTo>
                  <a:lnTo>
                    <a:pt x="4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7" name="Freeform 463"/>
            <p:cNvSpPr/>
            <p:nvPr/>
          </p:nvSpPr>
          <p:spPr bwMode="auto">
            <a:xfrm>
              <a:off x="2655" y="2577"/>
              <a:ext cx="17" cy="18"/>
            </a:xfrm>
            <a:custGeom>
              <a:avLst/>
              <a:gdLst>
                <a:gd name="T0" fmla="*/ 4 w 17"/>
                <a:gd name="T1" fmla="*/ 0 h 18"/>
                <a:gd name="T2" fmla="*/ 5 w 17"/>
                <a:gd name="T3" fmla="*/ 1 h 18"/>
                <a:gd name="T4" fmla="*/ 5 w 17"/>
                <a:gd name="T5" fmla="*/ 4 h 18"/>
                <a:gd name="T6" fmla="*/ 11 w 17"/>
                <a:gd name="T7" fmla="*/ 3 h 18"/>
                <a:gd name="T8" fmla="*/ 17 w 17"/>
                <a:gd name="T9" fmla="*/ 3 h 18"/>
                <a:gd name="T10" fmla="*/ 17 w 17"/>
                <a:gd name="T11" fmla="*/ 5 h 18"/>
                <a:gd name="T12" fmla="*/ 17 w 17"/>
                <a:gd name="T13" fmla="*/ 8 h 18"/>
                <a:gd name="T14" fmla="*/ 15 w 17"/>
                <a:gd name="T15" fmla="*/ 10 h 18"/>
                <a:gd name="T16" fmla="*/ 14 w 17"/>
                <a:gd name="T17" fmla="*/ 13 h 18"/>
                <a:gd name="T18" fmla="*/ 10 w 17"/>
                <a:gd name="T19" fmla="*/ 14 h 18"/>
                <a:gd name="T20" fmla="*/ 5 w 17"/>
                <a:gd name="T21" fmla="*/ 18 h 18"/>
                <a:gd name="T22" fmla="*/ 4 w 17"/>
                <a:gd name="T23" fmla="*/ 17 h 18"/>
                <a:gd name="T24" fmla="*/ 3 w 17"/>
                <a:gd name="T25" fmla="*/ 17 h 18"/>
                <a:gd name="T26" fmla="*/ 1 w 17"/>
                <a:gd name="T27" fmla="*/ 10 h 18"/>
                <a:gd name="T28" fmla="*/ 0 w 17"/>
                <a:gd name="T29" fmla="*/ 4 h 18"/>
                <a:gd name="T30" fmla="*/ 3 w 17"/>
                <a:gd name="T31" fmla="*/ 1 h 18"/>
                <a:gd name="T32" fmla="*/ 4 w 17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18">
                  <a:moveTo>
                    <a:pt x="4" y="0"/>
                  </a:moveTo>
                  <a:lnTo>
                    <a:pt x="5" y="1"/>
                  </a:lnTo>
                  <a:lnTo>
                    <a:pt x="5" y="4"/>
                  </a:lnTo>
                  <a:lnTo>
                    <a:pt x="11" y="3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5" y="10"/>
                  </a:lnTo>
                  <a:lnTo>
                    <a:pt x="14" y="13"/>
                  </a:lnTo>
                  <a:lnTo>
                    <a:pt x="10" y="14"/>
                  </a:lnTo>
                  <a:lnTo>
                    <a:pt x="5" y="18"/>
                  </a:lnTo>
                  <a:lnTo>
                    <a:pt x="4" y="17"/>
                  </a:lnTo>
                  <a:lnTo>
                    <a:pt x="3" y="17"/>
                  </a:lnTo>
                  <a:lnTo>
                    <a:pt x="1" y="10"/>
                  </a:lnTo>
                  <a:lnTo>
                    <a:pt x="0" y="4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8" name="Freeform 464"/>
            <p:cNvSpPr/>
            <p:nvPr/>
          </p:nvSpPr>
          <p:spPr bwMode="auto">
            <a:xfrm>
              <a:off x="3845" y="2580"/>
              <a:ext cx="70" cy="91"/>
            </a:xfrm>
            <a:custGeom>
              <a:avLst/>
              <a:gdLst>
                <a:gd name="T0" fmla="*/ 70 w 70"/>
                <a:gd name="T1" fmla="*/ 55 h 91"/>
                <a:gd name="T2" fmla="*/ 70 w 70"/>
                <a:gd name="T3" fmla="*/ 60 h 91"/>
                <a:gd name="T4" fmla="*/ 70 w 70"/>
                <a:gd name="T5" fmla="*/ 65 h 91"/>
                <a:gd name="T6" fmla="*/ 66 w 70"/>
                <a:gd name="T7" fmla="*/ 65 h 91"/>
                <a:gd name="T8" fmla="*/ 62 w 70"/>
                <a:gd name="T9" fmla="*/ 67 h 91"/>
                <a:gd name="T10" fmla="*/ 63 w 70"/>
                <a:gd name="T11" fmla="*/ 68 h 91"/>
                <a:gd name="T12" fmla="*/ 65 w 70"/>
                <a:gd name="T13" fmla="*/ 71 h 91"/>
                <a:gd name="T14" fmla="*/ 68 w 70"/>
                <a:gd name="T15" fmla="*/ 72 h 91"/>
                <a:gd name="T16" fmla="*/ 69 w 70"/>
                <a:gd name="T17" fmla="*/ 75 h 91"/>
                <a:gd name="T18" fmla="*/ 69 w 70"/>
                <a:gd name="T19" fmla="*/ 77 h 91"/>
                <a:gd name="T20" fmla="*/ 69 w 70"/>
                <a:gd name="T21" fmla="*/ 77 h 91"/>
                <a:gd name="T22" fmla="*/ 49 w 70"/>
                <a:gd name="T23" fmla="*/ 78 h 91"/>
                <a:gd name="T24" fmla="*/ 32 w 70"/>
                <a:gd name="T25" fmla="*/ 81 h 91"/>
                <a:gd name="T26" fmla="*/ 15 w 70"/>
                <a:gd name="T27" fmla="*/ 87 h 91"/>
                <a:gd name="T28" fmla="*/ 0 w 70"/>
                <a:gd name="T29" fmla="*/ 91 h 91"/>
                <a:gd name="T30" fmla="*/ 0 w 70"/>
                <a:gd name="T31" fmla="*/ 91 h 91"/>
                <a:gd name="T32" fmla="*/ 0 w 70"/>
                <a:gd name="T33" fmla="*/ 89 h 91"/>
                <a:gd name="T34" fmla="*/ 0 w 70"/>
                <a:gd name="T35" fmla="*/ 88 h 91"/>
                <a:gd name="T36" fmla="*/ 2 w 70"/>
                <a:gd name="T37" fmla="*/ 85 h 91"/>
                <a:gd name="T38" fmla="*/ 12 w 70"/>
                <a:gd name="T39" fmla="*/ 80 h 91"/>
                <a:gd name="T40" fmla="*/ 25 w 70"/>
                <a:gd name="T41" fmla="*/ 72 h 91"/>
                <a:gd name="T42" fmla="*/ 16 w 70"/>
                <a:gd name="T43" fmla="*/ 71 h 91"/>
                <a:gd name="T44" fmla="*/ 9 w 70"/>
                <a:gd name="T45" fmla="*/ 67 h 91"/>
                <a:gd name="T46" fmla="*/ 12 w 70"/>
                <a:gd name="T47" fmla="*/ 58 h 91"/>
                <a:gd name="T48" fmla="*/ 13 w 70"/>
                <a:gd name="T49" fmla="*/ 51 h 91"/>
                <a:gd name="T50" fmla="*/ 22 w 70"/>
                <a:gd name="T51" fmla="*/ 51 h 91"/>
                <a:gd name="T52" fmla="*/ 30 w 70"/>
                <a:gd name="T53" fmla="*/ 51 h 91"/>
                <a:gd name="T54" fmla="*/ 26 w 70"/>
                <a:gd name="T55" fmla="*/ 37 h 91"/>
                <a:gd name="T56" fmla="*/ 19 w 70"/>
                <a:gd name="T57" fmla="*/ 25 h 91"/>
                <a:gd name="T58" fmla="*/ 10 w 70"/>
                <a:gd name="T59" fmla="*/ 12 h 91"/>
                <a:gd name="T60" fmla="*/ 5 w 70"/>
                <a:gd name="T61" fmla="*/ 1 h 91"/>
                <a:gd name="T62" fmla="*/ 5 w 70"/>
                <a:gd name="T63" fmla="*/ 0 h 91"/>
                <a:gd name="T64" fmla="*/ 5 w 70"/>
                <a:gd name="T65" fmla="*/ 0 h 91"/>
                <a:gd name="T66" fmla="*/ 9 w 70"/>
                <a:gd name="T67" fmla="*/ 0 h 91"/>
                <a:gd name="T68" fmla="*/ 15 w 70"/>
                <a:gd name="T69" fmla="*/ 0 h 91"/>
                <a:gd name="T70" fmla="*/ 15 w 70"/>
                <a:gd name="T71" fmla="*/ 4 h 91"/>
                <a:gd name="T72" fmla="*/ 15 w 70"/>
                <a:gd name="T73" fmla="*/ 8 h 91"/>
                <a:gd name="T74" fmla="*/ 16 w 70"/>
                <a:gd name="T75" fmla="*/ 8 h 91"/>
                <a:gd name="T76" fmla="*/ 19 w 70"/>
                <a:gd name="T77" fmla="*/ 8 h 91"/>
                <a:gd name="T78" fmla="*/ 23 w 70"/>
                <a:gd name="T79" fmla="*/ 5 h 91"/>
                <a:gd name="T80" fmla="*/ 26 w 70"/>
                <a:gd name="T81" fmla="*/ 2 h 91"/>
                <a:gd name="T82" fmla="*/ 32 w 70"/>
                <a:gd name="T83" fmla="*/ 1 h 91"/>
                <a:gd name="T84" fmla="*/ 38 w 70"/>
                <a:gd name="T85" fmla="*/ 1 h 91"/>
                <a:gd name="T86" fmla="*/ 39 w 70"/>
                <a:gd name="T87" fmla="*/ 8 h 91"/>
                <a:gd name="T88" fmla="*/ 40 w 70"/>
                <a:gd name="T89" fmla="*/ 15 h 91"/>
                <a:gd name="T90" fmla="*/ 42 w 70"/>
                <a:gd name="T91" fmla="*/ 24 h 91"/>
                <a:gd name="T92" fmla="*/ 46 w 70"/>
                <a:gd name="T93" fmla="*/ 31 h 91"/>
                <a:gd name="T94" fmla="*/ 49 w 70"/>
                <a:gd name="T95" fmla="*/ 38 h 91"/>
                <a:gd name="T96" fmla="*/ 53 w 70"/>
                <a:gd name="T97" fmla="*/ 45 h 91"/>
                <a:gd name="T98" fmla="*/ 58 w 70"/>
                <a:gd name="T99" fmla="*/ 51 h 91"/>
                <a:gd name="T100" fmla="*/ 62 w 70"/>
                <a:gd name="T101" fmla="*/ 55 h 91"/>
                <a:gd name="T102" fmla="*/ 66 w 70"/>
                <a:gd name="T103" fmla="*/ 55 h 91"/>
                <a:gd name="T104" fmla="*/ 70 w 70"/>
                <a:gd name="T105" fmla="*/ 5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0" h="91">
                  <a:moveTo>
                    <a:pt x="70" y="55"/>
                  </a:moveTo>
                  <a:lnTo>
                    <a:pt x="70" y="60"/>
                  </a:lnTo>
                  <a:lnTo>
                    <a:pt x="70" y="65"/>
                  </a:lnTo>
                  <a:lnTo>
                    <a:pt x="66" y="65"/>
                  </a:lnTo>
                  <a:lnTo>
                    <a:pt x="62" y="67"/>
                  </a:lnTo>
                  <a:lnTo>
                    <a:pt x="63" y="68"/>
                  </a:lnTo>
                  <a:lnTo>
                    <a:pt x="65" y="71"/>
                  </a:lnTo>
                  <a:lnTo>
                    <a:pt x="68" y="72"/>
                  </a:lnTo>
                  <a:lnTo>
                    <a:pt x="69" y="75"/>
                  </a:lnTo>
                  <a:lnTo>
                    <a:pt x="69" y="77"/>
                  </a:lnTo>
                  <a:lnTo>
                    <a:pt x="69" y="77"/>
                  </a:lnTo>
                  <a:lnTo>
                    <a:pt x="49" y="78"/>
                  </a:lnTo>
                  <a:lnTo>
                    <a:pt x="32" y="81"/>
                  </a:lnTo>
                  <a:lnTo>
                    <a:pt x="15" y="87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0" y="89"/>
                  </a:lnTo>
                  <a:lnTo>
                    <a:pt x="0" y="88"/>
                  </a:lnTo>
                  <a:lnTo>
                    <a:pt x="2" y="85"/>
                  </a:lnTo>
                  <a:lnTo>
                    <a:pt x="12" y="80"/>
                  </a:lnTo>
                  <a:lnTo>
                    <a:pt x="25" y="72"/>
                  </a:lnTo>
                  <a:lnTo>
                    <a:pt x="16" y="71"/>
                  </a:lnTo>
                  <a:lnTo>
                    <a:pt x="9" y="67"/>
                  </a:lnTo>
                  <a:lnTo>
                    <a:pt x="12" y="58"/>
                  </a:lnTo>
                  <a:lnTo>
                    <a:pt x="13" y="51"/>
                  </a:lnTo>
                  <a:lnTo>
                    <a:pt x="22" y="51"/>
                  </a:lnTo>
                  <a:lnTo>
                    <a:pt x="30" y="51"/>
                  </a:lnTo>
                  <a:lnTo>
                    <a:pt x="26" y="37"/>
                  </a:lnTo>
                  <a:lnTo>
                    <a:pt x="19" y="25"/>
                  </a:lnTo>
                  <a:lnTo>
                    <a:pt x="10" y="12"/>
                  </a:lnTo>
                  <a:lnTo>
                    <a:pt x="5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15" y="0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6" y="8"/>
                  </a:lnTo>
                  <a:lnTo>
                    <a:pt x="19" y="8"/>
                  </a:lnTo>
                  <a:lnTo>
                    <a:pt x="23" y="5"/>
                  </a:lnTo>
                  <a:lnTo>
                    <a:pt x="26" y="2"/>
                  </a:lnTo>
                  <a:lnTo>
                    <a:pt x="32" y="1"/>
                  </a:lnTo>
                  <a:lnTo>
                    <a:pt x="38" y="1"/>
                  </a:lnTo>
                  <a:lnTo>
                    <a:pt x="39" y="8"/>
                  </a:lnTo>
                  <a:lnTo>
                    <a:pt x="40" y="15"/>
                  </a:lnTo>
                  <a:lnTo>
                    <a:pt x="42" y="24"/>
                  </a:lnTo>
                  <a:lnTo>
                    <a:pt x="46" y="31"/>
                  </a:lnTo>
                  <a:lnTo>
                    <a:pt x="49" y="38"/>
                  </a:lnTo>
                  <a:lnTo>
                    <a:pt x="53" y="45"/>
                  </a:lnTo>
                  <a:lnTo>
                    <a:pt x="58" y="51"/>
                  </a:lnTo>
                  <a:lnTo>
                    <a:pt x="62" y="55"/>
                  </a:lnTo>
                  <a:lnTo>
                    <a:pt x="66" y="55"/>
                  </a:lnTo>
                  <a:lnTo>
                    <a:pt x="70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9" name="Freeform 465"/>
            <p:cNvSpPr/>
            <p:nvPr/>
          </p:nvSpPr>
          <p:spPr bwMode="auto">
            <a:xfrm>
              <a:off x="2359" y="2610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0 h 4"/>
                <a:gd name="T4" fmla="*/ 9 w 9"/>
                <a:gd name="T5" fmla="*/ 0 h 4"/>
                <a:gd name="T6" fmla="*/ 7 w 9"/>
                <a:gd name="T7" fmla="*/ 1 h 4"/>
                <a:gd name="T8" fmla="*/ 7 w 9"/>
                <a:gd name="T9" fmla="*/ 2 h 4"/>
                <a:gd name="T10" fmla="*/ 6 w 9"/>
                <a:gd name="T11" fmla="*/ 2 h 4"/>
                <a:gd name="T12" fmla="*/ 4 w 9"/>
                <a:gd name="T13" fmla="*/ 2 h 4"/>
                <a:gd name="T14" fmla="*/ 2 w 9"/>
                <a:gd name="T15" fmla="*/ 4 h 4"/>
                <a:gd name="T16" fmla="*/ 0 w 9"/>
                <a:gd name="T17" fmla="*/ 4 h 4"/>
                <a:gd name="T18" fmla="*/ 0 w 9"/>
                <a:gd name="T19" fmla="*/ 2 h 4"/>
                <a:gd name="T20" fmla="*/ 0 w 9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4" y="0"/>
                  </a:lnTo>
                  <a:lnTo>
                    <a:pt x="9" y="0"/>
                  </a:lnTo>
                  <a:lnTo>
                    <a:pt x="7" y="1"/>
                  </a:lnTo>
                  <a:lnTo>
                    <a:pt x="7" y="2"/>
                  </a:lnTo>
                  <a:lnTo>
                    <a:pt x="6" y="2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0" name="Freeform 466"/>
            <p:cNvSpPr/>
            <p:nvPr/>
          </p:nvSpPr>
          <p:spPr bwMode="auto">
            <a:xfrm>
              <a:off x="3798" y="2611"/>
              <a:ext cx="49" cy="40"/>
            </a:xfrm>
            <a:custGeom>
              <a:avLst/>
              <a:gdLst>
                <a:gd name="T0" fmla="*/ 23 w 49"/>
                <a:gd name="T1" fmla="*/ 0 h 40"/>
                <a:gd name="T2" fmla="*/ 36 w 49"/>
                <a:gd name="T3" fmla="*/ 1 h 40"/>
                <a:gd name="T4" fmla="*/ 49 w 49"/>
                <a:gd name="T5" fmla="*/ 1 h 40"/>
                <a:gd name="T6" fmla="*/ 49 w 49"/>
                <a:gd name="T7" fmla="*/ 3 h 40"/>
                <a:gd name="T8" fmla="*/ 49 w 49"/>
                <a:gd name="T9" fmla="*/ 3 h 40"/>
                <a:gd name="T10" fmla="*/ 45 w 49"/>
                <a:gd name="T11" fmla="*/ 14 h 40"/>
                <a:gd name="T12" fmla="*/ 42 w 49"/>
                <a:gd name="T13" fmla="*/ 27 h 40"/>
                <a:gd name="T14" fmla="*/ 35 w 49"/>
                <a:gd name="T15" fmla="*/ 31 h 40"/>
                <a:gd name="T16" fmla="*/ 25 w 49"/>
                <a:gd name="T17" fmla="*/ 36 h 40"/>
                <a:gd name="T18" fmla="*/ 20 w 49"/>
                <a:gd name="T19" fmla="*/ 39 h 40"/>
                <a:gd name="T20" fmla="*/ 15 w 49"/>
                <a:gd name="T21" fmla="*/ 40 h 40"/>
                <a:gd name="T22" fmla="*/ 10 w 49"/>
                <a:gd name="T23" fmla="*/ 40 h 40"/>
                <a:gd name="T24" fmla="*/ 6 w 49"/>
                <a:gd name="T25" fmla="*/ 40 h 40"/>
                <a:gd name="T26" fmla="*/ 3 w 49"/>
                <a:gd name="T27" fmla="*/ 39 h 40"/>
                <a:gd name="T28" fmla="*/ 0 w 49"/>
                <a:gd name="T29" fmla="*/ 37 h 40"/>
                <a:gd name="T30" fmla="*/ 5 w 49"/>
                <a:gd name="T31" fmla="*/ 23 h 40"/>
                <a:gd name="T32" fmla="*/ 10 w 49"/>
                <a:gd name="T33" fmla="*/ 9 h 40"/>
                <a:gd name="T34" fmla="*/ 17 w 49"/>
                <a:gd name="T35" fmla="*/ 6 h 40"/>
                <a:gd name="T36" fmla="*/ 23 w 49"/>
                <a:gd name="T3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" h="40">
                  <a:moveTo>
                    <a:pt x="23" y="0"/>
                  </a:moveTo>
                  <a:lnTo>
                    <a:pt x="36" y="1"/>
                  </a:lnTo>
                  <a:lnTo>
                    <a:pt x="49" y="1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45" y="14"/>
                  </a:lnTo>
                  <a:lnTo>
                    <a:pt x="42" y="27"/>
                  </a:lnTo>
                  <a:lnTo>
                    <a:pt x="35" y="31"/>
                  </a:lnTo>
                  <a:lnTo>
                    <a:pt x="25" y="36"/>
                  </a:lnTo>
                  <a:lnTo>
                    <a:pt x="20" y="39"/>
                  </a:lnTo>
                  <a:lnTo>
                    <a:pt x="15" y="40"/>
                  </a:lnTo>
                  <a:lnTo>
                    <a:pt x="10" y="40"/>
                  </a:lnTo>
                  <a:lnTo>
                    <a:pt x="6" y="40"/>
                  </a:lnTo>
                  <a:lnTo>
                    <a:pt x="3" y="39"/>
                  </a:lnTo>
                  <a:lnTo>
                    <a:pt x="0" y="37"/>
                  </a:lnTo>
                  <a:lnTo>
                    <a:pt x="5" y="23"/>
                  </a:lnTo>
                  <a:lnTo>
                    <a:pt x="10" y="9"/>
                  </a:lnTo>
                  <a:lnTo>
                    <a:pt x="17" y="6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1" name="Freeform 467"/>
            <p:cNvSpPr/>
            <p:nvPr/>
          </p:nvSpPr>
          <p:spPr bwMode="auto">
            <a:xfrm>
              <a:off x="2643" y="2620"/>
              <a:ext cx="12" cy="18"/>
            </a:xfrm>
            <a:custGeom>
              <a:avLst/>
              <a:gdLst>
                <a:gd name="T0" fmla="*/ 7 w 12"/>
                <a:gd name="T1" fmla="*/ 0 h 18"/>
                <a:gd name="T2" fmla="*/ 10 w 12"/>
                <a:gd name="T3" fmla="*/ 0 h 18"/>
                <a:gd name="T4" fmla="*/ 12 w 12"/>
                <a:gd name="T5" fmla="*/ 0 h 18"/>
                <a:gd name="T6" fmla="*/ 10 w 12"/>
                <a:gd name="T7" fmla="*/ 5 h 18"/>
                <a:gd name="T8" fmla="*/ 9 w 12"/>
                <a:gd name="T9" fmla="*/ 10 h 18"/>
                <a:gd name="T10" fmla="*/ 6 w 12"/>
                <a:gd name="T11" fmla="*/ 14 h 18"/>
                <a:gd name="T12" fmla="*/ 3 w 12"/>
                <a:gd name="T13" fmla="*/ 18 h 18"/>
                <a:gd name="T14" fmla="*/ 2 w 12"/>
                <a:gd name="T15" fmla="*/ 17 h 18"/>
                <a:gd name="T16" fmla="*/ 0 w 12"/>
                <a:gd name="T17" fmla="*/ 17 h 18"/>
                <a:gd name="T18" fmla="*/ 0 w 12"/>
                <a:gd name="T19" fmla="*/ 12 h 18"/>
                <a:gd name="T20" fmla="*/ 0 w 12"/>
                <a:gd name="T21" fmla="*/ 7 h 18"/>
                <a:gd name="T22" fmla="*/ 3 w 12"/>
                <a:gd name="T23" fmla="*/ 4 h 18"/>
                <a:gd name="T24" fmla="*/ 7 w 12"/>
                <a:gd name="T2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18">
                  <a:moveTo>
                    <a:pt x="7" y="0"/>
                  </a:moveTo>
                  <a:lnTo>
                    <a:pt x="10" y="0"/>
                  </a:lnTo>
                  <a:lnTo>
                    <a:pt x="12" y="0"/>
                  </a:lnTo>
                  <a:lnTo>
                    <a:pt x="10" y="5"/>
                  </a:lnTo>
                  <a:lnTo>
                    <a:pt x="9" y="10"/>
                  </a:lnTo>
                  <a:lnTo>
                    <a:pt x="6" y="14"/>
                  </a:lnTo>
                  <a:lnTo>
                    <a:pt x="3" y="18"/>
                  </a:lnTo>
                  <a:lnTo>
                    <a:pt x="2" y="17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0" y="7"/>
                  </a:lnTo>
                  <a:lnTo>
                    <a:pt x="3" y="4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2" name="Freeform 468"/>
            <p:cNvSpPr/>
            <p:nvPr/>
          </p:nvSpPr>
          <p:spPr bwMode="auto">
            <a:xfrm>
              <a:off x="3317" y="2654"/>
              <a:ext cx="63" cy="57"/>
            </a:xfrm>
            <a:custGeom>
              <a:avLst/>
              <a:gdLst>
                <a:gd name="T0" fmla="*/ 36 w 63"/>
                <a:gd name="T1" fmla="*/ 0 h 57"/>
                <a:gd name="T2" fmla="*/ 39 w 63"/>
                <a:gd name="T3" fmla="*/ 3 h 57"/>
                <a:gd name="T4" fmla="*/ 39 w 63"/>
                <a:gd name="T5" fmla="*/ 6 h 57"/>
                <a:gd name="T6" fmla="*/ 39 w 63"/>
                <a:gd name="T7" fmla="*/ 7 h 57"/>
                <a:gd name="T8" fmla="*/ 37 w 63"/>
                <a:gd name="T9" fmla="*/ 10 h 57"/>
                <a:gd name="T10" fmla="*/ 34 w 63"/>
                <a:gd name="T11" fmla="*/ 14 h 57"/>
                <a:gd name="T12" fmla="*/ 30 w 63"/>
                <a:gd name="T13" fmla="*/ 17 h 57"/>
                <a:gd name="T14" fmla="*/ 34 w 63"/>
                <a:gd name="T15" fmla="*/ 17 h 57"/>
                <a:gd name="T16" fmla="*/ 37 w 63"/>
                <a:gd name="T17" fmla="*/ 17 h 57"/>
                <a:gd name="T18" fmla="*/ 37 w 63"/>
                <a:gd name="T19" fmla="*/ 21 h 57"/>
                <a:gd name="T20" fmla="*/ 37 w 63"/>
                <a:gd name="T21" fmla="*/ 25 h 57"/>
                <a:gd name="T22" fmla="*/ 40 w 63"/>
                <a:gd name="T23" fmla="*/ 24 h 57"/>
                <a:gd name="T24" fmla="*/ 43 w 63"/>
                <a:gd name="T25" fmla="*/ 21 h 57"/>
                <a:gd name="T26" fmla="*/ 47 w 63"/>
                <a:gd name="T27" fmla="*/ 20 h 57"/>
                <a:gd name="T28" fmla="*/ 53 w 63"/>
                <a:gd name="T29" fmla="*/ 18 h 57"/>
                <a:gd name="T30" fmla="*/ 57 w 63"/>
                <a:gd name="T31" fmla="*/ 20 h 57"/>
                <a:gd name="T32" fmla="*/ 63 w 63"/>
                <a:gd name="T33" fmla="*/ 21 h 57"/>
                <a:gd name="T34" fmla="*/ 59 w 63"/>
                <a:gd name="T35" fmla="*/ 38 h 57"/>
                <a:gd name="T36" fmla="*/ 56 w 63"/>
                <a:gd name="T37" fmla="*/ 57 h 57"/>
                <a:gd name="T38" fmla="*/ 50 w 63"/>
                <a:gd name="T39" fmla="*/ 57 h 57"/>
                <a:gd name="T40" fmla="*/ 44 w 63"/>
                <a:gd name="T41" fmla="*/ 57 h 57"/>
                <a:gd name="T42" fmla="*/ 43 w 63"/>
                <a:gd name="T43" fmla="*/ 57 h 57"/>
                <a:gd name="T44" fmla="*/ 40 w 63"/>
                <a:gd name="T45" fmla="*/ 55 h 57"/>
                <a:gd name="T46" fmla="*/ 40 w 63"/>
                <a:gd name="T47" fmla="*/ 51 h 57"/>
                <a:gd name="T48" fmla="*/ 39 w 63"/>
                <a:gd name="T49" fmla="*/ 48 h 57"/>
                <a:gd name="T50" fmla="*/ 37 w 63"/>
                <a:gd name="T51" fmla="*/ 50 h 57"/>
                <a:gd name="T52" fmla="*/ 34 w 63"/>
                <a:gd name="T53" fmla="*/ 51 h 57"/>
                <a:gd name="T54" fmla="*/ 32 w 63"/>
                <a:gd name="T55" fmla="*/ 55 h 57"/>
                <a:gd name="T56" fmla="*/ 27 w 63"/>
                <a:gd name="T57" fmla="*/ 57 h 57"/>
                <a:gd name="T58" fmla="*/ 24 w 63"/>
                <a:gd name="T59" fmla="*/ 51 h 57"/>
                <a:gd name="T60" fmla="*/ 22 w 63"/>
                <a:gd name="T61" fmla="*/ 45 h 57"/>
                <a:gd name="T62" fmla="*/ 12 w 63"/>
                <a:gd name="T63" fmla="*/ 45 h 57"/>
                <a:gd name="T64" fmla="*/ 2 w 63"/>
                <a:gd name="T65" fmla="*/ 47 h 57"/>
                <a:gd name="T66" fmla="*/ 0 w 63"/>
                <a:gd name="T67" fmla="*/ 41 h 57"/>
                <a:gd name="T68" fmla="*/ 0 w 63"/>
                <a:gd name="T69" fmla="*/ 37 h 57"/>
                <a:gd name="T70" fmla="*/ 9 w 63"/>
                <a:gd name="T71" fmla="*/ 30 h 57"/>
                <a:gd name="T72" fmla="*/ 20 w 63"/>
                <a:gd name="T73" fmla="*/ 20 h 57"/>
                <a:gd name="T74" fmla="*/ 30 w 63"/>
                <a:gd name="T75" fmla="*/ 10 h 57"/>
                <a:gd name="T76" fmla="*/ 36 w 63"/>
                <a:gd name="T7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" h="57">
                  <a:moveTo>
                    <a:pt x="36" y="0"/>
                  </a:moveTo>
                  <a:lnTo>
                    <a:pt x="39" y="3"/>
                  </a:lnTo>
                  <a:lnTo>
                    <a:pt x="39" y="6"/>
                  </a:lnTo>
                  <a:lnTo>
                    <a:pt x="39" y="7"/>
                  </a:lnTo>
                  <a:lnTo>
                    <a:pt x="37" y="10"/>
                  </a:lnTo>
                  <a:lnTo>
                    <a:pt x="34" y="14"/>
                  </a:lnTo>
                  <a:lnTo>
                    <a:pt x="30" y="17"/>
                  </a:lnTo>
                  <a:lnTo>
                    <a:pt x="34" y="17"/>
                  </a:lnTo>
                  <a:lnTo>
                    <a:pt x="37" y="17"/>
                  </a:lnTo>
                  <a:lnTo>
                    <a:pt x="37" y="21"/>
                  </a:lnTo>
                  <a:lnTo>
                    <a:pt x="37" y="25"/>
                  </a:lnTo>
                  <a:lnTo>
                    <a:pt x="40" y="24"/>
                  </a:lnTo>
                  <a:lnTo>
                    <a:pt x="43" y="21"/>
                  </a:lnTo>
                  <a:lnTo>
                    <a:pt x="47" y="20"/>
                  </a:lnTo>
                  <a:lnTo>
                    <a:pt x="53" y="18"/>
                  </a:lnTo>
                  <a:lnTo>
                    <a:pt x="57" y="20"/>
                  </a:lnTo>
                  <a:lnTo>
                    <a:pt x="63" y="21"/>
                  </a:lnTo>
                  <a:lnTo>
                    <a:pt x="59" y="38"/>
                  </a:lnTo>
                  <a:lnTo>
                    <a:pt x="56" y="57"/>
                  </a:lnTo>
                  <a:lnTo>
                    <a:pt x="50" y="57"/>
                  </a:lnTo>
                  <a:lnTo>
                    <a:pt x="44" y="57"/>
                  </a:lnTo>
                  <a:lnTo>
                    <a:pt x="43" y="57"/>
                  </a:lnTo>
                  <a:lnTo>
                    <a:pt x="40" y="55"/>
                  </a:lnTo>
                  <a:lnTo>
                    <a:pt x="40" y="51"/>
                  </a:lnTo>
                  <a:lnTo>
                    <a:pt x="39" y="48"/>
                  </a:lnTo>
                  <a:lnTo>
                    <a:pt x="37" y="50"/>
                  </a:lnTo>
                  <a:lnTo>
                    <a:pt x="34" y="51"/>
                  </a:lnTo>
                  <a:lnTo>
                    <a:pt x="32" y="55"/>
                  </a:lnTo>
                  <a:lnTo>
                    <a:pt x="27" y="57"/>
                  </a:lnTo>
                  <a:lnTo>
                    <a:pt x="24" y="51"/>
                  </a:lnTo>
                  <a:lnTo>
                    <a:pt x="22" y="45"/>
                  </a:lnTo>
                  <a:lnTo>
                    <a:pt x="12" y="45"/>
                  </a:lnTo>
                  <a:lnTo>
                    <a:pt x="2" y="47"/>
                  </a:lnTo>
                  <a:lnTo>
                    <a:pt x="0" y="41"/>
                  </a:lnTo>
                  <a:lnTo>
                    <a:pt x="0" y="37"/>
                  </a:lnTo>
                  <a:lnTo>
                    <a:pt x="9" y="30"/>
                  </a:lnTo>
                  <a:lnTo>
                    <a:pt x="20" y="20"/>
                  </a:lnTo>
                  <a:lnTo>
                    <a:pt x="30" y="10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3" name="Freeform 469"/>
            <p:cNvSpPr/>
            <p:nvPr/>
          </p:nvSpPr>
          <p:spPr bwMode="auto">
            <a:xfrm>
              <a:off x="2987" y="2684"/>
              <a:ext cx="106" cy="85"/>
            </a:xfrm>
            <a:custGeom>
              <a:avLst/>
              <a:gdLst>
                <a:gd name="T0" fmla="*/ 43 w 106"/>
                <a:gd name="T1" fmla="*/ 0 h 85"/>
                <a:gd name="T2" fmla="*/ 39 w 106"/>
                <a:gd name="T3" fmla="*/ 3 h 85"/>
                <a:gd name="T4" fmla="*/ 33 w 106"/>
                <a:gd name="T5" fmla="*/ 7 h 85"/>
                <a:gd name="T6" fmla="*/ 26 w 106"/>
                <a:gd name="T7" fmla="*/ 8 h 85"/>
                <a:gd name="T8" fmla="*/ 20 w 106"/>
                <a:gd name="T9" fmla="*/ 11 h 85"/>
                <a:gd name="T10" fmla="*/ 15 w 106"/>
                <a:gd name="T11" fmla="*/ 14 h 85"/>
                <a:gd name="T12" fmla="*/ 9 w 106"/>
                <a:gd name="T13" fmla="*/ 17 h 85"/>
                <a:gd name="T14" fmla="*/ 5 w 106"/>
                <a:gd name="T15" fmla="*/ 21 h 85"/>
                <a:gd name="T16" fmla="*/ 0 w 106"/>
                <a:gd name="T17" fmla="*/ 27 h 85"/>
                <a:gd name="T18" fmla="*/ 2 w 106"/>
                <a:gd name="T19" fmla="*/ 28 h 85"/>
                <a:gd name="T20" fmla="*/ 2 w 106"/>
                <a:gd name="T21" fmla="*/ 30 h 85"/>
                <a:gd name="T22" fmla="*/ 10 w 106"/>
                <a:gd name="T23" fmla="*/ 28 h 85"/>
                <a:gd name="T24" fmla="*/ 17 w 106"/>
                <a:gd name="T25" fmla="*/ 27 h 85"/>
                <a:gd name="T26" fmla="*/ 22 w 106"/>
                <a:gd name="T27" fmla="*/ 23 h 85"/>
                <a:gd name="T28" fmla="*/ 29 w 106"/>
                <a:gd name="T29" fmla="*/ 20 h 85"/>
                <a:gd name="T30" fmla="*/ 45 w 106"/>
                <a:gd name="T31" fmla="*/ 25 h 85"/>
                <a:gd name="T32" fmla="*/ 63 w 106"/>
                <a:gd name="T33" fmla="*/ 31 h 85"/>
                <a:gd name="T34" fmla="*/ 62 w 106"/>
                <a:gd name="T35" fmla="*/ 33 h 85"/>
                <a:gd name="T36" fmla="*/ 62 w 106"/>
                <a:gd name="T37" fmla="*/ 34 h 85"/>
                <a:gd name="T38" fmla="*/ 50 w 106"/>
                <a:gd name="T39" fmla="*/ 37 h 85"/>
                <a:gd name="T40" fmla="*/ 42 w 106"/>
                <a:gd name="T41" fmla="*/ 41 h 85"/>
                <a:gd name="T42" fmla="*/ 33 w 106"/>
                <a:gd name="T43" fmla="*/ 45 h 85"/>
                <a:gd name="T44" fmla="*/ 27 w 106"/>
                <a:gd name="T45" fmla="*/ 51 h 85"/>
                <a:gd name="T46" fmla="*/ 22 w 106"/>
                <a:gd name="T47" fmla="*/ 58 h 85"/>
                <a:gd name="T48" fmla="*/ 17 w 106"/>
                <a:gd name="T49" fmla="*/ 65 h 85"/>
                <a:gd name="T50" fmla="*/ 13 w 106"/>
                <a:gd name="T51" fmla="*/ 74 h 85"/>
                <a:gd name="T52" fmla="*/ 10 w 106"/>
                <a:gd name="T53" fmla="*/ 84 h 85"/>
                <a:gd name="T54" fmla="*/ 10 w 106"/>
                <a:gd name="T55" fmla="*/ 85 h 85"/>
                <a:gd name="T56" fmla="*/ 12 w 106"/>
                <a:gd name="T57" fmla="*/ 85 h 85"/>
                <a:gd name="T58" fmla="*/ 17 w 106"/>
                <a:gd name="T59" fmla="*/ 85 h 85"/>
                <a:gd name="T60" fmla="*/ 23 w 106"/>
                <a:gd name="T61" fmla="*/ 85 h 85"/>
                <a:gd name="T62" fmla="*/ 30 w 106"/>
                <a:gd name="T63" fmla="*/ 70 h 85"/>
                <a:gd name="T64" fmla="*/ 37 w 106"/>
                <a:gd name="T65" fmla="*/ 55 h 85"/>
                <a:gd name="T66" fmla="*/ 43 w 106"/>
                <a:gd name="T67" fmla="*/ 50 h 85"/>
                <a:gd name="T68" fmla="*/ 49 w 106"/>
                <a:gd name="T69" fmla="*/ 45 h 85"/>
                <a:gd name="T70" fmla="*/ 56 w 106"/>
                <a:gd name="T71" fmla="*/ 41 h 85"/>
                <a:gd name="T72" fmla="*/ 66 w 106"/>
                <a:gd name="T73" fmla="*/ 38 h 85"/>
                <a:gd name="T74" fmla="*/ 66 w 106"/>
                <a:gd name="T75" fmla="*/ 40 h 85"/>
                <a:gd name="T76" fmla="*/ 66 w 106"/>
                <a:gd name="T77" fmla="*/ 41 h 85"/>
                <a:gd name="T78" fmla="*/ 67 w 106"/>
                <a:gd name="T79" fmla="*/ 48 h 85"/>
                <a:gd name="T80" fmla="*/ 66 w 106"/>
                <a:gd name="T81" fmla="*/ 54 h 85"/>
                <a:gd name="T82" fmla="*/ 65 w 106"/>
                <a:gd name="T83" fmla="*/ 60 h 85"/>
                <a:gd name="T84" fmla="*/ 63 w 106"/>
                <a:gd name="T85" fmla="*/ 65 h 85"/>
                <a:gd name="T86" fmla="*/ 70 w 106"/>
                <a:gd name="T87" fmla="*/ 65 h 85"/>
                <a:gd name="T88" fmla="*/ 77 w 106"/>
                <a:gd name="T89" fmla="*/ 67 h 85"/>
                <a:gd name="T90" fmla="*/ 85 w 106"/>
                <a:gd name="T91" fmla="*/ 58 h 85"/>
                <a:gd name="T92" fmla="*/ 92 w 106"/>
                <a:gd name="T93" fmla="*/ 48 h 85"/>
                <a:gd name="T94" fmla="*/ 97 w 106"/>
                <a:gd name="T95" fmla="*/ 51 h 85"/>
                <a:gd name="T96" fmla="*/ 105 w 106"/>
                <a:gd name="T97" fmla="*/ 50 h 85"/>
                <a:gd name="T98" fmla="*/ 106 w 106"/>
                <a:gd name="T99" fmla="*/ 48 h 85"/>
                <a:gd name="T100" fmla="*/ 106 w 106"/>
                <a:gd name="T101" fmla="*/ 47 h 85"/>
                <a:gd name="T102" fmla="*/ 87 w 106"/>
                <a:gd name="T103" fmla="*/ 35 h 85"/>
                <a:gd name="T104" fmla="*/ 70 w 106"/>
                <a:gd name="T105" fmla="*/ 25 h 85"/>
                <a:gd name="T106" fmla="*/ 72 w 106"/>
                <a:gd name="T107" fmla="*/ 20 h 85"/>
                <a:gd name="T108" fmla="*/ 73 w 106"/>
                <a:gd name="T109" fmla="*/ 15 h 85"/>
                <a:gd name="T110" fmla="*/ 66 w 106"/>
                <a:gd name="T111" fmla="*/ 8 h 85"/>
                <a:gd name="T112" fmla="*/ 59 w 106"/>
                <a:gd name="T113" fmla="*/ 3 h 85"/>
                <a:gd name="T114" fmla="*/ 52 w 106"/>
                <a:gd name="T115" fmla="*/ 1 h 85"/>
                <a:gd name="T116" fmla="*/ 43 w 106"/>
                <a:gd name="T11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6" h="85">
                  <a:moveTo>
                    <a:pt x="43" y="0"/>
                  </a:moveTo>
                  <a:lnTo>
                    <a:pt x="39" y="3"/>
                  </a:lnTo>
                  <a:lnTo>
                    <a:pt x="33" y="7"/>
                  </a:lnTo>
                  <a:lnTo>
                    <a:pt x="26" y="8"/>
                  </a:lnTo>
                  <a:lnTo>
                    <a:pt x="20" y="11"/>
                  </a:lnTo>
                  <a:lnTo>
                    <a:pt x="15" y="14"/>
                  </a:lnTo>
                  <a:lnTo>
                    <a:pt x="9" y="17"/>
                  </a:lnTo>
                  <a:lnTo>
                    <a:pt x="5" y="21"/>
                  </a:lnTo>
                  <a:lnTo>
                    <a:pt x="0" y="27"/>
                  </a:lnTo>
                  <a:lnTo>
                    <a:pt x="2" y="28"/>
                  </a:lnTo>
                  <a:lnTo>
                    <a:pt x="2" y="30"/>
                  </a:lnTo>
                  <a:lnTo>
                    <a:pt x="10" y="28"/>
                  </a:lnTo>
                  <a:lnTo>
                    <a:pt x="17" y="27"/>
                  </a:lnTo>
                  <a:lnTo>
                    <a:pt x="22" y="23"/>
                  </a:lnTo>
                  <a:lnTo>
                    <a:pt x="29" y="20"/>
                  </a:lnTo>
                  <a:lnTo>
                    <a:pt x="45" y="25"/>
                  </a:lnTo>
                  <a:lnTo>
                    <a:pt x="63" y="31"/>
                  </a:lnTo>
                  <a:lnTo>
                    <a:pt x="62" y="33"/>
                  </a:lnTo>
                  <a:lnTo>
                    <a:pt x="62" y="34"/>
                  </a:lnTo>
                  <a:lnTo>
                    <a:pt x="50" y="37"/>
                  </a:lnTo>
                  <a:lnTo>
                    <a:pt x="42" y="41"/>
                  </a:lnTo>
                  <a:lnTo>
                    <a:pt x="33" y="45"/>
                  </a:lnTo>
                  <a:lnTo>
                    <a:pt x="27" y="51"/>
                  </a:lnTo>
                  <a:lnTo>
                    <a:pt x="22" y="58"/>
                  </a:lnTo>
                  <a:lnTo>
                    <a:pt x="17" y="65"/>
                  </a:lnTo>
                  <a:lnTo>
                    <a:pt x="13" y="74"/>
                  </a:lnTo>
                  <a:lnTo>
                    <a:pt x="10" y="84"/>
                  </a:lnTo>
                  <a:lnTo>
                    <a:pt x="10" y="85"/>
                  </a:lnTo>
                  <a:lnTo>
                    <a:pt x="12" y="85"/>
                  </a:lnTo>
                  <a:lnTo>
                    <a:pt x="17" y="85"/>
                  </a:lnTo>
                  <a:lnTo>
                    <a:pt x="23" y="85"/>
                  </a:lnTo>
                  <a:lnTo>
                    <a:pt x="30" y="70"/>
                  </a:lnTo>
                  <a:lnTo>
                    <a:pt x="37" y="55"/>
                  </a:lnTo>
                  <a:lnTo>
                    <a:pt x="43" y="50"/>
                  </a:lnTo>
                  <a:lnTo>
                    <a:pt x="49" y="45"/>
                  </a:lnTo>
                  <a:lnTo>
                    <a:pt x="56" y="41"/>
                  </a:lnTo>
                  <a:lnTo>
                    <a:pt x="66" y="38"/>
                  </a:lnTo>
                  <a:lnTo>
                    <a:pt x="66" y="40"/>
                  </a:lnTo>
                  <a:lnTo>
                    <a:pt x="66" y="41"/>
                  </a:lnTo>
                  <a:lnTo>
                    <a:pt x="67" y="48"/>
                  </a:lnTo>
                  <a:lnTo>
                    <a:pt x="66" y="54"/>
                  </a:lnTo>
                  <a:lnTo>
                    <a:pt x="65" y="60"/>
                  </a:lnTo>
                  <a:lnTo>
                    <a:pt x="63" y="65"/>
                  </a:lnTo>
                  <a:lnTo>
                    <a:pt x="70" y="65"/>
                  </a:lnTo>
                  <a:lnTo>
                    <a:pt x="77" y="67"/>
                  </a:lnTo>
                  <a:lnTo>
                    <a:pt x="85" y="58"/>
                  </a:lnTo>
                  <a:lnTo>
                    <a:pt x="92" y="48"/>
                  </a:lnTo>
                  <a:lnTo>
                    <a:pt x="97" y="51"/>
                  </a:lnTo>
                  <a:lnTo>
                    <a:pt x="105" y="50"/>
                  </a:lnTo>
                  <a:lnTo>
                    <a:pt x="106" y="48"/>
                  </a:lnTo>
                  <a:lnTo>
                    <a:pt x="106" y="47"/>
                  </a:lnTo>
                  <a:lnTo>
                    <a:pt x="87" y="35"/>
                  </a:lnTo>
                  <a:lnTo>
                    <a:pt x="70" y="25"/>
                  </a:lnTo>
                  <a:lnTo>
                    <a:pt x="72" y="20"/>
                  </a:lnTo>
                  <a:lnTo>
                    <a:pt x="73" y="15"/>
                  </a:lnTo>
                  <a:lnTo>
                    <a:pt x="66" y="8"/>
                  </a:lnTo>
                  <a:lnTo>
                    <a:pt x="59" y="3"/>
                  </a:lnTo>
                  <a:lnTo>
                    <a:pt x="52" y="1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4" name="Freeform 470"/>
            <p:cNvSpPr/>
            <p:nvPr/>
          </p:nvSpPr>
          <p:spPr bwMode="auto">
            <a:xfrm>
              <a:off x="4170" y="2701"/>
              <a:ext cx="157" cy="90"/>
            </a:xfrm>
            <a:custGeom>
              <a:avLst/>
              <a:gdLst>
                <a:gd name="T0" fmla="*/ 51 w 157"/>
                <a:gd name="T1" fmla="*/ 20 h 90"/>
                <a:gd name="T2" fmla="*/ 39 w 157"/>
                <a:gd name="T3" fmla="*/ 14 h 90"/>
                <a:gd name="T4" fmla="*/ 29 w 157"/>
                <a:gd name="T5" fmla="*/ 14 h 90"/>
                <a:gd name="T6" fmla="*/ 22 w 157"/>
                <a:gd name="T7" fmla="*/ 23 h 90"/>
                <a:gd name="T8" fmla="*/ 17 w 157"/>
                <a:gd name="T9" fmla="*/ 31 h 90"/>
                <a:gd name="T10" fmla="*/ 11 w 157"/>
                <a:gd name="T11" fmla="*/ 46 h 90"/>
                <a:gd name="T12" fmla="*/ 11 w 157"/>
                <a:gd name="T13" fmla="*/ 70 h 90"/>
                <a:gd name="T14" fmla="*/ 5 w 157"/>
                <a:gd name="T15" fmla="*/ 87 h 90"/>
                <a:gd name="T16" fmla="*/ 9 w 157"/>
                <a:gd name="T17" fmla="*/ 88 h 90"/>
                <a:gd name="T18" fmla="*/ 29 w 157"/>
                <a:gd name="T19" fmla="*/ 84 h 90"/>
                <a:gd name="T20" fmla="*/ 57 w 157"/>
                <a:gd name="T21" fmla="*/ 74 h 90"/>
                <a:gd name="T22" fmla="*/ 75 w 157"/>
                <a:gd name="T23" fmla="*/ 67 h 90"/>
                <a:gd name="T24" fmla="*/ 82 w 157"/>
                <a:gd name="T25" fmla="*/ 67 h 90"/>
                <a:gd name="T26" fmla="*/ 91 w 157"/>
                <a:gd name="T27" fmla="*/ 70 h 90"/>
                <a:gd name="T28" fmla="*/ 99 w 157"/>
                <a:gd name="T29" fmla="*/ 78 h 90"/>
                <a:gd name="T30" fmla="*/ 118 w 157"/>
                <a:gd name="T31" fmla="*/ 81 h 90"/>
                <a:gd name="T32" fmla="*/ 144 w 157"/>
                <a:gd name="T33" fmla="*/ 78 h 90"/>
                <a:gd name="T34" fmla="*/ 157 w 157"/>
                <a:gd name="T35" fmla="*/ 76 h 90"/>
                <a:gd name="T36" fmla="*/ 149 w 157"/>
                <a:gd name="T37" fmla="*/ 70 h 90"/>
                <a:gd name="T38" fmla="*/ 142 w 157"/>
                <a:gd name="T39" fmla="*/ 61 h 90"/>
                <a:gd name="T40" fmla="*/ 135 w 157"/>
                <a:gd name="T41" fmla="*/ 53 h 90"/>
                <a:gd name="T42" fmla="*/ 119 w 157"/>
                <a:gd name="T43" fmla="*/ 47 h 90"/>
                <a:gd name="T44" fmla="*/ 107 w 157"/>
                <a:gd name="T45" fmla="*/ 38 h 90"/>
                <a:gd name="T46" fmla="*/ 101 w 157"/>
                <a:gd name="T47" fmla="*/ 31 h 90"/>
                <a:gd name="T48" fmla="*/ 101 w 157"/>
                <a:gd name="T49" fmla="*/ 26 h 90"/>
                <a:gd name="T50" fmla="*/ 105 w 157"/>
                <a:gd name="T51" fmla="*/ 21 h 90"/>
                <a:gd name="T52" fmla="*/ 109 w 157"/>
                <a:gd name="T53" fmla="*/ 20 h 90"/>
                <a:gd name="T54" fmla="*/ 107 w 157"/>
                <a:gd name="T55" fmla="*/ 17 h 90"/>
                <a:gd name="T56" fmla="*/ 111 w 157"/>
                <a:gd name="T57" fmla="*/ 13 h 90"/>
                <a:gd name="T58" fmla="*/ 117 w 157"/>
                <a:gd name="T59" fmla="*/ 4 h 90"/>
                <a:gd name="T60" fmla="*/ 111 w 157"/>
                <a:gd name="T61" fmla="*/ 1 h 90"/>
                <a:gd name="T62" fmla="*/ 101 w 157"/>
                <a:gd name="T63" fmla="*/ 6 h 90"/>
                <a:gd name="T64" fmla="*/ 84 w 157"/>
                <a:gd name="T65" fmla="*/ 14 h 90"/>
                <a:gd name="T66" fmla="*/ 75 w 157"/>
                <a:gd name="T67" fmla="*/ 18 h 90"/>
                <a:gd name="T68" fmla="*/ 79 w 157"/>
                <a:gd name="T69" fmla="*/ 21 h 90"/>
                <a:gd name="T70" fmla="*/ 82 w 157"/>
                <a:gd name="T71" fmla="*/ 24 h 90"/>
                <a:gd name="T72" fmla="*/ 82 w 157"/>
                <a:gd name="T73" fmla="*/ 31 h 90"/>
                <a:gd name="T74" fmla="*/ 75 w 157"/>
                <a:gd name="T75" fmla="*/ 36 h 90"/>
                <a:gd name="T76" fmla="*/ 67 w 157"/>
                <a:gd name="T77" fmla="*/ 40 h 90"/>
                <a:gd name="T78" fmla="*/ 58 w 157"/>
                <a:gd name="T79" fmla="*/ 3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7" h="90">
                  <a:moveTo>
                    <a:pt x="58" y="23"/>
                  </a:moveTo>
                  <a:lnTo>
                    <a:pt x="51" y="20"/>
                  </a:lnTo>
                  <a:lnTo>
                    <a:pt x="42" y="16"/>
                  </a:lnTo>
                  <a:lnTo>
                    <a:pt x="39" y="14"/>
                  </a:lnTo>
                  <a:lnTo>
                    <a:pt x="35" y="13"/>
                  </a:lnTo>
                  <a:lnTo>
                    <a:pt x="29" y="14"/>
                  </a:lnTo>
                  <a:lnTo>
                    <a:pt x="24" y="16"/>
                  </a:lnTo>
                  <a:lnTo>
                    <a:pt x="22" y="23"/>
                  </a:lnTo>
                  <a:lnTo>
                    <a:pt x="21" y="28"/>
                  </a:lnTo>
                  <a:lnTo>
                    <a:pt x="17" y="31"/>
                  </a:lnTo>
                  <a:lnTo>
                    <a:pt x="11" y="33"/>
                  </a:lnTo>
                  <a:lnTo>
                    <a:pt x="11" y="46"/>
                  </a:lnTo>
                  <a:lnTo>
                    <a:pt x="11" y="57"/>
                  </a:lnTo>
                  <a:lnTo>
                    <a:pt x="11" y="70"/>
                  </a:lnTo>
                  <a:lnTo>
                    <a:pt x="11" y="84"/>
                  </a:lnTo>
                  <a:lnTo>
                    <a:pt x="5" y="87"/>
                  </a:lnTo>
                  <a:lnTo>
                    <a:pt x="0" y="90"/>
                  </a:lnTo>
                  <a:lnTo>
                    <a:pt x="9" y="88"/>
                  </a:lnTo>
                  <a:lnTo>
                    <a:pt x="19" y="87"/>
                  </a:lnTo>
                  <a:lnTo>
                    <a:pt x="29" y="84"/>
                  </a:lnTo>
                  <a:lnTo>
                    <a:pt x="38" y="81"/>
                  </a:lnTo>
                  <a:lnTo>
                    <a:pt x="57" y="74"/>
                  </a:lnTo>
                  <a:lnTo>
                    <a:pt x="74" y="67"/>
                  </a:lnTo>
                  <a:lnTo>
                    <a:pt x="75" y="67"/>
                  </a:lnTo>
                  <a:lnTo>
                    <a:pt x="77" y="67"/>
                  </a:lnTo>
                  <a:lnTo>
                    <a:pt x="82" y="67"/>
                  </a:lnTo>
                  <a:lnTo>
                    <a:pt x="87" y="68"/>
                  </a:lnTo>
                  <a:lnTo>
                    <a:pt x="91" y="70"/>
                  </a:lnTo>
                  <a:lnTo>
                    <a:pt x="94" y="73"/>
                  </a:lnTo>
                  <a:lnTo>
                    <a:pt x="99" y="78"/>
                  </a:lnTo>
                  <a:lnTo>
                    <a:pt x="107" y="81"/>
                  </a:lnTo>
                  <a:lnTo>
                    <a:pt x="118" y="81"/>
                  </a:lnTo>
                  <a:lnTo>
                    <a:pt x="131" y="80"/>
                  </a:lnTo>
                  <a:lnTo>
                    <a:pt x="144" y="78"/>
                  </a:lnTo>
                  <a:lnTo>
                    <a:pt x="157" y="77"/>
                  </a:lnTo>
                  <a:lnTo>
                    <a:pt x="157" y="76"/>
                  </a:lnTo>
                  <a:lnTo>
                    <a:pt x="157" y="73"/>
                  </a:lnTo>
                  <a:lnTo>
                    <a:pt x="149" y="70"/>
                  </a:lnTo>
                  <a:lnTo>
                    <a:pt x="145" y="67"/>
                  </a:lnTo>
                  <a:lnTo>
                    <a:pt x="142" y="61"/>
                  </a:lnTo>
                  <a:lnTo>
                    <a:pt x="141" y="54"/>
                  </a:lnTo>
                  <a:lnTo>
                    <a:pt x="135" y="53"/>
                  </a:lnTo>
                  <a:lnTo>
                    <a:pt x="128" y="50"/>
                  </a:lnTo>
                  <a:lnTo>
                    <a:pt x="119" y="47"/>
                  </a:lnTo>
                  <a:lnTo>
                    <a:pt x="112" y="43"/>
                  </a:lnTo>
                  <a:lnTo>
                    <a:pt x="107" y="38"/>
                  </a:lnTo>
                  <a:lnTo>
                    <a:pt x="102" y="34"/>
                  </a:lnTo>
                  <a:lnTo>
                    <a:pt x="101" y="31"/>
                  </a:lnTo>
                  <a:lnTo>
                    <a:pt x="101" y="28"/>
                  </a:lnTo>
                  <a:lnTo>
                    <a:pt x="101" y="26"/>
                  </a:lnTo>
                  <a:lnTo>
                    <a:pt x="102" y="23"/>
                  </a:lnTo>
                  <a:lnTo>
                    <a:pt x="105" y="21"/>
                  </a:lnTo>
                  <a:lnTo>
                    <a:pt x="109" y="20"/>
                  </a:lnTo>
                  <a:lnTo>
                    <a:pt x="109" y="20"/>
                  </a:lnTo>
                  <a:lnTo>
                    <a:pt x="109" y="18"/>
                  </a:lnTo>
                  <a:lnTo>
                    <a:pt x="107" y="17"/>
                  </a:lnTo>
                  <a:lnTo>
                    <a:pt x="104" y="16"/>
                  </a:lnTo>
                  <a:lnTo>
                    <a:pt x="111" y="13"/>
                  </a:lnTo>
                  <a:lnTo>
                    <a:pt x="118" y="7"/>
                  </a:lnTo>
                  <a:lnTo>
                    <a:pt x="117" y="4"/>
                  </a:lnTo>
                  <a:lnTo>
                    <a:pt x="115" y="3"/>
                  </a:lnTo>
                  <a:lnTo>
                    <a:pt x="111" y="1"/>
                  </a:lnTo>
                  <a:lnTo>
                    <a:pt x="108" y="0"/>
                  </a:lnTo>
                  <a:lnTo>
                    <a:pt x="101" y="6"/>
                  </a:lnTo>
                  <a:lnTo>
                    <a:pt x="92" y="10"/>
                  </a:lnTo>
                  <a:lnTo>
                    <a:pt x="84" y="14"/>
                  </a:lnTo>
                  <a:lnTo>
                    <a:pt x="74" y="17"/>
                  </a:lnTo>
                  <a:lnTo>
                    <a:pt x="75" y="18"/>
                  </a:lnTo>
                  <a:lnTo>
                    <a:pt x="75" y="20"/>
                  </a:lnTo>
                  <a:lnTo>
                    <a:pt x="79" y="21"/>
                  </a:lnTo>
                  <a:lnTo>
                    <a:pt x="81" y="23"/>
                  </a:lnTo>
                  <a:lnTo>
                    <a:pt x="82" y="24"/>
                  </a:lnTo>
                  <a:lnTo>
                    <a:pt x="84" y="28"/>
                  </a:lnTo>
                  <a:lnTo>
                    <a:pt x="82" y="31"/>
                  </a:lnTo>
                  <a:lnTo>
                    <a:pt x="81" y="33"/>
                  </a:lnTo>
                  <a:lnTo>
                    <a:pt x="75" y="36"/>
                  </a:lnTo>
                  <a:lnTo>
                    <a:pt x="71" y="38"/>
                  </a:lnTo>
                  <a:lnTo>
                    <a:pt x="67" y="40"/>
                  </a:lnTo>
                  <a:lnTo>
                    <a:pt x="59" y="40"/>
                  </a:lnTo>
                  <a:lnTo>
                    <a:pt x="58" y="31"/>
                  </a:lnTo>
                  <a:lnTo>
                    <a:pt x="58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5" name="Freeform 471"/>
            <p:cNvSpPr/>
            <p:nvPr/>
          </p:nvSpPr>
          <p:spPr bwMode="auto">
            <a:xfrm>
              <a:off x="4365" y="2705"/>
              <a:ext cx="97" cy="132"/>
            </a:xfrm>
            <a:custGeom>
              <a:avLst/>
              <a:gdLst>
                <a:gd name="T0" fmla="*/ 43 w 97"/>
                <a:gd name="T1" fmla="*/ 24 h 132"/>
                <a:gd name="T2" fmla="*/ 53 w 97"/>
                <a:gd name="T3" fmla="*/ 24 h 132"/>
                <a:gd name="T4" fmla="*/ 61 w 97"/>
                <a:gd name="T5" fmla="*/ 23 h 132"/>
                <a:gd name="T6" fmla="*/ 61 w 97"/>
                <a:gd name="T7" fmla="*/ 14 h 132"/>
                <a:gd name="T8" fmla="*/ 60 w 97"/>
                <a:gd name="T9" fmla="*/ 4 h 132"/>
                <a:gd name="T10" fmla="*/ 56 w 97"/>
                <a:gd name="T11" fmla="*/ 2 h 132"/>
                <a:gd name="T12" fmla="*/ 52 w 97"/>
                <a:gd name="T13" fmla="*/ 0 h 132"/>
                <a:gd name="T14" fmla="*/ 37 w 97"/>
                <a:gd name="T15" fmla="*/ 6 h 132"/>
                <a:gd name="T16" fmla="*/ 23 w 97"/>
                <a:gd name="T17" fmla="*/ 12 h 132"/>
                <a:gd name="T18" fmla="*/ 17 w 97"/>
                <a:gd name="T19" fmla="*/ 14 h 132"/>
                <a:gd name="T20" fmla="*/ 12 w 97"/>
                <a:gd name="T21" fmla="*/ 17 h 132"/>
                <a:gd name="T22" fmla="*/ 6 w 97"/>
                <a:gd name="T23" fmla="*/ 22 h 132"/>
                <a:gd name="T24" fmla="*/ 0 w 97"/>
                <a:gd name="T25" fmla="*/ 27 h 132"/>
                <a:gd name="T26" fmla="*/ 2 w 97"/>
                <a:gd name="T27" fmla="*/ 33 h 132"/>
                <a:gd name="T28" fmla="*/ 3 w 97"/>
                <a:gd name="T29" fmla="*/ 36 h 132"/>
                <a:gd name="T30" fmla="*/ 6 w 97"/>
                <a:gd name="T31" fmla="*/ 37 h 132"/>
                <a:gd name="T32" fmla="*/ 7 w 97"/>
                <a:gd name="T33" fmla="*/ 40 h 132"/>
                <a:gd name="T34" fmla="*/ 13 w 97"/>
                <a:gd name="T35" fmla="*/ 43 h 132"/>
                <a:gd name="T36" fmla="*/ 19 w 97"/>
                <a:gd name="T37" fmla="*/ 47 h 132"/>
                <a:gd name="T38" fmla="*/ 24 w 97"/>
                <a:gd name="T39" fmla="*/ 59 h 132"/>
                <a:gd name="T40" fmla="*/ 27 w 97"/>
                <a:gd name="T41" fmla="*/ 67 h 132"/>
                <a:gd name="T42" fmla="*/ 30 w 97"/>
                <a:gd name="T43" fmla="*/ 72 h 132"/>
                <a:gd name="T44" fmla="*/ 34 w 97"/>
                <a:gd name="T45" fmla="*/ 76 h 132"/>
                <a:gd name="T46" fmla="*/ 42 w 97"/>
                <a:gd name="T47" fmla="*/ 79 h 132"/>
                <a:gd name="T48" fmla="*/ 52 w 97"/>
                <a:gd name="T49" fmla="*/ 82 h 132"/>
                <a:gd name="T50" fmla="*/ 49 w 97"/>
                <a:gd name="T51" fmla="*/ 87 h 132"/>
                <a:gd name="T52" fmla="*/ 44 w 97"/>
                <a:gd name="T53" fmla="*/ 90 h 132"/>
                <a:gd name="T54" fmla="*/ 39 w 97"/>
                <a:gd name="T55" fmla="*/ 93 h 132"/>
                <a:gd name="T56" fmla="*/ 33 w 97"/>
                <a:gd name="T57" fmla="*/ 96 h 132"/>
                <a:gd name="T58" fmla="*/ 33 w 97"/>
                <a:gd name="T59" fmla="*/ 100 h 132"/>
                <a:gd name="T60" fmla="*/ 33 w 97"/>
                <a:gd name="T61" fmla="*/ 104 h 132"/>
                <a:gd name="T62" fmla="*/ 39 w 97"/>
                <a:gd name="T63" fmla="*/ 112 h 132"/>
                <a:gd name="T64" fmla="*/ 43 w 97"/>
                <a:gd name="T65" fmla="*/ 117 h 132"/>
                <a:gd name="T66" fmla="*/ 49 w 97"/>
                <a:gd name="T67" fmla="*/ 122 h 132"/>
                <a:gd name="T68" fmla="*/ 54 w 97"/>
                <a:gd name="T69" fmla="*/ 126 h 132"/>
                <a:gd name="T70" fmla="*/ 61 w 97"/>
                <a:gd name="T71" fmla="*/ 129 h 132"/>
                <a:gd name="T72" fmla="*/ 70 w 97"/>
                <a:gd name="T73" fmla="*/ 132 h 132"/>
                <a:gd name="T74" fmla="*/ 80 w 97"/>
                <a:gd name="T75" fmla="*/ 132 h 132"/>
                <a:gd name="T76" fmla="*/ 93 w 97"/>
                <a:gd name="T77" fmla="*/ 132 h 132"/>
                <a:gd name="T78" fmla="*/ 96 w 97"/>
                <a:gd name="T79" fmla="*/ 129 h 132"/>
                <a:gd name="T80" fmla="*/ 97 w 97"/>
                <a:gd name="T81" fmla="*/ 126 h 132"/>
                <a:gd name="T82" fmla="*/ 96 w 97"/>
                <a:gd name="T83" fmla="*/ 124 h 132"/>
                <a:gd name="T84" fmla="*/ 94 w 97"/>
                <a:gd name="T85" fmla="*/ 122 h 132"/>
                <a:gd name="T86" fmla="*/ 90 w 97"/>
                <a:gd name="T87" fmla="*/ 120 h 132"/>
                <a:gd name="T88" fmla="*/ 84 w 97"/>
                <a:gd name="T89" fmla="*/ 119 h 132"/>
                <a:gd name="T90" fmla="*/ 83 w 97"/>
                <a:gd name="T91" fmla="*/ 104 h 132"/>
                <a:gd name="T92" fmla="*/ 80 w 97"/>
                <a:gd name="T93" fmla="*/ 90 h 132"/>
                <a:gd name="T94" fmla="*/ 76 w 97"/>
                <a:gd name="T95" fmla="*/ 80 h 132"/>
                <a:gd name="T96" fmla="*/ 70 w 97"/>
                <a:gd name="T97" fmla="*/ 70 h 132"/>
                <a:gd name="T98" fmla="*/ 57 w 97"/>
                <a:gd name="T99" fmla="*/ 53 h 132"/>
                <a:gd name="T100" fmla="*/ 43 w 97"/>
                <a:gd name="T101" fmla="*/ 36 h 132"/>
                <a:gd name="T102" fmla="*/ 43 w 97"/>
                <a:gd name="T103" fmla="*/ 30 h 132"/>
                <a:gd name="T104" fmla="*/ 43 w 97"/>
                <a:gd name="T105" fmla="*/ 24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7" h="132">
                  <a:moveTo>
                    <a:pt x="43" y="24"/>
                  </a:moveTo>
                  <a:lnTo>
                    <a:pt x="53" y="24"/>
                  </a:lnTo>
                  <a:lnTo>
                    <a:pt x="61" y="23"/>
                  </a:lnTo>
                  <a:lnTo>
                    <a:pt x="61" y="14"/>
                  </a:lnTo>
                  <a:lnTo>
                    <a:pt x="60" y="4"/>
                  </a:lnTo>
                  <a:lnTo>
                    <a:pt x="56" y="2"/>
                  </a:lnTo>
                  <a:lnTo>
                    <a:pt x="52" y="0"/>
                  </a:lnTo>
                  <a:lnTo>
                    <a:pt x="37" y="6"/>
                  </a:lnTo>
                  <a:lnTo>
                    <a:pt x="23" y="12"/>
                  </a:lnTo>
                  <a:lnTo>
                    <a:pt x="17" y="14"/>
                  </a:lnTo>
                  <a:lnTo>
                    <a:pt x="12" y="17"/>
                  </a:lnTo>
                  <a:lnTo>
                    <a:pt x="6" y="22"/>
                  </a:lnTo>
                  <a:lnTo>
                    <a:pt x="0" y="27"/>
                  </a:lnTo>
                  <a:lnTo>
                    <a:pt x="2" y="33"/>
                  </a:lnTo>
                  <a:lnTo>
                    <a:pt x="3" y="36"/>
                  </a:lnTo>
                  <a:lnTo>
                    <a:pt x="6" y="37"/>
                  </a:lnTo>
                  <a:lnTo>
                    <a:pt x="7" y="40"/>
                  </a:lnTo>
                  <a:lnTo>
                    <a:pt x="13" y="43"/>
                  </a:lnTo>
                  <a:lnTo>
                    <a:pt x="19" y="47"/>
                  </a:lnTo>
                  <a:lnTo>
                    <a:pt x="24" y="59"/>
                  </a:lnTo>
                  <a:lnTo>
                    <a:pt x="27" y="67"/>
                  </a:lnTo>
                  <a:lnTo>
                    <a:pt x="30" y="72"/>
                  </a:lnTo>
                  <a:lnTo>
                    <a:pt x="34" y="76"/>
                  </a:lnTo>
                  <a:lnTo>
                    <a:pt x="42" y="79"/>
                  </a:lnTo>
                  <a:lnTo>
                    <a:pt x="52" y="82"/>
                  </a:lnTo>
                  <a:lnTo>
                    <a:pt x="49" y="87"/>
                  </a:lnTo>
                  <a:lnTo>
                    <a:pt x="44" y="90"/>
                  </a:lnTo>
                  <a:lnTo>
                    <a:pt x="39" y="93"/>
                  </a:lnTo>
                  <a:lnTo>
                    <a:pt x="33" y="96"/>
                  </a:lnTo>
                  <a:lnTo>
                    <a:pt x="33" y="100"/>
                  </a:lnTo>
                  <a:lnTo>
                    <a:pt x="33" y="104"/>
                  </a:lnTo>
                  <a:lnTo>
                    <a:pt x="39" y="112"/>
                  </a:lnTo>
                  <a:lnTo>
                    <a:pt x="43" y="117"/>
                  </a:lnTo>
                  <a:lnTo>
                    <a:pt x="49" y="122"/>
                  </a:lnTo>
                  <a:lnTo>
                    <a:pt x="54" y="126"/>
                  </a:lnTo>
                  <a:lnTo>
                    <a:pt x="61" y="129"/>
                  </a:lnTo>
                  <a:lnTo>
                    <a:pt x="70" y="132"/>
                  </a:lnTo>
                  <a:lnTo>
                    <a:pt x="80" y="132"/>
                  </a:lnTo>
                  <a:lnTo>
                    <a:pt x="93" y="132"/>
                  </a:lnTo>
                  <a:lnTo>
                    <a:pt x="96" y="129"/>
                  </a:lnTo>
                  <a:lnTo>
                    <a:pt x="97" y="126"/>
                  </a:lnTo>
                  <a:lnTo>
                    <a:pt x="96" y="124"/>
                  </a:lnTo>
                  <a:lnTo>
                    <a:pt x="94" y="122"/>
                  </a:lnTo>
                  <a:lnTo>
                    <a:pt x="90" y="120"/>
                  </a:lnTo>
                  <a:lnTo>
                    <a:pt x="84" y="119"/>
                  </a:lnTo>
                  <a:lnTo>
                    <a:pt x="83" y="104"/>
                  </a:lnTo>
                  <a:lnTo>
                    <a:pt x="80" y="90"/>
                  </a:lnTo>
                  <a:lnTo>
                    <a:pt x="76" y="80"/>
                  </a:lnTo>
                  <a:lnTo>
                    <a:pt x="70" y="70"/>
                  </a:lnTo>
                  <a:lnTo>
                    <a:pt x="57" y="53"/>
                  </a:lnTo>
                  <a:lnTo>
                    <a:pt x="43" y="36"/>
                  </a:lnTo>
                  <a:lnTo>
                    <a:pt x="43" y="30"/>
                  </a:lnTo>
                  <a:lnTo>
                    <a:pt x="43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6" name="Freeform 472"/>
            <p:cNvSpPr/>
            <p:nvPr/>
          </p:nvSpPr>
          <p:spPr bwMode="auto">
            <a:xfrm>
              <a:off x="3834" y="2725"/>
              <a:ext cx="443" cy="191"/>
            </a:xfrm>
            <a:custGeom>
              <a:avLst/>
              <a:gdLst>
                <a:gd name="T0" fmla="*/ 97 w 443"/>
                <a:gd name="T1" fmla="*/ 37 h 191"/>
                <a:gd name="T2" fmla="*/ 66 w 443"/>
                <a:gd name="T3" fmla="*/ 60 h 191"/>
                <a:gd name="T4" fmla="*/ 56 w 443"/>
                <a:gd name="T5" fmla="*/ 79 h 191"/>
                <a:gd name="T6" fmla="*/ 44 w 443"/>
                <a:gd name="T7" fmla="*/ 100 h 191"/>
                <a:gd name="T8" fmla="*/ 23 w 443"/>
                <a:gd name="T9" fmla="*/ 112 h 191"/>
                <a:gd name="T10" fmla="*/ 1 w 443"/>
                <a:gd name="T11" fmla="*/ 122 h 191"/>
                <a:gd name="T12" fmla="*/ 1 w 443"/>
                <a:gd name="T13" fmla="*/ 130 h 191"/>
                <a:gd name="T14" fmla="*/ 34 w 443"/>
                <a:gd name="T15" fmla="*/ 126 h 191"/>
                <a:gd name="T16" fmla="*/ 70 w 443"/>
                <a:gd name="T17" fmla="*/ 113 h 191"/>
                <a:gd name="T18" fmla="*/ 108 w 443"/>
                <a:gd name="T19" fmla="*/ 113 h 191"/>
                <a:gd name="T20" fmla="*/ 140 w 443"/>
                <a:gd name="T21" fmla="*/ 106 h 191"/>
                <a:gd name="T22" fmla="*/ 157 w 443"/>
                <a:gd name="T23" fmla="*/ 104 h 191"/>
                <a:gd name="T24" fmla="*/ 167 w 443"/>
                <a:gd name="T25" fmla="*/ 107 h 191"/>
                <a:gd name="T26" fmla="*/ 177 w 443"/>
                <a:gd name="T27" fmla="*/ 147 h 191"/>
                <a:gd name="T28" fmla="*/ 206 w 443"/>
                <a:gd name="T29" fmla="*/ 164 h 191"/>
                <a:gd name="T30" fmla="*/ 231 w 443"/>
                <a:gd name="T31" fmla="*/ 182 h 191"/>
                <a:gd name="T32" fmla="*/ 264 w 443"/>
                <a:gd name="T33" fmla="*/ 191 h 191"/>
                <a:gd name="T34" fmla="*/ 278 w 443"/>
                <a:gd name="T35" fmla="*/ 163 h 191"/>
                <a:gd name="T36" fmla="*/ 291 w 443"/>
                <a:gd name="T37" fmla="*/ 162 h 191"/>
                <a:gd name="T38" fmla="*/ 324 w 443"/>
                <a:gd name="T39" fmla="*/ 173 h 191"/>
                <a:gd name="T40" fmla="*/ 371 w 443"/>
                <a:gd name="T41" fmla="*/ 187 h 191"/>
                <a:gd name="T42" fmla="*/ 398 w 443"/>
                <a:gd name="T43" fmla="*/ 177 h 191"/>
                <a:gd name="T44" fmla="*/ 417 w 443"/>
                <a:gd name="T45" fmla="*/ 180 h 191"/>
                <a:gd name="T46" fmla="*/ 435 w 443"/>
                <a:gd name="T47" fmla="*/ 184 h 191"/>
                <a:gd name="T48" fmla="*/ 431 w 443"/>
                <a:gd name="T49" fmla="*/ 163 h 191"/>
                <a:gd name="T50" fmla="*/ 437 w 443"/>
                <a:gd name="T51" fmla="*/ 127 h 191"/>
                <a:gd name="T52" fmla="*/ 438 w 443"/>
                <a:gd name="T53" fmla="*/ 109 h 191"/>
                <a:gd name="T54" fmla="*/ 393 w 443"/>
                <a:gd name="T55" fmla="*/ 117 h 191"/>
                <a:gd name="T56" fmla="*/ 373 w 443"/>
                <a:gd name="T57" fmla="*/ 116 h 191"/>
                <a:gd name="T58" fmla="*/ 357 w 443"/>
                <a:gd name="T59" fmla="*/ 112 h 191"/>
                <a:gd name="T60" fmla="*/ 344 w 443"/>
                <a:gd name="T61" fmla="*/ 99 h 191"/>
                <a:gd name="T62" fmla="*/ 310 w 443"/>
                <a:gd name="T63" fmla="*/ 60 h 191"/>
                <a:gd name="T64" fmla="*/ 290 w 443"/>
                <a:gd name="T65" fmla="*/ 64 h 191"/>
                <a:gd name="T66" fmla="*/ 293 w 443"/>
                <a:gd name="T67" fmla="*/ 77 h 191"/>
                <a:gd name="T68" fmla="*/ 304 w 443"/>
                <a:gd name="T69" fmla="*/ 100 h 191"/>
                <a:gd name="T70" fmla="*/ 288 w 443"/>
                <a:gd name="T71" fmla="*/ 107 h 191"/>
                <a:gd name="T72" fmla="*/ 258 w 443"/>
                <a:gd name="T73" fmla="*/ 72 h 191"/>
                <a:gd name="T74" fmla="*/ 243 w 443"/>
                <a:gd name="T75" fmla="*/ 39 h 191"/>
                <a:gd name="T76" fmla="*/ 200 w 443"/>
                <a:gd name="T77" fmla="*/ 0 h 191"/>
                <a:gd name="T78" fmla="*/ 188 w 443"/>
                <a:gd name="T79" fmla="*/ 4 h 191"/>
                <a:gd name="T80" fmla="*/ 187 w 443"/>
                <a:gd name="T81" fmla="*/ 14 h 191"/>
                <a:gd name="T82" fmla="*/ 207 w 443"/>
                <a:gd name="T83" fmla="*/ 36 h 191"/>
                <a:gd name="T84" fmla="*/ 247 w 443"/>
                <a:gd name="T85" fmla="*/ 69 h 191"/>
                <a:gd name="T86" fmla="*/ 243 w 443"/>
                <a:gd name="T87" fmla="*/ 70 h 191"/>
                <a:gd name="T88" fmla="*/ 233 w 443"/>
                <a:gd name="T89" fmla="*/ 66 h 191"/>
                <a:gd name="T90" fmla="*/ 233 w 443"/>
                <a:gd name="T91" fmla="*/ 82 h 191"/>
                <a:gd name="T92" fmla="*/ 213 w 443"/>
                <a:gd name="T93" fmla="*/ 96 h 191"/>
                <a:gd name="T94" fmla="*/ 200 w 443"/>
                <a:gd name="T95" fmla="*/ 106 h 191"/>
                <a:gd name="T96" fmla="*/ 208 w 443"/>
                <a:gd name="T97" fmla="*/ 93 h 191"/>
                <a:gd name="T98" fmla="*/ 221 w 443"/>
                <a:gd name="T99" fmla="*/ 89 h 191"/>
                <a:gd name="T100" fmla="*/ 224 w 443"/>
                <a:gd name="T101" fmla="*/ 73 h 191"/>
                <a:gd name="T102" fmla="*/ 196 w 443"/>
                <a:gd name="T103" fmla="*/ 57 h 191"/>
                <a:gd name="T104" fmla="*/ 160 w 443"/>
                <a:gd name="T105" fmla="*/ 22 h 191"/>
                <a:gd name="T106" fmla="*/ 146 w 443"/>
                <a:gd name="T107" fmla="*/ 24 h 191"/>
                <a:gd name="T108" fmla="*/ 133 w 443"/>
                <a:gd name="T109" fmla="*/ 33 h 191"/>
                <a:gd name="T110" fmla="*/ 118 w 443"/>
                <a:gd name="T111" fmla="*/ 33 h 191"/>
                <a:gd name="T112" fmla="*/ 97 w 443"/>
                <a:gd name="T113" fmla="*/ 2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43" h="191">
                  <a:moveTo>
                    <a:pt x="97" y="24"/>
                  </a:moveTo>
                  <a:lnTo>
                    <a:pt x="97" y="30"/>
                  </a:lnTo>
                  <a:lnTo>
                    <a:pt x="97" y="37"/>
                  </a:lnTo>
                  <a:lnTo>
                    <a:pt x="87" y="46"/>
                  </a:lnTo>
                  <a:lnTo>
                    <a:pt x="77" y="53"/>
                  </a:lnTo>
                  <a:lnTo>
                    <a:pt x="66" y="60"/>
                  </a:lnTo>
                  <a:lnTo>
                    <a:pt x="51" y="66"/>
                  </a:lnTo>
                  <a:lnTo>
                    <a:pt x="54" y="72"/>
                  </a:lnTo>
                  <a:lnTo>
                    <a:pt x="56" y="79"/>
                  </a:lnTo>
                  <a:lnTo>
                    <a:pt x="57" y="84"/>
                  </a:lnTo>
                  <a:lnTo>
                    <a:pt x="54" y="92"/>
                  </a:lnTo>
                  <a:lnTo>
                    <a:pt x="44" y="100"/>
                  </a:lnTo>
                  <a:lnTo>
                    <a:pt x="34" y="107"/>
                  </a:lnTo>
                  <a:lnTo>
                    <a:pt x="29" y="110"/>
                  </a:lnTo>
                  <a:lnTo>
                    <a:pt x="23" y="112"/>
                  </a:lnTo>
                  <a:lnTo>
                    <a:pt x="13" y="113"/>
                  </a:lnTo>
                  <a:lnTo>
                    <a:pt x="1" y="113"/>
                  </a:lnTo>
                  <a:lnTo>
                    <a:pt x="1" y="122"/>
                  </a:lnTo>
                  <a:lnTo>
                    <a:pt x="0" y="129"/>
                  </a:lnTo>
                  <a:lnTo>
                    <a:pt x="1" y="129"/>
                  </a:lnTo>
                  <a:lnTo>
                    <a:pt x="1" y="130"/>
                  </a:lnTo>
                  <a:lnTo>
                    <a:pt x="14" y="129"/>
                  </a:lnTo>
                  <a:lnTo>
                    <a:pt x="26" y="129"/>
                  </a:lnTo>
                  <a:lnTo>
                    <a:pt x="34" y="126"/>
                  </a:lnTo>
                  <a:lnTo>
                    <a:pt x="41" y="124"/>
                  </a:lnTo>
                  <a:lnTo>
                    <a:pt x="54" y="119"/>
                  </a:lnTo>
                  <a:lnTo>
                    <a:pt x="70" y="113"/>
                  </a:lnTo>
                  <a:lnTo>
                    <a:pt x="83" y="113"/>
                  </a:lnTo>
                  <a:lnTo>
                    <a:pt x="96" y="113"/>
                  </a:lnTo>
                  <a:lnTo>
                    <a:pt x="108" y="113"/>
                  </a:lnTo>
                  <a:lnTo>
                    <a:pt x="121" y="112"/>
                  </a:lnTo>
                  <a:lnTo>
                    <a:pt x="130" y="110"/>
                  </a:lnTo>
                  <a:lnTo>
                    <a:pt x="140" y="106"/>
                  </a:lnTo>
                  <a:lnTo>
                    <a:pt x="146" y="104"/>
                  </a:lnTo>
                  <a:lnTo>
                    <a:pt x="151" y="104"/>
                  </a:lnTo>
                  <a:lnTo>
                    <a:pt x="157" y="104"/>
                  </a:lnTo>
                  <a:lnTo>
                    <a:pt x="161" y="104"/>
                  </a:lnTo>
                  <a:lnTo>
                    <a:pt x="164" y="106"/>
                  </a:lnTo>
                  <a:lnTo>
                    <a:pt x="167" y="107"/>
                  </a:lnTo>
                  <a:lnTo>
                    <a:pt x="168" y="122"/>
                  </a:lnTo>
                  <a:lnTo>
                    <a:pt x="173" y="136"/>
                  </a:lnTo>
                  <a:lnTo>
                    <a:pt x="177" y="147"/>
                  </a:lnTo>
                  <a:lnTo>
                    <a:pt x="183" y="157"/>
                  </a:lnTo>
                  <a:lnTo>
                    <a:pt x="196" y="160"/>
                  </a:lnTo>
                  <a:lnTo>
                    <a:pt x="206" y="164"/>
                  </a:lnTo>
                  <a:lnTo>
                    <a:pt x="214" y="170"/>
                  </a:lnTo>
                  <a:lnTo>
                    <a:pt x="223" y="176"/>
                  </a:lnTo>
                  <a:lnTo>
                    <a:pt x="231" y="182"/>
                  </a:lnTo>
                  <a:lnTo>
                    <a:pt x="241" y="186"/>
                  </a:lnTo>
                  <a:lnTo>
                    <a:pt x="251" y="190"/>
                  </a:lnTo>
                  <a:lnTo>
                    <a:pt x="264" y="191"/>
                  </a:lnTo>
                  <a:lnTo>
                    <a:pt x="268" y="177"/>
                  </a:lnTo>
                  <a:lnTo>
                    <a:pt x="273" y="164"/>
                  </a:lnTo>
                  <a:lnTo>
                    <a:pt x="278" y="163"/>
                  </a:lnTo>
                  <a:lnTo>
                    <a:pt x="283" y="162"/>
                  </a:lnTo>
                  <a:lnTo>
                    <a:pt x="287" y="162"/>
                  </a:lnTo>
                  <a:lnTo>
                    <a:pt x="291" y="162"/>
                  </a:lnTo>
                  <a:lnTo>
                    <a:pt x="301" y="164"/>
                  </a:lnTo>
                  <a:lnTo>
                    <a:pt x="310" y="167"/>
                  </a:lnTo>
                  <a:lnTo>
                    <a:pt x="324" y="173"/>
                  </a:lnTo>
                  <a:lnTo>
                    <a:pt x="340" y="177"/>
                  </a:lnTo>
                  <a:lnTo>
                    <a:pt x="355" y="182"/>
                  </a:lnTo>
                  <a:lnTo>
                    <a:pt x="371" y="187"/>
                  </a:lnTo>
                  <a:lnTo>
                    <a:pt x="381" y="183"/>
                  </a:lnTo>
                  <a:lnTo>
                    <a:pt x="391" y="179"/>
                  </a:lnTo>
                  <a:lnTo>
                    <a:pt x="398" y="177"/>
                  </a:lnTo>
                  <a:lnTo>
                    <a:pt x="404" y="177"/>
                  </a:lnTo>
                  <a:lnTo>
                    <a:pt x="411" y="177"/>
                  </a:lnTo>
                  <a:lnTo>
                    <a:pt x="417" y="180"/>
                  </a:lnTo>
                  <a:lnTo>
                    <a:pt x="427" y="184"/>
                  </a:lnTo>
                  <a:lnTo>
                    <a:pt x="435" y="189"/>
                  </a:lnTo>
                  <a:lnTo>
                    <a:pt x="435" y="184"/>
                  </a:lnTo>
                  <a:lnTo>
                    <a:pt x="435" y="180"/>
                  </a:lnTo>
                  <a:lnTo>
                    <a:pt x="433" y="172"/>
                  </a:lnTo>
                  <a:lnTo>
                    <a:pt x="431" y="163"/>
                  </a:lnTo>
                  <a:lnTo>
                    <a:pt x="431" y="154"/>
                  </a:lnTo>
                  <a:lnTo>
                    <a:pt x="433" y="144"/>
                  </a:lnTo>
                  <a:lnTo>
                    <a:pt x="437" y="127"/>
                  </a:lnTo>
                  <a:lnTo>
                    <a:pt x="443" y="112"/>
                  </a:lnTo>
                  <a:lnTo>
                    <a:pt x="440" y="110"/>
                  </a:lnTo>
                  <a:lnTo>
                    <a:pt x="438" y="109"/>
                  </a:lnTo>
                  <a:lnTo>
                    <a:pt x="420" y="116"/>
                  </a:lnTo>
                  <a:lnTo>
                    <a:pt x="403" y="123"/>
                  </a:lnTo>
                  <a:lnTo>
                    <a:pt x="393" y="117"/>
                  </a:lnTo>
                  <a:lnTo>
                    <a:pt x="384" y="110"/>
                  </a:lnTo>
                  <a:lnTo>
                    <a:pt x="378" y="114"/>
                  </a:lnTo>
                  <a:lnTo>
                    <a:pt x="373" y="116"/>
                  </a:lnTo>
                  <a:lnTo>
                    <a:pt x="367" y="116"/>
                  </a:lnTo>
                  <a:lnTo>
                    <a:pt x="363" y="114"/>
                  </a:lnTo>
                  <a:lnTo>
                    <a:pt x="357" y="112"/>
                  </a:lnTo>
                  <a:lnTo>
                    <a:pt x="353" y="109"/>
                  </a:lnTo>
                  <a:lnTo>
                    <a:pt x="348" y="104"/>
                  </a:lnTo>
                  <a:lnTo>
                    <a:pt x="344" y="99"/>
                  </a:lnTo>
                  <a:lnTo>
                    <a:pt x="330" y="74"/>
                  </a:lnTo>
                  <a:lnTo>
                    <a:pt x="316" y="56"/>
                  </a:lnTo>
                  <a:lnTo>
                    <a:pt x="310" y="60"/>
                  </a:lnTo>
                  <a:lnTo>
                    <a:pt x="304" y="63"/>
                  </a:lnTo>
                  <a:lnTo>
                    <a:pt x="298" y="63"/>
                  </a:lnTo>
                  <a:lnTo>
                    <a:pt x="290" y="64"/>
                  </a:lnTo>
                  <a:lnTo>
                    <a:pt x="288" y="67"/>
                  </a:lnTo>
                  <a:lnTo>
                    <a:pt x="288" y="72"/>
                  </a:lnTo>
                  <a:lnTo>
                    <a:pt x="293" y="77"/>
                  </a:lnTo>
                  <a:lnTo>
                    <a:pt x="298" y="84"/>
                  </a:lnTo>
                  <a:lnTo>
                    <a:pt x="301" y="92"/>
                  </a:lnTo>
                  <a:lnTo>
                    <a:pt x="304" y="100"/>
                  </a:lnTo>
                  <a:lnTo>
                    <a:pt x="300" y="107"/>
                  </a:lnTo>
                  <a:lnTo>
                    <a:pt x="297" y="114"/>
                  </a:lnTo>
                  <a:lnTo>
                    <a:pt x="288" y="107"/>
                  </a:lnTo>
                  <a:lnTo>
                    <a:pt x="277" y="93"/>
                  </a:lnTo>
                  <a:lnTo>
                    <a:pt x="264" y="80"/>
                  </a:lnTo>
                  <a:lnTo>
                    <a:pt x="258" y="72"/>
                  </a:lnTo>
                  <a:lnTo>
                    <a:pt x="258" y="59"/>
                  </a:lnTo>
                  <a:lnTo>
                    <a:pt x="257" y="46"/>
                  </a:lnTo>
                  <a:lnTo>
                    <a:pt x="243" y="39"/>
                  </a:lnTo>
                  <a:lnTo>
                    <a:pt x="228" y="30"/>
                  </a:lnTo>
                  <a:lnTo>
                    <a:pt x="214" y="16"/>
                  </a:lnTo>
                  <a:lnTo>
                    <a:pt x="200" y="0"/>
                  </a:lnTo>
                  <a:lnTo>
                    <a:pt x="194" y="2"/>
                  </a:lnTo>
                  <a:lnTo>
                    <a:pt x="190" y="2"/>
                  </a:lnTo>
                  <a:lnTo>
                    <a:pt x="188" y="4"/>
                  </a:lnTo>
                  <a:lnTo>
                    <a:pt x="186" y="6"/>
                  </a:lnTo>
                  <a:lnTo>
                    <a:pt x="186" y="10"/>
                  </a:lnTo>
                  <a:lnTo>
                    <a:pt x="187" y="14"/>
                  </a:lnTo>
                  <a:lnTo>
                    <a:pt x="193" y="22"/>
                  </a:lnTo>
                  <a:lnTo>
                    <a:pt x="198" y="29"/>
                  </a:lnTo>
                  <a:lnTo>
                    <a:pt x="207" y="36"/>
                  </a:lnTo>
                  <a:lnTo>
                    <a:pt x="216" y="43"/>
                  </a:lnTo>
                  <a:lnTo>
                    <a:pt x="233" y="54"/>
                  </a:lnTo>
                  <a:lnTo>
                    <a:pt x="247" y="69"/>
                  </a:lnTo>
                  <a:lnTo>
                    <a:pt x="247" y="69"/>
                  </a:lnTo>
                  <a:lnTo>
                    <a:pt x="247" y="70"/>
                  </a:lnTo>
                  <a:lnTo>
                    <a:pt x="243" y="70"/>
                  </a:lnTo>
                  <a:lnTo>
                    <a:pt x="240" y="70"/>
                  </a:lnTo>
                  <a:lnTo>
                    <a:pt x="236" y="67"/>
                  </a:lnTo>
                  <a:lnTo>
                    <a:pt x="233" y="66"/>
                  </a:lnTo>
                  <a:lnTo>
                    <a:pt x="233" y="72"/>
                  </a:lnTo>
                  <a:lnTo>
                    <a:pt x="233" y="77"/>
                  </a:lnTo>
                  <a:lnTo>
                    <a:pt x="233" y="82"/>
                  </a:lnTo>
                  <a:lnTo>
                    <a:pt x="231" y="87"/>
                  </a:lnTo>
                  <a:lnTo>
                    <a:pt x="221" y="92"/>
                  </a:lnTo>
                  <a:lnTo>
                    <a:pt x="213" y="96"/>
                  </a:lnTo>
                  <a:lnTo>
                    <a:pt x="213" y="104"/>
                  </a:lnTo>
                  <a:lnTo>
                    <a:pt x="213" y="113"/>
                  </a:lnTo>
                  <a:lnTo>
                    <a:pt x="200" y="106"/>
                  </a:lnTo>
                  <a:lnTo>
                    <a:pt x="187" y="97"/>
                  </a:lnTo>
                  <a:lnTo>
                    <a:pt x="198" y="94"/>
                  </a:lnTo>
                  <a:lnTo>
                    <a:pt x="208" y="93"/>
                  </a:lnTo>
                  <a:lnTo>
                    <a:pt x="213" y="93"/>
                  </a:lnTo>
                  <a:lnTo>
                    <a:pt x="217" y="92"/>
                  </a:lnTo>
                  <a:lnTo>
                    <a:pt x="221" y="89"/>
                  </a:lnTo>
                  <a:lnTo>
                    <a:pt x="226" y="86"/>
                  </a:lnTo>
                  <a:lnTo>
                    <a:pt x="224" y="79"/>
                  </a:lnTo>
                  <a:lnTo>
                    <a:pt x="224" y="73"/>
                  </a:lnTo>
                  <a:lnTo>
                    <a:pt x="213" y="69"/>
                  </a:lnTo>
                  <a:lnTo>
                    <a:pt x="204" y="64"/>
                  </a:lnTo>
                  <a:lnTo>
                    <a:pt x="196" y="57"/>
                  </a:lnTo>
                  <a:lnTo>
                    <a:pt x="188" y="50"/>
                  </a:lnTo>
                  <a:lnTo>
                    <a:pt x="174" y="34"/>
                  </a:lnTo>
                  <a:lnTo>
                    <a:pt x="160" y="22"/>
                  </a:lnTo>
                  <a:lnTo>
                    <a:pt x="154" y="22"/>
                  </a:lnTo>
                  <a:lnTo>
                    <a:pt x="150" y="23"/>
                  </a:lnTo>
                  <a:lnTo>
                    <a:pt x="146" y="24"/>
                  </a:lnTo>
                  <a:lnTo>
                    <a:pt x="143" y="26"/>
                  </a:lnTo>
                  <a:lnTo>
                    <a:pt x="138" y="30"/>
                  </a:lnTo>
                  <a:lnTo>
                    <a:pt x="133" y="33"/>
                  </a:lnTo>
                  <a:lnTo>
                    <a:pt x="127" y="34"/>
                  </a:lnTo>
                  <a:lnTo>
                    <a:pt x="123" y="33"/>
                  </a:lnTo>
                  <a:lnTo>
                    <a:pt x="118" y="33"/>
                  </a:lnTo>
                  <a:lnTo>
                    <a:pt x="114" y="30"/>
                  </a:lnTo>
                  <a:lnTo>
                    <a:pt x="106" y="27"/>
                  </a:lnTo>
                  <a:lnTo>
                    <a:pt x="97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7" name="Freeform 473"/>
            <p:cNvSpPr/>
            <p:nvPr/>
          </p:nvSpPr>
          <p:spPr bwMode="auto">
            <a:xfrm>
              <a:off x="5309" y="2727"/>
              <a:ext cx="3" cy="2"/>
            </a:xfrm>
            <a:custGeom>
              <a:avLst/>
              <a:gdLst>
                <a:gd name="T0" fmla="*/ 0 w 3"/>
                <a:gd name="T1" fmla="*/ 0 h 2"/>
                <a:gd name="T2" fmla="*/ 1 w 3"/>
                <a:gd name="T3" fmla="*/ 1 h 2"/>
                <a:gd name="T4" fmla="*/ 3 w 3"/>
                <a:gd name="T5" fmla="*/ 2 h 2"/>
                <a:gd name="T6" fmla="*/ 1 w 3"/>
                <a:gd name="T7" fmla="*/ 2 h 2"/>
                <a:gd name="T8" fmla="*/ 0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1" y="1"/>
                  </a:lnTo>
                  <a:lnTo>
                    <a:pt x="3" y="2"/>
                  </a:lnTo>
                  <a:lnTo>
                    <a:pt x="1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8" name="Freeform 474"/>
            <p:cNvSpPr/>
            <p:nvPr/>
          </p:nvSpPr>
          <p:spPr bwMode="auto">
            <a:xfrm>
              <a:off x="5313" y="2729"/>
              <a:ext cx="56" cy="43"/>
            </a:xfrm>
            <a:custGeom>
              <a:avLst/>
              <a:gdLst>
                <a:gd name="T0" fmla="*/ 56 w 56"/>
                <a:gd name="T1" fmla="*/ 19 h 43"/>
                <a:gd name="T2" fmla="*/ 56 w 56"/>
                <a:gd name="T3" fmla="*/ 23 h 43"/>
                <a:gd name="T4" fmla="*/ 56 w 56"/>
                <a:gd name="T5" fmla="*/ 28 h 43"/>
                <a:gd name="T6" fmla="*/ 50 w 56"/>
                <a:gd name="T7" fmla="*/ 30 h 43"/>
                <a:gd name="T8" fmla="*/ 44 w 56"/>
                <a:gd name="T9" fmla="*/ 33 h 43"/>
                <a:gd name="T10" fmla="*/ 46 w 56"/>
                <a:gd name="T11" fmla="*/ 38 h 43"/>
                <a:gd name="T12" fmla="*/ 46 w 56"/>
                <a:gd name="T13" fmla="*/ 42 h 43"/>
                <a:gd name="T14" fmla="*/ 37 w 56"/>
                <a:gd name="T15" fmla="*/ 39 h 43"/>
                <a:gd name="T16" fmla="*/ 30 w 56"/>
                <a:gd name="T17" fmla="*/ 38 h 43"/>
                <a:gd name="T18" fmla="*/ 26 w 56"/>
                <a:gd name="T19" fmla="*/ 36 h 43"/>
                <a:gd name="T20" fmla="*/ 23 w 56"/>
                <a:gd name="T21" fmla="*/ 38 h 43"/>
                <a:gd name="T22" fmla="*/ 20 w 56"/>
                <a:gd name="T23" fmla="*/ 39 h 43"/>
                <a:gd name="T24" fmla="*/ 19 w 56"/>
                <a:gd name="T25" fmla="*/ 43 h 43"/>
                <a:gd name="T26" fmla="*/ 13 w 56"/>
                <a:gd name="T27" fmla="*/ 42 h 43"/>
                <a:gd name="T28" fmla="*/ 9 w 56"/>
                <a:gd name="T29" fmla="*/ 40 h 43"/>
                <a:gd name="T30" fmla="*/ 6 w 56"/>
                <a:gd name="T31" fmla="*/ 38 h 43"/>
                <a:gd name="T32" fmla="*/ 4 w 56"/>
                <a:gd name="T33" fmla="*/ 32 h 43"/>
                <a:gd name="T34" fmla="*/ 12 w 56"/>
                <a:gd name="T35" fmla="*/ 30 h 43"/>
                <a:gd name="T36" fmla="*/ 19 w 56"/>
                <a:gd name="T37" fmla="*/ 29 h 43"/>
                <a:gd name="T38" fmla="*/ 16 w 56"/>
                <a:gd name="T39" fmla="*/ 18 h 43"/>
                <a:gd name="T40" fmla="*/ 13 w 56"/>
                <a:gd name="T41" fmla="*/ 8 h 43"/>
                <a:gd name="T42" fmla="*/ 9 w 56"/>
                <a:gd name="T43" fmla="*/ 6 h 43"/>
                <a:gd name="T44" fmla="*/ 6 w 56"/>
                <a:gd name="T45" fmla="*/ 6 h 43"/>
                <a:gd name="T46" fmla="*/ 3 w 56"/>
                <a:gd name="T47" fmla="*/ 5 h 43"/>
                <a:gd name="T48" fmla="*/ 0 w 56"/>
                <a:gd name="T49" fmla="*/ 2 h 43"/>
                <a:gd name="T50" fmla="*/ 0 w 56"/>
                <a:gd name="T51" fmla="*/ 2 h 43"/>
                <a:gd name="T52" fmla="*/ 0 w 56"/>
                <a:gd name="T53" fmla="*/ 0 h 43"/>
                <a:gd name="T54" fmla="*/ 6 w 56"/>
                <a:gd name="T55" fmla="*/ 0 h 43"/>
                <a:gd name="T56" fmla="*/ 12 w 56"/>
                <a:gd name="T57" fmla="*/ 0 h 43"/>
                <a:gd name="T58" fmla="*/ 22 w 56"/>
                <a:gd name="T59" fmla="*/ 9 h 43"/>
                <a:gd name="T60" fmla="*/ 32 w 56"/>
                <a:gd name="T61" fmla="*/ 15 h 43"/>
                <a:gd name="T62" fmla="*/ 36 w 56"/>
                <a:gd name="T63" fmla="*/ 16 h 43"/>
                <a:gd name="T64" fmla="*/ 42 w 56"/>
                <a:gd name="T65" fmla="*/ 18 h 43"/>
                <a:gd name="T66" fmla="*/ 49 w 56"/>
                <a:gd name="T67" fmla="*/ 19 h 43"/>
                <a:gd name="T68" fmla="*/ 56 w 56"/>
                <a:gd name="T69" fmla="*/ 1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" h="43">
                  <a:moveTo>
                    <a:pt x="56" y="19"/>
                  </a:moveTo>
                  <a:lnTo>
                    <a:pt x="56" y="23"/>
                  </a:lnTo>
                  <a:lnTo>
                    <a:pt x="56" y="28"/>
                  </a:lnTo>
                  <a:lnTo>
                    <a:pt x="50" y="30"/>
                  </a:lnTo>
                  <a:lnTo>
                    <a:pt x="44" y="33"/>
                  </a:lnTo>
                  <a:lnTo>
                    <a:pt x="46" y="38"/>
                  </a:lnTo>
                  <a:lnTo>
                    <a:pt x="46" y="42"/>
                  </a:lnTo>
                  <a:lnTo>
                    <a:pt x="37" y="39"/>
                  </a:lnTo>
                  <a:lnTo>
                    <a:pt x="30" y="38"/>
                  </a:lnTo>
                  <a:lnTo>
                    <a:pt x="26" y="36"/>
                  </a:lnTo>
                  <a:lnTo>
                    <a:pt x="23" y="38"/>
                  </a:lnTo>
                  <a:lnTo>
                    <a:pt x="20" y="39"/>
                  </a:lnTo>
                  <a:lnTo>
                    <a:pt x="19" y="43"/>
                  </a:lnTo>
                  <a:lnTo>
                    <a:pt x="13" y="42"/>
                  </a:lnTo>
                  <a:lnTo>
                    <a:pt x="9" y="40"/>
                  </a:lnTo>
                  <a:lnTo>
                    <a:pt x="6" y="38"/>
                  </a:lnTo>
                  <a:lnTo>
                    <a:pt x="4" y="32"/>
                  </a:lnTo>
                  <a:lnTo>
                    <a:pt x="12" y="30"/>
                  </a:lnTo>
                  <a:lnTo>
                    <a:pt x="19" y="29"/>
                  </a:lnTo>
                  <a:lnTo>
                    <a:pt x="16" y="18"/>
                  </a:lnTo>
                  <a:lnTo>
                    <a:pt x="13" y="8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22" y="9"/>
                  </a:lnTo>
                  <a:lnTo>
                    <a:pt x="32" y="15"/>
                  </a:lnTo>
                  <a:lnTo>
                    <a:pt x="36" y="16"/>
                  </a:lnTo>
                  <a:lnTo>
                    <a:pt x="42" y="18"/>
                  </a:lnTo>
                  <a:lnTo>
                    <a:pt x="49" y="19"/>
                  </a:lnTo>
                  <a:lnTo>
                    <a:pt x="56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9" name="Freeform 475"/>
            <p:cNvSpPr/>
            <p:nvPr/>
          </p:nvSpPr>
          <p:spPr bwMode="auto">
            <a:xfrm>
              <a:off x="3977" y="2751"/>
              <a:ext cx="18" cy="57"/>
            </a:xfrm>
            <a:custGeom>
              <a:avLst/>
              <a:gdLst>
                <a:gd name="T0" fmla="*/ 13 w 18"/>
                <a:gd name="T1" fmla="*/ 0 h 57"/>
                <a:gd name="T2" fmla="*/ 15 w 18"/>
                <a:gd name="T3" fmla="*/ 3 h 57"/>
                <a:gd name="T4" fmla="*/ 18 w 18"/>
                <a:gd name="T5" fmla="*/ 6 h 57"/>
                <a:gd name="T6" fmla="*/ 15 w 18"/>
                <a:gd name="T7" fmla="*/ 14 h 57"/>
                <a:gd name="T8" fmla="*/ 13 w 18"/>
                <a:gd name="T9" fmla="*/ 23 h 57"/>
                <a:gd name="T10" fmla="*/ 14 w 18"/>
                <a:gd name="T11" fmla="*/ 28 h 57"/>
                <a:gd name="T12" fmla="*/ 17 w 18"/>
                <a:gd name="T13" fmla="*/ 36 h 57"/>
                <a:gd name="T14" fmla="*/ 17 w 18"/>
                <a:gd name="T15" fmla="*/ 43 h 57"/>
                <a:gd name="T16" fmla="*/ 15 w 18"/>
                <a:gd name="T17" fmla="*/ 51 h 57"/>
                <a:gd name="T18" fmla="*/ 14 w 18"/>
                <a:gd name="T19" fmla="*/ 54 h 57"/>
                <a:gd name="T20" fmla="*/ 13 w 18"/>
                <a:gd name="T21" fmla="*/ 57 h 57"/>
                <a:gd name="T22" fmla="*/ 5 w 18"/>
                <a:gd name="T23" fmla="*/ 56 h 57"/>
                <a:gd name="T24" fmla="*/ 1 w 18"/>
                <a:gd name="T25" fmla="*/ 54 h 57"/>
                <a:gd name="T26" fmla="*/ 1 w 18"/>
                <a:gd name="T27" fmla="*/ 43 h 57"/>
                <a:gd name="T28" fmla="*/ 0 w 18"/>
                <a:gd name="T29" fmla="*/ 31 h 57"/>
                <a:gd name="T30" fmla="*/ 5 w 18"/>
                <a:gd name="T31" fmla="*/ 31 h 57"/>
                <a:gd name="T32" fmla="*/ 10 w 18"/>
                <a:gd name="T33" fmla="*/ 30 h 57"/>
                <a:gd name="T34" fmla="*/ 7 w 18"/>
                <a:gd name="T35" fmla="*/ 24 h 57"/>
                <a:gd name="T36" fmla="*/ 3 w 18"/>
                <a:gd name="T37" fmla="*/ 17 h 57"/>
                <a:gd name="T38" fmla="*/ 8 w 18"/>
                <a:gd name="T39" fmla="*/ 8 h 57"/>
                <a:gd name="T40" fmla="*/ 13 w 18"/>
                <a:gd name="T4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" h="57">
                  <a:moveTo>
                    <a:pt x="13" y="0"/>
                  </a:moveTo>
                  <a:lnTo>
                    <a:pt x="15" y="3"/>
                  </a:lnTo>
                  <a:lnTo>
                    <a:pt x="18" y="6"/>
                  </a:lnTo>
                  <a:lnTo>
                    <a:pt x="15" y="14"/>
                  </a:lnTo>
                  <a:lnTo>
                    <a:pt x="13" y="23"/>
                  </a:lnTo>
                  <a:lnTo>
                    <a:pt x="14" y="28"/>
                  </a:lnTo>
                  <a:lnTo>
                    <a:pt x="17" y="36"/>
                  </a:lnTo>
                  <a:lnTo>
                    <a:pt x="17" y="43"/>
                  </a:lnTo>
                  <a:lnTo>
                    <a:pt x="15" y="51"/>
                  </a:lnTo>
                  <a:lnTo>
                    <a:pt x="14" y="54"/>
                  </a:lnTo>
                  <a:lnTo>
                    <a:pt x="13" y="57"/>
                  </a:lnTo>
                  <a:lnTo>
                    <a:pt x="5" y="56"/>
                  </a:lnTo>
                  <a:lnTo>
                    <a:pt x="1" y="54"/>
                  </a:lnTo>
                  <a:lnTo>
                    <a:pt x="1" y="43"/>
                  </a:lnTo>
                  <a:lnTo>
                    <a:pt x="0" y="31"/>
                  </a:lnTo>
                  <a:lnTo>
                    <a:pt x="5" y="31"/>
                  </a:lnTo>
                  <a:lnTo>
                    <a:pt x="10" y="30"/>
                  </a:lnTo>
                  <a:lnTo>
                    <a:pt x="7" y="24"/>
                  </a:lnTo>
                  <a:lnTo>
                    <a:pt x="3" y="17"/>
                  </a:lnTo>
                  <a:lnTo>
                    <a:pt x="8" y="8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0" name="Freeform 476"/>
            <p:cNvSpPr/>
            <p:nvPr/>
          </p:nvSpPr>
          <p:spPr bwMode="auto">
            <a:xfrm>
              <a:off x="5280" y="2781"/>
              <a:ext cx="90" cy="108"/>
            </a:xfrm>
            <a:custGeom>
              <a:avLst/>
              <a:gdLst>
                <a:gd name="T0" fmla="*/ 90 w 90"/>
                <a:gd name="T1" fmla="*/ 74 h 108"/>
                <a:gd name="T2" fmla="*/ 56 w 90"/>
                <a:gd name="T3" fmla="*/ 84 h 108"/>
                <a:gd name="T4" fmla="*/ 55 w 90"/>
                <a:gd name="T5" fmla="*/ 91 h 108"/>
                <a:gd name="T6" fmla="*/ 55 w 90"/>
                <a:gd name="T7" fmla="*/ 98 h 108"/>
                <a:gd name="T8" fmla="*/ 50 w 90"/>
                <a:gd name="T9" fmla="*/ 98 h 108"/>
                <a:gd name="T10" fmla="*/ 45 w 90"/>
                <a:gd name="T11" fmla="*/ 98 h 108"/>
                <a:gd name="T12" fmla="*/ 45 w 90"/>
                <a:gd name="T13" fmla="*/ 94 h 108"/>
                <a:gd name="T14" fmla="*/ 45 w 90"/>
                <a:gd name="T15" fmla="*/ 90 h 108"/>
                <a:gd name="T16" fmla="*/ 45 w 90"/>
                <a:gd name="T17" fmla="*/ 90 h 108"/>
                <a:gd name="T18" fmla="*/ 43 w 90"/>
                <a:gd name="T19" fmla="*/ 90 h 108"/>
                <a:gd name="T20" fmla="*/ 40 w 90"/>
                <a:gd name="T21" fmla="*/ 91 h 108"/>
                <a:gd name="T22" fmla="*/ 37 w 90"/>
                <a:gd name="T23" fmla="*/ 91 h 108"/>
                <a:gd name="T24" fmla="*/ 35 w 90"/>
                <a:gd name="T25" fmla="*/ 97 h 108"/>
                <a:gd name="T26" fmla="*/ 32 w 90"/>
                <a:gd name="T27" fmla="*/ 103 h 108"/>
                <a:gd name="T28" fmla="*/ 27 w 90"/>
                <a:gd name="T29" fmla="*/ 106 h 108"/>
                <a:gd name="T30" fmla="*/ 22 w 90"/>
                <a:gd name="T31" fmla="*/ 108 h 108"/>
                <a:gd name="T32" fmla="*/ 20 w 90"/>
                <a:gd name="T33" fmla="*/ 98 h 108"/>
                <a:gd name="T34" fmla="*/ 16 w 90"/>
                <a:gd name="T35" fmla="*/ 91 h 108"/>
                <a:gd name="T36" fmla="*/ 10 w 90"/>
                <a:gd name="T37" fmla="*/ 94 h 108"/>
                <a:gd name="T38" fmla="*/ 6 w 90"/>
                <a:gd name="T39" fmla="*/ 97 h 108"/>
                <a:gd name="T40" fmla="*/ 2 w 90"/>
                <a:gd name="T41" fmla="*/ 94 h 108"/>
                <a:gd name="T42" fmla="*/ 0 w 90"/>
                <a:gd name="T43" fmla="*/ 91 h 108"/>
                <a:gd name="T44" fmla="*/ 6 w 90"/>
                <a:gd name="T45" fmla="*/ 80 h 108"/>
                <a:gd name="T46" fmla="*/ 13 w 90"/>
                <a:gd name="T47" fmla="*/ 68 h 108"/>
                <a:gd name="T48" fmla="*/ 29 w 90"/>
                <a:gd name="T49" fmla="*/ 70 h 108"/>
                <a:gd name="T50" fmla="*/ 45 w 90"/>
                <a:gd name="T51" fmla="*/ 71 h 108"/>
                <a:gd name="T52" fmla="*/ 46 w 90"/>
                <a:gd name="T53" fmla="*/ 64 h 108"/>
                <a:gd name="T54" fmla="*/ 49 w 90"/>
                <a:gd name="T55" fmla="*/ 58 h 108"/>
                <a:gd name="T56" fmla="*/ 52 w 90"/>
                <a:gd name="T57" fmla="*/ 56 h 108"/>
                <a:gd name="T58" fmla="*/ 56 w 90"/>
                <a:gd name="T59" fmla="*/ 53 h 108"/>
                <a:gd name="T60" fmla="*/ 60 w 90"/>
                <a:gd name="T61" fmla="*/ 50 h 108"/>
                <a:gd name="T62" fmla="*/ 63 w 90"/>
                <a:gd name="T63" fmla="*/ 46 h 108"/>
                <a:gd name="T64" fmla="*/ 66 w 90"/>
                <a:gd name="T65" fmla="*/ 41 h 108"/>
                <a:gd name="T66" fmla="*/ 69 w 90"/>
                <a:gd name="T67" fmla="*/ 36 h 108"/>
                <a:gd name="T68" fmla="*/ 63 w 90"/>
                <a:gd name="T69" fmla="*/ 21 h 108"/>
                <a:gd name="T70" fmla="*/ 57 w 90"/>
                <a:gd name="T71" fmla="*/ 8 h 108"/>
                <a:gd name="T72" fmla="*/ 59 w 90"/>
                <a:gd name="T73" fmla="*/ 6 h 108"/>
                <a:gd name="T74" fmla="*/ 60 w 90"/>
                <a:gd name="T75" fmla="*/ 4 h 108"/>
                <a:gd name="T76" fmla="*/ 60 w 90"/>
                <a:gd name="T77" fmla="*/ 4 h 108"/>
                <a:gd name="T78" fmla="*/ 60 w 90"/>
                <a:gd name="T79" fmla="*/ 0 h 108"/>
                <a:gd name="T80" fmla="*/ 65 w 90"/>
                <a:gd name="T81" fmla="*/ 1 h 108"/>
                <a:gd name="T82" fmla="*/ 69 w 90"/>
                <a:gd name="T83" fmla="*/ 1 h 108"/>
                <a:gd name="T84" fmla="*/ 75 w 90"/>
                <a:gd name="T85" fmla="*/ 11 h 108"/>
                <a:gd name="T86" fmla="*/ 82 w 90"/>
                <a:gd name="T87" fmla="*/ 18 h 108"/>
                <a:gd name="T88" fmla="*/ 85 w 90"/>
                <a:gd name="T89" fmla="*/ 31 h 108"/>
                <a:gd name="T90" fmla="*/ 86 w 90"/>
                <a:gd name="T91" fmla="*/ 46 h 108"/>
                <a:gd name="T92" fmla="*/ 89 w 90"/>
                <a:gd name="T93" fmla="*/ 60 h 108"/>
                <a:gd name="T94" fmla="*/ 90 w 90"/>
                <a:gd name="T95" fmla="*/ 7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0" h="108">
                  <a:moveTo>
                    <a:pt x="90" y="74"/>
                  </a:moveTo>
                  <a:lnTo>
                    <a:pt x="56" y="84"/>
                  </a:lnTo>
                  <a:lnTo>
                    <a:pt x="55" y="91"/>
                  </a:lnTo>
                  <a:lnTo>
                    <a:pt x="55" y="98"/>
                  </a:lnTo>
                  <a:lnTo>
                    <a:pt x="50" y="98"/>
                  </a:lnTo>
                  <a:lnTo>
                    <a:pt x="45" y="98"/>
                  </a:lnTo>
                  <a:lnTo>
                    <a:pt x="45" y="94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43" y="90"/>
                  </a:lnTo>
                  <a:lnTo>
                    <a:pt x="40" y="91"/>
                  </a:lnTo>
                  <a:lnTo>
                    <a:pt x="37" y="91"/>
                  </a:lnTo>
                  <a:lnTo>
                    <a:pt x="35" y="97"/>
                  </a:lnTo>
                  <a:lnTo>
                    <a:pt x="32" y="103"/>
                  </a:lnTo>
                  <a:lnTo>
                    <a:pt x="27" y="106"/>
                  </a:lnTo>
                  <a:lnTo>
                    <a:pt x="22" y="108"/>
                  </a:lnTo>
                  <a:lnTo>
                    <a:pt x="20" y="98"/>
                  </a:lnTo>
                  <a:lnTo>
                    <a:pt x="16" y="91"/>
                  </a:lnTo>
                  <a:lnTo>
                    <a:pt x="10" y="94"/>
                  </a:lnTo>
                  <a:lnTo>
                    <a:pt x="6" y="97"/>
                  </a:lnTo>
                  <a:lnTo>
                    <a:pt x="2" y="94"/>
                  </a:lnTo>
                  <a:lnTo>
                    <a:pt x="0" y="91"/>
                  </a:lnTo>
                  <a:lnTo>
                    <a:pt x="6" y="80"/>
                  </a:lnTo>
                  <a:lnTo>
                    <a:pt x="13" y="68"/>
                  </a:lnTo>
                  <a:lnTo>
                    <a:pt x="29" y="70"/>
                  </a:lnTo>
                  <a:lnTo>
                    <a:pt x="45" y="71"/>
                  </a:lnTo>
                  <a:lnTo>
                    <a:pt x="46" y="64"/>
                  </a:lnTo>
                  <a:lnTo>
                    <a:pt x="49" y="58"/>
                  </a:lnTo>
                  <a:lnTo>
                    <a:pt x="52" y="56"/>
                  </a:lnTo>
                  <a:lnTo>
                    <a:pt x="56" y="53"/>
                  </a:lnTo>
                  <a:lnTo>
                    <a:pt x="60" y="50"/>
                  </a:lnTo>
                  <a:lnTo>
                    <a:pt x="63" y="46"/>
                  </a:lnTo>
                  <a:lnTo>
                    <a:pt x="66" y="41"/>
                  </a:lnTo>
                  <a:lnTo>
                    <a:pt x="69" y="36"/>
                  </a:lnTo>
                  <a:lnTo>
                    <a:pt x="63" y="21"/>
                  </a:lnTo>
                  <a:lnTo>
                    <a:pt x="57" y="8"/>
                  </a:lnTo>
                  <a:lnTo>
                    <a:pt x="59" y="6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60" y="0"/>
                  </a:lnTo>
                  <a:lnTo>
                    <a:pt x="65" y="1"/>
                  </a:lnTo>
                  <a:lnTo>
                    <a:pt x="69" y="1"/>
                  </a:lnTo>
                  <a:lnTo>
                    <a:pt x="75" y="11"/>
                  </a:lnTo>
                  <a:lnTo>
                    <a:pt x="82" y="18"/>
                  </a:lnTo>
                  <a:lnTo>
                    <a:pt x="85" y="31"/>
                  </a:lnTo>
                  <a:lnTo>
                    <a:pt x="86" y="46"/>
                  </a:lnTo>
                  <a:lnTo>
                    <a:pt x="89" y="60"/>
                  </a:lnTo>
                  <a:lnTo>
                    <a:pt x="90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1" name="Freeform 477"/>
            <p:cNvSpPr/>
            <p:nvPr/>
          </p:nvSpPr>
          <p:spPr bwMode="auto">
            <a:xfrm>
              <a:off x="5270" y="2875"/>
              <a:ext cx="27" cy="32"/>
            </a:xfrm>
            <a:custGeom>
              <a:avLst/>
              <a:gdLst>
                <a:gd name="T0" fmla="*/ 27 w 27"/>
                <a:gd name="T1" fmla="*/ 10 h 32"/>
                <a:gd name="T2" fmla="*/ 25 w 27"/>
                <a:gd name="T3" fmla="*/ 22 h 32"/>
                <a:gd name="T4" fmla="*/ 23 w 27"/>
                <a:gd name="T5" fmla="*/ 32 h 32"/>
                <a:gd name="T6" fmla="*/ 19 w 27"/>
                <a:gd name="T7" fmla="*/ 32 h 32"/>
                <a:gd name="T8" fmla="*/ 15 w 27"/>
                <a:gd name="T9" fmla="*/ 32 h 32"/>
                <a:gd name="T10" fmla="*/ 13 w 27"/>
                <a:gd name="T11" fmla="*/ 23 h 32"/>
                <a:gd name="T12" fmla="*/ 13 w 27"/>
                <a:gd name="T13" fmla="*/ 13 h 32"/>
                <a:gd name="T14" fmla="*/ 7 w 27"/>
                <a:gd name="T15" fmla="*/ 13 h 32"/>
                <a:gd name="T16" fmla="*/ 6 w 27"/>
                <a:gd name="T17" fmla="*/ 12 h 32"/>
                <a:gd name="T18" fmla="*/ 3 w 27"/>
                <a:gd name="T19" fmla="*/ 10 h 32"/>
                <a:gd name="T20" fmla="*/ 0 w 27"/>
                <a:gd name="T21" fmla="*/ 7 h 32"/>
                <a:gd name="T22" fmla="*/ 2 w 27"/>
                <a:gd name="T23" fmla="*/ 6 h 32"/>
                <a:gd name="T24" fmla="*/ 2 w 27"/>
                <a:gd name="T25" fmla="*/ 3 h 32"/>
                <a:gd name="T26" fmla="*/ 5 w 27"/>
                <a:gd name="T27" fmla="*/ 2 h 32"/>
                <a:gd name="T28" fmla="*/ 9 w 27"/>
                <a:gd name="T29" fmla="*/ 0 h 32"/>
                <a:gd name="T30" fmla="*/ 12 w 27"/>
                <a:gd name="T31" fmla="*/ 4 h 32"/>
                <a:gd name="T32" fmla="*/ 16 w 27"/>
                <a:gd name="T33" fmla="*/ 7 h 32"/>
                <a:gd name="T34" fmla="*/ 20 w 27"/>
                <a:gd name="T35" fmla="*/ 9 h 32"/>
                <a:gd name="T36" fmla="*/ 27 w 27"/>
                <a:gd name="T37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32">
                  <a:moveTo>
                    <a:pt x="27" y="10"/>
                  </a:moveTo>
                  <a:lnTo>
                    <a:pt x="25" y="22"/>
                  </a:lnTo>
                  <a:lnTo>
                    <a:pt x="23" y="32"/>
                  </a:lnTo>
                  <a:lnTo>
                    <a:pt x="19" y="32"/>
                  </a:lnTo>
                  <a:lnTo>
                    <a:pt x="15" y="32"/>
                  </a:lnTo>
                  <a:lnTo>
                    <a:pt x="13" y="23"/>
                  </a:lnTo>
                  <a:lnTo>
                    <a:pt x="13" y="13"/>
                  </a:lnTo>
                  <a:lnTo>
                    <a:pt x="7" y="13"/>
                  </a:lnTo>
                  <a:lnTo>
                    <a:pt x="6" y="12"/>
                  </a:lnTo>
                  <a:lnTo>
                    <a:pt x="3" y="10"/>
                  </a:lnTo>
                  <a:lnTo>
                    <a:pt x="0" y="7"/>
                  </a:lnTo>
                  <a:lnTo>
                    <a:pt x="2" y="6"/>
                  </a:lnTo>
                  <a:lnTo>
                    <a:pt x="2" y="3"/>
                  </a:lnTo>
                  <a:lnTo>
                    <a:pt x="5" y="2"/>
                  </a:lnTo>
                  <a:lnTo>
                    <a:pt x="9" y="0"/>
                  </a:lnTo>
                  <a:lnTo>
                    <a:pt x="12" y="4"/>
                  </a:lnTo>
                  <a:lnTo>
                    <a:pt x="16" y="7"/>
                  </a:lnTo>
                  <a:lnTo>
                    <a:pt x="20" y="9"/>
                  </a:lnTo>
                  <a:lnTo>
                    <a:pt x="27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2" name="Freeform 478"/>
            <p:cNvSpPr/>
            <p:nvPr/>
          </p:nvSpPr>
          <p:spPr bwMode="auto">
            <a:xfrm>
              <a:off x="5202" y="2982"/>
              <a:ext cx="15" cy="40"/>
            </a:xfrm>
            <a:custGeom>
              <a:avLst/>
              <a:gdLst>
                <a:gd name="T0" fmla="*/ 8 w 15"/>
                <a:gd name="T1" fmla="*/ 0 h 40"/>
                <a:gd name="T2" fmla="*/ 13 w 15"/>
                <a:gd name="T3" fmla="*/ 2 h 40"/>
                <a:gd name="T4" fmla="*/ 15 w 15"/>
                <a:gd name="T5" fmla="*/ 2 h 40"/>
                <a:gd name="T6" fmla="*/ 15 w 15"/>
                <a:gd name="T7" fmla="*/ 22 h 40"/>
                <a:gd name="T8" fmla="*/ 13 w 15"/>
                <a:gd name="T9" fmla="*/ 39 h 40"/>
                <a:gd name="T10" fmla="*/ 11 w 15"/>
                <a:gd name="T11" fmla="*/ 39 h 40"/>
                <a:gd name="T12" fmla="*/ 10 w 15"/>
                <a:gd name="T13" fmla="*/ 40 h 40"/>
                <a:gd name="T14" fmla="*/ 5 w 15"/>
                <a:gd name="T15" fmla="*/ 36 h 40"/>
                <a:gd name="T16" fmla="*/ 1 w 15"/>
                <a:gd name="T17" fmla="*/ 33 h 40"/>
                <a:gd name="T18" fmla="*/ 0 w 15"/>
                <a:gd name="T19" fmla="*/ 23 h 40"/>
                <a:gd name="T20" fmla="*/ 1 w 15"/>
                <a:gd name="T21" fmla="*/ 14 h 40"/>
                <a:gd name="T22" fmla="*/ 4 w 15"/>
                <a:gd name="T23" fmla="*/ 7 h 40"/>
                <a:gd name="T24" fmla="*/ 8 w 15"/>
                <a:gd name="T2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40">
                  <a:moveTo>
                    <a:pt x="8" y="0"/>
                  </a:moveTo>
                  <a:lnTo>
                    <a:pt x="13" y="2"/>
                  </a:lnTo>
                  <a:lnTo>
                    <a:pt x="15" y="2"/>
                  </a:lnTo>
                  <a:lnTo>
                    <a:pt x="15" y="22"/>
                  </a:lnTo>
                  <a:lnTo>
                    <a:pt x="13" y="39"/>
                  </a:lnTo>
                  <a:lnTo>
                    <a:pt x="11" y="39"/>
                  </a:lnTo>
                  <a:lnTo>
                    <a:pt x="10" y="40"/>
                  </a:lnTo>
                  <a:lnTo>
                    <a:pt x="5" y="36"/>
                  </a:lnTo>
                  <a:lnTo>
                    <a:pt x="1" y="33"/>
                  </a:lnTo>
                  <a:lnTo>
                    <a:pt x="0" y="23"/>
                  </a:lnTo>
                  <a:lnTo>
                    <a:pt x="1" y="14"/>
                  </a:lnTo>
                  <a:lnTo>
                    <a:pt x="4" y="7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3" name="Freeform 479"/>
            <p:cNvSpPr/>
            <p:nvPr/>
          </p:nvSpPr>
          <p:spPr bwMode="auto">
            <a:xfrm>
              <a:off x="2955" y="3005"/>
              <a:ext cx="111" cy="41"/>
            </a:xfrm>
            <a:custGeom>
              <a:avLst/>
              <a:gdLst>
                <a:gd name="T0" fmla="*/ 68 w 111"/>
                <a:gd name="T1" fmla="*/ 36 h 41"/>
                <a:gd name="T2" fmla="*/ 67 w 111"/>
                <a:gd name="T3" fmla="*/ 31 h 41"/>
                <a:gd name="T4" fmla="*/ 65 w 111"/>
                <a:gd name="T5" fmla="*/ 26 h 41"/>
                <a:gd name="T6" fmla="*/ 45 w 111"/>
                <a:gd name="T7" fmla="*/ 19 h 41"/>
                <a:gd name="T8" fmla="*/ 27 w 111"/>
                <a:gd name="T9" fmla="*/ 10 h 41"/>
                <a:gd name="T10" fmla="*/ 12 w 111"/>
                <a:gd name="T11" fmla="*/ 14 h 41"/>
                <a:gd name="T12" fmla="*/ 0 w 111"/>
                <a:gd name="T13" fmla="*/ 19 h 41"/>
                <a:gd name="T14" fmla="*/ 1 w 111"/>
                <a:gd name="T15" fmla="*/ 17 h 41"/>
                <a:gd name="T16" fmla="*/ 2 w 111"/>
                <a:gd name="T17" fmla="*/ 16 h 41"/>
                <a:gd name="T18" fmla="*/ 7 w 111"/>
                <a:gd name="T19" fmla="*/ 9 h 41"/>
                <a:gd name="T20" fmla="*/ 12 w 111"/>
                <a:gd name="T21" fmla="*/ 4 h 41"/>
                <a:gd name="T22" fmla="*/ 18 w 111"/>
                <a:gd name="T23" fmla="*/ 1 h 41"/>
                <a:gd name="T24" fmla="*/ 25 w 111"/>
                <a:gd name="T25" fmla="*/ 0 h 41"/>
                <a:gd name="T26" fmla="*/ 32 w 111"/>
                <a:gd name="T27" fmla="*/ 1 h 41"/>
                <a:gd name="T28" fmla="*/ 41 w 111"/>
                <a:gd name="T29" fmla="*/ 3 h 41"/>
                <a:gd name="T30" fmla="*/ 49 w 111"/>
                <a:gd name="T31" fmla="*/ 6 h 41"/>
                <a:gd name="T32" fmla="*/ 57 w 111"/>
                <a:gd name="T33" fmla="*/ 9 h 41"/>
                <a:gd name="T34" fmla="*/ 89 w 111"/>
                <a:gd name="T35" fmla="*/ 27 h 41"/>
                <a:gd name="T36" fmla="*/ 111 w 111"/>
                <a:gd name="T37" fmla="*/ 39 h 41"/>
                <a:gd name="T38" fmla="*/ 111 w 111"/>
                <a:gd name="T39" fmla="*/ 40 h 41"/>
                <a:gd name="T40" fmla="*/ 111 w 111"/>
                <a:gd name="T41" fmla="*/ 41 h 41"/>
                <a:gd name="T42" fmla="*/ 94 w 111"/>
                <a:gd name="T43" fmla="*/ 41 h 41"/>
                <a:gd name="T44" fmla="*/ 75 w 111"/>
                <a:gd name="T45" fmla="*/ 41 h 41"/>
                <a:gd name="T46" fmla="*/ 77 w 111"/>
                <a:gd name="T47" fmla="*/ 39 h 41"/>
                <a:gd name="T48" fmla="*/ 77 w 111"/>
                <a:gd name="T49" fmla="*/ 36 h 41"/>
                <a:gd name="T50" fmla="*/ 72 w 111"/>
                <a:gd name="T51" fmla="*/ 36 h 41"/>
                <a:gd name="T52" fmla="*/ 68 w 111"/>
                <a:gd name="T53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1" h="41">
                  <a:moveTo>
                    <a:pt x="68" y="36"/>
                  </a:moveTo>
                  <a:lnTo>
                    <a:pt x="67" y="31"/>
                  </a:lnTo>
                  <a:lnTo>
                    <a:pt x="65" y="26"/>
                  </a:lnTo>
                  <a:lnTo>
                    <a:pt x="45" y="19"/>
                  </a:lnTo>
                  <a:lnTo>
                    <a:pt x="27" y="10"/>
                  </a:lnTo>
                  <a:lnTo>
                    <a:pt x="12" y="14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7" y="9"/>
                  </a:lnTo>
                  <a:lnTo>
                    <a:pt x="12" y="4"/>
                  </a:lnTo>
                  <a:lnTo>
                    <a:pt x="18" y="1"/>
                  </a:lnTo>
                  <a:lnTo>
                    <a:pt x="25" y="0"/>
                  </a:lnTo>
                  <a:lnTo>
                    <a:pt x="32" y="1"/>
                  </a:lnTo>
                  <a:lnTo>
                    <a:pt x="41" y="3"/>
                  </a:lnTo>
                  <a:lnTo>
                    <a:pt x="49" y="6"/>
                  </a:lnTo>
                  <a:lnTo>
                    <a:pt x="57" y="9"/>
                  </a:lnTo>
                  <a:lnTo>
                    <a:pt x="89" y="27"/>
                  </a:lnTo>
                  <a:lnTo>
                    <a:pt x="111" y="39"/>
                  </a:lnTo>
                  <a:lnTo>
                    <a:pt x="111" y="40"/>
                  </a:lnTo>
                  <a:lnTo>
                    <a:pt x="111" y="41"/>
                  </a:lnTo>
                  <a:lnTo>
                    <a:pt x="94" y="41"/>
                  </a:lnTo>
                  <a:lnTo>
                    <a:pt x="75" y="41"/>
                  </a:lnTo>
                  <a:lnTo>
                    <a:pt x="77" y="39"/>
                  </a:lnTo>
                  <a:lnTo>
                    <a:pt x="77" y="36"/>
                  </a:lnTo>
                  <a:lnTo>
                    <a:pt x="72" y="36"/>
                  </a:lnTo>
                  <a:lnTo>
                    <a:pt x="6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4" name="Freeform 480"/>
            <p:cNvSpPr/>
            <p:nvPr/>
          </p:nvSpPr>
          <p:spPr bwMode="auto">
            <a:xfrm>
              <a:off x="3054" y="3048"/>
              <a:ext cx="72" cy="23"/>
            </a:xfrm>
            <a:custGeom>
              <a:avLst/>
              <a:gdLst>
                <a:gd name="T0" fmla="*/ 29 w 72"/>
                <a:gd name="T1" fmla="*/ 0 h 23"/>
                <a:gd name="T2" fmla="*/ 43 w 72"/>
                <a:gd name="T3" fmla="*/ 1 h 23"/>
                <a:gd name="T4" fmla="*/ 55 w 72"/>
                <a:gd name="T5" fmla="*/ 4 h 23"/>
                <a:gd name="T6" fmla="*/ 63 w 72"/>
                <a:gd name="T7" fmla="*/ 8 h 23"/>
                <a:gd name="T8" fmla="*/ 72 w 72"/>
                <a:gd name="T9" fmla="*/ 16 h 23"/>
                <a:gd name="T10" fmla="*/ 70 w 72"/>
                <a:gd name="T11" fmla="*/ 18 h 23"/>
                <a:gd name="T12" fmla="*/ 69 w 72"/>
                <a:gd name="T13" fmla="*/ 21 h 23"/>
                <a:gd name="T14" fmla="*/ 50 w 72"/>
                <a:gd name="T15" fmla="*/ 23 h 23"/>
                <a:gd name="T16" fmla="*/ 32 w 72"/>
                <a:gd name="T17" fmla="*/ 21 h 23"/>
                <a:gd name="T18" fmla="*/ 23 w 72"/>
                <a:gd name="T19" fmla="*/ 21 h 23"/>
                <a:gd name="T20" fmla="*/ 16 w 72"/>
                <a:gd name="T21" fmla="*/ 20 h 23"/>
                <a:gd name="T22" fmla="*/ 8 w 72"/>
                <a:gd name="T23" fmla="*/ 17 h 23"/>
                <a:gd name="T24" fmla="*/ 0 w 72"/>
                <a:gd name="T25" fmla="*/ 14 h 23"/>
                <a:gd name="T26" fmla="*/ 0 w 72"/>
                <a:gd name="T27" fmla="*/ 13 h 23"/>
                <a:gd name="T28" fmla="*/ 0 w 72"/>
                <a:gd name="T29" fmla="*/ 13 h 23"/>
                <a:gd name="T30" fmla="*/ 8 w 72"/>
                <a:gd name="T31" fmla="*/ 10 h 23"/>
                <a:gd name="T32" fmla="*/ 16 w 72"/>
                <a:gd name="T33" fmla="*/ 7 h 23"/>
                <a:gd name="T34" fmla="*/ 23 w 72"/>
                <a:gd name="T35" fmla="*/ 4 h 23"/>
                <a:gd name="T36" fmla="*/ 29 w 72"/>
                <a:gd name="T3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2" h="23">
                  <a:moveTo>
                    <a:pt x="29" y="0"/>
                  </a:moveTo>
                  <a:lnTo>
                    <a:pt x="43" y="1"/>
                  </a:lnTo>
                  <a:lnTo>
                    <a:pt x="55" y="4"/>
                  </a:lnTo>
                  <a:lnTo>
                    <a:pt x="63" y="8"/>
                  </a:lnTo>
                  <a:lnTo>
                    <a:pt x="72" y="16"/>
                  </a:lnTo>
                  <a:lnTo>
                    <a:pt x="70" y="18"/>
                  </a:lnTo>
                  <a:lnTo>
                    <a:pt x="69" y="21"/>
                  </a:lnTo>
                  <a:lnTo>
                    <a:pt x="50" y="23"/>
                  </a:lnTo>
                  <a:lnTo>
                    <a:pt x="32" y="21"/>
                  </a:lnTo>
                  <a:lnTo>
                    <a:pt x="23" y="21"/>
                  </a:lnTo>
                  <a:lnTo>
                    <a:pt x="16" y="20"/>
                  </a:lnTo>
                  <a:lnTo>
                    <a:pt x="8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8" y="10"/>
                  </a:lnTo>
                  <a:lnTo>
                    <a:pt x="16" y="7"/>
                  </a:lnTo>
                  <a:lnTo>
                    <a:pt x="23" y="4"/>
                  </a:lnTo>
                  <a:lnTo>
                    <a:pt x="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5" name="Freeform 481"/>
            <p:cNvSpPr/>
            <p:nvPr/>
          </p:nvSpPr>
          <p:spPr bwMode="auto">
            <a:xfrm>
              <a:off x="5080" y="3048"/>
              <a:ext cx="28" cy="24"/>
            </a:xfrm>
            <a:custGeom>
              <a:avLst/>
              <a:gdLst>
                <a:gd name="T0" fmla="*/ 18 w 28"/>
                <a:gd name="T1" fmla="*/ 0 h 24"/>
                <a:gd name="T2" fmla="*/ 23 w 28"/>
                <a:gd name="T3" fmla="*/ 3 h 24"/>
                <a:gd name="T4" fmla="*/ 25 w 28"/>
                <a:gd name="T5" fmla="*/ 6 h 24"/>
                <a:gd name="T6" fmla="*/ 26 w 28"/>
                <a:gd name="T7" fmla="*/ 7 h 24"/>
                <a:gd name="T8" fmla="*/ 28 w 28"/>
                <a:gd name="T9" fmla="*/ 13 h 24"/>
                <a:gd name="T10" fmla="*/ 28 w 28"/>
                <a:gd name="T11" fmla="*/ 13 h 24"/>
                <a:gd name="T12" fmla="*/ 28 w 28"/>
                <a:gd name="T13" fmla="*/ 14 h 24"/>
                <a:gd name="T14" fmla="*/ 23 w 28"/>
                <a:gd name="T15" fmla="*/ 17 h 24"/>
                <a:gd name="T16" fmla="*/ 19 w 28"/>
                <a:gd name="T17" fmla="*/ 20 h 24"/>
                <a:gd name="T18" fmla="*/ 15 w 28"/>
                <a:gd name="T19" fmla="*/ 23 h 24"/>
                <a:gd name="T20" fmla="*/ 8 w 28"/>
                <a:gd name="T21" fmla="*/ 24 h 24"/>
                <a:gd name="T22" fmla="*/ 5 w 28"/>
                <a:gd name="T23" fmla="*/ 23 h 24"/>
                <a:gd name="T24" fmla="*/ 3 w 28"/>
                <a:gd name="T25" fmla="*/ 21 h 24"/>
                <a:gd name="T26" fmla="*/ 2 w 28"/>
                <a:gd name="T27" fmla="*/ 18 h 24"/>
                <a:gd name="T28" fmla="*/ 0 w 28"/>
                <a:gd name="T29" fmla="*/ 17 h 24"/>
                <a:gd name="T30" fmla="*/ 3 w 28"/>
                <a:gd name="T31" fmla="*/ 11 h 24"/>
                <a:gd name="T32" fmla="*/ 8 w 28"/>
                <a:gd name="T33" fmla="*/ 7 h 24"/>
                <a:gd name="T34" fmla="*/ 12 w 28"/>
                <a:gd name="T35" fmla="*/ 4 h 24"/>
                <a:gd name="T36" fmla="*/ 18 w 28"/>
                <a:gd name="T3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" h="24">
                  <a:moveTo>
                    <a:pt x="18" y="0"/>
                  </a:moveTo>
                  <a:lnTo>
                    <a:pt x="23" y="3"/>
                  </a:lnTo>
                  <a:lnTo>
                    <a:pt x="25" y="6"/>
                  </a:lnTo>
                  <a:lnTo>
                    <a:pt x="26" y="7"/>
                  </a:lnTo>
                  <a:lnTo>
                    <a:pt x="28" y="13"/>
                  </a:lnTo>
                  <a:lnTo>
                    <a:pt x="28" y="13"/>
                  </a:lnTo>
                  <a:lnTo>
                    <a:pt x="28" y="14"/>
                  </a:lnTo>
                  <a:lnTo>
                    <a:pt x="23" y="17"/>
                  </a:lnTo>
                  <a:lnTo>
                    <a:pt x="19" y="20"/>
                  </a:lnTo>
                  <a:lnTo>
                    <a:pt x="15" y="23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3" y="21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3" y="11"/>
                  </a:lnTo>
                  <a:lnTo>
                    <a:pt x="8" y="7"/>
                  </a:lnTo>
                  <a:lnTo>
                    <a:pt x="12" y="4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6" name="Freeform 482"/>
            <p:cNvSpPr/>
            <p:nvPr/>
          </p:nvSpPr>
          <p:spPr bwMode="auto">
            <a:xfrm>
              <a:off x="5216" y="3069"/>
              <a:ext cx="26" cy="56"/>
            </a:xfrm>
            <a:custGeom>
              <a:avLst/>
              <a:gdLst>
                <a:gd name="T0" fmla="*/ 4 w 26"/>
                <a:gd name="T1" fmla="*/ 0 h 56"/>
                <a:gd name="T2" fmla="*/ 7 w 26"/>
                <a:gd name="T3" fmla="*/ 0 h 56"/>
                <a:gd name="T4" fmla="*/ 10 w 26"/>
                <a:gd name="T5" fmla="*/ 0 h 56"/>
                <a:gd name="T6" fmla="*/ 16 w 26"/>
                <a:gd name="T7" fmla="*/ 5 h 56"/>
                <a:gd name="T8" fmla="*/ 20 w 26"/>
                <a:gd name="T9" fmla="*/ 10 h 56"/>
                <a:gd name="T10" fmla="*/ 24 w 26"/>
                <a:gd name="T11" fmla="*/ 17 h 56"/>
                <a:gd name="T12" fmla="*/ 26 w 26"/>
                <a:gd name="T13" fmla="*/ 26 h 56"/>
                <a:gd name="T14" fmla="*/ 21 w 26"/>
                <a:gd name="T15" fmla="*/ 29 h 56"/>
                <a:gd name="T16" fmla="*/ 17 w 26"/>
                <a:gd name="T17" fmla="*/ 32 h 56"/>
                <a:gd name="T18" fmla="*/ 19 w 26"/>
                <a:gd name="T19" fmla="*/ 45 h 56"/>
                <a:gd name="T20" fmla="*/ 19 w 26"/>
                <a:gd name="T21" fmla="*/ 56 h 56"/>
                <a:gd name="T22" fmla="*/ 17 w 26"/>
                <a:gd name="T23" fmla="*/ 56 h 56"/>
                <a:gd name="T24" fmla="*/ 17 w 26"/>
                <a:gd name="T25" fmla="*/ 56 h 56"/>
                <a:gd name="T26" fmla="*/ 9 w 26"/>
                <a:gd name="T27" fmla="*/ 50 h 56"/>
                <a:gd name="T28" fmla="*/ 0 w 26"/>
                <a:gd name="T29" fmla="*/ 45 h 56"/>
                <a:gd name="T30" fmla="*/ 0 w 26"/>
                <a:gd name="T31" fmla="*/ 25 h 56"/>
                <a:gd name="T32" fmla="*/ 0 w 26"/>
                <a:gd name="T33" fmla="*/ 5 h 56"/>
                <a:gd name="T34" fmla="*/ 3 w 26"/>
                <a:gd name="T35" fmla="*/ 2 h 56"/>
                <a:gd name="T36" fmla="*/ 4 w 26"/>
                <a:gd name="T3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56">
                  <a:moveTo>
                    <a:pt x="4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5"/>
                  </a:lnTo>
                  <a:lnTo>
                    <a:pt x="20" y="10"/>
                  </a:lnTo>
                  <a:lnTo>
                    <a:pt x="24" y="17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7" y="32"/>
                  </a:lnTo>
                  <a:lnTo>
                    <a:pt x="19" y="45"/>
                  </a:lnTo>
                  <a:lnTo>
                    <a:pt x="19" y="56"/>
                  </a:lnTo>
                  <a:lnTo>
                    <a:pt x="17" y="56"/>
                  </a:lnTo>
                  <a:lnTo>
                    <a:pt x="17" y="56"/>
                  </a:lnTo>
                  <a:lnTo>
                    <a:pt x="9" y="50"/>
                  </a:lnTo>
                  <a:lnTo>
                    <a:pt x="0" y="45"/>
                  </a:lnTo>
                  <a:lnTo>
                    <a:pt x="0" y="25"/>
                  </a:lnTo>
                  <a:lnTo>
                    <a:pt x="0" y="5"/>
                  </a:lnTo>
                  <a:lnTo>
                    <a:pt x="3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7" name="Freeform 483"/>
            <p:cNvSpPr/>
            <p:nvPr/>
          </p:nvSpPr>
          <p:spPr bwMode="auto">
            <a:xfrm>
              <a:off x="5115" y="3081"/>
              <a:ext cx="21" cy="27"/>
            </a:xfrm>
            <a:custGeom>
              <a:avLst/>
              <a:gdLst>
                <a:gd name="T0" fmla="*/ 14 w 21"/>
                <a:gd name="T1" fmla="*/ 0 h 27"/>
                <a:gd name="T2" fmla="*/ 17 w 21"/>
                <a:gd name="T3" fmla="*/ 4 h 27"/>
                <a:gd name="T4" fmla="*/ 21 w 21"/>
                <a:gd name="T5" fmla="*/ 8 h 27"/>
                <a:gd name="T6" fmla="*/ 18 w 21"/>
                <a:gd name="T7" fmla="*/ 10 h 27"/>
                <a:gd name="T8" fmla="*/ 15 w 21"/>
                <a:gd name="T9" fmla="*/ 11 h 27"/>
                <a:gd name="T10" fmla="*/ 13 w 21"/>
                <a:gd name="T11" fmla="*/ 8 h 27"/>
                <a:gd name="T12" fmla="*/ 11 w 21"/>
                <a:gd name="T13" fmla="*/ 8 h 27"/>
                <a:gd name="T14" fmla="*/ 8 w 21"/>
                <a:gd name="T15" fmla="*/ 11 h 27"/>
                <a:gd name="T16" fmla="*/ 7 w 21"/>
                <a:gd name="T17" fmla="*/ 14 h 27"/>
                <a:gd name="T18" fmla="*/ 8 w 21"/>
                <a:gd name="T19" fmla="*/ 18 h 27"/>
                <a:gd name="T20" fmla="*/ 8 w 21"/>
                <a:gd name="T21" fmla="*/ 21 h 27"/>
                <a:gd name="T22" fmla="*/ 8 w 21"/>
                <a:gd name="T23" fmla="*/ 23 h 27"/>
                <a:gd name="T24" fmla="*/ 7 w 21"/>
                <a:gd name="T25" fmla="*/ 27 h 27"/>
                <a:gd name="T26" fmla="*/ 4 w 21"/>
                <a:gd name="T27" fmla="*/ 23 h 27"/>
                <a:gd name="T28" fmla="*/ 0 w 21"/>
                <a:gd name="T29" fmla="*/ 20 h 27"/>
                <a:gd name="T30" fmla="*/ 5 w 21"/>
                <a:gd name="T31" fmla="*/ 13 h 27"/>
                <a:gd name="T32" fmla="*/ 11 w 21"/>
                <a:gd name="T33" fmla="*/ 1 h 27"/>
                <a:gd name="T34" fmla="*/ 13 w 21"/>
                <a:gd name="T35" fmla="*/ 1 h 27"/>
                <a:gd name="T36" fmla="*/ 14 w 21"/>
                <a:gd name="T3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" h="27">
                  <a:moveTo>
                    <a:pt x="14" y="0"/>
                  </a:moveTo>
                  <a:lnTo>
                    <a:pt x="17" y="4"/>
                  </a:lnTo>
                  <a:lnTo>
                    <a:pt x="21" y="8"/>
                  </a:lnTo>
                  <a:lnTo>
                    <a:pt x="18" y="10"/>
                  </a:lnTo>
                  <a:lnTo>
                    <a:pt x="15" y="11"/>
                  </a:lnTo>
                  <a:lnTo>
                    <a:pt x="13" y="8"/>
                  </a:lnTo>
                  <a:lnTo>
                    <a:pt x="11" y="8"/>
                  </a:lnTo>
                  <a:lnTo>
                    <a:pt x="8" y="11"/>
                  </a:lnTo>
                  <a:lnTo>
                    <a:pt x="7" y="14"/>
                  </a:lnTo>
                  <a:lnTo>
                    <a:pt x="8" y="18"/>
                  </a:lnTo>
                  <a:lnTo>
                    <a:pt x="8" y="21"/>
                  </a:lnTo>
                  <a:lnTo>
                    <a:pt x="8" y="23"/>
                  </a:lnTo>
                  <a:lnTo>
                    <a:pt x="7" y="27"/>
                  </a:lnTo>
                  <a:lnTo>
                    <a:pt x="4" y="23"/>
                  </a:lnTo>
                  <a:lnTo>
                    <a:pt x="0" y="20"/>
                  </a:lnTo>
                  <a:lnTo>
                    <a:pt x="5" y="13"/>
                  </a:lnTo>
                  <a:lnTo>
                    <a:pt x="11" y="1"/>
                  </a:lnTo>
                  <a:lnTo>
                    <a:pt x="13" y="1"/>
                  </a:ln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8" name="Freeform 484"/>
            <p:cNvSpPr/>
            <p:nvPr/>
          </p:nvSpPr>
          <p:spPr bwMode="auto">
            <a:xfrm>
              <a:off x="5225" y="3122"/>
              <a:ext cx="7" cy="7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3 h 7"/>
                <a:gd name="T4" fmla="*/ 1 w 7"/>
                <a:gd name="T5" fmla="*/ 0 h 7"/>
                <a:gd name="T6" fmla="*/ 1 w 7"/>
                <a:gd name="T7" fmla="*/ 0 h 7"/>
                <a:gd name="T8" fmla="*/ 2 w 7"/>
                <a:gd name="T9" fmla="*/ 0 h 7"/>
                <a:gd name="T10" fmla="*/ 4 w 7"/>
                <a:gd name="T11" fmla="*/ 4 h 7"/>
                <a:gd name="T12" fmla="*/ 7 w 7"/>
                <a:gd name="T13" fmla="*/ 7 h 7"/>
                <a:gd name="T14" fmla="*/ 2 w 7"/>
                <a:gd name="T15" fmla="*/ 7 h 7"/>
                <a:gd name="T16" fmla="*/ 0 w 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0" y="7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4"/>
                  </a:lnTo>
                  <a:lnTo>
                    <a:pt x="7" y="7"/>
                  </a:lnTo>
                  <a:lnTo>
                    <a:pt x="2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9" name="Freeform 485"/>
            <p:cNvSpPr/>
            <p:nvPr/>
          </p:nvSpPr>
          <p:spPr bwMode="auto">
            <a:xfrm>
              <a:off x="5242" y="3126"/>
              <a:ext cx="10" cy="9"/>
            </a:xfrm>
            <a:custGeom>
              <a:avLst/>
              <a:gdLst>
                <a:gd name="T0" fmla="*/ 0 w 10"/>
                <a:gd name="T1" fmla="*/ 0 h 9"/>
                <a:gd name="T2" fmla="*/ 4 w 10"/>
                <a:gd name="T3" fmla="*/ 0 h 9"/>
                <a:gd name="T4" fmla="*/ 8 w 10"/>
                <a:gd name="T5" fmla="*/ 0 h 9"/>
                <a:gd name="T6" fmla="*/ 8 w 10"/>
                <a:gd name="T7" fmla="*/ 2 h 9"/>
                <a:gd name="T8" fmla="*/ 8 w 10"/>
                <a:gd name="T9" fmla="*/ 3 h 9"/>
                <a:gd name="T10" fmla="*/ 10 w 10"/>
                <a:gd name="T11" fmla="*/ 6 h 9"/>
                <a:gd name="T12" fmla="*/ 10 w 10"/>
                <a:gd name="T13" fmla="*/ 9 h 9"/>
                <a:gd name="T14" fmla="*/ 7 w 10"/>
                <a:gd name="T15" fmla="*/ 8 h 9"/>
                <a:gd name="T16" fmla="*/ 4 w 10"/>
                <a:gd name="T17" fmla="*/ 6 h 9"/>
                <a:gd name="T18" fmla="*/ 1 w 10"/>
                <a:gd name="T19" fmla="*/ 5 h 9"/>
                <a:gd name="T20" fmla="*/ 0 w 10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9">
                  <a:moveTo>
                    <a:pt x="0" y="0"/>
                  </a:moveTo>
                  <a:lnTo>
                    <a:pt x="4" y="0"/>
                  </a:lnTo>
                  <a:lnTo>
                    <a:pt x="8" y="0"/>
                  </a:lnTo>
                  <a:lnTo>
                    <a:pt x="8" y="2"/>
                  </a:lnTo>
                  <a:lnTo>
                    <a:pt x="8" y="3"/>
                  </a:lnTo>
                  <a:lnTo>
                    <a:pt x="10" y="6"/>
                  </a:lnTo>
                  <a:lnTo>
                    <a:pt x="10" y="9"/>
                  </a:lnTo>
                  <a:lnTo>
                    <a:pt x="7" y="8"/>
                  </a:lnTo>
                  <a:lnTo>
                    <a:pt x="4" y="6"/>
                  </a:lnTo>
                  <a:lnTo>
                    <a:pt x="1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0" name="Freeform 486"/>
            <p:cNvSpPr/>
            <p:nvPr/>
          </p:nvSpPr>
          <p:spPr bwMode="auto">
            <a:xfrm>
              <a:off x="5229" y="3134"/>
              <a:ext cx="6" cy="14"/>
            </a:xfrm>
            <a:custGeom>
              <a:avLst/>
              <a:gdLst>
                <a:gd name="T0" fmla="*/ 0 w 6"/>
                <a:gd name="T1" fmla="*/ 0 h 14"/>
                <a:gd name="T2" fmla="*/ 3 w 6"/>
                <a:gd name="T3" fmla="*/ 2 h 14"/>
                <a:gd name="T4" fmla="*/ 4 w 6"/>
                <a:gd name="T5" fmla="*/ 5 h 14"/>
                <a:gd name="T6" fmla="*/ 6 w 6"/>
                <a:gd name="T7" fmla="*/ 8 h 14"/>
                <a:gd name="T8" fmla="*/ 6 w 6"/>
                <a:gd name="T9" fmla="*/ 14 h 14"/>
                <a:gd name="T10" fmla="*/ 4 w 6"/>
                <a:gd name="T11" fmla="*/ 14 h 14"/>
                <a:gd name="T12" fmla="*/ 3 w 6"/>
                <a:gd name="T13" fmla="*/ 12 h 14"/>
                <a:gd name="T14" fmla="*/ 1 w 6"/>
                <a:gd name="T15" fmla="*/ 7 h 14"/>
                <a:gd name="T16" fmla="*/ 0 w 6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4">
                  <a:moveTo>
                    <a:pt x="0" y="0"/>
                  </a:moveTo>
                  <a:lnTo>
                    <a:pt x="3" y="2"/>
                  </a:lnTo>
                  <a:lnTo>
                    <a:pt x="4" y="5"/>
                  </a:lnTo>
                  <a:lnTo>
                    <a:pt x="6" y="8"/>
                  </a:lnTo>
                  <a:lnTo>
                    <a:pt x="6" y="14"/>
                  </a:lnTo>
                  <a:lnTo>
                    <a:pt x="4" y="14"/>
                  </a:lnTo>
                  <a:lnTo>
                    <a:pt x="3" y="12"/>
                  </a:lnTo>
                  <a:lnTo>
                    <a:pt x="1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1" name="Freeform 487"/>
            <p:cNvSpPr/>
            <p:nvPr/>
          </p:nvSpPr>
          <p:spPr bwMode="auto">
            <a:xfrm>
              <a:off x="5257" y="3134"/>
              <a:ext cx="8" cy="7"/>
            </a:xfrm>
            <a:custGeom>
              <a:avLst/>
              <a:gdLst>
                <a:gd name="T0" fmla="*/ 3 w 8"/>
                <a:gd name="T1" fmla="*/ 0 h 7"/>
                <a:gd name="T2" fmla="*/ 6 w 8"/>
                <a:gd name="T3" fmla="*/ 1 h 7"/>
                <a:gd name="T4" fmla="*/ 8 w 8"/>
                <a:gd name="T5" fmla="*/ 4 h 7"/>
                <a:gd name="T6" fmla="*/ 8 w 8"/>
                <a:gd name="T7" fmla="*/ 5 h 7"/>
                <a:gd name="T8" fmla="*/ 6 w 8"/>
                <a:gd name="T9" fmla="*/ 7 h 7"/>
                <a:gd name="T10" fmla="*/ 3 w 8"/>
                <a:gd name="T11" fmla="*/ 7 h 7"/>
                <a:gd name="T12" fmla="*/ 0 w 8"/>
                <a:gd name="T13" fmla="*/ 7 h 7"/>
                <a:gd name="T14" fmla="*/ 0 w 8"/>
                <a:gd name="T15" fmla="*/ 5 h 7"/>
                <a:gd name="T16" fmla="*/ 0 w 8"/>
                <a:gd name="T17" fmla="*/ 2 h 7"/>
                <a:gd name="T18" fmla="*/ 2 w 8"/>
                <a:gd name="T19" fmla="*/ 2 h 7"/>
                <a:gd name="T20" fmla="*/ 3 w 8"/>
                <a:gd name="T21" fmla="*/ 2 h 7"/>
                <a:gd name="T22" fmla="*/ 3 w 8"/>
                <a:gd name="T23" fmla="*/ 1 h 7"/>
                <a:gd name="T24" fmla="*/ 3 w 8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7">
                  <a:moveTo>
                    <a:pt x="3" y="0"/>
                  </a:moveTo>
                  <a:lnTo>
                    <a:pt x="6" y="1"/>
                  </a:lnTo>
                  <a:lnTo>
                    <a:pt x="8" y="4"/>
                  </a:lnTo>
                  <a:lnTo>
                    <a:pt x="8" y="5"/>
                  </a:lnTo>
                  <a:lnTo>
                    <a:pt x="6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2"/>
                  </a:lnTo>
                  <a:lnTo>
                    <a:pt x="3" y="2"/>
                  </a:lnTo>
                  <a:lnTo>
                    <a:pt x="3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2" name="Freeform 488"/>
            <p:cNvSpPr/>
            <p:nvPr/>
          </p:nvSpPr>
          <p:spPr bwMode="auto">
            <a:xfrm>
              <a:off x="5256" y="3145"/>
              <a:ext cx="9" cy="6"/>
            </a:xfrm>
            <a:custGeom>
              <a:avLst/>
              <a:gdLst>
                <a:gd name="T0" fmla="*/ 4 w 9"/>
                <a:gd name="T1" fmla="*/ 0 h 6"/>
                <a:gd name="T2" fmla="*/ 7 w 9"/>
                <a:gd name="T3" fmla="*/ 3 h 6"/>
                <a:gd name="T4" fmla="*/ 9 w 9"/>
                <a:gd name="T5" fmla="*/ 6 h 6"/>
                <a:gd name="T6" fmla="*/ 6 w 9"/>
                <a:gd name="T7" fmla="*/ 6 h 6"/>
                <a:gd name="T8" fmla="*/ 3 w 9"/>
                <a:gd name="T9" fmla="*/ 6 h 6"/>
                <a:gd name="T10" fmla="*/ 1 w 9"/>
                <a:gd name="T11" fmla="*/ 4 h 6"/>
                <a:gd name="T12" fmla="*/ 0 w 9"/>
                <a:gd name="T13" fmla="*/ 3 h 6"/>
                <a:gd name="T14" fmla="*/ 1 w 9"/>
                <a:gd name="T15" fmla="*/ 3 h 6"/>
                <a:gd name="T16" fmla="*/ 3 w 9"/>
                <a:gd name="T17" fmla="*/ 3 h 6"/>
                <a:gd name="T18" fmla="*/ 4 w 9"/>
                <a:gd name="T19" fmla="*/ 1 h 6"/>
                <a:gd name="T20" fmla="*/ 4 w 9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6">
                  <a:moveTo>
                    <a:pt x="4" y="0"/>
                  </a:moveTo>
                  <a:lnTo>
                    <a:pt x="7" y="3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3" name="Freeform 489"/>
            <p:cNvSpPr/>
            <p:nvPr/>
          </p:nvSpPr>
          <p:spPr bwMode="auto">
            <a:xfrm>
              <a:off x="5273" y="3148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1 h 4"/>
                <a:gd name="T4" fmla="*/ 9 w 9"/>
                <a:gd name="T5" fmla="*/ 3 h 4"/>
                <a:gd name="T6" fmla="*/ 9 w 9"/>
                <a:gd name="T7" fmla="*/ 4 h 4"/>
                <a:gd name="T8" fmla="*/ 9 w 9"/>
                <a:gd name="T9" fmla="*/ 4 h 4"/>
                <a:gd name="T10" fmla="*/ 6 w 9"/>
                <a:gd name="T11" fmla="*/ 4 h 4"/>
                <a:gd name="T12" fmla="*/ 4 w 9"/>
                <a:gd name="T13" fmla="*/ 4 h 4"/>
                <a:gd name="T14" fmla="*/ 2 w 9"/>
                <a:gd name="T15" fmla="*/ 3 h 4"/>
                <a:gd name="T16" fmla="*/ 0 w 9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4" y="1"/>
                  </a:lnTo>
                  <a:lnTo>
                    <a:pt x="9" y="3"/>
                  </a:lnTo>
                  <a:lnTo>
                    <a:pt x="9" y="4"/>
                  </a:lnTo>
                  <a:lnTo>
                    <a:pt x="9" y="4"/>
                  </a:lnTo>
                  <a:lnTo>
                    <a:pt x="6" y="4"/>
                  </a:lnTo>
                  <a:lnTo>
                    <a:pt x="4" y="4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4" name="Freeform 490"/>
            <p:cNvSpPr/>
            <p:nvPr/>
          </p:nvSpPr>
          <p:spPr bwMode="auto">
            <a:xfrm>
              <a:off x="5245" y="3155"/>
              <a:ext cx="8" cy="14"/>
            </a:xfrm>
            <a:custGeom>
              <a:avLst/>
              <a:gdLst>
                <a:gd name="T0" fmla="*/ 1 w 8"/>
                <a:gd name="T1" fmla="*/ 0 h 14"/>
                <a:gd name="T2" fmla="*/ 4 w 8"/>
                <a:gd name="T3" fmla="*/ 4 h 14"/>
                <a:gd name="T4" fmla="*/ 7 w 8"/>
                <a:gd name="T5" fmla="*/ 7 h 14"/>
                <a:gd name="T6" fmla="*/ 8 w 8"/>
                <a:gd name="T7" fmla="*/ 10 h 14"/>
                <a:gd name="T8" fmla="*/ 8 w 8"/>
                <a:gd name="T9" fmla="*/ 14 h 14"/>
                <a:gd name="T10" fmla="*/ 8 w 8"/>
                <a:gd name="T11" fmla="*/ 14 h 14"/>
                <a:gd name="T12" fmla="*/ 7 w 8"/>
                <a:gd name="T13" fmla="*/ 14 h 14"/>
                <a:gd name="T14" fmla="*/ 2 w 8"/>
                <a:gd name="T15" fmla="*/ 13 h 14"/>
                <a:gd name="T16" fmla="*/ 0 w 8"/>
                <a:gd name="T17" fmla="*/ 13 h 14"/>
                <a:gd name="T18" fmla="*/ 0 w 8"/>
                <a:gd name="T19" fmla="*/ 7 h 14"/>
                <a:gd name="T20" fmla="*/ 1 w 8"/>
                <a:gd name="T2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14">
                  <a:moveTo>
                    <a:pt x="1" y="0"/>
                  </a:moveTo>
                  <a:lnTo>
                    <a:pt x="4" y="4"/>
                  </a:lnTo>
                  <a:lnTo>
                    <a:pt x="7" y="7"/>
                  </a:lnTo>
                  <a:lnTo>
                    <a:pt x="8" y="10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7" y="14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0" y="7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5" name="Freeform 491"/>
            <p:cNvSpPr/>
            <p:nvPr/>
          </p:nvSpPr>
          <p:spPr bwMode="auto">
            <a:xfrm>
              <a:off x="5269" y="3158"/>
              <a:ext cx="14" cy="7"/>
            </a:xfrm>
            <a:custGeom>
              <a:avLst/>
              <a:gdLst>
                <a:gd name="T0" fmla="*/ 8 w 14"/>
                <a:gd name="T1" fmla="*/ 0 h 7"/>
                <a:gd name="T2" fmla="*/ 11 w 14"/>
                <a:gd name="T3" fmla="*/ 1 h 7"/>
                <a:gd name="T4" fmla="*/ 13 w 14"/>
                <a:gd name="T5" fmla="*/ 3 h 7"/>
                <a:gd name="T6" fmla="*/ 13 w 14"/>
                <a:gd name="T7" fmla="*/ 3 h 7"/>
                <a:gd name="T8" fmla="*/ 14 w 14"/>
                <a:gd name="T9" fmla="*/ 7 h 7"/>
                <a:gd name="T10" fmla="*/ 10 w 14"/>
                <a:gd name="T11" fmla="*/ 7 h 7"/>
                <a:gd name="T12" fmla="*/ 4 w 14"/>
                <a:gd name="T13" fmla="*/ 7 h 7"/>
                <a:gd name="T14" fmla="*/ 3 w 14"/>
                <a:gd name="T15" fmla="*/ 4 h 7"/>
                <a:gd name="T16" fmla="*/ 0 w 14"/>
                <a:gd name="T17" fmla="*/ 3 h 7"/>
                <a:gd name="T18" fmla="*/ 4 w 14"/>
                <a:gd name="T19" fmla="*/ 1 h 7"/>
                <a:gd name="T20" fmla="*/ 8 w 14"/>
                <a:gd name="T2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7">
                  <a:moveTo>
                    <a:pt x="8" y="0"/>
                  </a:move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7"/>
                  </a:lnTo>
                  <a:lnTo>
                    <a:pt x="10" y="7"/>
                  </a:lnTo>
                  <a:lnTo>
                    <a:pt x="4" y="7"/>
                  </a:lnTo>
                  <a:lnTo>
                    <a:pt x="3" y="4"/>
                  </a:lnTo>
                  <a:lnTo>
                    <a:pt x="0" y="3"/>
                  </a:lnTo>
                  <a:lnTo>
                    <a:pt x="4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6" name="Freeform 492"/>
            <p:cNvSpPr/>
            <p:nvPr/>
          </p:nvSpPr>
          <p:spPr bwMode="auto">
            <a:xfrm>
              <a:off x="5253" y="3172"/>
              <a:ext cx="9" cy="16"/>
            </a:xfrm>
            <a:custGeom>
              <a:avLst/>
              <a:gdLst>
                <a:gd name="T0" fmla="*/ 6 w 9"/>
                <a:gd name="T1" fmla="*/ 0 h 16"/>
                <a:gd name="T2" fmla="*/ 9 w 9"/>
                <a:gd name="T3" fmla="*/ 1 h 16"/>
                <a:gd name="T4" fmla="*/ 9 w 9"/>
                <a:gd name="T5" fmla="*/ 6 h 16"/>
                <a:gd name="T6" fmla="*/ 6 w 9"/>
                <a:gd name="T7" fmla="*/ 10 h 16"/>
                <a:gd name="T8" fmla="*/ 3 w 9"/>
                <a:gd name="T9" fmla="*/ 16 h 16"/>
                <a:gd name="T10" fmla="*/ 3 w 9"/>
                <a:gd name="T11" fmla="*/ 14 h 16"/>
                <a:gd name="T12" fmla="*/ 3 w 9"/>
                <a:gd name="T13" fmla="*/ 13 h 16"/>
                <a:gd name="T14" fmla="*/ 2 w 9"/>
                <a:gd name="T15" fmla="*/ 7 h 16"/>
                <a:gd name="T16" fmla="*/ 0 w 9"/>
                <a:gd name="T17" fmla="*/ 3 h 16"/>
                <a:gd name="T18" fmla="*/ 3 w 9"/>
                <a:gd name="T19" fmla="*/ 1 h 16"/>
                <a:gd name="T20" fmla="*/ 6 w 9"/>
                <a:gd name="T2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16">
                  <a:moveTo>
                    <a:pt x="6" y="0"/>
                  </a:moveTo>
                  <a:lnTo>
                    <a:pt x="9" y="1"/>
                  </a:lnTo>
                  <a:lnTo>
                    <a:pt x="9" y="6"/>
                  </a:lnTo>
                  <a:lnTo>
                    <a:pt x="6" y="10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7"/>
                  </a:lnTo>
                  <a:lnTo>
                    <a:pt x="0" y="3"/>
                  </a:lnTo>
                  <a:lnTo>
                    <a:pt x="3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7" name="Freeform 493"/>
            <p:cNvSpPr/>
            <p:nvPr/>
          </p:nvSpPr>
          <p:spPr bwMode="auto">
            <a:xfrm>
              <a:off x="4778" y="3181"/>
              <a:ext cx="24" cy="48"/>
            </a:xfrm>
            <a:custGeom>
              <a:avLst/>
              <a:gdLst>
                <a:gd name="T0" fmla="*/ 3 w 24"/>
                <a:gd name="T1" fmla="*/ 0 h 48"/>
                <a:gd name="T2" fmla="*/ 10 w 24"/>
                <a:gd name="T3" fmla="*/ 4 h 48"/>
                <a:gd name="T4" fmla="*/ 14 w 24"/>
                <a:gd name="T5" fmla="*/ 12 h 48"/>
                <a:gd name="T6" fmla="*/ 18 w 24"/>
                <a:gd name="T7" fmla="*/ 20 h 48"/>
                <a:gd name="T8" fmla="*/ 24 w 24"/>
                <a:gd name="T9" fmla="*/ 28 h 48"/>
                <a:gd name="T10" fmla="*/ 20 w 24"/>
                <a:gd name="T11" fmla="*/ 40 h 48"/>
                <a:gd name="T12" fmla="*/ 14 w 24"/>
                <a:gd name="T13" fmla="*/ 48 h 48"/>
                <a:gd name="T14" fmla="*/ 14 w 24"/>
                <a:gd name="T15" fmla="*/ 48 h 48"/>
                <a:gd name="T16" fmla="*/ 13 w 24"/>
                <a:gd name="T17" fmla="*/ 48 h 48"/>
                <a:gd name="T18" fmla="*/ 7 w 24"/>
                <a:gd name="T19" fmla="*/ 47 h 48"/>
                <a:gd name="T20" fmla="*/ 1 w 24"/>
                <a:gd name="T21" fmla="*/ 47 h 48"/>
                <a:gd name="T22" fmla="*/ 0 w 24"/>
                <a:gd name="T23" fmla="*/ 34 h 48"/>
                <a:gd name="T24" fmla="*/ 0 w 24"/>
                <a:gd name="T25" fmla="*/ 22 h 48"/>
                <a:gd name="T26" fmla="*/ 0 w 24"/>
                <a:gd name="T27" fmla="*/ 11 h 48"/>
                <a:gd name="T28" fmla="*/ 3 w 24"/>
                <a:gd name="T2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48">
                  <a:moveTo>
                    <a:pt x="3" y="0"/>
                  </a:moveTo>
                  <a:lnTo>
                    <a:pt x="10" y="4"/>
                  </a:lnTo>
                  <a:lnTo>
                    <a:pt x="14" y="12"/>
                  </a:lnTo>
                  <a:lnTo>
                    <a:pt x="18" y="20"/>
                  </a:lnTo>
                  <a:lnTo>
                    <a:pt x="24" y="28"/>
                  </a:lnTo>
                  <a:lnTo>
                    <a:pt x="20" y="40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3" y="48"/>
                  </a:lnTo>
                  <a:lnTo>
                    <a:pt x="7" y="47"/>
                  </a:lnTo>
                  <a:lnTo>
                    <a:pt x="1" y="47"/>
                  </a:lnTo>
                  <a:lnTo>
                    <a:pt x="0" y="34"/>
                  </a:lnTo>
                  <a:lnTo>
                    <a:pt x="0" y="22"/>
                  </a:lnTo>
                  <a:lnTo>
                    <a:pt x="0" y="1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8" name="Freeform 494"/>
            <p:cNvSpPr/>
            <p:nvPr/>
          </p:nvSpPr>
          <p:spPr bwMode="auto">
            <a:xfrm>
              <a:off x="5269" y="3182"/>
              <a:ext cx="27" cy="47"/>
            </a:xfrm>
            <a:custGeom>
              <a:avLst/>
              <a:gdLst>
                <a:gd name="T0" fmla="*/ 21 w 27"/>
                <a:gd name="T1" fmla="*/ 47 h 47"/>
                <a:gd name="T2" fmla="*/ 16 w 27"/>
                <a:gd name="T3" fmla="*/ 47 h 47"/>
                <a:gd name="T4" fmla="*/ 10 w 27"/>
                <a:gd name="T5" fmla="*/ 46 h 47"/>
                <a:gd name="T6" fmla="*/ 7 w 27"/>
                <a:gd name="T7" fmla="*/ 43 h 47"/>
                <a:gd name="T8" fmla="*/ 4 w 27"/>
                <a:gd name="T9" fmla="*/ 40 h 47"/>
                <a:gd name="T10" fmla="*/ 1 w 27"/>
                <a:gd name="T11" fmla="*/ 31 h 47"/>
                <a:gd name="T12" fmla="*/ 0 w 27"/>
                <a:gd name="T13" fmla="*/ 20 h 47"/>
                <a:gd name="T14" fmla="*/ 10 w 27"/>
                <a:gd name="T15" fmla="*/ 10 h 47"/>
                <a:gd name="T16" fmla="*/ 18 w 27"/>
                <a:gd name="T17" fmla="*/ 0 h 47"/>
                <a:gd name="T18" fmla="*/ 18 w 27"/>
                <a:gd name="T19" fmla="*/ 1 h 47"/>
                <a:gd name="T20" fmla="*/ 18 w 27"/>
                <a:gd name="T21" fmla="*/ 3 h 47"/>
                <a:gd name="T22" fmla="*/ 23 w 27"/>
                <a:gd name="T23" fmla="*/ 16 h 47"/>
                <a:gd name="T24" fmla="*/ 27 w 27"/>
                <a:gd name="T25" fmla="*/ 27 h 47"/>
                <a:gd name="T26" fmla="*/ 23 w 27"/>
                <a:gd name="T27" fmla="*/ 31 h 47"/>
                <a:gd name="T28" fmla="*/ 18 w 27"/>
                <a:gd name="T29" fmla="*/ 36 h 47"/>
                <a:gd name="T30" fmla="*/ 20 w 27"/>
                <a:gd name="T31" fmla="*/ 41 h 47"/>
                <a:gd name="T32" fmla="*/ 21 w 27"/>
                <a:gd name="T33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47">
                  <a:moveTo>
                    <a:pt x="21" y="47"/>
                  </a:moveTo>
                  <a:lnTo>
                    <a:pt x="16" y="47"/>
                  </a:lnTo>
                  <a:lnTo>
                    <a:pt x="10" y="46"/>
                  </a:lnTo>
                  <a:lnTo>
                    <a:pt x="7" y="43"/>
                  </a:lnTo>
                  <a:lnTo>
                    <a:pt x="4" y="40"/>
                  </a:lnTo>
                  <a:lnTo>
                    <a:pt x="1" y="31"/>
                  </a:lnTo>
                  <a:lnTo>
                    <a:pt x="0" y="20"/>
                  </a:lnTo>
                  <a:lnTo>
                    <a:pt x="10" y="10"/>
                  </a:lnTo>
                  <a:lnTo>
                    <a:pt x="18" y="0"/>
                  </a:lnTo>
                  <a:lnTo>
                    <a:pt x="18" y="1"/>
                  </a:lnTo>
                  <a:lnTo>
                    <a:pt x="18" y="3"/>
                  </a:lnTo>
                  <a:lnTo>
                    <a:pt x="23" y="16"/>
                  </a:lnTo>
                  <a:lnTo>
                    <a:pt x="27" y="27"/>
                  </a:lnTo>
                  <a:lnTo>
                    <a:pt x="23" y="31"/>
                  </a:lnTo>
                  <a:lnTo>
                    <a:pt x="18" y="36"/>
                  </a:lnTo>
                  <a:lnTo>
                    <a:pt x="20" y="41"/>
                  </a:lnTo>
                  <a:lnTo>
                    <a:pt x="21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9" name="Freeform 495"/>
            <p:cNvSpPr/>
            <p:nvPr/>
          </p:nvSpPr>
          <p:spPr bwMode="auto">
            <a:xfrm>
              <a:off x="5252" y="3195"/>
              <a:ext cx="14" cy="13"/>
            </a:xfrm>
            <a:custGeom>
              <a:avLst/>
              <a:gdLst>
                <a:gd name="T0" fmla="*/ 11 w 14"/>
                <a:gd name="T1" fmla="*/ 0 h 13"/>
                <a:gd name="T2" fmla="*/ 14 w 14"/>
                <a:gd name="T3" fmla="*/ 3 h 13"/>
                <a:gd name="T4" fmla="*/ 14 w 14"/>
                <a:gd name="T5" fmla="*/ 6 h 13"/>
                <a:gd name="T6" fmla="*/ 14 w 14"/>
                <a:gd name="T7" fmla="*/ 10 h 13"/>
                <a:gd name="T8" fmla="*/ 13 w 14"/>
                <a:gd name="T9" fmla="*/ 13 h 13"/>
                <a:gd name="T10" fmla="*/ 13 w 14"/>
                <a:gd name="T11" fmla="*/ 13 h 13"/>
                <a:gd name="T12" fmla="*/ 11 w 14"/>
                <a:gd name="T13" fmla="*/ 13 h 13"/>
                <a:gd name="T14" fmla="*/ 5 w 14"/>
                <a:gd name="T15" fmla="*/ 13 h 13"/>
                <a:gd name="T16" fmla="*/ 0 w 14"/>
                <a:gd name="T17" fmla="*/ 11 h 13"/>
                <a:gd name="T18" fmla="*/ 5 w 14"/>
                <a:gd name="T19" fmla="*/ 6 h 13"/>
                <a:gd name="T20" fmla="*/ 11 w 14"/>
                <a:gd name="T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3">
                  <a:moveTo>
                    <a:pt x="11" y="0"/>
                  </a:moveTo>
                  <a:lnTo>
                    <a:pt x="14" y="3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1" y="13"/>
                  </a:lnTo>
                  <a:lnTo>
                    <a:pt x="5" y="13"/>
                  </a:lnTo>
                  <a:lnTo>
                    <a:pt x="0" y="11"/>
                  </a:lnTo>
                  <a:lnTo>
                    <a:pt x="5" y="6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0" name="Freeform 496"/>
            <p:cNvSpPr/>
            <p:nvPr/>
          </p:nvSpPr>
          <p:spPr bwMode="auto">
            <a:xfrm>
              <a:off x="5102" y="3218"/>
              <a:ext cx="114" cy="137"/>
            </a:xfrm>
            <a:custGeom>
              <a:avLst/>
              <a:gdLst>
                <a:gd name="T0" fmla="*/ 88 w 114"/>
                <a:gd name="T1" fmla="*/ 0 h 137"/>
                <a:gd name="T2" fmla="*/ 101 w 114"/>
                <a:gd name="T3" fmla="*/ 8 h 137"/>
                <a:gd name="T4" fmla="*/ 114 w 114"/>
                <a:gd name="T5" fmla="*/ 18 h 137"/>
                <a:gd name="T6" fmla="*/ 114 w 114"/>
                <a:gd name="T7" fmla="*/ 20 h 137"/>
                <a:gd name="T8" fmla="*/ 114 w 114"/>
                <a:gd name="T9" fmla="*/ 23 h 137"/>
                <a:gd name="T10" fmla="*/ 111 w 114"/>
                <a:gd name="T11" fmla="*/ 30 h 137"/>
                <a:gd name="T12" fmla="*/ 107 w 114"/>
                <a:gd name="T13" fmla="*/ 34 h 137"/>
                <a:gd name="T14" fmla="*/ 103 w 114"/>
                <a:gd name="T15" fmla="*/ 38 h 137"/>
                <a:gd name="T16" fmla="*/ 97 w 114"/>
                <a:gd name="T17" fmla="*/ 43 h 137"/>
                <a:gd name="T18" fmla="*/ 104 w 114"/>
                <a:gd name="T19" fmla="*/ 58 h 137"/>
                <a:gd name="T20" fmla="*/ 110 w 114"/>
                <a:gd name="T21" fmla="*/ 75 h 137"/>
                <a:gd name="T22" fmla="*/ 104 w 114"/>
                <a:gd name="T23" fmla="*/ 81 h 137"/>
                <a:gd name="T24" fmla="*/ 100 w 114"/>
                <a:gd name="T25" fmla="*/ 88 h 137"/>
                <a:gd name="T26" fmla="*/ 95 w 114"/>
                <a:gd name="T27" fmla="*/ 97 h 137"/>
                <a:gd name="T28" fmla="*/ 94 w 114"/>
                <a:gd name="T29" fmla="*/ 105 h 137"/>
                <a:gd name="T30" fmla="*/ 91 w 114"/>
                <a:gd name="T31" fmla="*/ 114 h 137"/>
                <a:gd name="T32" fmla="*/ 88 w 114"/>
                <a:gd name="T33" fmla="*/ 123 h 137"/>
                <a:gd name="T34" fmla="*/ 84 w 114"/>
                <a:gd name="T35" fmla="*/ 130 h 137"/>
                <a:gd name="T36" fmla="*/ 80 w 114"/>
                <a:gd name="T37" fmla="*/ 137 h 137"/>
                <a:gd name="T38" fmla="*/ 68 w 114"/>
                <a:gd name="T39" fmla="*/ 133 h 137"/>
                <a:gd name="T40" fmla="*/ 58 w 114"/>
                <a:gd name="T41" fmla="*/ 127 h 137"/>
                <a:gd name="T42" fmla="*/ 37 w 114"/>
                <a:gd name="T43" fmla="*/ 125 h 137"/>
                <a:gd name="T44" fmla="*/ 17 w 114"/>
                <a:gd name="T45" fmla="*/ 124 h 137"/>
                <a:gd name="T46" fmla="*/ 16 w 114"/>
                <a:gd name="T47" fmla="*/ 113 h 137"/>
                <a:gd name="T48" fmla="*/ 11 w 114"/>
                <a:gd name="T49" fmla="*/ 104 h 137"/>
                <a:gd name="T50" fmla="*/ 7 w 114"/>
                <a:gd name="T51" fmla="*/ 97 h 137"/>
                <a:gd name="T52" fmla="*/ 0 w 114"/>
                <a:gd name="T53" fmla="*/ 90 h 137"/>
                <a:gd name="T54" fmla="*/ 0 w 114"/>
                <a:gd name="T55" fmla="*/ 83 h 137"/>
                <a:gd name="T56" fmla="*/ 1 w 114"/>
                <a:gd name="T57" fmla="*/ 77 h 137"/>
                <a:gd name="T58" fmla="*/ 4 w 114"/>
                <a:gd name="T59" fmla="*/ 71 h 137"/>
                <a:gd name="T60" fmla="*/ 6 w 114"/>
                <a:gd name="T61" fmla="*/ 67 h 137"/>
                <a:gd name="T62" fmla="*/ 13 w 114"/>
                <a:gd name="T63" fmla="*/ 68 h 137"/>
                <a:gd name="T64" fmla="*/ 21 w 114"/>
                <a:gd name="T65" fmla="*/ 70 h 137"/>
                <a:gd name="T66" fmla="*/ 27 w 114"/>
                <a:gd name="T67" fmla="*/ 61 h 137"/>
                <a:gd name="T68" fmla="*/ 33 w 114"/>
                <a:gd name="T69" fmla="*/ 54 h 137"/>
                <a:gd name="T70" fmla="*/ 44 w 114"/>
                <a:gd name="T71" fmla="*/ 47 h 137"/>
                <a:gd name="T72" fmla="*/ 55 w 114"/>
                <a:gd name="T73" fmla="*/ 41 h 137"/>
                <a:gd name="T74" fmla="*/ 73 w 114"/>
                <a:gd name="T75" fmla="*/ 20 h 137"/>
                <a:gd name="T76" fmla="*/ 88 w 114"/>
                <a:gd name="T7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4" h="137">
                  <a:moveTo>
                    <a:pt x="88" y="0"/>
                  </a:moveTo>
                  <a:lnTo>
                    <a:pt x="101" y="8"/>
                  </a:lnTo>
                  <a:lnTo>
                    <a:pt x="114" y="18"/>
                  </a:lnTo>
                  <a:lnTo>
                    <a:pt x="114" y="20"/>
                  </a:lnTo>
                  <a:lnTo>
                    <a:pt x="114" y="23"/>
                  </a:lnTo>
                  <a:lnTo>
                    <a:pt x="111" y="30"/>
                  </a:lnTo>
                  <a:lnTo>
                    <a:pt x="107" y="34"/>
                  </a:lnTo>
                  <a:lnTo>
                    <a:pt x="103" y="38"/>
                  </a:lnTo>
                  <a:lnTo>
                    <a:pt x="97" y="43"/>
                  </a:lnTo>
                  <a:lnTo>
                    <a:pt x="104" y="58"/>
                  </a:lnTo>
                  <a:lnTo>
                    <a:pt x="110" y="75"/>
                  </a:lnTo>
                  <a:lnTo>
                    <a:pt x="104" y="81"/>
                  </a:lnTo>
                  <a:lnTo>
                    <a:pt x="100" y="88"/>
                  </a:lnTo>
                  <a:lnTo>
                    <a:pt x="95" y="97"/>
                  </a:lnTo>
                  <a:lnTo>
                    <a:pt x="94" y="105"/>
                  </a:lnTo>
                  <a:lnTo>
                    <a:pt x="91" y="114"/>
                  </a:lnTo>
                  <a:lnTo>
                    <a:pt x="88" y="123"/>
                  </a:lnTo>
                  <a:lnTo>
                    <a:pt x="84" y="130"/>
                  </a:lnTo>
                  <a:lnTo>
                    <a:pt x="80" y="137"/>
                  </a:lnTo>
                  <a:lnTo>
                    <a:pt x="68" y="133"/>
                  </a:lnTo>
                  <a:lnTo>
                    <a:pt x="58" y="127"/>
                  </a:lnTo>
                  <a:lnTo>
                    <a:pt x="37" y="125"/>
                  </a:lnTo>
                  <a:lnTo>
                    <a:pt x="17" y="124"/>
                  </a:lnTo>
                  <a:lnTo>
                    <a:pt x="16" y="113"/>
                  </a:lnTo>
                  <a:lnTo>
                    <a:pt x="11" y="104"/>
                  </a:lnTo>
                  <a:lnTo>
                    <a:pt x="7" y="97"/>
                  </a:lnTo>
                  <a:lnTo>
                    <a:pt x="0" y="90"/>
                  </a:lnTo>
                  <a:lnTo>
                    <a:pt x="0" y="83"/>
                  </a:lnTo>
                  <a:lnTo>
                    <a:pt x="1" y="77"/>
                  </a:lnTo>
                  <a:lnTo>
                    <a:pt x="4" y="71"/>
                  </a:lnTo>
                  <a:lnTo>
                    <a:pt x="6" y="67"/>
                  </a:lnTo>
                  <a:lnTo>
                    <a:pt x="13" y="68"/>
                  </a:lnTo>
                  <a:lnTo>
                    <a:pt x="21" y="70"/>
                  </a:lnTo>
                  <a:lnTo>
                    <a:pt x="27" y="61"/>
                  </a:lnTo>
                  <a:lnTo>
                    <a:pt x="33" y="54"/>
                  </a:lnTo>
                  <a:lnTo>
                    <a:pt x="44" y="47"/>
                  </a:lnTo>
                  <a:lnTo>
                    <a:pt x="55" y="41"/>
                  </a:lnTo>
                  <a:lnTo>
                    <a:pt x="73" y="20"/>
                  </a:lnTo>
                  <a:lnTo>
                    <a:pt x="8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1" name="Freeform 497"/>
            <p:cNvSpPr/>
            <p:nvPr/>
          </p:nvSpPr>
          <p:spPr bwMode="auto">
            <a:xfrm>
              <a:off x="4945" y="3229"/>
              <a:ext cx="127" cy="150"/>
            </a:xfrm>
            <a:custGeom>
              <a:avLst/>
              <a:gdLst>
                <a:gd name="T0" fmla="*/ 3 w 127"/>
                <a:gd name="T1" fmla="*/ 0 h 150"/>
                <a:gd name="T2" fmla="*/ 17 w 127"/>
                <a:gd name="T3" fmla="*/ 4 h 150"/>
                <a:gd name="T4" fmla="*/ 33 w 127"/>
                <a:gd name="T5" fmla="*/ 9 h 150"/>
                <a:gd name="T6" fmla="*/ 37 w 127"/>
                <a:gd name="T7" fmla="*/ 17 h 150"/>
                <a:gd name="T8" fmla="*/ 43 w 127"/>
                <a:gd name="T9" fmla="*/ 26 h 150"/>
                <a:gd name="T10" fmla="*/ 50 w 127"/>
                <a:gd name="T11" fmla="*/ 32 h 150"/>
                <a:gd name="T12" fmla="*/ 57 w 127"/>
                <a:gd name="T13" fmla="*/ 37 h 150"/>
                <a:gd name="T14" fmla="*/ 65 w 127"/>
                <a:gd name="T15" fmla="*/ 43 h 150"/>
                <a:gd name="T16" fmla="*/ 74 w 127"/>
                <a:gd name="T17" fmla="*/ 47 h 150"/>
                <a:gd name="T18" fmla="*/ 81 w 127"/>
                <a:gd name="T19" fmla="*/ 53 h 150"/>
                <a:gd name="T20" fmla="*/ 88 w 127"/>
                <a:gd name="T21" fmla="*/ 60 h 150"/>
                <a:gd name="T22" fmla="*/ 100 w 127"/>
                <a:gd name="T23" fmla="*/ 80 h 150"/>
                <a:gd name="T24" fmla="*/ 108 w 127"/>
                <a:gd name="T25" fmla="*/ 103 h 150"/>
                <a:gd name="T26" fmla="*/ 115 w 127"/>
                <a:gd name="T27" fmla="*/ 107 h 150"/>
                <a:gd name="T28" fmla="*/ 124 w 127"/>
                <a:gd name="T29" fmla="*/ 112 h 150"/>
                <a:gd name="T30" fmla="*/ 125 w 127"/>
                <a:gd name="T31" fmla="*/ 120 h 150"/>
                <a:gd name="T32" fmla="*/ 127 w 127"/>
                <a:gd name="T33" fmla="*/ 130 h 150"/>
                <a:gd name="T34" fmla="*/ 125 w 127"/>
                <a:gd name="T35" fmla="*/ 142 h 150"/>
                <a:gd name="T36" fmla="*/ 124 w 127"/>
                <a:gd name="T37" fmla="*/ 150 h 150"/>
                <a:gd name="T38" fmla="*/ 114 w 127"/>
                <a:gd name="T39" fmla="*/ 150 h 150"/>
                <a:gd name="T40" fmla="*/ 105 w 127"/>
                <a:gd name="T41" fmla="*/ 150 h 150"/>
                <a:gd name="T42" fmla="*/ 97 w 127"/>
                <a:gd name="T43" fmla="*/ 139 h 150"/>
                <a:gd name="T44" fmla="*/ 87 w 127"/>
                <a:gd name="T45" fmla="*/ 127 h 150"/>
                <a:gd name="T46" fmla="*/ 78 w 127"/>
                <a:gd name="T47" fmla="*/ 117 h 150"/>
                <a:gd name="T48" fmla="*/ 70 w 127"/>
                <a:gd name="T49" fmla="*/ 106 h 150"/>
                <a:gd name="T50" fmla="*/ 63 w 127"/>
                <a:gd name="T51" fmla="*/ 93 h 150"/>
                <a:gd name="T52" fmla="*/ 58 w 127"/>
                <a:gd name="T53" fmla="*/ 80 h 150"/>
                <a:gd name="T54" fmla="*/ 54 w 127"/>
                <a:gd name="T55" fmla="*/ 66 h 150"/>
                <a:gd name="T56" fmla="*/ 47 w 127"/>
                <a:gd name="T57" fmla="*/ 53 h 150"/>
                <a:gd name="T58" fmla="*/ 43 w 127"/>
                <a:gd name="T59" fmla="*/ 46 h 150"/>
                <a:gd name="T60" fmla="*/ 37 w 127"/>
                <a:gd name="T61" fmla="*/ 40 h 150"/>
                <a:gd name="T62" fmla="*/ 30 w 127"/>
                <a:gd name="T63" fmla="*/ 36 h 150"/>
                <a:gd name="T64" fmla="*/ 24 w 127"/>
                <a:gd name="T65" fmla="*/ 30 h 150"/>
                <a:gd name="T66" fmla="*/ 17 w 127"/>
                <a:gd name="T67" fmla="*/ 26 h 150"/>
                <a:gd name="T68" fmla="*/ 10 w 127"/>
                <a:gd name="T69" fmla="*/ 20 h 150"/>
                <a:gd name="T70" fmla="*/ 4 w 127"/>
                <a:gd name="T71" fmla="*/ 14 h 150"/>
                <a:gd name="T72" fmla="*/ 0 w 127"/>
                <a:gd name="T73" fmla="*/ 7 h 150"/>
                <a:gd name="T74" fmla="*/ 1 w 127"/>
                <a:gd name="T75" fmla="*/ 3 h 150"/>
                <a:gd name="T76" fmla="*/ 3 w 127"/>
                <a:gd name="T7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7" h="150">
                  <a:moveTo>
                    <a:pt x="3" y="0"/>
                  </a:moveTo>
                  <a:lnTo>
                    <a:pt x="17" y="4"/>
                  </a:lnTo>
                  <a:lnTo>
                    <a:pt x="33" y="9"/>
                  </a:lnTo>
                  <a:lnTo>
                    <a:pt x="37" y="17"/>
                  </a:lnTo>
                  <a:lnTo>
                    <a:pt x="43" y="26"/>
                  </a:lnTo>
                  <a:lnTo>
                    <a:pt x="50" y="32"/>
                  </a:lnTo>
                  <a:lnTo>
                    <a:pt x="57" y="37"/>
                  </a:lnTo>
                  <a:lnTo>
                    <a:pt x="65" y="43"/>
                  </a:lnTo>
                  <a:lnTo>
                    <a:pt x="74" y="47"/>
                  </a:lnTo>
                  <a:lnTo>
                    <a:pt x="81" y="53"/>
                  </a:lnTo>
                  <a:lnTo>
                    <a:pt x="88" y="60"/>
                  </a:lnTo>
                  <a:lnTo>
                    <a:pt x="100" y="80"/>
                  </a:lnTo>
                  <a:lnTo>
                    <a:pt x="108" y="103"/>
                  </a:lnTo>
                  <a:lnTo>
                    <a:pt x="115" y="107"/>
                  </a:lnTo>
                  <a:lnTo>
                    <a:pt x="124" y="112"/>
                  </a:lnTo>
                  <a:lnTo>
                    <a:pt x="125" y="120"/>
                  </a:lnTo>
                  <a:lnTo>
                    <a:pt x="127" y="130"/>
                  </a:lnTo>
                  <a:lnTo>
                    <a:pt x="125" y="142"/>
                  </a:lnTo>
                  <a:lnTo>
                    <a:pt x="124" y="150"/>
                  </a:lnTo>
                  <a:lnTo>
                    <a:pt x="114" y="150"/>
                  </a:lnTo>
                  <a:lnTo>
                    <a:pt x="105" y="150"/>
                  </a:lnTo>
                  <a:lnTo>
                    <a:pt x="97" y="139"/>
                  </a:lnTo>
                  <a:lnTo>
                    <a:pt x="87" y="127"/>
                  </a:lnTo>
                  <a:lnTo>
                    <a:pt x="78" y="117"/>
                  </a:lnTo>
                  <a:lnTo>
                    <a:pt x="70" y="106"/>
                  </a:lnTo>
                  <a:lnTo>
                    <a:pt x="63" y="93"/>
                  </a:lnTo>
                  <a:lnTo>
                    <a:pt x="58" y="80"/>
                  </a:lnTo>
                  <a:lnTo>
                    <a:pt x="54" y="66"/>
                  </a:lnTo>
                  <a:lnTo>
                    <a:pt x="47" y="53"/>
                  </a:lnTo>
                  <a:lnTo>
                    <a:pt x="43" y="46"/>
                  </a:lnTo>
                  <a:lnTo>
                    <a:pt x="37" y="40"/>
                  </a:lnTo>
                  <a:lnTo>
                    <a:pt x="30" y="36"/>
                  </a:lnTo>
                  <a:lnTo>
                    <a:pt x="24" y="30"/>
                  </a:lnTo>
                  <a:lnTo>
                    <a:pt x="17" y="26"/>
                  </a:lnTo>
                  <a:lnTo>
                    <a:pt x="10" y="20"/>
                  </a:lnTo>
                  <a:lnTo>
                    <a:pt x="4" y="14"/>
                  </a:lnTo>
                  <a:lnTo>
                    <a:pt x="0" y="7"/>
                  </a:lnTo>
                  <a:lnTo>
                    <a:pt x="1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2" name="Freeform 498"/>
            <p:cNvSpPr/>
            <p:nvPr/>
          </p:nvSpPr>
          <p:spPr bwMode="auto">
            <a:xfrm>
              <a:off x="5317" y="3273"/>
              <a:ext cx="6" cy="6"/>
            </a:xfrm>
            <a:custGeom>
              <a:avLst/>
              <a:gdLst>
                <a:gd name="T0" fmla="*/ 3 w 6"/>
                <a:gd name="T1" fmla="*/ 0 h 6"/>
                <a:gd name="T2" fmla="*/ 5 w 6"/>
                <a:gd name="T3" fmla="*/ 0 h 6"/>
                <a:gd name="T4" fmla="*/ 6 w 6"/>
                <a:gd name="T5" fmla="*/ 0 h 6"/>
                <a:gd name="T6" fmla="*/ 6 w 6"/>
                <a:gd name="T7" fmla="*/ 3 h 6"/>
                <a:gd name="T8" fmla="*/ 5 w 6"/>
                <a:gd name="T9" fmla="*/ 5 h 6"/>
                <a:gd name="T10" fmla="*/ 5 w 6"/>
                <a:gd name="T11" fmla="*/ 5 h 6"/>
                <a:gd name="T12" fmla="*/ 0 w 6"/>
                <a:gd name="T13" fmla="*/ 6 h 6"/>
                <a:gd name="T14" fmla="*/ 2 w 6"/>
                <a:gd name="T15" fmla="*/ 3 h 6"/>
                <a:gd name="T16" fmla="*/ 3 w 6"/>
                <a:gd name="T1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5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0" y="6"/>
                  </a:lnTo>
                  <a:lnTo>
                    <a:pt x="2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3" name="Freeform 499"/>
            <p:cNvSpPr/>
            <p:nvPr/>
          </p:nvSpPr>
          <p:spPr bwMode="auto">
            <a:xfrm>
              <a:off x="5312" y="3283"/>
              <a:ext cx="5" cy="29"/>
            </a:xfrm>
            <a:custGeom>
              <a:avLst/>
              <a:gdLst>
                <a:gd name="T0" fmla="*/ 0 w 5"/>
                <a:gd name="T1" fmla="*/ 0 h 29"/>
                <a:gd name="T2" fmla="*/ 3 w 5"/>
                <a:gd name="T3" fmla="*/ 0 h 29"/>
                <a:gd name="T4" fmla="*/ 4 w 5"/>
                <a:gd name="T5" fmla="*/ 0 h 29"/>
                <a:gd name="T6" fmla="*/ 5 w 5"/>
                <a:gd name="T7" fmla="*/ 15 h 29"/>
                <a:gd name="T8" fmla="*/ 5 w 5"/>
                <a:gd name="T9" fmla="*/ 29 h 29"/>
                <a:gd name="T10" fmla="*/ 4 w 5"/>
                <a:gd name="T11" fmla="*/ 29 h 29"/>
                <a:gd name="T12" fmla="*/ 3 w 5"/>
                <a:gd name="T13" fmla="*/ 29 h 29"/>
                <a:gd name="T14" fmla="*/ 0 w 5"/>
                <a:gd name="T15" fmla="*/ 15 h 29"/>
                <a:gd name="T16" fmla="*/ 0 w 5"/>
                <a:gd name="T1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9">
                  <a:moveTo>
                    <a:pt x="0" y="0"/>
                  </a:moveTo>
                  <a:lnTo>
                    <a:pt x="3" y="0"/>
                  </a:lnTo>
                  <a:lnTo>
                    <a:pt x="4" y="0"/>
                  </a:lnTo>
                  <a:lnTo>
                    <a:pt x="5" y="15"/>
                  </a:lnTo>
                  <a:lnTo>
                    <a:pt x="5" y="29"/>
                  </a:lnTo>
                  <a:lnTo>
                    <a:pt x="4" y="29"/>
                  </a:lnTo>
                  <a:lnTo>
                    <a:pt x="3" y="29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4" name="Freeform 500"/>
            <p:cNvSpPr/>
            <p:nvPr/>
          </p:nvSpPr>
          <p:spPr bwMode="auto">
            <a:xfrm>
              <a:off x="5262" y="3286"/>
              <a:ext cx="21" cy="15"/>
            </a:xfrm>
            <a:custGeom>
              <a:avLst/>
              <a:gdLst>
                <a:gd name="T0" fmla="*/ 20 w 21"/>
                <a:gd name="T1" fmla="*/ 0 h 15"/>
                <a:gd name="T2" fmla="*/ 21 w 21"/>
                <a:gd name="T3" fmla="*/ 3 h 15"/>
                <a:gd name="T4" fmla="*/ 21 w 21"/>
                <a:gd name="T5" fmla="*/ 5 h 15"/>
                <a:gd name="T6" fmla="*/ 21 w 21"/>
                <a:gd name="T7" fmla="*/ 7 h 15"/>
                <a:gd name="T8" fmla="*/ 20 w 21"/>
                <a:gd name="T9" fmla="*/ 9 h 15"/>
                <a:gd name="T10" fmla="*/ 15 w 21"/>
                <a:gd name="T11" fmla="*/ 12 h 15"/>
                <a:gd name="T12" fmla="*/ 10 w 21"/>
                <a:gd name="T13" fmla="*/ 15 h 15"/>
                <a:gd name="T14" fmla="*/ 5 w 21"/>
                <a:gd name="T15" fmla="*/ 12 h 15"/>
                <a:gd name="T16" fmla="*/ 0 w 21"/>
                <a:gd name="T17" fmla="*/ 9 h 15"/>
                <a:gd name="T18" fmla="*/ 0 w 21"/>
                <a:gd name="T19" fmla="*/ 9 h 15"/>
                <a:gd name="T20" fmla="*/ 0 w 21"/>
                <a:gd name="T21" fmla="*/ 7 h 15"/>
                <a:gd name="T22" fmla="*/ 8 w 21"/>
                <a:gd name="T23" fmla="*/ 7 h 15"/>
                <a:gd name="T24" fmla="*/ 18 w 21"/>
                <a:gd name="T25" fmla="*/ 6 h 15"/>
                <a:gd name="T26" fmla="*/ 18 w 21"/>
                <a:gd name="T27" fmla="*/ 3 h 15"/>
                <a:gd name="T28" fmla="*/ 20 w 21"/>
                <a:gd name="T2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15">
                  <a:moveTo>
                    <a:pt x="20" y="0"/>
                  </a:moveTo>
                  <a:lnTo>
                    <a:pt x="21" y="3"/>
                  </a:lnTo>
                  <a:lnTo>
                    <a:pt x="21" y="5"/>
                  </a:lnTo>
                  <a:lnTo>
                    <a:pt x="21" y="7"/>
                  </a:lnTo>
                  <a:lnTo>
                    <a:pt x="20" y="9"/>
                  </a:lnTo>
                  <a:lnTo>
                    <a:pt x="15" y="12"/>
                  </a:lnTo>
                  <a:lnTo>
                    <a:pt x="10" y="15"/>
                  </a:lnTo>
                  <a:lnTo>
                    <a:pt x="5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8" y="7"/>
                  </a:lnTo>
                  <a:lnTo>
                    <a:pt x="18" y="6"/>
                  </a:lnTo>
                  <a:lnTo>
                    <a:pt x="18" y="3"/>
                  </a:ln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5" name="Freeform 501"/>
            <p:cNvSpPr/>
            <p:nvPr/>
          </p:nvSpPr>
          <p:spPr bwMode="auto">
            <a:xfrm>
              <a:off x="5232" y="3292"/>
              <a:ext cx="27" cy="9"/>
            </a:xfrm>
            <a:custGeom>
              <a:avLst/>
              <a:gdLst>
                <a:gd name="T0" fmla="*/ 15 w 27"/>
                <a:gd name="T1" fmla="*/ 0 h 9"/>
                <a:gd name="T2" fmla="*/ 21 w 27"/>
                <a:gd name="T3" fmla="*/ 1 h 9"/>
                <a:gd name="T4" fmla="*/ 27 w 27"/>
                <a:gd name="T5" fmla="*/ 1 h 9"/>
                <a:gd name="T6" fmla="*/ 27 w 27"/>
                <a:gd name="T7" fmla="*/ 3 h 9"/>
                <a:gd name="T8" fmla="*/ 27 w 27"/>
                <a:gd name="T9" fmla="*/ 3 h 9"/>
                <a:gd name="T10" fmla="*/ 18 w 27"/>
                <a:gd name="T11" fmla="*/ 4 h 9"/>
                <a:gd name="T12" fmla="*/ 11 w 27"/>
                <a:gd name="T13" fmla="*/ 7 h 9"/>
                <a:gd name="T14" fmla="*/ 8 w 27"/>
                <a:gd name="T15" fmla="*/ 9 h 9"/>
                <a:gd name="T16" fmla="*/ 5 w 27"/>
                <a:gd name="T17" fmla="*/ 9 h 9"/>
                <a:gd name="T18" fmla="*/ 3 w 27"/>
                <a:gd name="T19" fmla="*/ 7 h 9"/>
                <a:gd name="T20" fmla="*/ 0 w 27"/>
                <a:gd name="T21" fmla="*/ 6 h 9"/>
                <a:gd name="T22" fmla="*/ 0 w 27"/>
                <a:gd name="T23" fmla="*/ 4 h 9"/>
                <a:gd name="T24" fmla="*/ 1 w 27"/>
                <a:gd name="T25" fmla="*/ 1 h 9"/>
                <a:gd name="T26" fmla="*/ 8 w 27"/>
                <a:gd name="T27" fmla="*/ 1 h 9"/>
                <a:gd name="T28" fmla="*/ 15 w 27"/>
                <a:gd name="T2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9">
                  <a:moveTo>
                    <a:pt x="15" y="0"/>
                  </a:moveTo>
                  <a:lnTo>
                    <a:pt x="21" y="1"/>
                  </a:lnTo>
                  <a:lnTo>
                    <a:pt x="27" y="1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18" y="4"/>
                  </a:lnTo>
                  <a:lnTo>
                    <a:pt x="11" y="7"/>
                  </a:lnTo>
                  <a:lnTo>
                    <a:pt x="8" y="9"/>
                  </a:lnTo>
                  <a:lnTo>
                    <a:pt x="5" y="9"/>
                  </a:lnTo>
                  <a:lnTo>
                    <a:pt x="3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1"/>
                  </a:lnTo>
                  <a:lnTo>
                    <a:pt x="8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6" name="Freeform 502"/>
            <p:cNvSpPr/>
            <p:nvPr/>
          </p:nvSpPr>
          <p:spPr bwMode="auto">
            <a:xfrm>
              <a:off x="5355" y="3308"/>
              <a:ext cx="211" cy="128"/>
            </a:xfrm>
            <a:custGeom>
              <a:avLst/>
              <a:gdLst>
                <a:gd name="T0" fmla="*/ 71 w 211"/>
                <a:gd name="T1" fmla="*/ 97 h 128"/>
                <a:gd name="T2" fmla="*/ 77 w 211"/>
                <a:gd name="T3" fmla="*/ 91 h 128"/>
                <a:gd name="T4" fmla="*/ 82 w 211"/>
                <a:gd name="T5" fmla="*/ 85 h 128"/>
                <a:gd name="T6" fmla="*/ 69 w 211"/>
                <a:gd name="T7" fmla="*/ 70 h 128"/>
                <a:gd name="T8" fmla="*/ 57 w 211"/>
                <a:gd name="T9" fmla="*/ 55 h 128"/>
                <a:gd name="T10" fmla="*/ 44 w 211"/>
                <a:gd name="T11" fmla="*/ 55 h 128"/>
                <a:gd name="T12" fmla="*/ 34 w 211"/>
                <a:gd name="T13" fmla="*/ 58 h 128"/>
                <a:gd name="T14" fmla="*/ 31 w 211"/>
                <a:gd name="T15" fmla="*/ 48 h 128"/>
                <a:gd name="T16" fmla="*/ 28 w 211"/>
                <a:gd name="T17" fmla="*/ 40 h 128"/>
                <a:gd name="T18" fmla="*/ 18 w 211"/>
                <a:gd name="T19" fmla="*/ 37 h 128"/>
                <a:gd name="T20" fmla="*/ 10 w 211"/>
                <a:gd name="T21" fmla="*/ 35 h 128"/>
                <a:gd name="T22" fmla="*/ 11 w 211"/>
                <a:gd name="T23" fmla="*/ 33 h 128"/>
                <a:gd name="T24" fmla="*/ 20 w 211"/>
                <a:gd name="T25" fmla="*/ 30 h 128"/>
                <a:gd name="T26" fmla="*/ 25 w 211"/>
                <a:gd name="T27" fmla="*/ 25 h 128"/>
                <a:gd name="T28" fmla="*/ 17 w 211"/>
                <a:gd name="T29" fmla="*/ 24 h 128"/>
                <a:gd name="T30" fmla="*/ 7 w 211"/>
                <a:gd name="T31" fmla="*/ 20 h 128"/>
                <a:gd name="T32" fmla="*/ 1 w 211"/>
                <a:gd name="T33" fmla="*/ 14 h 128"/>
                <a:gd name="T34" fmla="*/ 8 w 211"/>
                <a:gd name="T35" fmla="*/ 5 h 128"/>
                <a:gd name="T36" fmla="*/ 21 w 211"/>
                <a:gd name="T37" fmla="*/ 3 h 128"/>
                <a:gd name="T38" fmla="*/ 31 w 211"/>
                <a:gd name="T39" fmla="*/ 10 h 128"/>
                <a:gd name="T40" fmla="*/ 32 w 211"/>
                <a:gd name="T41" fmla="*/ 20 h 128"/>
                <a:gd name="T42" fmla="*/ 30 w 211"/>
                <a:gd name="T43" fmla="*/ 27 h 128"/>
                <a:gd name="T44" fmla="*/ 32 w 211"/>
                <a:gd name="T45" fmla="*/ 34 h 128"/>
                <a:gd name="T46" fmla="*/ 42 w 211"/>
                <a:gd name="T47" fmla="*/ 37 h 128"/>
                <a:gd name="T48" fmla="*/ 54 w 211"/>
                <a:gd name="T49" fmla="*/ 33 h 128"/>
                <a:gd name="T50" fmla="*/ 62 w 211"/>
                <a:gd name="T51" fmla="*/ 25 h 128"/>
                <a:gd name="T52" fmla="*/ 71 w 211"/>
                <a:gd name="T53" fmla="*/ 18 h 128"/>
                <a:gd name="T54" fmla="*/ 94 w 211"/>
                <a:gd name="T55" fmla="*/ 23 h 128"/>
                <a:gd name="T56" fmla="*/ 132 w 211"/>
                <a:gd name="T57" fmla="*/ 40 h 128"/>
                <a:gd name="T58" fmla="*/ 154 w 211"/>
                <a:gd name="T59" fmla="*/ 54 h 128"/>
                <a:gd name="T60" fmla="*/ 165 w 211"/>
                <a:gd name="T61" fmla="*/ 68 h 128"/>
                <a:gd name="T62" fmla="*/ 178 w 211"/>
                <a:gd name="T63" fmla="*/ 94 h 128"/>
                <a:gd name="T64" fmla="*/ 199 w 211"/>
                <a:gd name="T65" fmla="*/ 118 h 128"/>
                <a:gd name="T66" fmla="*/ 209 w 211"/>
                <a:gd name="T67" fmla="*/ 128 h 128"/>
                <a:gd name="T68" fmla="*/ 195 w 211"/>
                <a:gd name="T69" fmla="*/ 127 h 128"/>
                <a:gd name="T70" fmla="*/ 167 w 211"/>
                <a:gd name="T71" fmla="*/ 110 h 128"/>
                <a:gd name="T72" fmla="*/ 144 w 211"/>
                <a:gd name="T73" fmla="*/ 92 h 128"/>
                <a:gd name="T74" fmla="*/ 135 w 211"/>
                <a:gd name="T75" fmla="*/ 97 h 128"/>
                <a:gd name="T76" fmla="*/ 129 w 211"/>
                <a:gd name="T77" fmla="*/ 108 h 128"/>
                <a:gd name="T78" fmla="*/ 111 w 211"/>
                <a:gd name="T79" fmla="*/ 111 h 128"/>
                <a:gd name="T80" fmla="*/ 92 w 211"/>
                <a:gd name="T81" fmla="*/ 104 h 128"/>
                <a:gd name="T82" fmla="*/ 79 w 211"/>
                <a:gd name="T83" fmla="*/ 10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1" h="128">
                  <a:moveTo>
                    <a:pt x="69" y="101"/>
                  </a:moveTo>
                  <a:lnTo>
                    <a:pt x="71" y="97"/>
                  </a:lnTo>
                  <a:lnTo>
                    <a:pt x="71" y="91"/>
                  </a:lnTo>
                  <a:lnTo>
                    <a:pt x="77" y="91"/>
                  </a:lnTo>
                  <a:lnTo>
                    <a:pt x="82" y="91"/>
                  </a:lnTo>
                  <a:lnTo>
                    <a:pt x="82" y="85"/>
                  </a:lnTo>
                  <a:lnTo>
                    <a:pt x="82" y="80"/>
                  </a:lnTo>
                  <a:lnTo>
                    <a:pt x="69" y="70"/>
                  </a:lnTo>
                  <a:lnTo>
                    <a:pt x="61" y="58"/>
                  </a:lnTo>
                  <a:lnTo>
                    <a:pt x="57" y="55"/>
                  </a:lnTo>
                  <a:lnTo>
                    <a:pt x="51" y="54"/>
                  </a:lnTo>
                  <a:lnTo>
                    <a:pt x="44" y="55"/>
                  </a:lnTo>
                  <a:lnTo>
                    <a:pt x="37" y="60"/>
                  </a:lnTo>
                  <a:lnTo>
                    <a:pt x="34" y="58"/>
                  </a:lnTo>
                  <a:lnTo>
                    <a:pt x="31" y="55"/>
                  </a:lnTo>
                  <a:lnTo>
                    <a:pt x="31" y="48"/>
                  </a:lnTo>
                  <a:lnTo>
                    <a:pt x="30" y="44"/>
                  </a:lnTo>
                  <a:lnTo>
                    <a:pt x="28" y="40"/>
                  </a:lnTo>
                  <a:lnTo>
                    <a:pt x="22" y="35"/>
                  </a:lnTo>
                  <a:lnTo>
                    <a:pt x="18" y="37"/>
                  </a:lnTo>
                  <a:lnTo>
                    <a:pt x="14" y="37"/>
                  </a:lnTo>
                  <a:lnTo>
                    <a:pt x="10" y="35"/>
                  </a:lnTo>
                  <a:lnTo>
                    <a:pt x="7" y="31"/>
                  </a:lnTo>
                  <a:lnTo>
                    <a:pt x="11" y="33"/>
                  </a:lnTo>
                  <a:lnTo>
                    <a:pt x="14" y="35"/>
                  </a:lnTo>
                  <a:lnTo>
                    <a:pt x="20" y="30"/>
                  </a:lnTo>
                  <a:lnTo>
                    <a:pt x="25" y="27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7" y="24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4" y="17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8" y="5"/>
                  </a:lnTo>
                  <a:lnTo>
                    <a:pt x="15" y="0"/>
                  </a:lnTo>
                  <a:lnTo>
                    <a:pt x="21" y="3"/>
                  </a:lnTo>
                  <a:lnTo>
                    <a:pt x="27" y="5"/>
                  </a:lnTo>
                  <a:lnTo>
                    <a:pt x="31" y="10"/>
                  </a:lnTo>
                  <a:lnTo>
                    <a:pt x="35" y="15"/>
                  </a:lnTo>
                  <a:lnTo>
                    <a:pt x="32" y="20"/>
                  </a:lnTo>
                  <a:lnTo>
                    <a:pt x="30" y="24"/>
                  </a:lnTo>
                  <a:lnTo>
                    <a:pt x="30" y="27"/>
                  </a:lnTo>
                  <a:lnTo>
                    <a:pt x="31" y="31"/>
                  </a:lnTo>
                  <a:lnTo>
                    <a:pt x="32" y="34"/>
                  </a:lnTo>
                  <a:lnTo>
                    <a:pt x="35" y="35"/>
                  </a:lnTo>
                  <a:lnTo>
                    <a:pt x="42" y="37"/>
                  </a:lnTo>
                  <a:lnTo>
                    <a:pt x="48" y="35"/>
                  </a:lnTo>
                  <a:lnTo>
                    <a:pt x="54" y="33"/>
                  </a:lnTo>
                  <a:lnTo>
                    <a:pt x="58" y="30"/>
                  </a:lnTo>
                  <a:lnTo>
                    <a:pt x="62" y="25"/>
                  </a:lnTo>
                  <a:lnTo>
                    <a:pt x="67" y="21"/>
                  </a:lnTo>
                  <a:lnTo>
                    <a:pt x="71" y="18"/>
                  </a:lnTo>
                  <a:lnTo>
                    <a:pt x="77" y="17"/>
                  </a:lnTo>
                  <a:lnTo>
                    <a:pt x="94" y="23"/>
                  </a:lnTo>
                  <a:lnTo>
                    <a:pt x="114" y="31"/>
                  </a:lnTo>
                  <a:lnTo>
                    <a:pt x="132" y="40"/>
                  </a:lnTo>
                  <a:lnTo>
                    <a:pt x="148" y="48"/>
                  </a:lnTo>
                  <a:lnTo>
                    <a:pt x="154" y="54"/>
                  </a:lnTo>
                  <a:lnTo>
                    <a:pt x="159" y="61"/>
                  </a:lnTo>
                  <a:lnTo>
                    <a:pt x="165" y="68"/>
                  </a:lnTo>
                  <a:lnTo>
                    <a:pt x="169" y="77"/>
                  </a:lnTo>
                  <a:lnTo>
                    <a:pt x="178" y="94"/>
                  </a:lnTo>
                  <a:lnTo>
                    <a:pt x="188" y="108"/>
                  </a:lnTo>
                  <a:lnTo>
                    <a:pt x="199" y="118"/>
                  </a:lnTo>
                  <a:lnTo>
                    <a:pt x="211" y="128"/>
                  </a:lnTo>
                  <a:lnTo>
                    <a:pt x="209" y="128"/>
                  </a:lnTo>
                  <a:lnTo>
                    <a:pt x="209" y="128"/>
                  </a:lnTo>
                  <a:lnTo>
                    <a:pt x="195" y="127"/>
                  </a:lnTo>
                  <a:lnTo>
                    <a:pt x="181" y="127"/>
                  </a:lnTo>
                  <a:lnTo>
                    <a:pt x="167" y="110"/>
                  </a:lnTo>
                  <a:lnTo>
                    <a:pt x="151" y="92"/>
                  </a:lnTo>
                  <a:lnTo>
                    <a:pt x="144" y="92"/>
                  </a:lnTo>
                  <a:lnTo>
                    <a:pt x="138" y="94"/>
                  </a:lnTo>
                  <a:lnTo>
                    <a:pt x="135" y="97"/>
                  </a:lnTo>
                  <a:lnTo>
                    <a:pt x="129" y="98"/>
                  </a:lnTo>
                  <a:lnTo>
                    <a:pt x="129" y="108"/>
                  </a:lnTo>
                  <a:lnTo>
                    <a:pt x="127" y="114"/>
                  </a:lnTo>
                  <a:lnTo>
                    <a:pt x="111" y="111"/>
                  </a:lnTo>
                  <a:lnTo>
                    <a:pt x="98" y="107"/>
                  </a:lnTo>
                  <a:lnTo>
                    <a:pt x="92" y="104"/>
                  </a:lnTo>
                  <a:lnTo>
                    <a:pt x="87" y="102"/>
                  </a:lnTo>
                  <a:lnTo>
                    <a:pt x="79" y="101"/>
                  </a:lnTo>
                  <a:lnTo>
                    <a:pt x="69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7" name="Freeform 503"/>
            <p:cNvSpPr/>
            <p:nvPr/>
          </p:nvSpPr>
          <p:spPr bwMode="auto">
            <a:xfrm>
              <a:off x="3317" y="3312"/>
              <a:ext cx="14" cy="10"/>
            </a:xfrm>
            <a:custGeom>
              <a:avLst/>
              <a:gdLst>
                <a:gd name="T0" fmla="*/ 4 w 14"/>
                <a:gd name="T1" fmla="*/ 0 h 10"/>
                <a:gd name="T2" fmla="*/ 9 w 14"/>
                <a:gd name="T3" fmla="*/ 0 h 10"/>
                <a:gd name="T4" fmla="*/ 14 w 14"/>
                <a:gd name="T5" fmla="*/ 0 h 10"/>
                <a:gd name="T6" fmla="*/ 14 w 14"/>
                <a:gd name="T7" fmla="*/ 3 h 10"/>
                <a:gd name="T8" fmla="*/ 14 w 14"/>
                <a:gd name="T9" fmla="*/ 6 h 10"/>
                <a:gd name="T10" fmla="*/ 13 w 14"/>
                <a:gd name="T11" fmla="*/ 9 h 10"/>
                <a:gd name="T12" fmla="*/ 12 w 14"/>
                <a:gd name="T13" fmla="*/ 10 h 10"/>
                <a:gd name="T14" fmla="*/ 10 w 14"/>
                <a:gd name="T15" fmla="*/ 10 h 10"/>
                <a:gd name="T16" fmla="*/ 10 w 14"/>
                <a:gd name="T17" fmla="*/ 10 h 10"/>
                <a:gd name="T18" fmla="*/ 4 w 14"/>
                <a:gd name="T19" fmla="*/ 9 h 10"/>
                <a:gd name="T20" fmla="*/ 0 w 14"/>
                <a:gd name="T21" fmla="*/ 6 h 10"/>
                <a:gd name="T22" fmla="*/ 2 w 14"/>
                <a:gd name="T23" fmla="*/ 3 h 10"/>
                <a:gd name="T24" fmla="*/ 4 w 14"/>
                <a:gd name="T2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0">
                  <a:moveTo>
                    <a:pt x="4" y="0"/>
                  </a:moveTo>
                  <a:lnTo>
                    <a:pt x="9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3" y="9"/>
                  </a:lnTo>
                  <a:lnTo>
                    <a:pt x="12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4" y="9"/>
                  </a:lnTo>
                  <a:lnTo>
                    <a:pt x="0" y="6"/>
                  </a:lnTo>
                  <a:lnTo>
                    <a:pt x="2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8" name="Freeform 504"/>
            <p:cNvSpPr/>
            <p:nvPr/>
          </p:nvSpPr>
          <p:spPr bwMode="auto">
            <a:xfrm>
              <a:off x="5215" y="3313"/>
              <a:ext cx="48" cy="55"/>
            </a:xfrm>
            <a:custGeom>
              <a:avLst/>
              <a:gdLst>
                <a:gd name="T0" fmla="*/ 48 w 48"/>
                <a:gd name="T1" fmla="*/ 12 h 55"/>
                <a:gd name="T2" fmla="*/ 42 w 48"/>
                <a:gd name="T3" fmla="*/ 12 h 55"/>
                <a:gd name="T4" fmla="*/ 35 w 48"/>
                <a:gd name="T5" fmla="*/ 13 h 55"/>
                <a:gd name="T6" fmla="*/ 35 w 48"/>
                <a:gd name="T7" fmla="*/ 22 h 55"/>
                <a:gd name="T8" fmla="*/ 37 w 48"/>
                <a:gd name="T9" fmla="*/ 30 h 55"/>
                <a:gd name="T10" fmla="*/ 40 w 48"/>
                <a:gd name="T11" fmla="*/ 40 h 55"/>
                <a:gd name="T12" fmla="*/ 42 w 48"/>
                <a:gd name="T13" fmla="*/ 50 h 55"/>
                <a:gd name="T14" fmla="*/ 40 w 48"/>
                <a:gd name="T15" fmla="*/ 50 h 55"/>
                <a:gd name="T16" fmla="*/ 37 w 48"/>
                <a:gd name="T17" fmla="*/ 49 h 55"/>
                <a:gd name="T18" fmla="*/ 28 w 48"/>
                <a:gd name="T19" fmla="*/ 38 h 55"/>
                <a:gd name="T20" fmla="*/ 20 w 48"/>
                <a:gd name="T21" fmla="*/ 26 h 55"/>
                <a:gd name="T22" fmla="*/ 17 w 48"/>
                <a:gd name="T23" fmla="*/ 28 h 55"/>
                <a:gd name="T24" fmla="*/ 15 w 48"/>
                <a:gd name="T25" fmla="*/ 29 h 55"/>
                <a:gd name="T26" fmla="*/ 14 w 48"/>
                <a:gd name="T27" fmla="*/ 42 h 55"/>
                <a:gd name="T28" fmla="*/ 17 w 48"/>
                <a:gd name="T29" fmla="*/ 55 h 55"/>
                <a:gd name="T30" fmla="*/ 14 w 48"/>
                <a:gd name="T31" fmla="*/ 53 h 55"/>
                <a:gd name="T32" fmla="*/ 11 w 48"/>
                <a:gd name="T33" fmla="*/ 52 h 55"/>
                <a:gd name="T34" fmla="*/ 8 w 48"/>
                <a:gd name="T35" fmla="*/ 52 h 55"/>
                <a:gd name="T36" fmla="*/ 7 w 48"/>
                <a:gd name="T37" fmla="*/ 49 h 55"/>
                <a:gd name="T38" fmla="*/ 4 w 48"/>
                <a:gd name="T39" fmla="*/ 36 h 55"/>
                <a:gd name="T40" fmla="*/ 0 w 48"/>
                <a:gd name="T41" fmla="*/ 23 h 55"/>
                <a:gd name="T42" fmla="*/ 5 w 48"/>
                <a:gd name="T43" fmla="*/ 12 h 55"/>
                <a:gd name="T44" fmla="*/ 11 w 48"/>
                <a:gd name="T45" fmla="*/ 0 h 55"/>
                <a:gd name="T46" fmla="*/ 17 w 48"/>
                <a:gd name="T47" fmla="*/ 5 h 55"/>
                <a:gd name="T48" fmla="*/ 24 w 48"/>
                <a:gd name="T49" fmla="*/ 9 h 55"/>
                <a:gd name="T50" fmla="*/ 30 w 48"/>
                <a:gd name="T51" fmla="*/ 6 h 55"/>
                <a:gd name="T52" fmla="*/ 35 w 48"/>
                <a:gd name="T53" fmla="*/ 3 h 55"/>
                <a:gd name="T54" fmla="*/ 41 w 48"/>
                <a:gd name="T55" fmla="*/ 3 h 55"/>
                <a:gd name="T56" fmla="*/ 48 w 48"/>
                <a:gd name="T57" fmla="*/ 3 h 55"/>
                <a:gd name="T58" fmla="*/ 48 w 48"/>
                <a:gd name="T59" fmla="*/ 8 h 55"/>
                <a:gd name="T60" fmla="*/ 48 w 48"/>
                <a:gd name="T61" fmla="*/ 1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8" h="55">
                  <a:moveTo>
                    <a:pt x="48" y="12"/>
                  </a:moveTo>
                  <a:lnTo>
                    <a:pt x="42" y="12"/>
                  </a:lnTo>
                  <a:lnTo>
                    <a:pt x="35" y="13"/>
                  </a:lnTo>
                  <a:lnTo>
                    <a:pt x="35" y="22"/>
                  </a:lnTo>
                  <a:lnTo>
                    <a:pt x="37" y="30"/>
                  </a:lnTo>
                  <a:lnTo>
                    <a:pt x="40" y="40"/>
                  </a:lnTo>
                  <a:lnTo>
                    <a:pt x="42" y="50"/>
                  </a:lnTo>
                  <a:lnTo>
                    <a:pt x="40" y="50"/>
                  </a:lnTo>
                  <a:lnTo>
                    <a:pt x="37" y="49"/>
                  </a:lnTo>
                  <a:lnTo>
                    <a:pt x="28" y="38"/>
                  </a:lnTo>
                  <a:lnTo>
                    <a:pt x="20" y="26"/>
                  </a:lnTo>
                  <a:lnTo>
                    <a:pt x="17" y="28"/>
                  </a:lnTo>
                  <a:lnTo>
                    <a:pt x="15" y="29"/>
                  </a:lnTo>
                  <a:lnTo>
                    <a:pt x="14" y="42"/>
                  </a:lnTo>
                  <a:lnTo>
                    <a:pt x="17" y="55"/>
                  </a:lnTo>
                  <a:lnTo>
                    <a:pt x="14" y="53"/>
                  </a:lnTo>
                  <a:lnTo>
                    <a:pt x="11" y="52"/>
                  </a:lnTo>
                  <a:lnTo>
                    <a:pt x="8" y="52"/>
                  </a:lnTo>
                  <a:lnTo>
                    <a:pt x="7" y="49"/>
                  </a:lnTo>
                  <a:lnTo>
                    <a:pt x="4" y="36"/>
                  </a:lnTo>
                  <a:lnTo>
                    <a:pt x="0" y="23"/>
                  </a:lnTo>
                  <a:lnTo>
                    <a:pt x="5" y="12"/>
                  </a:lnTo>
                  <a:lnTo>
                    <a:pt x="11" y="0"/>
                  </a:lnTo>
                  <a:lnTo>
                    <a:pt x="17" y="5"/>
                  </a:lnTo>
                  <a:lnTo>
                    <a:pt x="24" y="9"/>
                  </a:lnTo>
                  <a:lnTo>
                    <a:pt x="30" y="6"/>
                  </a:lnTo>
                  <a:lnTo>
                    <a:pt x="35" y="3"/>
                  </a:lnTo>
                  <a:lnTo>
                    <a:pt x="41" y="3"/>
                  </a:lnTo>
                  <a:lnTo>
                    <a:pt x="48" y="3"/>
                  </a:lnTo>
                  <a:lnTo>
                    <a:pt x="48" y="8"/>
                  </a:lnTo>
                  <a:lnTo>
                    <a:pt x="4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9" name="Freeform 505"/>
            <p:cNvSpPr/>
            <p:nvPr/>
          </p:nvSpPr>
          <p:spPr bwMode="auto">
            <a:xfrm>
              <a:off x="5066" y="3381"/>
              <a:ext cx="100" cy="32"/>
            </a:xfrm>
            <a:custGeom>
              <a:avLst/>
              <a:gdLst>
                <a:gd name="T0" fmla="*/ 0 w 100"/>
                <a:gd name="T1" fmla="*/ 0 h 32"/>
                <a:gd name="T2" fmla="*/ 12 w 100"/>
                <a:gd name="T3" fmla="*/ 0 h 32"/>
                <a:gd name="T4" fmla="*/ 23 w 100"/>
                <a:gd name="T5" fmla="*/ 0 h 32"/>
                <a:gd name="T6" fmla="*/ 32 w 100"/>
                <a:gd name="T7" fmla="*/ 5 h 32"/>
                <a:gd name="T8" fmla="*/ 40 w 100"/>
                <a:gd name="T9" fmla="*/ 12 h 32"/>
                <a:gd name="T10" fmla="*/ 54 w 100"/>
                <a:gd name="T11" fmla="*/ 10 h 32"/>
                <a:gd name="T12" fmla="*/ 69 w 100"/>
                <a:gd name="T13" fmla="*/ 8 h 32"/>
                <a:gd name="T14" fmla="*/ 84 w 100"/>
                <a:gd name="T15" fmla="*/ 18 h 32"/>
                <a:gd name="T16" fmla="*/ 100 w 100"/>
                <a:gd name="T17" fmla="*/ 29 h 32"/>
                <a:gd name="T18" fmla="*/ 100 w 100"/>
                <a:gd name="T19" fmla="*/ 31 h 32"/>
                <a:gd name="T20" fmla="*/ 99 w 100"/>
                <a:gd name="T21" fmla="*/ 32 h 32"/>
                <a:gd name="T22" fmla="*/ 77 w 100"/>
                <a:gd name="T23" fmla="*/ 29 h 32"/>
                <a:gd name="T24" fmla="*/ 56 w 100"/>
                <a:gd name="T25" fmla="*/ 27 h 32"/>
                <a:gd name="T26" fmla="*/ 33 w 100"/>
                <a:gd name="T27" fmla="*/ 24 h 32"/>
                <a:gd name="T28" fmla="*/ 12 w 100"/>
                <a:gd name="T29" fmla="*/ 21 h 32"/>
                <a:gd name="T30" fmla="*/ 7 w 100"/>
                <a:gd name="T31" fmla="*/ 15 h 32"/>
                <a:gd name="T32" fmla="*/ 3 w 100"/>
                <a:gd name="T33" fmla="*/ 11 h 32"/>
                <a:gd name="T34" fmla="*/ 0 w 100"/>
                <a:gd name="T35" fmla="*/ 5 h 32"/>
                <a:gd name="T36" fmla="*/ 0 w 100"/>
                <a:gd name="T3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0" h="32">
                  <a:moveTo>
                    <a:pt x="0" y="0"/>
                  </a:moveTo>
                  <a:lnTo>
                    <a:pt x="12" y="0"/>
                  </a:lnTo>
                  <a:lnTo>
                    <a:pt x="23" y="0"/>
                  </a:lnTo>
                  <a:lnTo>
                    <a:pt x="32" y="5"/>
                  </a:lnTo>
                  <a:lnTo>
                    <a:pt x="40" y="12"/>
                  </a:lnTo>
                  <a:lnTo>
                    <a:pt x="54" y="10"/>
                  </a:lnTo>
                  <a:lnTo>
                    <a:pt x="69" y="8"/>
                  </a:lnTo>
                  <a:lnTo>
                    <a:pt x="84" y="18"/>
                  </a:lnTo>
                  <a:lnTo>
                    <a:pt x="100" y="29"/>
                  </a:lnTo>
                  <a:lnTo>
                    <a:pt x="100" y="31"/>
                  </a:lnTo>
                  <a:lnTo>
                    <a:pt x="99" y="32"/>
                  </a:lnTo>
                  <a:lnTo>
                    <a:pt x="77" y="29"/>
                  </a:lnTo>
                  <a:lnTo>
                    <a:pt x="56" y="27"/>
                  </a:lnTo>
                  <a:lnTo>
                    <a:pt x="33" y="24"/>
                  </a:lnTo>
                  <a:lnTo>
                    <a:pt x="12" y="21"/>
                  </a:lnTo>
                  <a:lnTo>
                    <a:pt x="7" y="15"/>
                  </a:lnTo>
                  <a:lnTo>
                    <a:pt x="3" y="11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0" name="Freeform 506"/>
            <p:cNvSpPr/>
            <p:nvPr/>
          </p:nvSpPr>
          <p:spPr bwMode="auto">
            <a:xfrm>
              <a:off x="5108" y="3443"/>
              <a:ext cx="446" cy="356"/>
            </a:xfrm>
            <a:custGeom>
              <a:avLst/>
              <a:gdLst>
                <a:gd name="T0" fmla="*/ 145 w 446"/>
                <a:gd name="T1" fmla="*/ 70 h 356"/>
                <a:gd name="T2" fmla="*/ 158 w 446"/>
                <a:gd name="T3" fmla="*/ 57 h 356"/>
                <a:gd name="T4" fmla="*/ 161 w 446"/>
                <a:gd name="T5" fmla="*/ 45 h 356"/>
                <a:gd name="T6" fmla="*/ 199 w 446"/>
                <a:gd name="T7" fmla="*/ 46 h 356"/>
                <a:gd name="T8" fmla="*/ 217 w 446"/>
                <a:gd name="T9" fmla="*/ 53 h 356"/>
                <a:gd name="T10" fmla="*/ 219 w 446"/>
                <a:gd name="T11" fmla="*/ 33 h 356"/>
                <a:gd name="T12" fmla="*/ 237 w 446"/>
                <a:gd name="T13" fmla="*/ 15 h 356"/>
                <a:gd name="T14" fmla="*/ 249 w 446"/>
                <a:gd name="T15" fmla="*/ 16 h 356"/>
                <a:gd name="T16" fmla="*/ 252 w 446"/>
                <a:gd name="T17" fmla="*/ 2 h 356"/>
                <a:gd name="T18" fmla="*/ 285 w 446"/>
                <a:gd name="T19" fmla="*/ 15 h 356"/>
                <a:gd name="T20" fmla="*/ 299 w 446"/>
                <a:gd name="T21" fmla="*/ 23 h 356"/>
                <a:gd name="T22" fmla="*/ 289 w 446"/>
                <a:gd name="T23" fmla="*/ 35 h 356"/>
                <a:gd name="T24" fmla="*/ 326 w 446"/>
                <a:gd name="T25" fmla="*/ 20 h 356"/>
                <a:gd name="T26" fmla="*/ 368 w 446"/>
                <a:gd name="T27" fmla="*/ 9 h 356"/>
                <a:gd name="T28" fmla="*/ 376 w 446"/>
                <a:gd name="T29" fmla="*/ 40 h 356"/>
                <a:gd name="T30" fmla="*/ 386 w 446"/>
                <a:gd name="T31" fmla="*/ 59 h 356"/>
                <a:gd name="T32" fmla="*/ 389 w 446"/>
                <a:gd name="T33" fmla="*/ 89 h 356"/>
                <a:gd name="T34" fmla="*/ 404 w 446"/>
                <a:gd name="T35" fmla="*/ 109 h 356"/>
                <a:gd name="T36" fmla="*/ 419 w 446"/>
                <a:gd name="T37" fmla="*/ 137 h 356"/>
                <a:gd name="T38" fmla="*/ 435 w 446"/>
                <a:gd name="T39" fmla="*/ 162 h 356"/>
                <a:gd name="T40" fmla="*/ 446 w 446"/>
                <a:gd name="T41" fmla="*/ 189 h 356"/>
                <a:gd name="T42" fmla="*/ 444 w 446"/>
                <a:gd name="T43" fmla="*/ 216 h 356"/>
                <a:gd name="T44" fmla="*/ 419 w 446"/>
                <a:gd name="T45" fmla="*/ 259 h 356"/>
                <a:gd name="T46" fmla="*/ 379 w 446"/>
                <a:gd name="T47" fmla="*/ 299 h 356"/>
                <a:gd name="T48" fmla="*/ 346 w 446"/>
                <a:gd name="T49" fmla="*/ 340 h 356"/>
                <a:gd name="T50" fmla="*/ 309 w 446"/>
                <a:gd name="T51" fmla="*/ 353 h 356"/>
                <a:gd name="T52" fmla="*/ 295 w 446"/>
                <a:gd name="T53" fmla="*/ 346 h 356"/>
                <a:gd name="T54" fmla="*/ 261 w 446"/>
                <a:gd name="T55" fmla="*/ 349 h 356"/>
                <a:gd name="T56" fmla="*/ 242 w 446"/>
                <a:gd name="T57" fmla="*/ 336 h 356"/>
                <a:gd name="T58" fmla="*/ 247 w 446"/>
                <a:gd name="T59" fmla="*/ 317 h 356"/>
                <a:gd name="T60" fmla="*/ 241 w 446"/>
                <a:gd name="T61" fmla="*/ 310 h 356"/>
                <a:gd name="T62" fmla="*/ 234 w 446"/>
                <a:gd name="T63" fmla="*/ 304 h 356"/>
                <a:gd name="T64" fmla="*/ 227 w 446"/>
                <a:gd name="T65" fmla="*/ 307 h 356"/>
                <a:gd name="T66" fmla="*/ 238 w 446"/>
                <a:gd name="T67" fmla="*/ 302 h 356"/>
                <a:gd name="T68" fmla="*/ 247 w 446"/>
                <a:gd name="T69" fmla="*/ 293 h 356"/>
                <a:gd name="T70" fmla="*/ 229 w 446"/>
                <a:gd name="T71" fmla="*/ 293 h 356"/>
                <a:gd name="T72" fmla="*/ 212 w 446"/>
                <a:gd name="T73" fmla="*/ 282 h 356"/>
                <a:gd name="T74" fmla="*/ 195 w 446"/>
                <a:gd name="T75" fmla="*/ 266 h 356"/>
                <a:gd name="T76" fmla="*/ 171 w 446"/>
                <a:gd name="T77" fmla="*/ 264 h 356"/>
                <a:gd name="T78" fmla="*/ 114 w 446"/>
                <a:gd name="T79" fmla="*/ 282 h 356"/>
                <a:gd name="T80" fmla="*/ 54 w 446"/>
                <a:gd name="T81" fmla="*/ 293 h 356"/>
                <a:gd name="T82" fmla="*/ 27 w 446"/>
                <a:gd name="T83" fmla="*/ 307 h 356"/>
                <a:gd name="T84" fmla="*/ 5 w 446"/>
                <a:gd name="T85" fmla="*/ 303 h 356"/>
                <a:gd name="T86" fmla="*/ 5 w 446"/>
                <a:gd name="T87" fmla="*/ 287 h 356"/>
                <a:gd name="T88" fmla="*/ 15 w 446"/>
                <a:gd name="T89" fmla="*/ 263 h 356"/>
                <a:gd name="T90" fmla="*/ 15 w 446"/>
                <a:gd name="T91" fmla="*/ 199 h 356"/>
                <a:gd name="T92" fmla="*/ 18 w 446"/>
                <a:gd name="T93" fmla="*/ 157 h 356"/>
                <a:gd name="T94" fmla="*/ 30 w 446"/>
                <a:gd name="T95" fmla="*/ 140 h 356"/>
                <a:gd name="T96" fmla="*/ 41 w 446"/>
                <a:gd name="T97" fmla="*/ 135 h 356"/>
                <a:gd name="T98" fmla="*/ 84 w 446"/>
                <a:gd name="T99" fmla="*/ 116 h 356"/>
                <a:gd name="T100" fmla="*/ 114 w 446"/>
                <a:gd name="T101" fmla="*/ 100 h 356"/>
                <a:gd name="T102" fmla="*/ 138 w 446"/>
                <a:gd name="T103" fmla="*/ 77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46" h="356">
                  <a:moveTo>
                    <a:pt x="145" y="77"/>
                  </a:moveTo>
                  <a:lnTo>
                    <a:pt x="145" y="75"/>
                  </a:lnTo>
                  <a:lnTo>
                    <a:pt x="145" y="70"/>
                  </a:lnTo>
                  <a:lnTo>
                    <a:pt x="151" y="67"/>
                  </a:lnTo>
                  <a:lnTo>
                    <a:pt x="157" y="62"/>
                  </a:lnTo>
                  <a:lnTo>
                    <a:pt x="158" y="57"/>
                  </a:lnTo>
                  <a:lnTo>
                    <a:pt x="161" y="53"/>
                  </a:lnTo>
                  <a:lnTo>
                    <a:pt x="161" y="49"/>
                  </a:lnTo>
                  <a:lnTo>
                    <a:pt x="161" y="45"/>
                  </a:lnTo>
                  <a:lnTo>
                    <a:pt x="177" y="40"/>
                  </a:lnTo>
                  <a:lnTo>
                    <a:pt x="192" y="37"/>
                  </a:lnTo>
                  <a:lnTo>
                    <a:pt x="199" y="46"/>
                  </a:lnTo>
                  <a:lnTo>
                    <a:pt x="207" y="55"/>
                  </a:lnTo>
                  <a:lnTo>
                    <a:pt x="212" y="53"/>
                  </a:lnTo>
                  <a:lnTo>
                    <a:pt x="217" y="53"/>
                  </a:lnTo>
                  <a:lnTo>
                    <a:pt x="218" y="45"/>
                  </a:lnTo>
                  <a:lnTo>
                    <a:pt x="218" y="39"/>
                  </a:lnTo>
                  <a:lnTo>
                    <a:pt x="219" y="33"/>
                  </a:lnTo>
                  <a:lnTo>
                    <a:pt x="222" y="29"/>
                  </a:lnTo>
                  <a:lnTo>
                    <a:pt x="228" y="22"/>
                  </a:lnTo>
                  <a:lnTo>
                    <a:pt x="237" y="15"/>
                  </a:lnTo>
                  <a:lnTo>
                    <a:pt x="242" y="16"/>
                  </a:lnTo>
                  <a:lnTo>
                    <a:pt x="247" y="16"/>
                  </a:lnTo>
                  <a:lnTo>
                    <a:pt x="249" y="16"/>
                  </a:lnTo>
                  <a:lnTo>
                    <a:pt x="254" y="15"/>
                  </a:lnTo>
                  <a:lnTo>
                    <a:pt x="252" y="9"/>
                  </a:lnTo>
                  <a:lnTo>
                    <a:pt x="252" y="2"/>
                  </a:lnTo>
                  <a:lnTo>
                    <a:pt x="262" y="7"/>
                  </a:lnTo>
                  <a:lnTo>
                    <a:pt x="274" y="12"/>
                  </a:lnTo>
                  <a:lnTo>
                    <a:pt x="285" y="15"/>
                  </a:lnTo>
                  <a:lnTo>
                    <a:pt x="299" y="17"/>
                  </a:lnTo>
                  <a:lnTo>
                    <a:pt x="299" y="20"/>
                  </a:lnTo>
                  <a:lnTo>
                    <a:pt x="299" y="23"/>
                  </a:lnTo>
                  <a:lnTo>
                    <a:pt x="295" y="26"/>
                  </a:lnTo>
                  <a:lnTo>
                    <a:pt x="291" y="30"/>
                  </a:lnTo>
                  <a:lnTo>
                    <a:pt x="289" y="35"/>
                  </a:lnTo>
                  <a:lnTo>
                    <a:pt x="288" y="42"/>
                  </a:lnTo>
                  <a:lnTo>
                    <a:pt x="308" y="30"/>
                  </a:lnTo>
                  <a:lnTo>
                    <a:pt x="326" y="20"/>
                  </a:lnTo>
                  <a:lnTo>
                    <a:pt x="346" y="10"/>
                  </a:lnTo>
                  <a:lnTo>
                    <a:pt x="366" y="0"/>
                  </a:lnTo>
                  <a:lnTo>
                    <a:pt x="368" y="9"/>
                  </a:lnTo>
                  <a:lnTo>
                    <a:pt x="371" y="22"/>
                  </a:lnTo>
                  <a:lnTo>
                    <a:pt x="374" y="33"/>
                  </a:lnTo>
                  <a:lnTo>
                    <a:pt x="376" y="40"/>
                  </a:lnTo>
                  <a:lnTo>
                    <a:pt x="382" y="43"/>
                  </a:lnTo>
                  <a:lnTo>
                    <a:pt x="388" y="46"/>
                  </a:lnTo>
                  <a:lnTo>
                    <a:pt x="386" y="59"/>
                  </a:lnTo>
                  <a:lnTo>
                    <a:pt x="386" y="70"/>
                  </a:lnTo>
                  <a:lnTo>
                    <a:pt x="388" y="80"/>
                  </a:lnTo>
                  <a:lnTo>
                    <a:pt x="389" y="89"/>
                  </a:lnTo>
                  <a:lnTo>
                    <a:pt x="392" y="96"/>
                  </a:lnTo>
                  <a:lnTo>
                    <a:pt x="396" y="102"/>
                  </a:lnTo>
                  <a:lnTo>
                    <a:pt x="404" y="109"/>
                  </a:lnTo>
                  <a:lnTo>
                    <a:pt x="412" y="116"/>
                  </a:lnTo>
                  <a:lnTo>
                    <a:pt x="415" y="127"/>
                  </a:lnTo>
                  <a:lnTo>
                    <a:pt x="419" y="137"/>
                  </a:lnTo>
                  <a:lnTo>
                    <a:pt x="425" y="146"/>
                  </a:lnTo>
                  <a:lnTo>
                    <a:pt x="429" y="155"/>
                  </a:lnTo>
                  <a:lnTo>
                    <a:pt x="435" y="162"/>
                  </a:lnTo>
                  <a:lnTo>
                    <a:pt x="439" y="170"/>
                  </a:lnTo>
                  <a:lnTo>
                    <a:pt x="444" y="179"/>
                  </a:lnTo>
                  <a:lnTo>
                    <a:pt x="446" y="189"/>
                  </a:lnTo>
                  <a:lnTo>
                    <a:pt x="446" y="197"/>
                  </a:lnTo>
                  <a:lnTo>
                    <a:pt x="446" y="206"/>
                  </a:lnTo>
                  <a:lnTo>
                    <a:pt x="444" y="216"/>
                  </a:lnTo>
                  <a:lnTo>
                    <a:pt x="441" y="224"/>
                  </a:lnTo>
                  <a:lnTo>
                    <a:pt x="432" y="242"/>
                  </a:lnTo>
                  <a:lnTo>
                    <a:pt x="419" y="259"/>
                  </a:lnTo>
                  <a:lnTo>
                    <a:pt x="406" y="274"/>
                  </a:lnTo>
                  <a:lnTo>
                    <a:pt x="392" y="287"/>
                  </a:lnTo>
                  <a:lnTo>
                    <a:pt x="379" y="299"/>
                  </a:lnTo>
                  <a:lnTo>
                    <a:pt x="369" y="309"/>
                  </a:lnTo>
                  <a:lnTo>
                    <a:pt x="358" y="324"/>
                  </a:lnTo>
                  <a:lnTo>
                    <a:pt x="346" y="340"/>
                  </a:lnTo>
                  <a:lnTo>
                    <a:pt x="336" y="344"/>
                  </a:lnTo>
                  <a:lnTo>
                    <a:pt x="322" y="349"/>
                  </a:lnTo>
                  <a:lnTo>
                    <a:pt x="309" y="353"/>
                  </a:lnTo>
                  <a:lnTo>
                    <a:pt x="299" y="356"/>
                  </a:lnTo>
                  <a:lnTo>
                    <a:pt x="296" y="350"/>
                  </a:lnTo>
                  <a:lnTo>
                    <a:pt x="295" y="346"/>
                  </a:lnTo>
                  <a:lnTo>
                    <a:pt x="282" y="347"/>
                  </a:lnTo>
                  <a:lnTo>
                    <a:pt x="271" y="352"/>
                  </a:lnTo>
                  <a:lnTo>
                    <a:pt x="261" y="349"/>
                  </a:lnTo>
                  <a:lnTo>
                    <a:pt x="248" y="344"/>
                  </a:lnTo>
                  <a:lnTo>
                    <a:pt x="245" y="340"/>
                  </a:lnTo>
                  <a:lnTo>
                    <a:pt x="242" y="336"/>
                  </a:lnTo>
                  <a:lnTo>
                    <a:pt x="247" y="327"/>
                  </a:lnTo>
                  <a:lnTo>
                    <a:pt x="248" y="320"/>
                  </a:lnTo>
                  <a:lnTo>
                    <a:pt x="247" y="317"/>
                  </a:lnTo>
                  <a:lnTo>
                    <a:pt x="245" y="314"/>
                  </a:lnTo>
                  <a:lnTo>
                    <a:pt x="244" y="313"/>
                  </a:lnTo>
                  <a:lnTo>
                    <a:pt x="241" y="310"/>
                  </a:lnTo>
                  <a:lnTo>
                    <a:pt x="239" y="307"/>
                  </a:lnTo>
                  <a:lnTo>
                    <a:pt x="238" y="303"/>
                  </a:lnTo>
                  <a:lnTo>
                    <a:pt x="234" y="304"/>
                  </a:lnTo>
                  <a:lnTo>
                    <a:pt x="231" y="307"/>
                  </a:lnTo>
                  <a:lnTo>
                    <a:pt x="229" y="307"/>
                  </a:lnTo>
                  <a:lnTo>
                    <a:pt x="227" y="307"/>
                  </a:lnTo>
                  <a:lnTo>
                    <a:pt x="229" y="303"/>
                  </a:lnTo>
                  <a:lnTo>
                    <a:pt x="234" y="302"/>
                  </a:lnTo>
                  <a:lnTo>
                    <a:pt x="238" y="302"/>
                  </a:lnTo>
                  <a:lnTo>
                    <a:pt x="244" y="302"/>
                  </a:lnTo>
                  <a:lnTo>
                    <a:pt x="245" y="297"/>
                  </a:lnTo>
                  <a:lnTo>
                    <a:pt x="247" y="293"/>
                  </a:lnTo>
                  <a:lnTo>
                    <a:pt x="245" y="289"/>
                  </a:lnTo>
                  <a:lnTo>
                    <a:pt x="245" y="283"/>
                  </a:lnTo>
                  <a:lnTo>
                    <a:pt x="229" y="293"/>
                  </a:lnTo>
                  <a:lnTo>
                    <a:pt x="214" y="303"/>
                  </a:lnTo>
                  <a:lnTo>
                    <a:pt x="214" y="290"/>
                  </a:lnTo>
                  <a:lnTo>
                    <a:pt x="212" y="282"/>
                  </a:lnTo>
                  <a:lnTo>
                    <a:pt x="209" y="276"/>
                  </a:lnTo>
                  <a:lnTo>
                    <a:pt x="204" y="269"/>
                  </a:lnTo>
                  <a:lnTo>
                    <a:pt x="195" y="266"/>
                  </a:lnTo>
                  <a:lnTo>
                    <a:pt x="187" y="266"/>
                  </a:lnTo>
                  <a:lnTo>
                    <a:pt x="178" y="264"/>
                  </a:lnTo>
                  <a:lnTo>
                    <a:pt x="171" y="264"/>
                  </a:lnTo>
                  <a:lnTo>
                    <a:pt x="155" y="267"/>
                  </a:lnTo>
                  <a:lnTo>
                    <a:pt x="141" y="270"/>
                  </a:lnTo>
                  <a:lnTo>
                    <a:pt x="114" y="282"/>
                  </a:lnTo>
                  <a:lnTo>
                    <a:pt x="88" y="292"/>
                  </a:lnTo>
                  <a:lnTo>
                    <a:pt x="71" y="293"/>
                  </a:lnTo>
                  <a:lnTo>
                    <a:pt x="54" y="293"/>
                  </a:lnTo>
                  <a:lnTo>
                    <a:pt x="47" y="299"/>
                  </a:lnTo>
                  <a:lnTo>
                    <a:pt x="38" y="304"/>
                  </a:lnTo>
                  <a:lnTo>
                    <a:pt x="27" y="307"/>
                  </a:lnTo>
                  <a:lnTo>
                    <a:pt x="15" y="307"/>
                  </a:lnTo>
                  <a:lnTo>
                    <a:pt x="10" y="306"/>
                  </a:lnTo>
                  <a:lnTo>
                    <a:pt x="5" y="303"/>
                  </a:lnTo>
                  <a:lnTo>
                    <a:pt x="2" y="299"/>
                  </a:lnTo>
                  <a:lnTo>
                    <a:pt x="0" y="293"/>
                  </a:lnTo>
                  <a:lnTo>
                    <a:pt x="5" y="287"/>
                  </a:lnTo>
                  <a:lnTo>
                    <a:pt x="10" y="280"/>
                  </a:lnTo>
                  <a:lnTo>
                    <a:pt x="12" y="272"/>
                  </a:lnTo>
                  <a:lnTo>
                    <a:pt x="15" y="263"/>
                  </a:lnTo>
                  <a:lnTo>
                    <a:pt x="17" y="243"/>
                  </a:lnTo>
                  <a:lnTo>
                    <a:pt x="17" y="220"/>
                  </a:lnTo>
                  <a:lnTo>
                    <a:pt x="15" y="199"/>
                  </a:lnTo>
                  <a:lnTo>
                    <a:pt x="15" y="177"/>
                  </a:lnTo>
                  <a:lnTo>
                    <a:pt x="17" y="167"/>
                  </a:lnTo>
                  <a:lnTo>
                    <a:pt x="18" y="157"/>
                  </a:lnTo>
                  <a:lnTo>
                    <a:pt x="20" y="149"/>
                  </a:lnTo>
                  <a:lnTo>
                    <a:pt x="24" y="140"/>
                  </a:lnTo>
                  <a:lnTo>
                    <a:pt x="30" y="140"/>
                  </a:lnTo>
                  <a:lnTo>
                    <a:pt x="34" y="139"/>
                  </a:lnTo>
                  <a:lnTo>
                    <a:pt x="38" y="136"/>
                  </a:lnTo>
                  <a:lnTo>
                    <a:pt x="41" y="135"/>
                  </a:lnTo>
                  <a:lnTo>
                    <a:pt x="47" y="129"/>
                  </a:lnTo>
                  <a:lnTo>
                    <a:pt x="54" y="125"/>
                  </a:lnTo>
                  <a:lnTo>
                    <a:pt x="84" y="116"/>
                  </a:lnTo>
                  <a:lnTo>
                    <a:pt x="101" y="110"/>
                  </a:lnTo>
                  <a:lnTo>
                    <a:pt x="108" y="106"/>
                  </a:lnTo>
                  <a:lnTo>
                    <a:pt x="114" y="100"/>
                  </a:lnTo>
                  <a:lnTo>
                    <a:pt x="121" y="90"/>
                  </a:lnTo>
                  <a:lnTo>
                    <a:pt x="131" y="76"/>
                  </a:lnTo>
                  <a:lnTo>
                    <a:pt x="138" y="77"/>
                  </a:lnTo>
                  <a:lnTo>
                    <a:pt x="145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1" name="Freeform 507"/>
            <p:cNvSpPr/>
            <p:nvPr/>
          </p:nvSpPr>
          <p:spPr bwMode="auto">
            <a:xfrm>
              <a:off x="4357" y="3449"/>
              <a:ext cx="88" cy="183"/>
            </a:xfrm>
            <a:custGeom>
              <a:avLst/>
              <a:gdLst>
                <a:gd name="T0" fmla="*/ 72 w 88"/>
                <a:gd name="T1" fmla="*/ 0 h 183"/>
                <a:gd name="T2" fmla="*/ 77 w 88"/>
                <a:gd name="T3" fmla="*/ 10 h 183"/>
                <a:gd name="T4" fmla="*/ 82 w 88"/>
                <a:gd name="T5" fmla="*/ 23 h 183"/>
                <a:gd name="T6" fmla="*/ 85 w 88"/>
                <a:gd name="T7" fmla="*/ 36 h 183"/>
                <a:gd name="T8" fmla="*/ 88 w 88"/>
                <a:gd name="T9" fmla="*/ 49 h 183"/>
                <a:gd name="T10" fmla="*/ 79 w 88"/>
                <a:gd name="T11" fmla="*/ 61 h 183"/>
                <a:gd name="T12" fmla="*/ 72 w 88"/>
                <a:gd name="T13" fmla="*/ 73 h 183"/>
                <a:gd name="T14" fmla="*/ 71 w 88"/>
                <a:gd name="T15" fmla="*/ 87 h 183"/>
                <a:gd name="T16" fmla="*/ 69 w 88"/>
                <a:gd name="T17" fmla="*/ 101 h 183"/>
                <a:gd name="T18" fmla="*/ 60 w 88"/>
                <a:gd name="T19" fmla="*/ 119 h 183"/>
                <a:gd name="T20" fmla="*/ 50 w 88"/>
                <a:gd name="T21" fmla="*/ 134 h 183"/>
                <a:gd name="T22" fmla="*/ 44 w 88"/>
                <a:gd name="T23" fmla="*/ 154 h 183"/>
                <a:gd name="T24" fmla="*/ 38 w 88"/>
                <a:gd name="T25" fmla="*/ 173 h 183"/>
                <a:gd name="T26" fmla="*/ 35 w 88"/>
                <a:gd name="T27" fmla="*/ 176 h 183"/>
                <a:gd name="T28" fmla="*/ 34 w 88"/>
                <a:gd name="T29" fmla="*/ 179 h 183"/>
                <a:gd name="T30" fmla="*/ 31 w 88"/>
                <a:gd name="T31" fmla="*/ 181 h 183"/>
                <a:gd name="T32" fmla="*/ 27 w 88"/>
                <a:gd name="T33" fmla="*/ 181 h 183"/>
                <a:gd name="T34" fmla="*/ 22 w 88"/>
                <a:gd name="T35" fmla="*/ 183 h 183"/>
                <a:gd name="T36" fmla="*/ 18 w 88"/>
                <a:gd name="T37" fmla="*/ 181 h 183"/>
                <a:gd name="T38" fmla="*/ 14 w 88"/>
                <a:gd name="T39" fmla="*/ 180 h 183"/>
                <a:gd name="T40" fmla="*/ 7 w 88"/>
                <a:gd name="T41" fmla="*/ 176 h 183"/>
                <a:gd name="T42" fmla="*/ 7 w 88"/>
                <a:gd name="T43" fmla="*/ 161 h 183"/>
                <a:gd name="T44" fmla="*/ 4 w 88"/>
                <a:gd name="T45" fmla="*/ 151 h 183"/>
                <a:gd name="T46" fmla="*/ 1 w 88"/>
                <a:gd name="T47" fmla="*/ 140 h 183"/>
                <a:gd name="T48" fmla="*/ 0 w 88"/>
                <a:gd name="T49" fmla="*/ 126 h 183"/>
                <a:gd name="T50" fmla="*/ 4 w 88"/>
                <a:gd name="T51" fmla="*/ 123 h 183"/>
                <a:gd name="T52" fmla="*/ 7 w 88"/>
                <a:gd name="T53" fmla="*/ 120 h 183"/>
                <a:gd name="T54" fmla="*/ 10 w 88"/>
                <a:gd name="T55" fmla="*/ 116 h 183"/>
                <a:gd name="T56" fmla="*/ 11 w 88"/>
                <a:gd name="T57" fmla="*/ 113 h 183"/>
                <a:gd name="T58" fmla="*/ 14 w 88"/>
                <a:gd name="T59" fmla="*/ 104 h 183"/>
                <a:gd name="T60" fmla="*/ 15 w 88"/>
                <a:gd name="T61" fmla="*/ 94 h 183"/>
                <a:gd name="T62" fmla="*/ 15 w 88"/>
                <a:gd name="T63" fmla="*/ 86 h 183"/>
                <a:gd name="T64" fmla="*/ 15 w 88"/>
                <a:gd name="T65" fmla="*/ 76 h 183"/>
                <a:gd name="T66" fmla="*/ 18 w 88"/>
                <a:gd name="T67" fmla="*/ 67 h 183"/>
                <a:gd name="T68" fmla="*/ 22 w 88"/>
                <a:gd name="T69" fmla="*/ 59 h 183"/>
                <a:gd name="T70" fmla="*/ 32 w 88"/>
                <a:gd name="T71" fmla="*/ 56 h 183"/>
                <a:gd name="T72" fmla="*/ 42 w 88"/>
                <a:gd name="T73" fmla="*/ 51 h 183"/>
                <a:gd name="T74" fmla="*/ 51 w 88"/>
                <a:gd name="T75" fmla="*/ 46 h 183"/>
                <a:gd name="T76" fmla="*/ 58 w 88"/>
                <a:gd name="T77" fmla="*/ 39 h 183"/>
                <a:gd name="T78" fmla="*/ 65 w 88"/>
                <a:gd name="T79" fmla="*/ 31 h 183"/>
                <a:gd name="T80" fmla="*/ 69 w 88"/>
                <a:gd name="T81" fmla="*/ 23 h 183"/>
                <a:gd name="T82" fmla="*/ 72 w 88"/>
                <a:gd name="T83" fmla="*/ 11 h 183"/>
                <a:gd name="T84" fmla="*/ 72 w 88"/>
                <a:gd name="T8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8" h="183">
                  <a:moveTo>
                    <a:pt x="72" y="0"/>
                  </a:moveTo>
                  <a:lnTo>
                    <a:pt x="77" y="10"/>
                  </a:lnTo>
                  <a:lnTo>
                    <a:pt x="82" y="23"/>
                  </a:lnTo>
                  <a:lnTo>
                    <a:pt x="85" y="36"/>
                  </a:lnTo>
                  <a:lnTo>
                    <a:pt x="88" y="49"/>
                  </a:lnTo>
                  <a:lnTo>
                    <a:pt x="79" y="61"/>
                  </a:lnTo>
                  <a:lnTo>
                    <a:pt x="72" y="73"/>
                  </a:lnTo>
                  <a:lnTo>
                    <a:pt x="71" y="87"/>
                  </a:lnTo>
                  <a:lnTo>
                    <a:pt x="69" y="101"/>
                  </a:lnTo>
                  <a:lnTo>
                    <a:pt x="60" y="119"/>
                  </a:lnTo>
                  <a:lnTo>
                    <a:pt x="50" y="134"/>
                  </a:lnTo>
                  <a:lnTo>
                    <a:pt x="44" y="154"/>
                  </a:lnTo>
                  <a:lnTo>
                    <a:pt x="38" y="173"/>
                  </a:lnTo>
                  <a:lnTo>
                    <a:pt x="35" y="176"/>
                  </a:lnTo>
                  <a:lnTo>
                    <a:pt x="34" y="179"/>
                  </a:lnTo>
                  <a:lnTo>
                    <a:pt x="31" y="181"/>
                  </a:lnTo>
                  <a:lnTo>
                    <a:pt x="27" y="181"/>
                  </a:lnTo>
                  <a:lnTo>
                    <a:pt x="22" y="183"/>
                  </a:lnTo>
                  <a:lnTo>
                    <a:pt x="18" y="181"/>
                  </a:lnTo>
                  <a:lnTo>
                    <a:pt x="14" y="180"/>
                  </a:lnTo>
                  <a:lnTo>
                    <a:pt x="7" y="176"/>
                  </a:lnTo>
                  <a:lnTo>
                    <a:pt x="7" y="161"/>
                  </a:lnTo>
                  <a:lnTo>
                    <a:pt x="4" y="151"/>
                  </a:lnTo>
                  <a:lnTo>
                    <a:pt x="1" y="140"/>
                  </a:lnTo>
                  <a:lnTo>
                    <a:pt x="0" y="126"/>
                  </a:lnTo>
                  <a:lnTo>
                    <a:pt x="4" y="123"/>
                  </a:lnTo>
                  <a:lnTo>
                    <a:pt x="7" y="120"/>
                  </a:lnTo>
                  <a:lnTo>
                    <a:pt x="10" y="116"/>
                  </a:lnTo>
                  <a:lnTo>
                    <a:pt x="11" y="113"/>
                  </a:lnTo>
                  <a:lnTo>
                    <a:pt x="14" y="104"/>
                  </a:lnTo>
                  <a:lnTo>
                    <a:pt x="15" y="94"/>
                  </a:lnTo>
                  <a:lnTo>
                    <a:pt x="15" y="86"/>
                  </a:lnTo>
                  <a:lnTo>
                    <a:pt x="15" y="76"/>
                  </a:lnTo>
                  <a:lnTo>
                    <a:pt x="18" y="67"/>
                  </a:lnTo>
                  <a:lnTo>
                    <a:pt x="22" y="59"/>
                  </a:lnTo>
                  <a:lnTo>
                    <a:pt x="32" y="56"/>
                  </a:lnTo>
                  <a:lnTo>
                    <a:pt x="42" y="51"/>
                  </a:lnTo>
                  <a:lnTo>
                    <a:pt x="51" y="46"/>
                  </a:lnTo>
                  <a:lnTo>
                    <a:pt x="58" y="39"/>
                  </a:lnTo>
                  <a:lnTo>
                    <a:pt x="65" y="31"/>
                  </a:lnTo>
                  <a:lnTo>
                    <a:pt x="69" y="23"/>
                  </a:lnTo>
                  <a:lnTo>
                    <a:pt x="72" y="11"/>
                  </a:ln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2" name="Freeform 508"/>
            <p:cNvSpPr/>
            <p:nvPr/>
          </p:nvSpPr>
          <p:spPr bwMode="auto">
            <a:xfrm>
              <a:off x="5560" y="3740"/>
              <a:ext cx="193" cy="153"/>
            </a:xfrm>
            <a:custGeom>
              <a:avLst/>
              <a:gdLst>
                <a:gd name="T0" fmla="*/ 156 w 193"/>
                <a:gd name="T1" fmla="*/ 0 h 153"/>
                <a:gd name="T2" fmla="*/ 164 w 193"/>
                <a:gd name="T3" fmla="*/ 5 h 153"/>
                <a:gd name="T4" fmla="*/ 170 w 193"/>
                <a:gd name="T5" fmla="*/ 10 h 153"/>
                <a:gd name="T6" fmla="*/ 169 w 193"/>
                <a:gd name="T7" fmla="*/ 27 h 153"/>
                <a:gd name="T8" fmla="*/ 170 w 193"/>
                <a:gd name="T9" fmla="*/ 42 h 153"/>
                <a:gd name="T10" fmla="*/ 171 w 193"/>
                <a:gd name="T11" fmla="*/ 45 h 153"/>
                <a:gd name="T12" fmla="*/ 173 w 193"/>
                <a:gd name="T13" fmla="*/ 46 h 153"/>
                <a:gd name="T14" fmla="*/ 183 w 193"/>
                <a:gd name="T15" fmla="*/ 45 h 153"/>
                <a:gd name="T16" fmla="*/ 193 w 193"/>
                <a:gd name="T17" fmla="*/ 42 h 153"/>
                <a:gd name="T18" fmla="*/ 193 w 193"/>
                <a:gd name="T19" fmla="*/ 46 h 153"/>
                <a:gd name="T20" fmla="*/ 191 w 193"/>
                <a:gd name="T21" fmla="*/ 50 h 153"/>
                <a:gd name="T22" fmla="*/ 180 w 193"/>
                <a:gd name="T23" fmla="*/ 60 h 153"/>
                <a:gd name="T24" fmla="*/ 164 w 193"/>
                <a:gd name="T25" fmla="*/ 72 h 153"/>
                <a:gd name="T26" fmla="*/ 150 w 193"/>
                <a:gd name="T27" fmla="*/ 82 h 153"/>
                <a:gd name="T28" fmla="*/ 137 w 193"/>
                <a:gd name="T29" fmla="*/ 89 h 153"/>
                <a:gd name="T30" fmla="*/ 127 w 193"/>
                <a:gd name="T31" fmla="*/ 90 h 153"/>
                <a:gd name="T32" fmla="*/ 117 w 193"/>
                <a:gd name="T33" fmla="*/ 92 h 153"/>
                <a:gd name="T34" fmla="*/ 116 w 193"/>
                <a:gd name="T35" fmla="*/ 97 h 153"/>
                <a:gd name="T36" fmla="*/ 113 w 193"/>
                <a:gd name="T37" fmla="*/ 102 h 153"/>
                <a:gd name="T38" fmla="*/ 104 w 193"/>
                <a:gd name="T39" fmla="*/ 103 h 153"/>
                <a:gd name="T40" fmla="*/ 96 w 193"/>
                <a:gd name="T41" fmla="*/ 103 h 153"/>
                <a:gd name="T42" fmla="*/ 77 w 193"/>
                <a:gd name="T43" fmla="*/ 119 h 153"/>
                <a:gd name="T44" fmla="*/ 57 w 193"/>
                <a:gd name="T45" fmla="*/ 135 h 153"/>
                <a:gd name="T46" fmla="*/ 47 w 193"/>
                <a:gd name="T47" fmla="*/ 142 h 153"/>
                <a:gd name="T48" fmla="*/ 36 w 193"/>
                <a:gd name="T49" fmla="*/ 147 h 153"/>
                <a:gd name="T50" fmla="*/ 23 w 193"/>
                <a:gd name="T51" fmla="*/ 152 h 153"/>
                <a:gd name="T52" fmla="*/ 10 w 193"/>
                <a:gd name="T53" fmla="*/ 153 h 153"/>
                <a:gd name="T54" fmla="*/ 7 w 193"/>
                <a:gd name="T55" fmla="*/ 152 h 153"/>
                <a:gd name="T56" fmla="*/ 4 w 193"/>
                <a:gd name="T57" fmla="*/ 150 h 153"/>
                <a:gd name="T58" fmla="*/ 2 w 193"/>
                <a:gd name="T59" fmla="*/ 149 h 153"/>
                <a:gd name="T60" fmla="*/ 0 w 193"/>
                <a:gd name="T61" fmla="*/ 144 h 153"/>
                <a:gd name="T62" fmla="*/ 27 w 193"/>
                <a:gd name="T63" fmla="*/ 129 h 153"/>
                <a:gd name="T64" fmla="*/ 57 w 193"/>
                <a:gd name="T65" fmla="*/ 112 h 153"/>
                <a:gd name="T66" fmla="*/ 84 w 193"/>
                <a:gd name="T67" fmla="*/ 95 h 153"/>
                <a:gd name="T68" fmla="*/ 111 w 193"/>
                <a:gd name="T69" fmla="*/ 77 h 153"/>
                <a:gd name="T70" fmla="*/ 113 w 193"/>
                <a:gd name="T71" fmla="*/ 82 h 153"/>
                <a:gd name="T72" fmla="*/ 116 w 193"/>
                <a:gd name="T73" fmla="*/ 85 h 153"/>
                <a:gd name="T74" fmla="*/ 119 w 193"/>
                <a:gd name="T75" fmla="*/ 86 h 153"/>
                <a:gd name="T76" fmla="*/ 124 w 193"/>
                <a:gd name="T77" fmla="*/ 86 h 153"/>
                <a:gd name="T78" fmla="*/ 131 w 193"/>
                <a:gd name="T79" fmla="*/ 80 h 153"/>
                <a:gd name="T80" fmla="*/ 139 w 193"/>
                <a:gd name="T81" fmla="*/ 76 h 153"/>
                <a:gd name="T82" fmla="*/ 136 w 193"/>
                <a:gd name="T83" fmla="*/ 72 h 153"/>
                <a:gd name="T84" fmla="*/ 133 w 193"/>
                <a:gd name="T85" fmla="*/ 70 h 153"/>
                <a:gd name="T86" fmla="*/ 133 w 193"/>
                <a:gd name="T87" fmla="*/ 67 h 153"/>
                <a:gd name="T88" fmla="*/ 133 w 193"/>
                <a:gd name="T89" fmla="*/ 63 h 153"/>
                <a:gd name="T90" fmla="*/ 137 w 193"/>
                <a:gd name="T91" fmla="*/ 60 h 153"/>
                <a:gd name="T92" fmla="*/ 141 w 193"/>
                <a:gd name="T93" fmla="*/ 59 h 153"/>
                <a:gd name="T94" fmla="*/ 144 w 193"/>
                <a:gd name="T95" fmla="*/ 56 h 153"/>
                <a:gd name="T96" fmla="*/ 147 w 193"/>
                <a:gd name="T97" fmla="*/ 53 h 153"/>
                <a:gd name="T98" fmla="*/ 151 w 193"/>
                <a:gd name="T99" fmla="*/ 46 h 153"/>
                <a:gd name="T100" fmla="*/ 157 w 193"/>
                <a:gd name="T101" fmla="*/ 40 h 153"/>
                <a:gd name="T102" fmla="*/ 156 w 193"/>
                <a:gd name="T103" fmla="*/ 20 h 153"/>
                <a:gd name="T104" fmla="*/ 156 w 193"/>
                <a:gd name="T105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3" h="153">
                  <a:moveTo>
                    <a:pt x="156" y="0"/>
                  </a:moveTo>
                  <a:lnTo>
                    <a:pt x="164" y="5"/>
                  </a:lnTo>
                  <a:lnTo>
                    <a:pt x="170" y="10"/>
                  </a:lnTo>
                  <a:lnTo>
                    <a:pt x="169" y="27"/>
                  </a:lnTo>
                  <a:lnTo>
                    <a:pt x="170" y="42"/>
                  </a:lnTo>
                  <a:lnTo>
                    <a:pt x="171" y="45"/>
                  </a:lnTo>
                  <a:lnTo>
                    <a:pt x="173" y="46"/>
                  </a:lnTo>
                  <a:lnTo>
                    <a:pt x="183" y="45"/>
                  </a:lnTo>
                  <a:lnTo>
                    <a:pt x="193" y="42"/>
                  </a:lnTo>
                  <a:lnTo>
                    <a:pt x="193" y="46"/>
                  </a:lnTo>
                  <a:lnTo>
                    <a:pt x="191" y="50"/>
                  </a:lnTo>
                  <a:lnTo>
                    <a:pt x="180" y="60"/>
                  </a:lnTo>
                  <a:lnTo>
                    <a:pt x="164" y="72"/>
                  </a:lnTo>
                  <a:lnTo>
                    <a:pt x="150" y="82"/>
                  </a:lnTo>
                  <a:lnTo>
                    <a:pt x="137" y="89"/>
                  </a:lnTo>
                  <a:lnTo>
                    <a:pt x="127" y="90"/>
                  </a:lnTo>
                  <a:lnTo>
                    <a:pt x="117" y="92"/>
                  </a:lnTo>
                  <a:lnTo>
                    <a:pt x="116" y="97"/>
                  </a:lnTo>
                  <a:lnTo>
                    <a:pt x="113" y="102"/>
                  </a:lnTo>
                  <a:lnTo>
                    <a:pt x="104" y="103"/>
                  </a:lnTo>
                  <a:lnTo>
                    <a:pt x="96" y="103"/>
                  </a:lnTo>
                  <a:lnTo>
                    <a:pt x="77" y="119"/>
                  </a:lnTo>
                  <a:lnTo>
                    <a:pt x="57" y="135"/>
                  </a:lnTo>
                  <a:lnTo>
                    <a:pt x="47" y="142"/>
                  </a:lnTo>
                  <a:lnTo>
                    <a:pt x="36" y="147"/>
                  </a:lnTo>
                  <a:lnTo>
                    <a:pt x="23" y="152"/>
                  </a:lnTo>
                  <a:lnTo>
                    <a:pt x="10" y="153"/>
                  </a:lnTo>
                  <a:lnTo>
                    <a:pt x="7" y="152"/>
                  </a:lnTo>
                  <a:lnTo>
                    <a:pt x="4" y="150"/>
                  </a:lnTo>
                  <a:lnTo>
                    <a:pt x="2" y="149"/>
                  </a:lnTo>
                  <a:lnTo>
                    <a:pt x="0" y="144"/>
                  </a:lnTo>
                  <a:lnTo>
                    <a:pt x="27" y="129"/>
                  </a:lnTo>
                  <a:lnTo>
                    <a:pt x="57" y="112"/>
                  </a:lnTo>
                  <a:lnTo>
                    <a:pt x="84" y="95"/>
                  </a:lnTo>
                  <a:lnTo>
                    <a:pt x="111" y="77"/>
                  </a:lnTo>
                  <a:lnTo>
                    <a:pt x="113" y="82"/>
                  </a:lnTo>
                  <a:lnTo>
                    <a:pt x="116" y="85"/>
                  </a:lnTo>
                  <a:lnTo>
                    <a:pt x="119" y="86"/>
                  </a:lnTo>
                  <a:lnTo>
                    <a:pt x="124" y="86"/>
                  </a:lnTo>
                  <a:lnTo>
                    <a:pt x="131" y="80"/>
                  </a:lnTo>
                  <a:lnTo>
                    <a:pt x="139" y="76"/>
                  </a:lnTo>
                  <a:lnTo>
                    <a:pt x="136" y="72"/>
                  </a:lnTo>
                  <a:lnTo>
                    <a:pt x="133" y="70"/>
                  </a:lnTo>
                  <a:lnTo>
                    <a:pt x="133" y="67"/>
                  </a:lnTo>
                  <a:lnTo>
                    <a:pt x="133" y="63"/>
                  </a:lnTo>
                  <a:lnTo>
                    <a:pt x="137" y="60"/>
                  </a:lnTo>
                  <a:lnTo>
                    <a:pt x="141" y="59"/>
                  </a:lnTo>
                  <a:lnTo>
                    <a:pt x="144" y="56"/>
                  </a:lnTo>
                  <a:lnTo>
                    <a:pt x="147" y="53"/>
                  </a:lnTo>
                  <a:lnTo>
                    <a:pt x="151" y="46"/>
                  </a:lnTo>
                  <a:lnTo>
                    <a:pt x="157" y="40"/>
                  </a:lnTo>
                  <a:lnTo>
                    <a:pt x="156" y="20"/>
                  </a:lnTo>
                  <a:lnTo>
                    <a:pt x="1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3" name="Freeform 509"/>
            <p:cNvSpPr/>
            <p:nvPr/>
          </p:nvSpPr>
          <p:spPr bwMode="auto">
            <a:xfrm>
              <a:off x="5327" y="3757"/>
              <a:ext cx="16" cy="8"/>
            </a:xfrm>
            <a:custGeom>
              <a:avLst/>
              <a:gdLst>
                <a:gd name="T0" fmla="*/ 5 w 16"/>
                <a:gd name="T1" fmla="*/ 0 h 8"/>
                <a:gd name="T2" fmla="*/ 10 w 16"/>
                <a:gd name="T3" fmla="*/ 2 h 8"/>
                <a:gd name="T4" fmla="*/ 16 w 16"/>
                <a:gd name="T5" fmla="*/ 3 h 8"/>
                <a:gd name="T6" fmla="*/ 13 w 16"/>
                <a:gd name="T7" fmla="*/ 5 h 8"/>
                <a:gd name="T8" fmla="*/ 12 w 16"/>
                <a:gd name="T9" fmla="*/ 6 h 8"/>
                <a:gd name="T10" fmla="*/ 8 w 16"/>
                <a:gd name="T11" fmla="*/ 8 h 8"/>
                <a:gd name="T12" fmla="*/ 5 w 16"/>
                <a:gd name="T13" fmla="*/ 8 h 8"/>
                <a:gd name="T14" fmla="*/ 3 w 16"/>
                <a:gd name="T15" fmla="*/ 5 h 8"/>
                <a:gd name="T16" fmla="*/ 0 w 16"/>
                <a:gd name="T17" fmla="*/ 2 h 8"/>
                <a:gd name="T18" fmla="*/ 3 w 16"/>
                <a:gd name="T19" fmla="*/ 0 h 8"/>
                <a:gd name="T20" fmla="*/ 5 w 16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8">
                  <a:moveTo>
                    <a:pt x="5" y="0"/>
                  </a:moveTo>
                  <a:lnTo>
                    <a:pt x="10" y="2"/>
                  </a:lnTo>
                  <a:lnTo>
                    <a:pt x="16" y="3"/>
                  </a:lnTo>
                  <a:lnTo>
                    <a:pt x="13" y="5"/>
                  </a:lnTo>
                  <a:lnTo>
                    <a:pt x="12" y="6"/>
                  </a:lnTo>
                  <a:lnTo>
                    <a:pt x="8" y="8"/>
                  </a:lnTo>
                  <a:lnTo>
                    <a:pt x="5" y="8"/>
                  </a:lnTo>
                  <a:lnTo>
                    <a:pt x="3" y="5"/>
                  </a:lnTo>
                  <a:lnTo>
                    <a:pt x="0" y="2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4" name="Freeform 510"/>
            <p:cNvSpPr/>
            <p:nvPr/>
          </p:nvSpPr>
          <p:spPr bwMode="auto">
            <a:xfrm>
              <a:off x="5367" y="3820"/>
              <a:ext cx="46" cy="39"/>
            </a:xfrm>
            <a:custGeom>
              <a:avLst/>
              <a:gdLst>
                <a:gd name="T0" fmla="*/ 0 w 46"/>
                <a:gd name="T1" fmla="*/ 39 h 39"/>
                <a:gd name="T2" fmla="*/ 5 w 46"/>
                <a:gd name="T3" fmla="*/ 20 h 39"/>
                <a:gd name="T4" fmla="*/ 10 w 46"/>
                <a:gd name="T5" fmla="*/ 0 h 39"/>
                <a:gd name="T6" fmla="*/ 12 w 46"/>
                <a:gd name="T7" fmla="*/ 0 h 39"/>
                <a:gd name="T8" fmla="*/ 12 w 46"/>
                <a:gd name="T9" fmla="*/ 0 h 39"/>
                <a:gd name="T10" fmla="*/ 30 w 46"/>
                <a:gd name="T11" fmla="*/ 3 h 39"/>
                <a:gd name="T12" fmla="*/ 46 w 46"/>
                <a:gd name="T13" fmla="*/ 6 h 39"/>
                <a:gd name="T14" fmla="*/ 46 w 46"/>
                <a:gd name="T15" fmla="*/ 7 h 39"/>
                <a:gd name="T16" fmla="*/ 46 w 46"/>
                <a:gd name="T17" fmla="*/ 7 h 39"/>
                <a:gd name="T18" fmla="*/ 46 w 46"/>
                <a:gd name="T19" fmla="*/ 10 h 39"/>
                <a:gd name="T20" fmla="*/ 45 w 46"/>
                <a:gd name="T21" fmla="*/ 13 h 39"/>
                <a:gd name="T22" fmla="*/ 39 w 46"/>
                <a:gd name="T23" fmla="*/ 20 h 39"/>
                <a:gd name="T24" fmla="*/ 32 w 46"/>
                <a:gd name="T25" fmla="*/ 27 h 39"/>
                <a:gd name="T26" fmla="*/ 23 w 46"/>
                <a:gd name="T27" fmla="*/ 33 h 39"/>
                <a:gd name="T28" fmla="*/ 15 w 46"/>
                <a:gd name="T29" fmla="*/ 39 h 39"/>
                <a:gd name="T30" fmla="*/ 8 w 46"/>
                <a:gd name="T31" fmla="*/ 39 h 39"/>
                <a:gd name="T32" fmla="*/ 0 w 46"/>
                <a:gd name="T3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39">
                  <a:moveTo>
                    <a:pt x="0" y="39"/>
                  </a:moveTo>
                  <a:lnTo>
                    <a:pt x="5" y="2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30" y="3"/>
                  </a:lnTo>
                  <a:lnTo>
                    <a:pt x="46" y="6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6" y="10"/>
                  </a:lnTo>
                  <a:lnTo>
                    <a:pt x="45" y="13"/>
                  </a:lnTo>
                  <a:lnTo>
                    <a:pt x="39" y="20"/>
                  </a:lnTo>
                  <a:lnTo>
                    <a:pt x="32" y="27"/>
                  </a:lnTo>
                  <a:lnTo>
                    <a:pt x="23" y="33"/>
                  </a:lnTo>
                  <a:lnTo>
                    <a:pt x="15" y="39"/>
                  </a:lnTo>
                  <a:lnTo>
                    <a:pt x="8" y="39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</p:grpSp>
      <p:sp>
        <p:nvSpPr>
          <p:cNvPr id="85" name="矩形 84"/>
          <p:cNvSpPr/>
          <p:nvPr/>
        </p:nvSpPr>
        <p:spPr>
          <a:xfrm>
            <a:off x="0" y="2507164"/>
            <a:ext cx="825857" cy="1729817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6" name="直接连接符 85"/>
          <p:cNvCxnSpPr/>
          <p:nvPr/>
        </p:nvCxnSpPr>
        <p:spPr>
          <a:xfrm>
            <a:off x="1069042" y="3759300"/>
            <a:ext cx="461808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直角三角形 86"/>
          <p:cNvSpPr/>
          <p:nvPr/>
        </p:nvSpPr>
        <p:spPr>
          <a:xfrm rot="16200000" flipH="1">
            <a:off x="246" y="4215666"/>
            <a:ext cx="322592" cy="345371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直角三角形 87"/>
          <p:cNvSpPr/>
          <p:nvPr/>
        </p:nvSpPr>
        <p:spPr>
          <a:xfrm rot="16200000" flipH="1" flipV="1">
            <a:off x="8815479" y="4221126"/>
            <a:ext cx="322592" cy="334454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TextBox 5"/>
          <p:cNvSpPr txBox="1"/>
          <p:nvPr/>
        </p:nvSpPr>
        <p:spPr>
          <a:xfrm>
            <a:off x="2276776" y="2820695"/>
            <a:ext cx="20313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00582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谢谢！</a:t>
            </a:r>
            <a:endParaRPr lang="en-US" altLang="zh-CN" sz="4800" b="1" dirty="0">
              <a:solidFill>
                <a:srgbClr val="005825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90" name="图片 8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65"/>
          <a:stretch>
            <a:fillRect/>
          </a:stretch>
        </p:blipFill>
        <p:spPr>
          <a:xfrm>
            <a:off x="5982350" y="2514842"/>
            <a:ext cx="3161649" cy="1717177"/>
          </a:xfrm>
          <a:prstGeom prst="rect">
            <a:avLst/>
          </a:prstGeom>
        </p:spPr>
      </p:pic>
      <p:cxnSp>
        <p:nvCxnSpPr>
          <p:cNvPr id="91" name="直接连接符 90"/>
          <p:cNvCxnSpPr/>
          <p:nvPr/>
        </p:nvCxnSpPr>
        <p:spPr>
          <a:xfrm>
            <a:off x="398893" y="6281701"/>
            <a:ext cx="835292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mE1MTZjYzQwNTNkNGEzYzRmZTY4OGRkZWMxMzljMDgifQ==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2344</TotalTime>
  <Words>809</Words>
  <Application>Microsoft Office PowerPoint</Application>
  <PresentationFormat>全屏显示(4:3)</PresentationFormat>
  <Paragraphs>147</Paragraphs>
  <Slides>19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7" baseType="lpstr">
      <vt:lpstr>等线</vt:lpstr>
      <vt:lpstr>华文楷体</vt:lpstr>
      <vt:lpstr>宋体</vt:lpstr>
      <vt:lpstr>Arial</vt:lpstr>
      <vt:lpstr>Calibri</vt:lpstr>
      <vt:lpstr>Calibri Light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LU YU</dc:creator>
  <cp:lastModifiedBy>美婷 胡</cp:lastModifiedBy>
  <cp:revision>164</cp:revision>
  <dcterms:created xsi:type="dcterms:W3CDTF">2021-10-15T00:52:00Z</dcterms:created>
  <dcterms:modified xsi:type="dcterms:W3CDTF">2024-10-31T02:15:26Z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B1882DF1C4164D2DBF24436927DEF318</vt:lpwstr>
  </property>
  <property fmtid="{D5CDD505-2E9C-101B-9397-08002B2CF9AE}" pid="3" name="KSOProductBuildVer">
    <vt:lpwstr>2052-11.1.0.12358</vt:lpwstr>
  </property>
</Properties>
</file>