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2" r:id="rId5"/>
    <p:sldId id="266" r:id="rId6"/>
    <p:sldId id="260" r:id="rId7"/>
    <p:sldId id="261" r:id="rId8"/>
    <p:sldId id="263" r:id="rId9"/>
    <p:sldId id="264" r:id="rId10"/>
    <p:sldId id="268" r:id="rId11"/>
    <p:sldId id="291" r:id="rId12"/>
    <p:sldId id="270" r:id="rId13"/>
    <p:sldId id="265" r:id="rId14"/>
    <p:sldId id="271" r:id="rId15"/>
    <p:sldId id="292" r:id="rId16"/>
    <p:sldId id="293" r:id="rId17"/>
    <p:sldId id="294" r:id="rId18"/>
    <p:sldId id="276" r:id="rId19"/>
    <p:sldId id="296" r:id="rId20"/>
    <p:sldId id="272" r:id="rId21"/>
    <p:sldId id="295" r:id="rId22"/>
    <p:sldId id="287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2024/09/25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、注意字母大小写及格式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80964" y="4937986"/>
            <a:ext cx="80698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  如题</a:t>
            </a:r>
            <a:r>
              <a:rPr lang="en-US" altLang="zh-CN" dirty="0"/>
              <a:t>2-1(5)</a:t>
            </a:r>
            <a:r>
              <a:rPr lang="zh-CN" altLang="en-US" dirty="0"/>
              <a:t>，在正确绘制出了投影点后，注意投影点的书写：</a:t>
            </a:r>
            <a:endParaRPr lang="en-US" altLang="zh-CN" dirty="0"/>
          </a:p>
          <a:p>
            <a:r>
              <a:rPr lang="en-US" altLang="zh-CN" dirty="0"/>
              <a:t>       </a:t>
            </a:r>
            <a:r>
              <a:rPr lang="en-US" altLang="zh-CN" dirty="0">
                <a:sym typeface="+mn-ea"/>
              </a:rPr>
              <a:t>a  ——</a:t>
            </a:r>
            <a:r>
              <a:rPr lang="zh-CN" altLang="en-US" dirty="0">
                <a:sym typeface="+mn-ea"/>
              </a:rPr>
              <a:t>点</a:t>
            </a:r>
            <a:r>
              <a:rPr lang="en-US" altLang="zh-CN" dirty="0">
                <a:sym typeface="+mn-ea"/>
              </a:rPr>
              <a:t>A</a:t>
            </a:r>
            <a:r>
              <a:rPr lang="zh-CN" altLang="en-US" dirty="0">
                <a:sym typeface="+mn-ea"/>
              </a:rPr>
              <a:t>的水平投影</a:t>
            </a:r>
            <a:endParaRPr lang="en-US" altLang="zh-CN" dirty="0"/>
          </a:p>
          <a:p>
            <a:r>
              <a:rPr lang="en-US" altLang="zh-CN" dirty="0"/>
              <a:t>       </a:t>
            </a:r>
            <a:r>
              <a:rPr lang="en-US" altLang="zh-CN" dirty="0">
                <a:sym typeface="+mn-ea"/>
              </a:rPr>
              <a:t>a’ ——</a:t>
            </a:r>
            <a:r>
              <a:rPr lang="zh-CN" altLang="en-US" dirty="0">
                <a:sym typeface="+mn-ea"/>
              </a:rPr>
              <a:t>点</a:t>
            </a:r>
            <a:r>
              <a:rPr lang="en-US" altLang="zh-CN" dirty="0">
                <a:sym typeface="+mn-ea"/>
              </a:rPr>
              <a:t>A</a:t>
            </a:r>
            <a:r>
              <a:rPr lang="zh-CN" altLang="en-US" dirty="0">
                <a:sym typeface="+mn-ea"/>
              </a:rPr>
              <a:t>的正面投影</a:t>
            </a:r>
            <a:endParaRPr lang="en-US" altLang="zh-CN" dirty="0"/>
          </a:p>
          <a:p>
            <a:r>
              <a:rPr lang="en-US" altLang="zh-CN" dirty="0"/>
              <a:t>       a’’——</a:t>
            </a:r>
            <a:r>
              <a:rPr lang="zh-CN" altLang="en-US" dirty="0"/>
              <a:t>点</a:t>
            </a:r>
            <a:r>
              <a:rPr lang="en-US" altLang="zh-CN" dirty="0"/>
              <a:t>A</a:t>
            </a:r>
            <a:r>
              <a:rPr lang="zh-CN" altLang="en-US" dirty="0"/>
              <a:t>的侧面投影</a:t>
            </a:r>
            <a:endParaRPr lang="en-US" altLang="zh-CN" dirty="0"/>
          </a:p>
          <a:p>
            <a:r>
              <a:rPr lang="zh-CN" altLang="en-US" dirty="0"/>
              <a:t>       投影点一般</a:t>
            </a:r>
            <a:r>
              <a:rPr lang="zh-CN" altLang="en-US" dirty="0">
                <a:sym typeface="+mn-ea"/>
              </a:rPr>
              <a:t>用空心点，</a:t>
            </a:r>
            <a:r>
              <a:rPr lang="zh-CN" altLang="en-US" dirty="0"/>
              <a:t>采用小写。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1339013" y="1469301"/>
            <a:ext cx="522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2-1</a:t>
            </a:r>
            <a:endParaRPr lang="zh-CN" altLang="en-US" sz="20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E897908-26AA-44CC-86B1-00D3D5841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913" y="1510720"/>
            <a:ext cx="5420174" cy="33392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4D5BF94E-3F7D-450E-B1C7-B930D528D8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4" t="30670" r="17088" b="23226"/>
          <a:stretch/>
        </p:blipFill>
        <p:spPr>
          <a:xfrm>
            <a:off x="499078" y="4016373"/>
            <a:ext cx="2984563" cy="245392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CC6978C-0FA8-4672-99C6-EDA67DF7D8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6" t="22589" r="21845" b="28148"/>
          <a:stretch/>
        </p:blipFill>
        <p:spPr>
          <a:xfrm>
            <a:off x="3911467" y="1451790"/>
            <a:ext cx="2876550" cy="23944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444F48E-B9E6-42D2-8BF2-23C0EA2F78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2" t="18426" r="17938" b="22814"/>
          <a:stretch/>
        </p:blipFill>
        <p:spPr>
          <a:xfrm>
            <a:off x="499078" y="1451790"/>
            <a:ext cx="2984563" cy="23849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63557" y="1022560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、注意字母大小写及格式</a:t>
            </a:r>
          </a:p>
        </p:txBody>
      </p:sp>
      <p:cxnSp>
        <p:nvCxnSpPr>
          <p:cNvPr id="15" name="直接箭头连接符 14"/>
          <p:cNvCxnSpPr>
            <a:cxnSpLocks/>
          </p:cNvCxnSpPr>
          <p:nvPr/>
        </p:nvCxnSpPr>
        <p:spPr>
          <a:xfrm>
            <a:off x="4330888" y="1807324"/>
            <a:ext cx="482223" cy="767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301890" y="2203766"/>
            <a:ext cx="1609113" cy="8809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sym typeface="+mn-ea"/>
              </a:rPr>
              <a:t>顶点需要标注</a:t>
            </a:r>
            <a:endParaRPr lang="en-US" altLang="zh-CN" dirty="0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sym typeface="+mn-ea"/>
              </a:rPr>
              <a:t>采用小写字母</a:t>
            </a:r>
          </a:p>
        </p:txBody>
      </p:sp>
      <p:cxnSp>
        <p:nvCxnSpPr>
          <p:cNvPr id="23" name="直接箭头连接符 22"/>
          <p:cNvCxnSpPr>
            <a:cxnSpLocks/>
          </p:cNvCxnSpPr>
          <p:nvPr/>
        </p:nvCxnSpPr>
        <p:spPr>
          <a:xfrm flipH="1" flipV="1">
            <a:off x="2324441" y="5058290"/>
            <a:ext cx="459041" cy="1850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301889" y="4595110"/>
            <a:ext cx="1609113" cy="1296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sym typeface="+mn-ea"/>
              </a:rPr>
              <a:t>水平投影不加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sym typeface="+mn-ea"/>
              </a:rPr>
              <a:t>正面投影加 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’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侧面投影加 </a:t>
            </a:r>
            <a:r>
              <a:rPr lang="en-US" altLang="zh-CN" dirty="0">
                <a:solidFill>
                  <a:srgbClr val="FF0000"/>
                </a:solidFill>
              </a:rPr>
              <a:t>’’</a:t>
            </a:r>
          </a:p>
        </p:txBody>
      </p:sp>
      <p:cxnSp>
        <p:nvCxnSpPr>
          <p:cNvPr id="35" name="直接箭头连接符 34"/>
          <p:cNvCxnSpPr>
            <a:cxnSpLocks/>
          </p:cNvCxnSpPr>
          <p:nvPr/>
        </p:nvCxnSpPr>
        <p:spPr>
          <a:xfrm flipV="1">
            <a:off x="577049" y="3050070"/>
            <a:ext cx="277052" cy="29063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CA8915B8-DA47-43D6-8A76-010DD7104C28}"/>
              </a:ext>
            </a:extLst>
          </p:cNvPr>
          <p:cNvCxnSpPr>
            <a:cxnSpLocks/>
          </p:cNvCxnSpPr>
          <p:nvPr/>
        </p:nvCxnSpPr>
        <p:spPr>
          <a:xfrm>
            <a:off x="1162975" y="3604360"/>
            <a:ext cx="390054" cy="8627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8BC8851E-3E1F-466F-9CCA-BF2F37FCD1E2}"/>
              </a:ext>
            </a:extLst>
          </p:cNvPr>
          <p:cNvCxnSpPr>
            <a:cxnSpLocks/>
          </p:cNvCxnSpPr>
          <p:nvPr/>
        </p:nvCxnSpPr>
        <p:spPr>
          <a:xfrm flipV="1">
            <a:off x="715575" y="5694063"/>
            <a:ext cx="433162" cy="3389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id="{43B7C01C-D2D7-4EFA-8B8B-47FD217C47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3" t="21476" r="7825" b="16096"/>
          <a:stretch/>
        </p:blipFill>
        <p:spPr>
          <a:xfrm>
            <a:off x="3931755" y="4016373"/>
            <a:ext cx="2856262" cy="2453920"/>
          </a:xfrm>
          <a:prstGeom prst="rect">
            <a:avLst/>
          </a:prstGeom>
        </p:spPr>
      </p:pic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3EE27515-8F4A-45EE-B3CB-D08E1A41089E}"/>
              </a:ext>
            </a:extLst>
          </p:cNvPr>
          <p:cNvCxnSpPr>
            <a:cxnSpLocks/>
          </p:cNvCxnSpPr>
          <p:nvPr/>
        </p:nvCxnSpPr>
        <p:spPr>
          <a:xfrm flipH="1" flipV="1">
            <a:off x="5086905" y="4402729"/>
            <a:ext cx="381740" cy="3894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、注意图线线型的规范性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71485" y="1422670"/>
            <a:ext cx="81137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 </a:t>
            </a:r>
            <a:r>
              <a:rPr lang="zh-CN" altLang="en-US" dirty="0"/>
              <a:t>工程图作为工程技术人员进行技术交流的重要工具，清晰的工程图既能方便技术人员查看和交流，又能减少因为图纸错误出现零件加工失误而造成的损失。但是从同学们的作业来看，很多同学不太注意作图的规范，点的标注和线条线型的绘制等均有不同程度的问题。</a:t>
            </a:r>
            <a:endParaRPr lang="en-US" altLang="zh-CN" dirty="0"/>
          </a:p>
          <a:p>
            <a:r>
              <a:rPr lang="zh-CN" altLang="en-US" dirty="0">
                <a:latin typeface="+mn-ea"/>
              </a:rPr>
              <a:t>        国家标准</a:t>
            </a:r>
            <a:r>
              <a:rPr lang="en-US" altLang="zh-CN" dirty="0">
                <a:latin typeface="+mn-ea"/>
              </a:rPr>
              <a:t>《</a:t>
            </a:r>
            <a:r>
              <a:rPr lang="zh-CN" altLang="en-US" dirty="0">
                <a:latin typeface="+mn-ea"/>
              </a:rPr>
              <a:t>机械制图 图样画法 图线</a:t>
            </a:r>
            <a:r>
              <a:rPr lang="en-US" altLang="zh-CN" dirty="0">
                <a:latin typeface="+mn-ea"/>
              </a:rPr>
              <a:t>》GB/T 4457.4-2002</a:t>
            </a:r>
            <a:r>
              <a:rPr lang="zh-CN" altLang="en-US" dirty="0">
                <a:latin typeface="+mn-ea"/>
              </a:rPr>
              <a:t>对基本线型的结构、尺寸、绘制规则等都作了详细规定。以下为粗</a:t>
            </a:r>
            <a:r>
              <a:rPr lang="en-US" altLang="zh-CN" dirty="0">
                <a:latin typeface="+mn-ea"/>
              </a:rPr>
              <a:t>/</a:t>
            </a:r>
            <a:r>
              <a:rPr lang="zh-CN" altLang="en-US" dirty="0">
                <a:latin typeface="+mn-ea"/>
              </a:rPr>
              <a:t>细实线的标准，供大家参考。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243" y="3176996"/>
            <a:ext cx="6443514" cy="33851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3153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、注意图线线型的规范性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40839" y="1453623"/>
            <a:ext cx="8113783" cy="8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粗实线、细实线的区别画明显一些。轮廓线等用粗实线表示，辅助线、尺寸线或引出线等则使用细实线。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118436" y="5786738"/>
            <a:ext cx="234823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粗</a:t>
            </a:r>
            <a:r>
              <a:rPr lang="en-US" altLang="zh-CN" dirty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细实线区别不明显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079538" y="5786738"/>
            <a:ext cx="1802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轮廓线用粗实线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D68F6ED-4F1B-4098-B3C2-EFB96C2D93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0" t="14897" r="15021" b="21185"/>
          <a:stretch/>
        </p:blipFill>
        <p:spPr>
          <a:xfrm>
            <a:off x="320442" y="2604111"/>
            <a:ext cx="3944219" cy="30619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9E4197C-0D49-45A4-A87D-1D1E93E19A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3" t="21791" r="14771" b="22177"/>
          <a:stretch/>
        </p:blipFill>
        <p:spPr>
          <a:xfrm>
            <a:off x="4790725" y="2604109"/>
            <a:ext cx="4032833" cy="30619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3557" y="1022560"/>
            <a:ext cx="2379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、作图需规范标准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4918" y="1472776"/>
            <a:ext cx="77228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 用尺规作图，角度、长度等要画准确，不要凭感觉徒手画</a:t>
            </a:r>
            <a:r>
              <a:rPr lang="zh-CN" altLang="en-US" dirty="0">
                <a:sym typeface="+mn-ea"/>
              </a:rPr>
              <a:t>，题目要求的尺寸信息等要标出</a:t>
            </a:r>
            <a:r>
              <a:rPr lang="zh-CN" altLang="en-US" dirty="0"/>
              <a:t>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66775" y="5892530"/>
            <a:ext cx="25736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作图时请使用铅笔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65855" y="5854088"/>
            <a:ext cx="39300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AB</a:t>
            </a:r>
            <a:r>
              <a:rPr lang="zh-CN" altLang="en-US" dirty="0">
                <a:solidFill>
                  <a:srgbClr val="FF0000"/>
                </a:solidFill>
              </a:rPr>
              <a:t>为直线，结果应将两点画出并连接，题目给出的各项条件应标全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7FA62C-2326-4FA1-99CD-C083B5AC2A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8" t="29156" r="15581" b="21464"/>
          <a:stretch/>
        </p:blipFill>
        <p:spPr>
          <a:xfrm>
            <a:off x="357510" y="2721820"/>
            <a:ext cx="3746706" cy="30363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48E67EA-CE34-4752-8D27-F5F9596137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t="24068" r="20716" b="11378"/>
          <a:stretch/>
        </p:blipFill>
        <p:spPr>
          <a:xfrm>
            <a:off x="4387661" y="2721820"/>
            <a:ext cx="4371081" cy="30363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379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、作图需规范标准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4918" y="1472776"/>
            <a:ext cx="7722870" cy="88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 用铅笔尺规作图，角度、长度等要画准确，不要凭感觉徒手画</a:t>
            </a:r>
            <a:r>
              <a:rPr lang="zh-CN" altLang="en-US" dirty="0">
                <a:sym typeface="+mn-ea"/>
              </a:rPr>
              <a:t>，题目要求的尺寸信息等要标出</a:t>
            </a:r>
            <a:r>
              <a:rPr lang="zh-CN" altLang="en-US" dirty="0"/>
              <a:t>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652790" y="5722919"/>
            <a:ext cx="3667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请用尺规作图，不要凭感觉徒手画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FB49854-CE08-4939-A8F9-A6B999C49A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3" t="13980" r="5339" b="18965"/>
          <a:stretch/>
        </p:blipFill>
        <p:spPr>
          <a:xfrm>
            <a:off x="68380" y="2836088"/>
            <a:ext cx="4390942" cy="270131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13BC566-4992-43D3-957E-03A11B0CC3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9" t="19129" r="4273" b="18398"/>
          <a:stretch/>
        </p:blipFill>
        <p:spPr>
          <a:xfrm>
            <a:off x="4547519" y="2836090"/>
            <a:ext cx="4541144" cy="27013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59270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、按题目要求补全图形及投影，保留解题作图痕迹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12775" y="1421130"/>
            <a:ext cx="79184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  根据题目要求补全图形、连线及相应投影，画图过程中可以保留解题作图痕迹，便于看出你的解题思路、步骤，不要只画几个点、画个答案就算了。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182890" y="5651290"/>
            <a:ext cx="251333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补全图形、连线及投影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85070" y="5671973"/>
            <a:ext cx="27498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保留解题作图痕迹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96CCD8B-5287-4632-A099-49EFDB432D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7" t="34503" r="21985" b="5692"/>
          <a:stretch/>
        </p:blipFill>
        <p:spPr>
          <a:xfrm rot="16200000">
            <a:off x="1016160" y="1874314"/>
            <a:ext cx="2846791" cy="45667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DBEB18C-4A75-418D-9E77-46EDFC550A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5" t="36676" r="23398" b="18148"/>
          <a:stretch/>
        </p:blipFill>
        <p:spPr>
          <a:xfrm>
            <a:off x="5254712" y="2714861"/>
            <a:ext cx="3436530" cy="28564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853603" y="6290558"/>
            <a:ext cx="2057400" cy="365125"/>
          </a:xfrm>
        </p:spPr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2-3(2)   </a:t>
            </a:r>
            <a:r>
              <a:rPr lang="zh-CN" altLang="en-US" dirty="0"/>
              <a:t>点</a:t>
            </a:r>
            <a:r>
              <a:rPr lang="en-US" altLang="zh-CN" dirty="0"/>
              <a:t>C</a:t>
            </a:r>
            <a:r>
              <a:rPr lang="zh-CN" altLang="en-US" dirty="0"/>
              <a:t>在直线</a:t>
            </a:r>
            <a:r>
              <a:rPr lang="en-US" altLang="zh-CN" dirty="0"/>
              <a:t>AB</a:t>
            </a:r>
            <a:r>
              <a:rPr lang="zh-CN" altLang="en-US" dirty="0"/>
              <a:t>上，使</a:t>
            </a:r>
            <a:r>
              <a:rPr lang="en-US" altLang="zh-CN" dirty="0"/>
              <a:t>AC:CB=5:2</a:t>
            </a:r>
            <a:r>
              <a:rPr lang="zh-CN" altLang="en-US" dirty="0"/>
              <a:t>，作出点</a:t>
            </a:r>
            <a:r>
              <a:rPr lang="en-US" altLang="zh-CN" dirty="0"/>
              <a:t>C</a:t>
            </a:r>
            <a:r>
              <a:rPr lang="zh-CN" altLang="en-US" dirty="0"/>
              <a:t>的投影</a:t>
            </a:r>
            <a:endParaRPr 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5446207" y="3346031"/>
            <a:ext cx="3464796" cy="129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+mn-ea"/>
              </a:rPr>
              <a:t>注意：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点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C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令直线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AC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：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CB=5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：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，而图中直线均为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投影，不能直接在上面取点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C</a:t>
            </a:r>
            <a:endParaRPr lang="zh-CN" altLang="en-US" dirty="0">
              <a:latin typeface="+mn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74B54F5-95F0-4664-B697-9DC8919FCF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16" t="23303" r="15758" b="13418"/>
          <a:stretch/>
        </p:blipFill>
        <p:spPr>
          <a:xfrm>
            <a:off x="0" y="2387314"/>
            <a:ext cx="5278998" cy="36390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2-3(6) </a:t>
            </a:r>
            <a:r>
              <a:rPr lang="zh-CN" altLang="en-US" dirty="0"/>
              <a:t>做水平线与直线</a:t>
            </a:r>
            <a:r>
              <a:rPr lang="en-US" altLang="zh-CN" dirty="0"/>
              <a:t>AB</a:t>
            </a:r>
            <a:r>
              <a:rPr lang="zh-CN" altLang="en-US" dirty="0"/>
              <a:t>和</a:t>
            </a:r>
            <a:r>
              <a:rPr lang="en-US" altLang="zh-CN" dirty="0"/>
              <a:t>CD</a:t>
            </a:r>
            <a:r>
              <a:rPr lang="zh-CN" altLang="en-US" dirty="0"/>
              <a:t>相交并与</a:t>
            </a:r>
            <a:r>
              <a:rPr lang="en-US" altLang="zh-CN" dirty="0"/>
              <a:t>H</a:t>
            </a:r>
            <a:r>
              <a:rPr lang="zh-CN" altLang="en-US" dirty="0"/>
              <a:t>面相距</a:t>
            </a:r>
            <a:r>
              <a:rPr lang="en-US" altLang="zh-CN" dirty="0"/>
              <a:t>15mm</a:t>
            </a:r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614065" y="3114616"/>
            <a:ext cx="3010482" cy="129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+mn-ea"/>
              </a:rPr>
              <a:t>注意：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点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f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的位置不能凭感觉确定，要通过比例法画出点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f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’所对应的点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+mn-ea"/>
              </a:rPr>
              <a:t>f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的位置</a:t>
            </a:r>
            <a:endParaRPr lang="zh-CN" altLang="en-US" dirty="0">
              <a:latin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721BE9A-5AF3-4AD4-BC7E-9C5E8E5E8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26" y="1749935"/>
            <a:ext cx="4314047" cy="457664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FF8A16F-6CF7-4C6A-8AD7-F6A177D816BF}"/>
              </a:ext>
            </a:extLst>
          </p:cNvPr>
          <p:cNvSpPr txBox="1"/>
          <p:nvPr/>
        </p:nvSpPr>
        <p:spPr>
          <a:xfrm>
            <a:off x="3343619" y="530402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59528FE-211C-423F-B3F3-2175990BED79}"/>
              </a:ext>
            </a:extLst>
          </p:cNvPr>
          <p:cNvSpPr txBox="1"/>
          <p:nvPr/>
        </p:nvSpPr>
        <p:spPr>
          <a:xfrm>
            <a:off x="1977544" y="49169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7742EC-C6BB-4E4A-989F-AD4A252E494A}"/>
              </a:ext>
            </a:extLst>
          </p:cNvPr>
          <p:cNvSpPr txBox="1"/>
          <p:nvPr/>
        </p:nvSpPr>
        <p:spPr>
          <a:xfrm>
            <a:off x="3598817" y="2573300"/>
            <a:ext cx="325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f’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BE9B963-87C0-4463-9A12-C42471768746}"/>
              </a:ext>
            </a:extLst>
          </p:cNvPr>
          <p:cNvSpPr txBox="1"/>
          <p:nvPr/>
        </p:nvSpPr>
        <p:spPr>
          <a:xfrm>
            <a:off x="2098731" y="2484466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e’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456666"/>
            <a:ext cx="81050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2-3(4) </a:t>
            </a:r>
            <a:r>
              <a:rPr lang="zh-CN" altLang="en-US" dirty="0"/>
              <a:t>已知平面的两个投影，求作第三投影。</a:t>
            </a:r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63557" y="1022560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、常见错题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308537" y="2555412"/>
            <a:ext cx="3674570" cy="324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+mn-ea"/>
              </a:rPr>
              <a:t>注意：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做这类题目时，建议先把各点符号标全后再做题。</a:t>
            </a:r>
            <a:endParaRPr lang="en-US" altLang="zh-CN" dirty="0">
              <a:solidFill>
                <a:srgbClr val="FF0000"/>
              </a:solidFill>
              <a:latin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同时，在标字母时应注意直线关系。</a:t>
            </a:r>
            <a:endParaRPr lang="en-US" altLang="zh-CN" dirty="0">
              <a:solidFill>
                <a:srgbClr val="FF0000"/>
              </a:solidFill>
              <a:latin typeface="+mn-ea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rgbClr val="FF0000"/>
              </a:solidFill>
              <a:latin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例如：若在水平面上</a:t>
            </a:r>
            <a:r>
              <a:rPr lang="en-US" altLang="zh-CN" dirty="0" err="1">
                <a:solidFill>
                  <a:srgbClr val="FF0000"/>
                </a:solidFill>
                <a:latin typeface="+mn-ea"/>
                <a:sym typeface="+mn-ea"/>
              </a:rPr>
              <a:t>bc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+mn-ea"/>
              </a:rPr>
              <a:t>为一条直线，则在正平面上标记投影时不可将相应的点标记为</a:t>
            </a:r>
            <a:r>
              <a:rPr lang="en-US" altLang="zh-CN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b'd</a:t>
            </a:r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zh-CN" alt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7B2C5F2D-974E-48A1-87E4-3A2FE6B001E0}"/>
              </a:ext>
            </a:extLst>
          </p:cNvPr>
          <p:cNvGrpSpPr/>
          <p:nvPr/>
        </p:nvGrpSpPr>
        <p:grpSpPr>
          <a:xfrm>
            <a:off x="68355" y="1903599"/>
            <a:ext cx="5148669" cy="4511715"/>
            <a:chOff x="254786" y="1907063"/>
            <a:chExt cx="5148669" cy="4511715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73E0676-4D27-4FAC-94D7-6E11B5517399}"/>
                </a:ext>
              </a:extLst>
            </p:cNvPr>
            <p:cNvCxnSpPr/>
            <p:nvPr/>
          </p:nvCxnSpPr>
          <p:spPr>
            <a:xfrm>
              <a:off x="550416" y="3923930"/>
              <a:ext cx="444771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C34761C1-612F-488C-98CC-27F2384867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44680" y="2201664"/>
              <a:ext cx="0" cy="394169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57E1C8D-8B2B-4F78-B6E4-5DB48FADD2DA}"/>
                </a:ext>
              </a:extLst>
            </p:cNvPr>
            <p:cNvCxnSpPr>
              <a:cxnSpLocks/>
            </p:cNvCxnSpPr>
            <p:nvPr/>
          </p:nvCxnSpPr>
          <p:spPr>
            <a:xfrm rot="8100000" flipV="1">
              <a:off x="3707858" y="3514081"/>
              <a:ext cx="0" cy="276835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F27AC1C0-8A17-4F78-A484-80B402A24106}"/>
                </a:ext>
              </a:extLst>
            </p:cNvPr>
            <p:cNvCxnSpPr>
              <a:cxnSpLocks/>
            </p:cNvCxnSpPr>
            <p:nvPr/>
          </p:nvCxnSpPr>
          <p:spPr>
            <a:xfrm>
              <a:off x="1768484" y="2433961"/>
              <a:ext cx="59110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B08FB793-DE8B-4CEF-9E83-FF460F49C70F}"/>
                </a:ext>
              </a:extLst>
            </p:cNvPr>
            <p:cNvCxnSpPr>
              <a:cxnSpLocks/>
            </p:cNvCxnSpPr>
            <p:nvPr/>
          </p:nvCxnSpPr>
          <p:spPr>
            <a:xfrm>
              <a:off x="2359589" y="2433961"/>
              <a:ext cx="0" cy="7747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8AAFDF8-E173-465F-9FE1-52D58137120D}"/>
                </a:ext>
              </a:extLst>
            </p:cNvPr>
            <p:cNvCxnSpPr>
              <a:cxnSpLocks/>
            </p:cNvCxnSpPr>
            <p:nvPr/>
          </p:nvCxnSpPr>
          <p:spPr>
            <a:xfrm>
              <a:off x="1129058" y="3208667"/>
              <a:ext cx="123053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4CE5F1AB-5A42-4E31-B00B-1252311BF5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1243" y="2433961"/>
              <a:ext cx="652633" cy="7747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C9C157E2-F080-454C-9708-17E605C9B789}"/>
                </a:ext>
              </a:extLst>
            </p:cNvPr>
            <p:cNvCxnSpPr>
              <a:cxnSpLocks/>
            </p:cNvCxnSpPr>
            <p:nvPr/>
          </p:nvCxnSpPr>
          <p:spPr>
            <a:xfrm>
              <a:off x="1121243" y="4648330"/>
              <a:ext cx="64724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9CCF4ED2-8C7A-4679-A710-F104A7F8E1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2018" y="3208667"/>
              <a:ext cx="0" cy="143966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EB2DB825-131A-478E-B703-6C27FB545C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4518" y="2431132"/>
              <a:ext cx="0" cy="2226076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1ED39385-DD6C-4464-94B1-1A63DEFBE2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9589" y="3208667"/>
              <a:ext cx="0" cy="200521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B63A340D-24FB-4755-ABC9-AFFE2F90B173}"/>
                </a:ext>
              </a:extLst>
            </p:cNvPr>
            <p:cNvCxnSpPr>
              <a:cxnSpLocks/>
            </p:cNvCxnSpPr>
            <p:nvPr/>
          </p:nvCxnSpPr>
          <p:spPr>
            <a:xfrm>
              <a:off x="1768484" y="4639452"/>
              <a:ext cx="585070" cy="46846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A21BE8EE-A692-4385-9BA1-806873EAAE9C}"/>
                </a:ext>
              </a:extLst>
            </p:cNvPr>
            <p:cNvCxnSpPr>
              <a:cxnSpLocks/>
            </p:cNvCxnSpPr>
            <p:nvPr/>
          </p:nvCxnSpPr>
          <p:spPr>
            <a:xfrm>
              <a:off x="2351681" y="5116799"/>
              <a:ext cx="0" cy="5348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A0394BCC-61F7-4789-96E1-090450873D82}"/>
                </a:ext>
              </a:extLst>
            </p:cNvPr>
            <p:cNvSpPr txBox="1"/>
            <p:nvPr/>
          </p:nvSpPr>
          <p:spPr>
            <a:xfrm>
              <a:off x="2729097" y="190706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4EEE1678-A15E-4996-86F3-4114CC37A244}"/>
                </a:ext>
              </a:extLst>
            </p:cNvPr>
            <p:cNvSpPr txBox="1"/>
            <p:nvPr/>
          </p:nvSpPr>
          <p:spPr>
            <a:xfrm>
              <a:off x="2690625" y="358753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A6A1C7D0-76AE-420C-85B4-631E18BEF45A}"/>
                </a:ext>
              </a:extLst>
            </p:cNvPr>
            <p:cNvSpPr txBox="1"/>
            <p:nvPr/>
          </p:nvSpPr>
          <p:spPr>
            <a:xfrm>
              <a:off x="254786" y="3712939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947EAE5-28BF-4E67-BEFB-AAECD519D310}"/>
                </a:ext>
              </a:extLst>
            </p:cNvPr>
            <p:cNvSpPr txBox="1"/>
            <p:nvPr/>
          </p:nvSpPr>
          <p:spPr>
            <a:xfrm>
              <a:off x="4962309" y="37129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zh-CN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zh-CN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A9FB3440-527F-4945-B4CB-9852580BB5A5}"/>
                </a:ext>
              </a:extLst>
            </p:cNvPr>
            <p:cNvSpPr txBox="1"/>
            <p:nvPr/>
          </p:nvSpPr>
          <p:spPr>
            <a:xfrm>
              <a:off x="2729097" y="6049446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zh-CN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EA1BF75E-BA38-4E1D-9CD1-3B8DA85B61C4}"/>
                </a:ext>
              </a:extLst>
            </p:cNvPr>
            <p:cNvCxnSpPr>
              <a:cxnSpLocks/>
            </p:cNvCxnSpPr>
            <p:nvPr/>
          </p:nvCxnSpPr>
          <p:spPr>
            <a:xfrm>
              <a:off x="1121745" y="4657362"/>
              <a:ext cx="1231809" cy="98631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A316CFB7-278C-438F-B961-39C981757A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5645" y="4648330"/>
              <a:ext cx="1656646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3C2BF0B9-FD50-4C92-B54D-4CBAE764BE03}"/>
                </a:ext>
              </a:extLst>
            </p:cNvPr>
            <p:cNvSpPr txBox="1"/>
            <p:nvPr/>
          </p:nvSpPr>
          <p:spPr>
            <a:xfrm>
              <a:off x="838993" y="44141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0D652067-C8B1-43DA-B26B-A445E8C83073}"/>
                </a:ext>
              </a:extLst>
            </p:cNvPr>
            <p:cNvSpPr txBox="1"/>
            <p:nvPr/>
          </p:nvSpPr>
          <p:spPr>
            <a:xfrm>
              <a:off x="847413" y="2963609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70E250E6-4764-48E6-8298-1B5782D0FACF}"/>
                </a:ext>
              </a:extLst>
            </p:cNvPr>
            <p:cNvSpPr txBox="1"/>
            <p:nvPr/>
          </p:nvSpPr>
          <p:spPr>
            <a:xfrm>
              <a:off x="1471162" y="430263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5E2F3642-25C9-4EC5-9050-78A76772F01E}"/>
                </a:ext>
              </a:extLst>
            </p:cNvPr>
            <p:cNvSpPr txBox="1"/>
            <p:nvPr/>
          </p:nvSpPr>
          <p:spPr>
            <a:xfrm>
              <a:off x="2144517" y="4704422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FC6F2E2D-EDD0-468E-BE6F-DFC6659C81B8}"/>
                </a:ext>
              </a:extLst>
            </p:cNvPr>
            <p:cNvSpPr txBox="1"/>
            <p:nvPr/>
          </p:nvSpPr>
          <p:spPr>
            <a:xfrm>
              <a:off x="2173109" y="56262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2C3A3B00-B126-4E66-8B29-78D2DEC90577}"/>
                </a:ext>
              </a:extLst>
            </p:cNvPr>
            <p:cNvSpPr txBox="1"/>
            <p:nvPr/>
          </p:nvSpPr>
          <p:spPr>
            <a:xfrm>
              <a:off x="1493724" y="2120460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CD6B1F54-AADB-41AC-9C83-88AB99F9BC9C}"/>
                </a:ext>
              </a:extLst>
            </p:cNvPr>
            <p:cNvSpPr txBox="1"/>
            <p:nvPr/>
          </p:nvSpPr>
          <p:spPr>
            <a:xfrm>
              <a:off x="2238756" y="2069977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89F225FC-6A62-4342-9F11-1E7DC91FAC8B}"/>
                </a:ext>
              </a:extLst>
            </p:cNvPr>
            <p:cNvSpPr txBox="1"/>
            <p:nvPr/>
          </p:nvSpPr>
          <p:spPr>
            <a:xfrm>
              <a:off x="2045537" y="3177864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D4C00866-B1A5-496A-B6EB-5935AB150B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9590" y="5094731"/>
              <a:ext cx="1528829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0542E3AD-34FF-454A-8089-6E6A10F0BA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3150" y="5643679"/>
              <a:ext cx="2142318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E321A1F3-2A82-4360-8175-92F1C12753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9589" y="3208667"/>
              <a:ext cx="1073892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817F0E61-B6D8-46D4-82C7-CE682434C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2985" y="2439309"/>
              <a:ext cx="107459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id="{26405951-8FFD-4F2B-A007-DAD58C92E45E}"/>
                </a:ext>
              </a:extLst>
            </p:cNvPr>
            <p:cNvCxnSpPr>
              <a:cxnSpLocks/>
            </p:cNvCxnSpPr>
            <p:nvPr/>
          </p:nvCxnSpPr>
          <p:spPr>
            <a:xfrm>
              <a:off x="3447575" y="3208667"/>
              <a:ext cx="0" cy="143078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04156037-4DF8-48CD-B74A-E32A9899FB29}"/>
                </a:ext>
              </a:extLst>
            </p:cNvPr>
            <p:cNvCxnSpPr>
              <a:cxnSpLocks/>
            </p:cNvCxnSpPr>
            <p:nvPr/>
          </p:nvCxnSpPr>
          <p:spPr>
            <a:xfrm>
              <a:off x="3888419" y="2431132"/>
              <a:ext cx="0" cy="2642622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B7EEF072-6264-445B-BC03-516FBC6E9CCD}"/>
                </a:ext>
              </a:extLst>
            </p:cNvPr>
            <p:cNvCxnSpPr>
              <a:cxnSpLocks/>
            </p:cNvCxnSpPr>
            <p:nvPr/>
          </p:nvCxnSpPr>
          <p:spPr>
            <a:xfrm>
              <a:off x="4465468" y="3208667"/>
              <a:ext cx="0" cy="244302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1C295E98-3735-4A21-8133-1A8560A5CB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3481" y="2440438"/>
              <a:ext cx="45493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>
              <a:extLst>
                <a:ext uri="{FF2B5EF4-FFF2-40B4-BE49-F238E27FC236}">
                  <a16:creationId xmlns:a16="http://schemas.microsoft.com/office/drawing/2014/main" id="{5CC56A34-8CE7-485B-A6C8-EFDD2E4A94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5007" y="2431132"/>
              <a:ext cx="6230" cy="77753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63585B57-5A67-4266-B737-BF9D1C84E7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5007" y="3199789"/>
              <a:ext cx="1020461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4F4C722E-0A64-48FE-ACB8-B1D7EB3BBC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88420" y="2431132"/>
              <a:ext cx="577048" cy="78608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7773E509-FB36-49D7-AB3D-B7CD892775D6}"/>
                </a:ext>
              </a:extLst>
            </p:cNvPr>
            <p:cNvSpPr txBox="1"/>
            <p:nvPr/>
          </p:nvSpPr>
          <p:spPr>
            <a:xfrm>
              <a:off x="3041060" y="2886707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73994A86-2A8C-4511-AD7A-D177EE6AC56F}"/>
                </a:ext>
              </a:extLst>
            </p:cNvPr>
            <p:cNvSpPr txBox="1"/>
            <p:nvPr/>
          </p:nvSpPr>
          <p:spPr>
            <a:xfrm>
              <a:off x="4478799" y="2984638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B7AA51E7-FD7D-4599-A2AC-7CB2A544BA83}"/>
                </a:ext>
              </a:extLst>
            </p:cNvPr>
            <p:cNvSpPr txBox="1"/>
            <p:nvPr/>
          </p:nvSpPr>
          <p:spPr>
            <a:xfrm>
              <a:off x="3840831" y="2134734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4DF0818F-DF89-493C-BA6A-F2EFFC912286}"/>
                </a:ext>
              </a:extLst>
            </p:cNvPr>
            <p:cNvSpPr txBox="1"/>
            <p:nvPr/>
          </p:nvSpPr>
          <p:spPr>
            <a:xfrm>
              <a:off x="3247841" y="2100684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习题参考答案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2-1(5) </a:t>
            </a:r>
            <a:r>
              <a:rPr lang="zh-CN" altLang="en-US" dirty="0"/>
              <a:t>已知点的两面投影，求作第三投影</a:t>
            </a:r>
            <a:endParaRPr 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58879F5-C5FD-42AB-BDBE-B460BE1F8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638" y="2153263"/>
            <a:ext cx="6806723" cy="32777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037949"/>
            <a:ext cx="810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2-1(6) </a:t>
            </a:r>
            <a:r>
              <a:rPr lang="zh-CN" altLang="en-US" dirty="0"/>
              <a:t>已知点</a:t>
            </a:r>
            <a:r>
              <a:rPr lang="en-US" altLang="zh-CN" dirty="0"/>
              <a:t>B</a:t>
            </a:r>
            <a:r>
              <a:rPr lang="zh-CN" altLang="en-US" dirty="0"/>
              <a:t>在点</a:t>
            </a:r>
            <a:r>
              <a:rPr lang="en-US" altLang="zh-CN" dirty="0"/>
              <a:t>A</a:t>
            </a:r>
            <a:r>
              <a:rPr lang="zh-CN" altLang="en-US" dirty="0"/>
              <a:t>之左</a:t>
            </a:r>
            <a:r>
              <a:rPr lang="en-US" altLang="zh-CN" dirty="0"/>
              <a:t>20mm</a:t>
            </a:r>
            <a:r>
              <a:rPr lang="zh-CN" altLang="en-US" dirty="0"/>
              <a:t>，之前</a:t>
            </a:r>
            <a:r>
              <a:rPr lang="en-US" altLang="zh-CN" dirty="0"/>
              <a:t>10mm</a:t>
            </a:r>
            <a:r>
              <a:rPr lang="zh-CN" altLang="en-US" dirty="0"/>
              <a:t>，之下</a:t>
            </a:r>
            <a:r>
              <a:rPr lang="en-US" altLang="zh-CN" dirty="0"/>
              <a:t>15mm</a:t>
            </a:r>
            <a:r>
              <a:rPr lang="zh-CN" altLang="en-US" dirty="0"/>
              <a:t>，作出点</a:t>
            </a:r>
            <a:r>
              <a:rPr lang="en-US" altLang="zh-CN" dirty="0"/>
              <a:t>B</a:t>
            </a:r>
            <a:r>
              <a:rPr lang="zh-CN" altLang="en-US" dirty="0"/>
              <a:t>的三面投影和直观图</a:t>
            </a:r>
            <a:endParaRPr lang="en-US" altLang="zh-CN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80A6F6E-1AF7-4290-AB46-6C3BCFC36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768" y="2086144"/>
            <a:ext cx="6952464" cy="351361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F68CBED-1739-4972-B5E5-8831EFDE7E5D}"/>
              </a:ext>
            </a:extLst>
          </p:cNvPr>
          <p:cNvSpPr txBox="1"/>
          <p:nvPr/>
        </p:nvSpPr>
        <p:spPr>
          <a:xfrm>
            <a:off x="6013914" y="4117668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D3E5312-0341-4305-8C08-D78240E54A94}"/>
              </a:ext>
            </a:extLst>
          </p:cNvPr>
          <p:cNvSpPr/>
          <p:nvPr/>
        </p:nvSpPr>
        <p:spPr>
          <a:xfrm>
            <a:off x="6338656" y="4243526"/>
            <a:ext cx="62144" cy="62144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E27F777-5E16-43B2-8092-A239BCC162A0}"/>
              </a:ext>
            </a:extLst>
          </p:cNvPr>
          <p:cNvCxnSpPr>
            <a:stCxn id="13" idx="4"/>
          </p:cNvCxnSpPr>
          <p:nvPr/>
        </p:nvCxnSpPr>
        <p:spPr>
          <a:xfrm>
            <a:off x="6369728" y="4305670"/>
            <a:ext cx="0" cy="31157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>
            <a:extLst>
              <a:ext uri="{FF2B5EF4-FFF2-40B4-BE49-F238E27FC236}">
                <a16:creationId xmlns:a16="http://schemas.microsoft.com/office/drawing/2014/main" id="{B56F588A-70E8-476D-B9A2-DF4884760FAE}"/>
              </a:ext>
            </a:extLst>
          </p:cNvPr>
          <p:cNvSpPr/>
          <p:nvPr/>
        </p:nvSpPr>
        <p:spPr>
          <a:xfrm>
            <a:off x="6338656" y="4611388"/>
            <a:ext cx="62144" cy="62144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EECF545-E0D0-42FF-82F5-6DE831470F53}"/>
              </a:ext>
            </a:extLst>
          </p:cNvPr>
          <p:cNvCxnSpPr>
            <a:cxnSpLocks/>
          </p:cNvCxnSpPr>
          <p:nvPr/>
        </p:nvCxnSpPr>
        <p:spPr>
          <a:xfrm flipH="1">
            <a:off x="6400800" y="4274598"/>
            <a:ext cx="10922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>
            <a:extLst>
              <a:ext uri="{FF2B5EF4-FFF2-40B4-BE49-F238E27FC236}">
                <a16:creationId xmlns:a16="http://schemas.microsoft.com/office/drawing/2014/main" id="{2FD687F1-4785-4804-85C4-336BC2AC63C7}"/>
              </a:ext>
            </a:extLst>
          </p:cNvPr>
          <p:cNvSpPr/>
          <p:nvPr/>
        </p:nvSpPr>
        <p:spPr>
          <a:xfrm>
            <a:off x="7493000" y="4243526"/>
            <a:ext cx="62144" cy="62144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E1409D98-FEA9-4BE1-BE7A-4806C91108E9}"/>
              </a:ext>
            </a:extLst>
          </p:cNvPr>
          <p:cNvSpPr/>
          <p:nvPr/>
        </p:nvSpPr>
        <p:spPr>
          <a:xfrm>
            <a:off x="5757207" y="3663622"/>
            <a:ext cx="62144" cy="62144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9EFF967-AA14-403E-8ED3-69B855A5C0EA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5810250" y="3728263"/>
            <a:ext cx="537507" cy="52436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FCDE3CCA-6C6F-4212-B9E0-53930D1FA716}"/>
              </a:ext>
            </a:extLst>
          </p:cNvPr>
          <p:cNvSpPr txBox="1"/>
          <p:nvPr/>
        </p:nvSpPr>
        <p:spPr>
          <a:xfrm>
            <a:off x="6329795" y="457989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7703D92-6460-40D9-85C1-763F66F984A7}"/>
              </a:ext>
            </a:extLst>
          </p:cNvPr>
          <p:cNvSpPr txBox="1"/>
          <p:nvPr/>
        </p:nvSpPr>
        <p:spPr>
          <a:xfrm>
            <a:off x="5470823" y="3493789"/>
            <a:ext cx="312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b'</a:t>
            </a:r>
            <a:endParaRPr lang="zh-CN" altLang="en-US" sz="1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6CBF81F-0357-4CB7-80BD-A2D121CDC96B}"/>
              </a:ext>
            </a:extLst>
          </p:cNvPr>
          <p:cNvSpPr txBox="1"/>
          <p:nvPr/>
        </p:nvSpPr>
        <p:spPr>
          <a:xfrm>
            <a:off x="7379455" y="4272115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b''</a:t>
            </a:r>
            <a:endParaRPr lang="zh-CN" altLang="en-US" sz="1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037949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2-1(7) </a:t>
            </a:r>
            <a:r>
              <a:rPr lang="zh-CN" altLang="en-US" dirty="0"/>
              <a:t>说明</a:t>
            </a:r>
            <a:r>
              <a:rPr lang="en-US" altLang="zh-CN" dirty="0"/>
              <a:t>B</a:t>
            </a:r>
            <a:r>
              <a:rPr lang="zh-CN" altLang="en-US" dirty="0"/>
              <a:t>与</a:t>
            </a:r>
            <a:r>
              <a:rPr lang="en-US" altLang="zh-CN" dirty="0"/>
              <a:t>C</a:t>
            </a:r>
            <a:r>
              <a:rPr lang="zh-CN" altLang="en-US" dirty="0"/>
              <a:t>两点相对点</a:t>
            </a:r>
            <a:r>
              <a:rPr lang="en-US" altLang="zh-CN" dirty="0"/>
              <a:t>A</a:t>
            </a:r>
            <a:r>
              <a:rPr lang="zh-CN" altLang="en-US" dirty="0"/>
              <a:t>的位置</a:t>
            </a:r>
            <a:r>
              <a:rPr lang="en-US" altLang="zh-CN" dirty="0"/>
              <a:t>(</a:t>
            </a:r>
            <a:r>
              <a:rPr lang="zh-CN" altLang="en-US" dirty="0"/>
              <a:t>指出左右、前后、上下方向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C3C36EB-D3E6-4FB4-A6A9-3E9110277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10" y="1844649"/>
            <a:ext cx="7986579" cy="356724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037949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2-2(1) </a:t>
            </a:r>
            <a:r>
              <a:rPr lang="zh-CN" altLang="en-US" dirty="0"/>
              <a:t>已知点</a:t>
            </a:r>
            <a:r>
              <a:rPr lang="en-US" altLang="zh-CN" dirty="0"/>
              <a:t>C</a:t>
            </a:r>
            <a:r>
              <a:rPr lang="zh-CN" altLang="en-US" dirty="0"/>
              <a:t>是直线</a:t>
            </a:r>
            <a:r>
              <a:rPr lang="en-US" altLang="zh-CN" dirty="0"/>
              <a:t>AB</a:t>
            </a:r>
            <a:r>
              <a:rPr lang="zh-CN" altLang="en-US" dirty="0"/>
              <a:t>上的点，作出直线及点</a:t>
            </a:r>
            <a:r>
              <a:rPr lang="en-US" altLang="zh-CN" dirty="0"/>
              <a:t>C</a:t>
            </a:r>
            <a:r>
              <a:rPr lang="zh-CN" altLang="en-US" dirty="0"/>
              <a:t>的三面投影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8ADEC13-2F21-4982-803D-1302CF047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774" y="1384625"/>
            <a:ext cx="6414451" cy="503068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037949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2-2(2) </a:t>
            </a:r>
            <a:r>
              <a:rPr lang="zh-CN" altLang="en-US" dirty="0"/>
              <a:t>点</a:t>
            </a:r>
            <a:r>
              <a:rPr lang="en-US" altLang="zh-CN" dirty="0"/>
              <a:t>C</a:t>
            </a:r>
            <a:r>
              <a:rPr lang="zh-CN" altLang="en-US" dirty="0"/>
              <a:t>在直线</a:t>
            </a:r>
            <a:r>
              <a:rPr lang="en-US" altLang="zh-CN" dirty="0"/>
              <a:t>AB</a:t>
            </a:r>
            <a:r>
              <a:rPr lang="zh-CN" altLang="en-US" dirty="0"/>
              <a:t>上，使</a:t>
            </a:r>
            <a:r>
              <a:rPr lang="en-US" altLang="zh-CN" dirty="0"/>
              <a:t>AC:CB=5:2,</a:t>
            </a:r>
            <a:r>
              <a:rPr lang="zh-CN" altLang="en-US" dirty="0"/>
              <a:t>作出点</a:t>
            </a:r>
            <a:r>
              <a:rPr lang="en-US" altLang="zh-CN" dirty="0"/>
              <a:t>C</a:t>
            </a:r>
            <a:r>
              <a:rPr lang="zh-CN" altLang="en-US" dirty="0"/>
              <a:t>的投影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C67C86E-1D47-4F19-879D-F9BE2AE82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72" y="1457387"/>
            <a:ext cx="7148256" cy="469363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037949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2-2(3) </a:t>
            </a:r>
            <a:r>
              <a:rPr lang="zh-CN" altLang="en-US" dirty="0"/>
              <a:t>判断下列两直线的相对位置</a:t>
            </a: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2812076-47D0-45D5-8ECC-0978A26C7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69179"/>
            <a:ext cx="9144000" cy="231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46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9453" y="1037949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2-2(6) </a:t>
            </a:r>
            <a:r>
              <a:rPr lang="zh-CN" altLang="en-US" dirty="0"/>
              <a:t>做水平线与直线</a:t>
            </a:r>
            <a:r>
              <a:rPr lang="en-US" altLang="zh-CN" dirty="0"/>
              <a:t>AB</a:t>
            </a:r>
            <a:r>
              <a:rPr lang="zh-CN" altLang="en-US" dirty="0"/>
              <a:t>和</a:t>
            </a:r>
            <a:r>
              <a:rPr lang="en-US" altLang="zh-CN" dirty="0"/>
              <a:t>CD</a:t>
            </a:r>
            <a:r>
              <a:rPr lang="zh-CN" altLang="en-US" dirty="0"/>
              <a:t>相交并与</a:t>
            </a:r>
            <a:r>
              <a:rPr lang="en-US" altLang="zh-CN" dirty="0"/>
              <a:t>H</a:t>
            </a:r>
            <a:r>
              <a:rPr lang="zh-CN" altLang="en-US" dirty="0"/>
              <a:t>面相距</a:t>
            </a:r>
            <a:r>
              <a:rPr lang="en-US" altLang="zh-CN" dirty="0"/>
              <a:t>15mm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F001CD0-D24E-4CFB-A174-021918E4F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665" y="1591658"/>
            <a:ext cx="4914670" cy="4660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6679" y="1104457"/>
            <a:ext cx="856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2-2(7) </a:t>
            </a:r>
            <a:r>
              <a:rPr lang="zh-CN" altLang="en-US" dirty="0"/>
              <a:t>作一直线</a:t>
            </a:r>
            <a:r>
              <a:rPr lang="en-US" altLang="zh-CN" dirty="0"/>
              <a:t>MN</a:t>
            </a:r>
            <a:r>
              <a:rPr lang="zh-CN" altLang="en-US" dirty="0"/>
              <a:t>与已知直线</a:t>
            </a:r>
            <a:r>
              <a:rPr lang="en-US" altLang="zh-CN" dirty="0"/>
              <a:t>CD</a:t>
            </a:r>
            <a:r>
              <a:rPr lang="zh-CN" altLang="en-US" dirty="0"/>
              <a:t>、</a:t>
            </a:r>
            <a:r>
              <a:rPr lang="en-US" altLang="zh-CN" dirty="0"/>
              <a:t>EF</a:t>
            </a:r>
            <a:r>
              <a:rPr lang="zh-CN" altLang="en-US" dirty="0"/>
              <a:t>相交，同时与</a:t>
            </a:r>
            <a:r>
              <a:rPr lang="en-US" altLang="zh-CN" dirty="0"/>
              <a:t>AB</a:t>
            </a:r>
            <a:r>
              <a:rPr lang="zh-CN" altLang="en-US" dirty="0"/>
              <a:t>平行</a:t>
            </a:r>
            <a:r>
              <a:rPr lang="en-US" altLang="zh-CN" dirty="0"/>
              <a:t>(</a:t>
            </a:r>
            <a:r>
              <a:rPr lang="zh-CN" altLang="en-US" dirty="0"/>
              <a:t>点</a:t>
            </a:r>
            <a:r>
              <a:rPr lang="en-US" altLang="zh-CN" dirty="0"/>
              <a:t>M</a:t>
            </a:r>
            <a:r>
              <a:rPr lang="zh-CN" altLang="en-US" dirty="0"/>
              <a:t>在</a:t>
            </a:r>
            <a:r>
              <a:rPr lang="en-US" altLang="zh-CN" dirty="0"/>
              <a:t>CD</a:t>
            </a:r>
            <a:r>
              <a:rPr lang="zh-CN" altLang="en-US" dirty="0"/>
              <a:t>上，点</a:t>
            </a:r>
            <a:r>
              <a:rPr lang="en-US" altLang="zh-CN" dirty="0"/>
              <a:t>N</a:t>
            </a:r>
            <a:r>
              <a:rPr lang="zh-CN" altLang="en-US" dirty="0"/>
              <a:t>在</a:t>
            </a:r>
            <a:r>
              <a:rPr lang="en-US" altLang="zh-CN" dirty="0"/>
              <a:t>EF</a:t>
            </a:r>
            <a:r>
              <a:rPr lang="zh-CN" altLang="en-US" dirty="0"/>
              <a:t>上</a:t>
            </a:r>
            <a:r>
              <a:rPr lang="en-US" altLang="zh-CN" dirty="0"/>
              <a:t>)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367213D-7F6E-4013-A7F6-119ADBF2C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229" y="1545492"/>
            <a:ext cx="6213301" cy="460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09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8289" y="1089305"/>
            <a:ext cx="876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2-3(1) </a:t>
            </a:r>
            <a:r>
              <a:rPr lang="zh-CN" altLang="en-US" dirty="0"/>
              <a:t>已知平面的两个投影，求作第三投影。</a:t>
            </a:r>
            <a:endParaRPr lang="en-US" altLang="zh-CN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EE69D29D-EC16-40AF-B7D9-1FC16B5D20AE}"/>
              </a:ext>
            </a:extLst>
          </p:cNvPr>
          <p:cNvCxnSpPr/>
          <p:nvPr/>
        </p:nvCxnSpPr>
        <p:spPr>
          <a:xfrm>
            <a:off x="2405891" y="3781887"/>
            <a:ext cx="444771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283E808-43A2-4999-91ED-E14391732B25}"/>
              </a:ext>
            </a:extLst>
          </p:cNvPr>
          <p:cNvCxnSpPr>
            <a:cxnSpLocks/>
          </p:cNvCxnSpPr>
          <p:nvPr/>
        </p:nvCxnSpPr>
        <p:spPr>
          <a:xfrm flipV="1">
            <a:off x="4600155" y="2059621"/>
            <a:ext cx="0" cy="394169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477E43B-B9EA-4D19-8F4B-6891FBB1B937}"/>
              </a:ext>
            </a:extLst>
          </p:cNvPr>
          <p:cNvCxnSpPr>
            <a:cxnSpLocks/>
          </p:cNvCxnSpPr>
          <p:nvPr/>
        </p:nvCxnSpPr>
        <p:spPr>
          <a:xfrm rot="8100000" flipV="1">
            <a:off x="5563333" y="3372038"/>
            <a:ext cx="0" cy="276835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57D4C0AA-865B-414C-8CBC-87BE9AEB0DCB}"/>
              </a:ext>
            </a:extLst>
          </p:cNvPr>
          <p:cNvSpPr txBox="1"/>
          <p:nvPr/>
        </p:nvSpPr>
        <p:spPr>
          <a:xfrm>
            <a:off x="4584572" y="17650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523B12C-867A-476F-9B97-E930CE3731FC}"/>
              </a:ext>
            </a:extLst>
          </p:cNvPr>
          <p:cNvSpPr txBox="1"/>
          <p:nvPr/>
        </p:nvSpPr>
        <p:spPr>
          <a:xfrm>
            <a:off x="4546100" y="344548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60C130B-7E79-4453-9C99-33E04F340D5B}"/>
              </a:ext>
            </a:extLst>
          </p:cNvPr>
          <p:cNvSpPr txBox="1"/>
          <p:nvPr/>
        </p:nvSpPr>
        <p:spPr>
          <a:xfrm>
            <a:off x="2110261" y="35708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E5F3B4F-C332-44CF-BF79-CAAEEE068EC2}"/>
              </a:ext>
            </a:extLst>
          </p:cNvPr>
          <p:cNvSpPr txBox="1"/>
          <p:nvPr/>
        </p:nvSpPr>
        <p:spPr>
          <a:xfrm>
            <a:off x="6817784" y="357089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zh-CN" altLang="en-US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3BCD1BC-4AB4-4AB8-BCC8-DF045FD90B55}"/>
              </a:ext>
            </a:extLst>
          </p:cNvPr>
          <p:cNvSpPr txBox="1"/>
          <p:nvPr/>
        </p:nvSpPr>
        <p:spPr>
          <a:xfrm>
            <a:off x="4584572" y="5907403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8C7A5E7-138B-4E3E-89A5-06F237A0398A}"/>
              </a:ext>
            </a:extLst>
          </p:cNvPr>
          <p:cNvCxnSpPr>
            <a:cxnSpLocks/>
          </p:cNvCxnSpPr>
          <p:nvPr/>
        </p:nvCxnSpPr>
        <p:spPr>
          <a:xfrm>
            <a:off x="2626187" y="2388084"/>
            <a:ext cx="3456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98B09C2-F91D-451D-92B1-1C70532B20E4}"/>
              </a:ext>
            </a:extLst>
          </p:cNvPr>
          <p:cNvCxnSpPr>
            <a:cxnSpLocks/>
          </p:cNvCxnSpPr>
          <p:nvPr/>
        </p:nvCxnSpPr>
        <p:spPr>
          <a:xfrm>
            <a:off x="3383427" y="2388084"/>
            <a:ext cx="5361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5968E0E-A47B-475B-9646-92F1A24BC3F4}"/>
              </a:ext>
            </a:extLst>
          </p:cNvPr>
          <p:cNvCxnSpPr>
            <a:cxnSpLocks/>
          </p:cNvCxnSpPr>
          <p:nvPr/>
        </p:nvCxnSpPr>
        <p:spPr>
          <a:xfrm>
            <a:off x="2624140" y="3333496"/>
            <a:ext cx="129063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F38FE340-E69B-4098-A28C-2AA505E776EB}"/>
              </a:ext>
            </a:extLst>
          </p:cNvPr>
          <p:cNvCxnSpPr>
            <a:cxnSpLocks/>
          </p:cNvCxnSpPr>
          <p:nvPr/>
        </p:nvCxnSpPr>
        <p:spPr>
          <a:xfrm flipV="1">
            <a:off x="2635713" y="2388084"/>
            <a:ext cx="0" cy="9454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68B406C-46D5-4A8F-8BC7-F0792D7F7CD2}"/>
              </a:ext>
            </a:extLst>
          </p:cNvPr>
          <p:cNvCxnSpPr>
            <a:cxnSpLocks/>
          </p:cNvCxnSpPr>
          <p:nvPr/>
        </p:nvCxnSpPr>
        <p:spPr>
          <a:xfrm flipV="1">
            <a:off x="3905250" y="2388084"/>
            <a:ext cx="0" cy="9454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1063C179-CF03-4835-8271-943E3A4A2E1C}"/>
              </a:ext>
            </a:extLst>
          </p:cNvPr>
          <p:cNvCxnSpPr>
            <a:cxnSpLocks/>
          </p:cNvCxnSpPr>
          <p:nvPr/>
        </p:nvCxnSpPr>
        <p:spPr>
          <a:xfrm>
            <a:off x="2971799" y="2388084"/>
            <a:ext cx="223617" cy="49702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87F2D9E4-77D2-4035-949D-A8CF67ABEAD2}"/>
              </a:ext>
            </a:extLst>
          </p:cNvPr>
          <p:cNvCxnSpPr>
            <a:cxnSpLocks/>
          </p:cNvCxnSpPr>
          <p:nvPr/>
        </p:nvCxnSpPr>
        <p:spPr>
          <a:xfrm flipH="1">
            <a:off x="3195416" y="2383827"/>
            <a:ext cx="194733" cy="50127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2A1FE200-D009-4E0A-B4FF-3BEE84E9FD36}"/>
              </a:ext>
            </a:extLst>
          </p:cNvPr>
          <p:cNvCxnSpPr>
            <a:cxnSpLocks/>
          </p:cNvCxnSpPr>
          <p:nvPr/>
        </p:nvCxnSpPr>
        <p:spPr>
          <a:xfrm flipH="1">
            <a:off x="3189066" y="2872406"/>
            <a:ext cx="2475134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F6E2AA4F-CCC9-4814-86FB-B5688955B9DE}"/>
              </a:ext>
            </a:extLst>
          </p:cNvPr>
          <p:cNvCxnSpPr>
            <a:cxnSpLocks/>
          </p:cNvCxnSpPr>
          <p:nvPr/>
        </p:nvCxnSpPr>
        <p:spPr>
          <a:xfrm flipH="1">
            <a:off x="3405835" y="4533900"/>
            <a:ext cx="50895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648EFB7C-E0F4-4356-BFFA-5203B6538F34}"/>
              </a:ext>
            </a:extLst>
          </p:cNvPr>
          <p:cNvCxnSpPr>
            <a:cxnSpLocks/>
          </p:cNvCxnSpPr>
          <p:nvPr/>
        </p:nvCxnSpPr>
        <p:spPr>
          <a:xfrm>
            <a:off x="3853691" y="2383827"/>
            <a:ext cx="142315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89FF2EBB-CB84-42F8-B79C-F4225F6D2B99}"/>
              </a:ext>
            </a:extLst>
          </p:cNvPr>
          <p:cNvCxnSpPr>
            <a:cxnSpLocks/>
          </p:cNvCxnSpPr>
          <p:nvPr/>
        </p:nvCxnSpPr>
        <p:spPr>
          <a:xfrm>
            <a:off x="3905250" y="3333496"/>
            <a:ext cx="216535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32BCE262-338E-485B-B245-8019BB4197DE}"/>
              </a:ext>
            </a:extLst>
          </p:cNvPr>
          <p:cNvCxnSpPr>
            <a:cxnSpLocks/>
          </p:cNvCxnSpPr>
          <p:nvPr/>
        </p:nvCxnSpPr>
        <p:spPr>
          <a:xfrm flipH="1" flipV="1">
            <a:off x="5276850" y="2383828"/>
            <a:ext cx="793750" cy="9496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19FD08F3-A683-48F6-8DC1-075F2F4131DA}"/>
              </a:ext>
            </a:extLst>
          </p:cNvPr>
          <p:cNvCxnSpPr>
            <a:cxnSpLocks/>
          </p:cNvCxnSpPr>
          <p:nvPr/>
        </p:nvCxnSpPr>
        <p:spPr>
          <a:xfrm>
            <a:off x="5276850" y="2383827"/>
            <a:ext cx="44450" cy="2150073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3432D9F2-02DD-4BCD-946F-1E3F2652E1AA}"/>
              </a:ext>
            </a:extLst>
          </p:cNvPr>
          <p:cNvCxnSpPr>
            <a:cxnSpLocks/>
          </p:cNvCxnSpPr>
          <p:nvPr/>
        </p:nvCxnSpPr>
        <p:spPr>
          <a:xfrm>
            <a:off x="5670550" y="2872406"/>
            <a:ext cx="42357" cy="2048844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31708378-E146-45AA-BA43-7CB8FEF70A3B}"/>
              </a:ext>
            </a:extLst>
          </p:cNvPr>
          <p:cNvCxnSpPr>
            <a:cxnSpLocks/>
          </p:cNvCxnSpPr>
          <p:nvPr/>
        </p:nvCxnSpPr>
        <p:spPr>
          <a:xfrm>
            <a:off x="6063965" y="3328677"/>
            <a:ext cx="41063" cy="1986273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D99C2E77-D3A0-4095-BCFF-768FD7D107C3}"/>
              </a:ext>
            </a:extLst>
          </p:cNvPr>
          <p:cNvCxnSpPr>
            <a:cxnSpLocks/>
          </p:cNvCxnSpPr>
          <p:nvPr/>
        </p:nvCxnSpPr>
        <p:spPr>
          <a:xfrm>
            <a:off x="2637038" y="3346196"/>
            <a:ext cx="18583" cy="11962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A7D1247C-7C59-448D-A9B9-12CED83849F4}"/>
              </a:ext>
            </a:extLst>
          </p:cNvPr>
          <p:cNvCxnSpPr>
            <a:cxnSpLocks/>
          </p:cNvCxnSpPr>
          <p:nvPr/>
        </p:nvCxnSpPr>
        <p:spPr>
          <a:xfrm flipH="1">
            <a:off x="3914776" y="4533900"/>
            <a:ext cx="1414953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F2E387C2-6112-401A-9F5F-FD072FE38CE3}"/>
              </a:ext>
            </a:extLst>
          </p:cNvPr>
          <p:cNvCxnSpPr>
            <a:cxnSpLocks/>
          </p:cNvCxnSpPr>
          <p:nvPr/>
        </p:nvCxnSpPr>
        <p:spPr>
          <a:xfrm flipH="1">
            <a:off x="3195416" y="4921250"/>
            <a:ext cx="2515314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F6D7036B-02D0-41BA-B4DD-CEB9B9327B3B}"/>
              </a:ext>
            </a:extLst>
          </p:cNvPr>
          <p:cNvCxnSpPr>
            <a:cxnSpLocks/>
          </p:cNvCxnSpPr>
          <p:nvPr/>
        </p:nvCxnSpPr>
        <p:spPr>
          <a:xfrm>
            <a:off x="3893597" y="3328677"/>
            <a:ext cx="11652" cy="1213779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C9045E7E-7A1A-4A8C-BF2B-A443D23C211E}"/>
              </a:ext>
            </a:extLst>
          </p:cNvPr>
          <p:cNvCxnSpPr>
            <a:cxnSpLocks/>
          </p:cNvCxnSpPr>
          <p:nvPr/>
        </p:nvCxnSpPr>
        <p:spPr>
          <a:xfrm>
            <a:off x="3385194" y="2392341"/>
            <a:ext cx="20641" cy="2150115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C359641D-7262-4B0C-8EB6-CDCC3D8552D0}"/>
              </a:ext>
            </a:extLst>
          </p:cNvPr>
          <p:cNvCxnSpPr>
            <a:cxnSpLocks/>
          </p:cNvCxnSpPr>
          <p:nvPr/>
        </p:nvCxnSpPr>
        <p:spPr>
          <a:xfrm>
            <a:off x="3188370" y="2872406"/>
            <a:ext cx="10975" cy="2048844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EB299A58-7064-40A0-BB16-7FFB291127BD}"/>
              </a:ext>
            </a:extLst>
          </p:cNvPr>
          <p:cNvCxnSpPr>
            <a:cxnSpLocks/>
          </p:cNvCxnSpPr>
          <p:nvPr/>
        </p:nvCxnSpPr>
        <p:spPr>
          <a:xfrm flipV="1">
            <a:off x="3213001" y="4542456"/>
            <a:ext cx="192834" cy="37879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45E0ECEB-25B8-450B-B151-294C0F94CD01}"/>
              </a:ext>
            </a:extLst>
          </p:cNvPr>
          <p:cNvCxnSpPr>
            <a:cxnSpLocks/>
          </p:cNvCxnSpPr>
          <p:nvPr/>
        </p:nvCxnSpPr>
        <p:spPr>
          <a:xfrm>
            <a:off x="2965318" y="2392341"/>
            <a:ext cx="20641" cy="2150115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AC3A165E-D1F3-4D2A-9B10-ACF72B832ECE}"/>
              </a:ext>
            </a:extLst>
          </p:cNvPr>
          <p:cNvCxnSpPr>
            <a:cxnSpLocks/>
          </p:cNvCxnSpPr>
          <p:nvPr/>
        </p:nvCxnSpPr>
        <p:spPr>
          <a:xfrm flipH="1" flipV="1">
            <a:off x="2985959" y="4542456"/>
            <a:ext cx="217499" cy="38734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EC30EC51-C180-41EB-9E7C-90DD41ADD040}"/>
              </a:ext>
            </a:extLst>
          </p:cNvPr>
          <p:cNvCxnSpPr>
            <a:cxnSpLocks/>
          </p:cNvCxnSpPr>
          <p:nvPr/>
        </p:nvCxnSpPr>
        <p:spPr>
          <a:xfrm flipH="1">
            <a:off x="2658216" y="4542456"/>
            <a:ext cx="33386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>
            <a:extLst>
              <a:ext uri="{FF2B5EF4-FFF2-40B4-BE49-F238E27FC236}">
                <a16:creationId xmlns:a16="http://schemas.microsoft.com/office/drawing/2014/main" id="{312704A0-D257-4CB1-A72B-CCC11EEB832D}"/>
              </a:ext>
            </a:extLst>
          </p:cNvPr>
          <p:cNvCxnSpPr>
            <a:cxnSpLocks/>
          </p:cNvCxnSpPr>
          <p:nvPr/>
        </p:nvCxnSpPr>
        <p:spPr>
          <a:xfrm flipH="1">
            <a:off x="3925497" y="5314950"/>
            <a:ext cx="21590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DB06C1E5-2EE8-40D6-8E8D-E5ED33014248}"/>
              </a:ext>
            </a:extLst>
          </p:cNvPr>
          <p:cNvCxnSpPr>
            <a:cxnSpLocks/>
          </p:cNvCxnSpPr>
          <p:nvPr/>
        </p:nvCxnSpPr>
        <p:spPr>
          <a:xfrm>
            <a:off x="3908426" y="4525345"/>
            <a:ext cx="9134" cy="80008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22F94564-144F-4F45-8AD5-DA13273B0172}"/>
              </a:ext>
            </a:extLst>
          </p:cNvPr>
          <p:cNvCxnSpPr>
            <a:cxnSpLocks/>
          </p:cNvCxnSpPr>
          <p:nvPr/>
        </p:nvCxnSpPr>
        <p:spPr>
          <a:xfrm>
            <a:off x="2657652" y="4529764"/>
            <a:ext cx="9134" cy="80008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4A1842A4-0EA8-4073-89B3-7B0D4C712077}"/>
              </a:ext>
            </a:extLst>
          </p:cNvPr>
          <p:cNvCxnSpPr>
            <a:cxnSpLocks/>
          </p:cNvCxnSpPr>
          <p:nvPr/>
        </p:nvCxnSpPr>
        <p:spPr>
          <a:xfrm flipH="1">
            <a:off x="2674229" y="5314950"/>
            <a:ext cx="124531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8289" y="1089305"/>
            <a:ext cx="876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2-3(4) </a:t>
            </a:r>
            <a:r>
              <a:rPr lang="zh-CN" altLang="en-US" dirty="0"/>
              <a:t>已知平面的两个投影，求作第三投影。</a:t>
            </a:r>
            <a:endParaRPr lang="en-US" altLang="zh-CN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4D2AF12-6248-49A7-B919-AAC59850280A}"/>
              </a:ext>
            </a:extLst>
          </p:cNvPr>
          <p:cNvGrpSpPr/>
          <p:nvPr/>
        </p:nvGrpSpPr>
        <p:grpSpPr>
          <a:xfrm>
            <a:off x="909332" y="1785902"/>
            <a:ext cx="5148669" cy="4511715"/>
            <a:chOff x="254786" y="1907063"/>
            <a:chExt cx="5148669" cy="4511715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D05F81B-6E31-4DA2-944A-4AA1CA46BC1D}"/>
                </a:ext>
              </a:extLst>
            </p:cNvPr>
            <p:cNvCxnSpPr/>
            <p:nvPr/>
          </p:nvCxnSpPr>
          <p:spPr>
            <a:xfrm>
              <a:off x="550416" y="3923930"/>
              <a:ext cx="444771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79E0114B-A7EF-47DE-82CE-75077077EE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44680" y="2201664"/>
              <a:ext cx="0" cy="394169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112FCA91-9AA3-4043-978D-ECFE2DDAF6DA}"/>
                </a:ext>
              </a:extLst>
            </p:cNvPr>
            <p:cNvCxnSpPr>
              <a:cxnSpLocks/>
            </p:cNvCxnSpPr>
            <p:nvPr/>
          </p:nvCxnSpPr>
          <p:spPr>
            <a:xfrm rot="8100000" flipV="1">
              <a:off x="3707858" y="3514081"/>
              <a:ext cx="0" cy="276835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146E77E-21E6-4B51-B009-0E704864A47B}"/>
                </a:ext>
              </a:extLst>
            </p:cNvPr>
            <p:cNvCxnSpPr>
              <a:cxnSpLocks/>
            </p:cNvCxnSpPr>
            <p:nvPr/>
          </p:nvCxnSpPr>
          <p:spPr>
            <a:xfrm>
              <a:off x="1768484" y="2433961"/>
              <a:ext cx="59110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0662E810-039F-44B2-B6CC-401E87753A12}"/>
                </a:ext>
              </a:extLst>
            </p:cNvPr>
            <p:cNvCxnSpPr>
              <a:cxnSpLocks/>
            </p:cNvCxnSpPr>
            <p:nvPr/>
          </p:nvCxnSpPr>
          <p:spPr>
            <a:xfrm>
              <a:off x="2359589" y="2433961"/>
              <a:ext cx="0" cy="7747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9CE0B24-F66E-4711-BA0F-027D749AC33C}"/>
                </a:ext>
              </a:extLst>
            </p:cNvPr>
            <p:cNvCxnSpPr>
              <a:cxnSpLocks/>
            </p:cNvCxnSpPr>
            <p:nvPr/>
          </p:nvCxnSpPr>
          <p:spPr>
            <a:xfrm>
              <a:off x="1129058" y="3208667"/>
              <a:ext cx="123053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15CC0121-C6E5-4CCB-924F-CE8162D8E5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1243" y="2433961"/>
              <a:ext cx="652633" cy="7747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3AAF3FD-C2C3-49F3-B091-3686AA0E6289}"/>
                </a:ext>
              </a:extLst>
            </p:cNvPr>
            <p:cNvCxnSpPr>
              <a:cxnSpLocks/>
            </p:cNvCxnSpPr>
            <p:nvPr/>
          </p:nvCxnSpPr>
          <p:spPr>
            <a:xfrm>
              <a:off x="1121243" y="4648330"/>
              <a:ext cx="64724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6DC9B36B-85E2-47F6-A460-1BCDD588A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2018" y="3208667"/>
              <a:ext cx="0" cy="143966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A21F109-1CA6-42A5-B79D-929B1D78DB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4518" y="2431132"/>
              <a:ext cx="0" cy="2226076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FFE6CEC-3D5D-4F2E-A2D5-CBAE7CAB25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9589" y="3208667"/>
              <a:ext cx="0" cy="200521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BFDA79E-20B7-46CC-869B-AF4F6638882B}"/>
                </a:ext>
              </a:extLst>
            </p:cNvPr>
            <p:cNvCxnSpPr>
              <a:cxnSpLocks/>
            </p:cNvCxnSpPr>
            <p:nvPr/>
          </p:nvCxnSpPr>
          <p:spPr>
            <a:xfrm>
              <a:off x="1768484" y="4639452"/>
              <a:ext cx="585070" cy="46846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51E1F9C8-3E6C-432E-AFAE-86A967268E11}"/>
                </a:ext>
              </a:extLst>
            </p:cNvPr>
            <p:cNvCxnSpPr>
              <a:cxnSpLocks/>
            </p:cNvCxnSpPr>
            <p:nvPr/>
          </p:nvCxnSpPr>
          <p:spPr>
            <a:xfrm>
              <a:off x="2351681" y="5116799"/>
              <a:ext cx="0" cy="5348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7082F35-830A-4C10-9C3A-45ED6B0F10CA}"/>
                </a:ext>
              </a:extLst>
            </p:cNvPr>
            <p:cNvSpPr txBox="1"/>
            <p:nvPr/>
          </p:nvSpPr>
          <p:spPr>
            <a:xfrm>
              <a:off x="2729097" y="190706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73CB9FE-C3BF-4A78-87D1-F6C6807C6F38}"/>
                </a:ext>
              </a:extLst>
            </p:cNvPr>
            <p:cNvSpPr txBox="1"/>
            <p:nvPr/>
          </p:nvSpPr>
          <p:spPr>
            <a:xfrm>
              <a:off x="2690625" y="358753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DE4F542-ACF6-4472-AD3F-71A7BFB2C29A}"/>
                </a:ext>
              </a:extLst>
            </p:cNvPr>
            <p:cNvSpPr txBox="1"/>
            <p:nvPr/>
          </p:nvSpPr>
          <p:spPr>
            <a:xfrm>
              <a:off x="254786" y="3712939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436218F-126F-4DFA-B8CC-E9645A76C8D2}"/>
                </a:ext>
              </a:extLst>
            </p:cNvPr>
            <p:cNvSpPr txBox="1"/>
            <p:nvPr/>
          </p:nvSpPr>
          <p:spPr>
            <a:xfrm>
              <a:off x="4962309" y="371293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zh-CN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zh-CN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2DA293B-4502-4F26-8A99-C4DEFE574E3C}"/>
                </a:ext>
              </a:extLst>
            </p:cNvPr>
            <p:cNvSpPr txBox="1"/>
            <p:nvPr/>
          </p:nvSpPr>
          <p:spPr>
            <a:xfrm>
              <a:off x="2729097" y="6049446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zh-CN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zh-CN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57A45B02-F407-4580-8C53-4268DB24E22F}"/>
                </a:ext>
              </a:extLst>
            </p:cNvPr>
            <p:cNvCxnSpPr>
              <a:cxnSpLocks/>
            </p:cNvCxnSpPr>
            <p:nvPr/>
          </p:nvCxnSpPr>
          <p:spPr>
            <a:xfrm>
              <a:off x="1121745" y="4657362"/>
              <a:ext cx="1231809" cy="98631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7EA9F108-B1DD-41F0-A7B0-CB6E2FE996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5645" y="4648330"/>
              <a:ext cx="1656646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A6029D7-BD88-4A68-9FCA-ABE6AB940CCF}"/>
                </a:ext>
              </a:extLst>
            </p:cNvPr>
            <p:cNvSpPr txBox="1"/>
            <p:nvPr/>
          </p:nvSpPr>
          <p:spPr>
            <a:xfrm>
              <a:off x="838993" y="441412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117EF67-7655-4C21-A705-87A0B227A928}"/>
                </a:ext>
              </a:extLst>
            </p:cNvPr>
            <p:cNvSpPr txBox="1"/>
            <p:nvPr/>
          </p:nvSpPr>
          <p:spPr>
            <a:xfrm>
              <a:off x="847413" y="2963609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4475E2F-912D-4EF5-97BE-38923AE0A164}"/>
                </a:ext>
              </a:extLst>
            </p:cNvPr>
            <p:cNvSpPr txBox="1"/>
            <p:nvPr/>
          </p:nvSpPr>
          <p:spPr>
            <a:xfrm>
              <a:off x="1471162" y="430263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72A219A-FAA2-4DD1-8D68-B83B060A5EB9}"/>
                </a:ext>
              </a:extLst>
            </p:cNvPr>
            <p:cNvSpPr txBox="1"/>
            <p:nvPr/>
          </p:nvSpPr>
          <p:spPr>
            <a:xfrm>
              <a:off x="2144517" y="4704422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9EAB5296-AF84-4F7D-AACD-3FD6767636D5}"/>
                </a:ext>
              </a:extLst>
            </p:cNvPr>
            <p:cNvSpPr txBox="1"/>
            <p:nvPr/>
          </p:nvSpPr>
          <p:spPr>
            <a:xfrm>
              <a:off x="2173109" y="56262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B4959C7-59E4-4F0F-8E92-D2E8E57F4618}"/>
                </a:ext>
              </a:extLst>
            </p:cNvPr>
            <p:cNvSpPr txBox="1"/>
            <p:nvPr/>
          </p:nvSpPr>
          <p:spPr>
            <a:xfrm>
              <a:off x="1493724" y="2120460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40F0615-74DE-4E9F-8BB0-F42EFD11A12D}"/>
                </a:ext>
              </a:extLst>
            </p:cNvPr>
            <p:cNvSpPr txBox="1"/>
            <p:nvPr/>
          </p:nvSpPr>
          <p:spPr>
            <a:xfrm>
              <a:off x="2238756" y="2069977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57952EE-A6E9-4F97-8634-E199561E89D0}"/>
                </a:ext>
              </a:extLst>
            </p:cNvPr>
            <p:cNvSpPr txBox="1"/>
            <p:nvPr/>
          </p:nvSpPr>
          <p:spPr>
            <a:xfrm>
              <a:off x="2045537" y="3177864"/>
              <a:ext cx="34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D0DAF1D3-2D1A-42F2-BD7A-74A98CD2D8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9590" y="5094731"/>
              <a:ext cx="1528829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933E122C-083F-4A0C-9FCB-56B6B98062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3150" y="5643679"/>
              <a:ext cx="2142318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F6836CF0-AB44-4A84-BD37-419438CD59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9589" y="3208667"/>
              <a:ext cx="1073892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E657C39E-BDFE-485F-A2A8-A2AB1F0DFB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2985" y="2439309"/>
              <a:ext cx="107459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B5A84BC3-4D55-406D-A806-15F2A44B8BEB}"/>
                </a:ext>
              </a:extLst>
            </p:cNvPr>
            <p:cNvCxnSpPr>
              <a:cxnSpLocks/>
            </p:cNvCxnSpPr>
            <p:nvPr/>
          </p:nvCxnSpPr>
          <p:spPr>
            <a:xfrm>
              <a:off x="3447575" y="3208667"/>
              <a:ext cx="0" cy="143078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5C02901E-F789-41AD-B92A-CCF036FB6966}"/>
                </a:ext>
              </a:extLst>
            </p:cNvPr>
            <p:cNvCxnSpPr>
              <a:cxnSpLocks/>
            </p:cNvCxnSpPr>
            <p:nvPr/>
          </p:nvCxnSpPr>
          <p:spPr>
            <a:xfrm>
              <a:off x="3888419" y="2431132"/>
              <a:ext cx="0" cy="2642622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F9FC4D72-A642-4E2D-8639-8849D3CEDE9F}"/>
                </a:ext>
              </a:extLst>
            </p:cNvPr>
            <p:cNvCxnSpPr>
              <a:cxnSpLocks/>
            </p:cNvCxnSpPr>
            <p:nvPr/>
          </p:nvCxnSpPr>
          <p:spPr>
            <a:xfrm>
              <a:off x="4465468" y="3208667"/>
              <a:ext cx="0" cy="244302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A9729C9E-354E-4360-97DC-3FC53EFE6C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3481" y="2440438"/>
              <a:ext cx="45493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9984A35C-20EC-4839-87BC-4099E3EA64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5007" y="2431132"/>
              <a:ext cx="6230" cy="77753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1B18FA2C-E0C8-4F00-A776-B98A4D6B90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5007" y="3199789"/>
              <a:ext cx="1020461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F1DD7443-93D6-4AAC-9C23-9EA4BBA5D1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88420" y="2431132"/>
              <a:ext cx="577048" cy="78608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5501DAF-9599-4CE4-8638-BFF2AD16D468}"/>
                </a:ext>
              </a:extLst>
            </p:cNvPr>
            <p:cNvSpPr txBox="1"/>
            <p:nvPr/>
          </p:nvSpPr>
          <p:spPr>
            <a:xfrm>
              <a:off x="3041060" y="2886707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6662B1B-0C69-4D5E-BB64-98C610B7E1EE}"/>
                </a:ext>
              </a:extLst>
            </p:cNvPr>
            <p:cNvSpPr txBox="1"/>
            <p:nvPr/>
          </p:nvSpPr>
          <p:spPr>
            <a:xfrm>
              <a:off x="4478799" y="2984638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09E03141-4815-4313-952D-BDB0C898112E}"/>
                </a:ext>
              </a:extLst>
            </p:cNvPr>
            <p:cNvSpPr txBox="1"/>
            <p:nvPr/>
          </p:nvSpPr>
          <p:spPr>
            <a:xfrm>
              <a:off x="3840831" y="2134734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47D56DB4-B260-430E-9F76-4B555DF20C5F}"/>
                </a:ext>
              </a:extLst>
            </p:cNvPr>
            <p:cNvSpPr txBox="1"/>
            <p:nvPr/>
          </p:nvSpPr>
          <p:spPr>
            <a:xfrm>
              <a:off x="3247841" y="2100684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b''</a:t>
              </a:r>
              <a:endParaRPr lang="zh-CN" altLang="en-US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A6B8CB41-4005-4B14-A8A6-041EDC4ECE89}"/>
              </a:ext>
            </a:extLst>
          </p:cNvPr>
          <p:cNvSpPr txBox="1"/>
          <p:nvPr/>
        </p:nvSpPr>
        <p:spPr>
          <a:xfrm>
            <a:off x="6819944" y="3009308"/>
            <a:ext cx="1614930" cy="170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为正平线</a:t>
            </a:r>
            <a:endParaRPr lang="en-US" altLang="zh-CN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为水平线</a:t>
            </a:r>
            <a:endParaRPr lang="en-US" altLang="zh-CN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为侧平线</a:t>
            </a:r>
            <a:endParaRPr lang="en-US" altLang="zh-CN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为水平线</a:t>
            </a:r>
            <a:endParaRPr lang="en-US" altLang="zh-C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299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933</Words>
  <Application>Microsoft Office PowerPoint</Application>
  <PresentationFormat>全屏显示(4:3)</PresentationFormat>
  <Paragraphs>128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</vt:lpstr>
      <vt:lpstr>华文楷体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jl</cp:lastModifiedBy>
  <cp:revision>56</cp:revision>
  <dcterms:created xsi:type="dcterms:W3CDTF">2021-10-15T00:52:00Z</dcterms:created>
  <dcterms:modified xsi:type="dcterms:W3CDTF">2024-09-25T06:22:23Z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